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81" r:id="rId4"/>
    <p:sldId id="293" r:id="rId5"/>
    <p:sldId id="277" r:id="rId6"/>
    <p:sldId id="265" r:id="rId7"/>
    <p:sldId id="301" r:id="rId8"/>
    <p:sldId id="302" r:id="rId9"/>
    <p:sldId id="270" r:id="rId10"/>
    <p:sldId id="303" r:id="rId11"/>
    <p:sldId id="272" r:id="rId12"/>
    <p:sldId id="308" r:id="rId13"/>
    <p:sldId id="299" r:id="rId14"/>
    <p:sldId id="309" r:id="rId15"/>
    <p:sldId id="306" r:id="rId16"/>
    <p:sldId id="300" r:id="rId17"/>
    <p:sldId id="264" r:id="rId18"/>
    <p:sldId id="310" r:id="rId1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A1E2"/>
    <a:srgbClr val="60A9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1989" autoAdjust="0"/>
  </p:normalViewPr>
  <p:slideViewPr>
    <p:cSldViewPr snapToGrid="0">
      <p:cViewPr varScale="1">
        <p:scale>
          <a:sx n="59" d="100"/>
          <a:sy n="59" d="100"/>
        </p:scale>
        <p:origin x="161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20:17:46.993"/>
    </inkml:context>
    <inkml:brush xml:id="br0">
      <inkml:brushProperty name="width" value="0.05" units="cm"/>
      <inkml:brushProperty name="height" value="0.05" units="cm"/>
      <inkml:brushProperty name="color" value="#FFFFFF"/>
    </inkml:brush>
  </inkml:definitions>
  <inkml:trace contextRef="#ctx0" brushRef="#br0">0 638 24575,'18'-2'0,"0"0"0,-1-1 0,0 0 0,1-2 0,-1 0 0,24-11 0,35-10 0,-7 7 0,-1-2 0,75-36 0,-127 51 0,2 0 0,-1 1 0,0 0 0,31-2 0,-33 5 0,-1 0 0,0 0 0,0-1 0,0-1 0,0-1 0,-1 0 0,0 0 0,20-12 0,-21 9 0,-1-1 0,-1 0 0,1 0 0,-1-1 0,-1 0 0,0-1 0,10-15 0,-17 22 0,1 1 0,-1 0 0,0-1 0,-1 1 0,1-1 0,-1 1 0,1-1 0,-1 0 0,0 0 0,0 0 0,-1 0 0,1 1 0,-1-1 0,0 0 0,0 0 0,0 0 0,-1 0 0,1 0 0,-1 0 0,0 0 0,0 0 0,0 1 0,-1-1 0,1 0 0,-1 1 0,0-1 0,0 1 0,0 0 0,0 0 0,-4-4 0,1 3 0,1 0 0,-1 1 0,0 0 0,0 0 0,0 0 0,0 0 0,0 1 0,-1 0 0,1 0 0,-1 0 0,0 1 0,1 0 0,-11-1 0,-11 0 0,-45 4 0,41-1 0,-4 2 0,1 1 0,-64 17 0,59-11 0,10-2 0,-41 18 0,46-17 0,-1 0 0,-30 7 0,27-9 0,28-5 0,6-1 0,50-2 0,-37 0 0,-1 1 0,1 0 0,-1-1 0,0-1 0,0-1 0,0 0 0,28-10 0,16-10 0,1 2 0,106-19 0,-145 35 0,45-18 0,-48 15 0,43-10 0,-56 19 0,-14 5 0,-13 6 0,-67 15 0,61-20 0,-1 0 0,-24 13 0,7 0 0,-88 27 0,102-42 0,0 0 0,0-2 0,0-2 0,-41-2 0,70 1 0,0 0 0,0 0 0,0 0 0,0 0 0,0 0 0,0 0 0,0 0 0,0 0 0,0 0 0,0 0 0,1 0 0,-1 0 0,0 0 0,0 0 0,0-1 0,0 1 0,0 0 0,0 0 0,0 0 0,0 0 0,0 0 0,0 0 0,0 0 0,0 0 0,0 0 0,0 0 0,0 0 0,0 0 0,0 0 0,-1 0 0,1 0 0,0 0 0,0 0 0,0 0 0,0 0 0,0-1 0,0 1 0,0 0 0,0 0 0,0 0 0,0 0 0,0 0 0,0 0 0,0 0 0,0 0 0,0 0 0,0 0 0,0 0 0,0 0 0,0 0 0,0 0 0,9-5 0,22-7 0,-22 8 0,75-28 0,11-4 0,104-55 0,-125 54 0,-44 23 0,47-29 0,-89 49 0,1 0 0,-24 8 0,-4 1 0,-9 11 0,1 2 0,-44 35 0,3-3 0,62-44 0,10-6 0,-1 0 0,1 1 0,1 1 0,0 1 0,0 0 0,-15 19 0,29-31 0,0 0 0,0-1 0,0 1 0,1 0 0,-1 0 0,1 0 0,-1 0 0,1 0 0,-1 0 0,1 0 0,-1 0 0,1 0 0,0 0 0,-1 0 0,1 0 0,0 0 0,0 0 0,0 0 0,0 0 0,0 0 0,0 1 0,0-1 0,0 0 0,1 0 0,-1 0 0,0 0 0,1 0 0,-1 0 0,0 0 0,1 0 0,0 0 0,-1 0 0,1 0 0,1 1 0,-1-1 0,1 0 0,0 0 0,0 0 0,0 0 0,0 0 0,-1-1 0,1 1 0,0-1 0,0 1 0,0-1 0,0 0 0,1 0 0,-1 0 0,0 0 0,0 0 0,0 0 0,0 0 0,2-1 0,21-6 0,-1-1 0,0-1 0,26-14 0,-20 9 0,41-13 0,-46 19 0,0-1 0,0-1 0,40-23 0,-63 30 0,-7 2 0,-21 3 0,-33 9 0,-33 10 0,57-14 0,0 1 0,1 1 0,0 2 0,1 1 0,-52 28 0,29-13 0,47-25 0,1 1 0,-1 1 0,1 0 0,0 0 0,0 1 0,0 0 0,1 0 0,0 1 0,0-1 0,-11 13 0,17-17 0,0 0 0,1 0 0,-1 0 0,0-1 0,1 1 0,-1 0 0,1 0 0,-1 0 0,1 0 0,0 0 0,-1 0 0,1 0 0,0 0 0,0 0 0,0 0 0,-1 0 0,1 0 0,0 0 0,0 0 0,1 0 0,-1 0 0,0 0 0,0 0 0,1 2 0,0-2 0,-1-1 0,1 1 0,0 0 0,0-1 0,0 1 0,0 0 0,0-1 0,0 1 0,0-1 0,0 1 0,0-1 0,0 0 0,0 0 0,0 1 0,1-1 0,-1 0 0,0 0 0,2 0 0,6 0 0,-1-1 0,1 0 0,0 0 0,14-4 0,52-22 0,-1-2 0,-1-4 0,69-43 0,-29 15 0,-73 40 0,-8 4 0,1 0 0,1 2 0,60-18 0,-67 30 0,-20 6 0,-15 5 0,-34 16 0,-47 19 0,2-1 0,-163 71 0,7-5 0,198-85 0,-2-2 0,-95 29 0,107-34 0,27-6 0,8-10 0,1 1 0,-1 0 0,1-1 0,0 1 0,-1-1 0,1 0 0,0 1 0,-1-1 0,1 1 0,0-1 0,-1 0 0,1 0 0,0 1 0,0-1 0,0 0 0,-1 0 0,1 0 0,0 0 0,0 0 0,-1 0 0,3 0 0,8-1 0,0 0 0,0 0 0,0-2 0,0 1 0,0-1 0,-1 0 0,1-1 0,18-10 0,1 1 0,305-149 0,-61 27 0,141-21 0,-412 155 0,16-4 0,0-2 0,34-17 0,-405 220 0,193-112 0,-271 148 0,396-211-1365,9-2-5461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20:18:09.101"/>
    </inkml:context>
    <inkml:brush xml:id="br0">
      <inkml:brushProperty name="width" value="0.35" units="cm"/>
      <inkml:brushProperty name="height" value="0.35" units="cm"/>
      <inkml:brushProperty name="color" value="#FFFFFF"/>
    </inkml:brush>
  </inkml:definitions>
  <inkml:trace contextRef="#ctx0" brushRef="#br0">265 313 24575,'1'-6'0,"1"0"0,0-1 0,0 1 0,1 0 0,0 0 0,0 0 0,7-9 0,-2 2 0,29-47 0,-22 40 0,-2-2 0,-1 0 0,18-44 0,-28 61 0,0-1 0,1 1 0,0 0 0,0 0 0,6-8 0,-9 13 0,0-1 0,1 0 0,-1 0 0,1 0 0,0 1 0,-1-1 0,1 0 0,-1 1 0,1-1 0,0 0 0,0 1 0,-1-1 0,1 1 0,0-1 0,0 1 0,0-1 0,0 1 0,-1 0 0,1-1 0,0 1 0,0 0 0,0 0 0,0 0 0,0 0 0,0 0 0,0 0 0,0 0 0,0 0 0,0 0 0,0 0 0,0 0 0,-1 1 0,1-1 0,0 0 0,0 1 0,0-1 0,0 0 0,0 1 0,-1-1 0,1 1 0,1 0 0,-2 0 0,1 0 0,-1 0 0,1 0 0,-1-1 0,1 1 0,-1 0 0,0 0 0,0 0 0,1 0 0,-1 0 0,0 0 0,0 0 0,0-1 0,0 1 0,0 0 0,0 0 0,0 0 0,0 0 0,0 0 0,-1 0 0,1 0 0,0 0 0,-1 0 0,1-1 0,0 1 0,-2 1 0,-15 24 0,13-20 0,-29 42 0,-2 4 0,-67 74 0,67-82 0,26-32 0,1-1 0,-1 0 0,-18 15 0,-45 23 0,56-40 0,1 2 0,-1-1 0,2 2 0,-24 22 0,37-33 0,0 0 0,0 0 0,0-1 0,0 1 0,1 0 0,-1 0 0,0 0 0,0 0 0,1 0 0,-1 0 0,1 0 0,-1 0 0,1 0 0,0 0 0,-1 0 0,1 1 0,0-1 0,0 0 0,-1 0 0,1 0 0,0 0 0,0 1 0,1-1 0,-1 0 0,0 0 0,0 0 0,0 0 0,1 2 0,1-1 0,-1-1 0,1 0 0,-1 1 0,1-1 0,-1 0 0,1 0 0,0 0 0,0 0 0,-1-1 0,1 1 0,0 0 0,0-1 0,0 1 0,0-1 0,2 1 0,8 0 0,-1 0 0,1-1 0,-1 0 0,21-3 0,-19 0 0,0 0 0,1-2 0,-2 0 0,1 0 0,0-1 0,-1-1 0,0 0 0,-1 0 0,0-1 0,0-1 0,0 0 0,11-13 0,-15 16 0,1 0 0,0 0 0,1 1 0,-1 0 0,1 0 0,0 1 0,0 0 0,0 1 0,19-5 0,-17 5 0,1-1 0,-1 0 0,1 0 0,-1-1 0,0-1 0,13-9 0,25-21 0,66-55 0,-108 85 22,0 1-1,0 0 0,0 0 1,1 1-1,0 0 0,12-4 1,9-5-1537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1AC17C-F234-42CE-861F-5C92133EA19F}" type="datetimeFigureOut">
              <a:rPr lang="it-IT" smtClean="0"/>
              <a:t>25/07/2025</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97A28A-97E5-49DC-B1F0-B9F7F5A1F686}" type="slidenum">
              <a:rPr lang="it-IT" smtClean="0"/>
              <a:t>‹#›</a:t>
            </a:fld>
            <a:endParaRPr lang="it-IT"/>
          </a:p>
        </p:txBody>
      </p:sp>
    </p:spTree>
    <p:extLst>
      <p:ext uri="{BB962C8B-B14F-4D97-AF65-F5344CB8AC3E}">
        <p14:creationId xmlns:p14="http://schemas.microsoft.com/office/powerpoint/2010/main" val="370013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Cross_entropy"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www.sciencedirect.com/topics/engineering/mean-square-error" TargetMode="External"/><Relationship Id="rId4" Type="http://schemas.openxmlformats.org/officeDocument/2006/relationships/hyperlink" Target="https://www.sciencedirect.com/topics/engineering/compression-technique"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197A28A-97E5-49DC-B1F0-B9F7F5A1F686}" type="slidenum">
              <a:rPr lang="it-IT" smtClean="0"/>
              <a:t>1</a:t>
            </a:fld>
            <a:endParaRPr lang="it-IT"/>
          </a:p>
        </p:txBody>
      </p:sp>
    </p:spTree>
    <p:extLst>
      <p:ext uri="{BB962C8B-B14F-4D97-AF65-F5344CB8AC3E}">
        <p14:creationId xmlns:p14="http://schemas.microsoft.com/office/powerpoint/2010/main" val="713074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EA01A8-6495-6422-A5C6-95AA1153A8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73A1A5-7122-D69C-C7BA-236F2CD5F6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F069E2-91AB-336F-3DB8-749AEBF1BD3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 : https://arxiv.org/abs/1412.6550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KL divergence : measures how one probability distribution diverges from others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KL divergence equals zero when the student’s distribution matches the teacher’s exactly: This gives a clear zero-loss condition when the student perfectly aligns with the teacher.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KL-divergence is nicer as a loss since it will equal 0 when the student network matches the teacher on all labels. In contrast, if we use X-entropy, then the loss will fluctuate even when the student and teacher output the exact same thing, and it will fluctuate according to the batch, as you described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lvl="1"/>
            <a:r>
              <a:rPr lang="en-US" dirty="0"/>
              <a:t>Distillation Loss: A measure of how well the student mimics the teacher’s soft targets.</a:t>
            </a:r>
          </a:p>
          <a:p>
            <a:pPr lvl="1"/>
            <a:r>
              <a:rPr lang="en-US" dirty="0"/>
              <a:t>Classification Loss: A traditional cross-entropy loss using hard labels</a:t>
            </a:r>
          </a:p>
          <a:p>
            <a:pPr lvl="1"/>
            <a:endParaRPr lang="en-US" dirty="0"/>
          </a:p>
          <a:p>
            <a:r>
              <a:rPr lang="en-US" dirty="0"/>
              <a:t>MSE : Teacher and student feature maps are just tensors (vectors/matrices).</a:t>
            </a:r>
          </a:p>
          <a:p>
            <a:r>
              <a:rPr lang="en-US" dirty="0"/>
              <a:t>MSE is the simplest and most effective way to measure </a:t>
            </a:r>
            <a:r>
              <a:rPr lang="en-US" b="1" dirty="0"/>
              <a:t>element-wise difference</a:t>
            </a:r>
            <a:r>
              <a:rPr lang="en-US" dirty="0"/>
              <a:t> between two tensors.</a:t>
            </a:r>
          </a:p>
          <a:p>
            <a:pPr lvl="1"/>
            <a:endParaRPr lang="en-US" dirty="0"/>
          </a:p>
          <a:p>
            <a:pPr lvl="1"/>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Cross entropy loss is the </a:t>
            </a:r>
            <a:r>
              <a:rPr lang="en-US" sz="1200" b="0" i="0" u="sng" kern="1200" dirty="0">
                <a:solidFill>
                  <a:schemeClr val="tx1"/>
                </a:solidFill>
                <a:effectLst/>
                <a:latin typeface="+mn-lt"/>
                <a:ea typeface="+mn-ea"/>
                <a:cs typeface="+mn-cs"/>
                <a:hlinkClick r:id="rId3"/>
              </a:rPr>
              <a:t>same thing as KL divergence</a:t>
            </a:r>
          </a:p>
          <a:p>
            <a:r>
              <a:rPr lang="en-US" sz="1200" b="0" i="0" kern="1200" dirty="0">
                <a:solidFill>
                  <a:schemeClr val="tx1"/>
                </a:solidFill>
                <a:effectLst/>
                <a:latin typeface="+mn-lt"/>
                <a:ea typeface="+mn-ea"/>
                <a:cs typeface="+mn-cs"/>
              </a:rPr>
              <a:t> off by a constant. The constant is the entropy of the target distribution, which behaves like a constant because the target distribution is fixed. Because the gradients of this constant are 0, this means that it does not affect the optimization procedure as it does not contribute to the parameter updates.</a:t>
            </a:r>
          </a:p>
          <a:p>
            <a:r>
              <a:rPr lang="en-US" sz="1200" b="0" i="0" kern="1200" dirty="0">
                <a:solidFill>
                  <a:schemeClr val="tx1"/>
                </a:solidFill>
                <a:effectLst/>
                <a:latin typeface="+mn-lt"/>
                <a:ea typeface="+mn-ea"/>
                <a:cs typeface="+mn-cs"/>
              </a:rPr>
              <a:t>Note that the entropy of a one-hot distribution is 0, so for one-hot vectors the KL = X-entropy. The reason they are separated in most libraries is because you can compute the X-entropy of a one hot vector slightly faster than the KL since you only need to compute the log-</a:t>
            </a:r>
            <a:r>
              <a:rPr lang="en-US" sz="1200" b="0" i="0" kern="1200" dirty="0" err="1">
                <a:solidFill>
                  <a:schemeClr val="tx1"/>
                </a:solidFill>
                <a:effectLst/>
                <a:latin typeface="+mn-lt"/>
                <a:ea typeface="+mn-ea"/>
                <a:cs typeface="+mn-cs"/>
              </a:rPr>
              <a:t>softmax</a:t>
            </a:r>
            <a:r>
              <a:rPr lang="en-US" sz="1200" b="0" i="0" kern="1200" dirty="0">
                <a:solidFill>
                  <a:schemeClr val="tx1"/>
                </a:solidFill>
                <a:effectLst/>
                <a:latin typeface="+mn-lt"/>
                <a:ea typeface="+mn-ea"/>
                <a:cs typeface="+mn-cs"/>
              </a:rPr>
              <a:t> of one of the logits.</a:t>
            </a:r>
          </a:p>
          <a:p>
            <a:r>
              <a:rPr lang="en-US" sz="1200" b="0" i="0" kern="1200" dirty="0">
                <a:solidFill>
                  <a:schemeClr val="tx1"/>
                </a:solidFill>
                <a:effectLst/>
                <a:latin typeface="+mn-lt"/>
                <a:ea typeface="+mn-ea"/>
                <a:cs typeface="+mn-cs"/>
              </a:rPr>
              <a:t>The KL-divergence is nicer as a loss since it will equal 0 when the student network matches the teacher on all labels. In contrast, if we use X-entropy, then the loss will fluctuate even when the student and teacher output the exact same thing, and it will fluctuate according to the batch, as you described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endParaRPr lang="en-IN"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Total loss = </a:t>
            </a:r>
            <a:r>
              <a:rPr lang="el-GR" sz="1200" dirty="0"/>
              <a:t>α × </a:t>
            </a:r>
            <a:r>
              <a:rPr lang="en-IN" sz="1200" dirty="0"/>
              <a:t>Distillation Loss + (1 − </a:t>
            </a:r>
            <a:r>
              <a:rPr lang="el-GR" sz="1200" dirty="0"/>
              <a:t>α) × </a:t>
            </a:r>
            <a:r>
              <a:rPr lang="en-IN" sz="1200" dirty="0"/>
              <a:t>Classification Loss + 0.1 × Feature loss.</a:t>
            </a:r>
          </a:p>
          <a:p>
            <a:endParaRPr lang="en-IN" dirty="0"/>
          </a:p>
          <a:p>
            <a:r>
              <a:rPr lang="en-US" sz="1200" b="0" i="1" kern="1200" dirty="0">
                <a:solidFill>
                  <a:schemeClr val="tx1"/>
                </a:solidFill>
                <a:effectLst/>
                <a:latin typeface="+mn-lt"/>
                <a:ea typeface="+mn-ea"/>
                <a:cs typeface="+mn-cs"/>
              </a:rPr>
              <a:t>q(</a:t>
            </a:r>
            <a:r>
              <a:rPr lang="en-US" sz="1200" b="0" i="1" kern="1200" dirty="0" err="1">
                <a:solidFill>
                  <a:schemeClr val="tx1"/>
                </a:solidFill>
                <a:effectLst/>
                <a:latin typeface="+mn-lt"/>
                <a:ea typeface="+mn-ea"/>
                <a:cs typeface="+mn-cs"/>
              </a:rPr>
              <a:t>i</a:t>
            </a:r>
            <a:r>
              <a:rPr lang="en-US" sz="1200" b="0"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is the probability of class </a:t>
            </a:r>
            <a:r>
              <a:rPr lang="en-US" sz="1200" b="0" i="1"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according to the true distribution (which is typically one-hot encoded), and </a:t>
            </a:r>
            <a:r>
              <a:rPr lang="en-US" sz="1200" b="0" i="1" kern="1200" dirty="0">
                <a:solidFill>
                  <a:schemeClr val="tx1"/>
                </a:solidFill>
                <a:effectLst/>
                <a:latin typeface="+mn-lt"/>
                <a:ea typeface="+mn-ea"/>
                <a:cs typeface="+mn-cs"/>
              </a:rPr>
              <a:t>p(</a:t>
            </a:r>
            <a:r>
              <a:rPr lang="en-US" sz="1200" b="0" i="1" kern="1200" dirty="0" err="1">
                <a:solidFill>
                  <a:schemeClr val="tx1"/>
                </a:solidFill>
                <a:effectLst/>
                <a:latin typeface="+mn-lt"/>
                <a:ea typeface="+mn-ea"/>
                <a:cs typeface="+mn-cs"/>
              </a:rPr>
              <a:t>i</a:t>
            </a:r>
            <a:r>
              <a:rPr lang="en-US" sz="1200" b="0"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is the probability of class </a:t>
            </a:r>
            <a:r>
              <a:rPr lang="en-US" sz="1200" b="0" i="1"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according to the predicted distribution.</a:t>
            </a:r>
            <a:endParaRPr lang="en-IN" dirty="0"/>
          </a:p>
          <a:p>
            <a:endParaRPr lang="en-IN" dirty="0"/>
          </a:p>
          <a:p>
            <a:r>
              <a:rPr lang="en-US" sz="1200" b="0" i="0" kern="1200" dirty="0">
                <a:solidFill>
                  <a:schemeClr val="tx1"/>
                </a:solidFill>
                <a:effectLst/>
                <a:latin typeface="+mn-lt"/>
                <a:ea typeface="+mn-ea"/>
                <a:cs typeface="+mn-cs"/>
              </a:rPr>
              <a:t>Knowledge distillation (KD) has been widely used in different tasks as a practical model </a:t>
            </a:r>
            <a:r>
              <a:rPr lang="en-US" sz="1200" b="0" i="0" kern="1200" dirty="0">
                <a:solidFill>
                  <a:schemeClr val="tx1"/>
                </a:solidFill>
                <a:effectLst/>
                <a:latin typeface="+mn-lt"/>
                <a:ea typeface="+mn-ea"/>
                <a:cs typeface="+mn-cs"/>
                <a:hlinkClick r:id="rId4" tooltip="Learn more about compression technique from ScienceDirect's AI-generated Topic Pages"/>
              </a:rPr>
              <a:t>compression technique</a:t>
            </a:r>
            <a:r>
              <a:rPr lang="en-US" sz="1200" b="0" i="0" kern="1200" dirty="0">
                <a:solidFill>
                  <a:schemeClr val="tx1"/>
                </a:solidFill>
                <a:effectLst/>
                <a:latin typeface="+mn-lt"/>
                <a:ea typeface="+mn-ea"/>
                <a:cs typeface="+mn-cs"/>
              </a:rPr>
              <a:t>. Due to the poor performance of directly using </a:t>
            </a:r>
            <a:r>
              <a:rPr lang="en-US" sz="1200" b="0" i="0" kern="1200" dirty="0">
                <a:solidFill>
                  <a:schemeClr val="tx1"/>
                </a:solidFill>
                <a:effectLst/>
                <a:latin typeface="+mn-lt"/>
                <a:ea typeface="+mn-ea"/>
                <a:cs typeface="+mn-cs"/>
                <a:hlinkClick r:id="rId5" tooltip="Learn more about Mean Square Error from ScienceDirect's AI-generated Topic Pages"/>
              </a:rPr>
              <a:t>Mean Square Error</a:t>
            </a:r>
            <a:r>
              <a:rPr lang="en-US" sz="1200" b="0" i="0" kern="1200" dirty="0">
                <a:solidFill>
                  <a:schemeClr val="tx1"/>
                </a:solidFill>
                <a:effectLst/>
                <a:latin typeface="+mn-lt"/>
                <a:ea typeface="+mn-ea"/>
                <a:cs typeface="+mn-cs"/>
              </a:rPr>
              <a:t> (MSE) between the intermediate features of the teacher and student, most feature-based detector distillation methods are primarily concerned with proposing diverse attention mechanisms and employing MSE to guide the student in learning critical information. However, the significance of MSE in detector distillation is often overlooked. </a:t>
            </a:r>
          </a:p>
          <a:p>
            <a:endParaRPr lang="en-US" sz="1200" b="0" i="0" kern="1200" dirty="0">
              <a:solidFill>
                <a:schemeClr val="tx1"/>
              </a:solidFill>
              <a:effectLst/>
              <a:latin typeface="+mn-lt"/>
              <a:ea typeface="+mn-ea"/>
              <a:cs typeface="+mn-cs"/>
            </a:endParaRPr>
          </a:p>
          <a:p>
            <a:r>
              <a:rPr lang="en-IN" dirty="0"/>
              <a:t>Teacher Model → High Accuracy Predictions (Soft Targets) + Teacher Features  </a:t>
            </a:r>
          </a:p>
          <a:p>
            <a:r>
              <a:rPr lang="en-IN" dirty="0"/>
              <a:t>Student Model → Learns from:</a:t>
            </a:r>
          </a:p>
          <a:p>
            <a:r>
              <a:rPr lang="en-IN" dirty="0"/>
              <a:t>    → Soft Targets (</a:t>
            </a:r>
            <a:r>
              <a:rPr lang="en-IN" dirty="0" err="1"/>
              <a:t>ℒ_distill</a:t>
            </a:r>
            <a:r>
              <a:rPr lang="en-IN" dirty="0"/>
              <a:t>)</a:t>
            </a:r>
          </a:p>
          <a:p>
            <a:r>
              <a:rPr lang="en-IN" dirty="0"/>
              <a:t>    → Hard Labels (</a:t>
            </a:r>
            <a:r>
              <a:rPr lang="en-IN" dirty="0" err="1"/>
              <a:t>ℒ_class</a:t>
            </a:r>
            <a:r>
              <a:rPr lang="en-IN" dirty="0"/>
              <a:t>)</a:t>
            </a:r>
          </a:p>
          <a:p>
            <a:r>
              <a:rPr lang="en-IN" dirty="0"/>
              <a:t>    → Teacher Features (</a:t>
            </a:r>
            <a:r>
              <a:rPr lang="en-IN" dirty="0" err="1"/>
              <a:t>ℒ_feature</a:t>
            </a:r>
            <a:r>
              <a:rPr lang="en-IN" dirty="0"/>
              <a:t>)</a:t>
            </a:r>
          </a:p>
        </p:txBody>
      </p:sp>
      <p:sp>
        <p:nvSpPr>
          <p:cNvPr id="4" name="Slide Number Placeholder 3">
            <a:extLst>
              <a:ext uri="{FF2B5EF4-FFF2-40B4-BE49-F238E27FC236}">
                <a16:creationId xmlns:a16="http://schemas.microsoft.com/office/drawing/2014/main" id="{4A016D50-F9E8-8D65-1E3B-B600899E511F}"/>
              </a:ext>
            </a:extLst>
          </p:cNvPr>
          <p:cNvSpPr>
            <a:spLocks noGrp="1"/>
          </p:cNvSpPr>
          <p:nvPr>
            <p:ph type="sldNum" sz="quarter" idx="5"/>
          </p:nvPr>
        </p:nvSpPr>
        <p:spPr/>
        <p:txBody>
          <a:bodyPr/>
          <a:lstStyle/>
          <a:p>
            <a:fld id="{E197A28A-97E5-49DC-B1F0-B9F7F5A1F686}" type="slidenum">
              <a:rPr lang="it-IT" smtClean="0"/>
              <a:t>10</a:t>
            </a:fld>
            <a:endParaRPr lang="it-IT"/>
          </a:p>
        </p:txBody>
      </p:sp>
    </p:spTree>
    <p:extLst>
      <p:ext uri="{BB962C8B-B14F-4D97-AF65-F5344CB8AC3E}">
        <p14:creationId xmlns:p14="http://schemas.microsoft.com/office/powerpoint/2010/main" val="2645991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student_channels</a:t>
            </a:r>
            <a:r>
              <a:rPr lang="fr-FR" dirty="0"/>
              <a:t> = [64, 128, 256, 512]</a:t>
            </a:r>
          </a:p>
          <a:p>
            <a:r>
              <a:rPr lang="en-US" dirty="0" err="1"/>
              <a:t>teacher_channels</a:t>
            </a:r>
            <a:r>
              <a:rPr lang="en-US" dirty="0"/>
              <a:t> = [256, 512, 1024, 2048]</a:t>
            </a:r>
          </a:p>
          <a:p>
            <a:endParaRPr lang="en-US" dirty="0"/>
          </a:p>
          <a:p>
            <a:r>
              <a:rPr lang="en-US" dirty="0"/>
              <a:t>To enable feature-level distillation between the teacher and student models, we introduce a set of </a:t>
            </a:r>
            <a:r>
              <a:rPr lang="en-US" b="1" dirty="0"/>
              <a:t>projection layers</a:t>
            </a:r>
            <a:r>
              <a:rPr lang="en-US" dirty="0"/>
              <a:t>. These layers are used to align the dimensionality of the </a:t>
            </a:r>
            <a:r>
              <a:rPr lang="en-US" b="1" dirty="0"/>
              <a:t>teacher's high-dimensional feature maps</a:t>
            </a:r>
            <a:r>
              <a:rPr lang="en-US" dirty="0"/>
              <a:t> (e.g., 2048 channels) to match the </a:t>
            </a:r>
            <a:r>
              <a:rPr lang="en-US" b="1" dirty="0"/>
              <a:t>student's lower-dimensional feature maps</a:t>
            </a:r>
            <a:r>
              <a:rPr lang="en-US" dirty="0"/>
              <a:t> (e.g., 512 channels).</a:t>
            </a:r>
          </a:p>
          <a:p>
            <a:r>
              <a:rPr lang="en-US" dirty="0"/>
              <a:t>Specifically, we define projection layers using a custom module (</a:t>
            </a:r>
            <a:r>
              <a:rPr lang="en-US" dirty="0" err="1"/>
              <a:t>FeatureProjector</a:t>
            </a:r>
            <a:r>
              <a:rPr lang="en-US" dirty="0"/>
              <a:t>) for each corresponding pair of student and teacher layers. These layers are trained to transform the teacher’s features so that they can be compared directly with the student’s using MSE loss during distillation.</a:t>
            </a:r>
          </a:p>
          <a:p>
            <a:endParaRPr lang="en-IN" dirty="0"/>
          </a:p>
          <a:p>
            <a:r>
              <a:rPr lang="en-US" dirty="0"/>
              <a:t>For each layer, you're creating a </a:t>
            </a:r>
            <a:r>
              <a:rPr lang="en-US" dirty="0" err="1"/>
              <a:t>FeatureProjector</a:t>
            </a:r>
            <a:r>
              <a:rPr lang="en-US" dirty="0"/>
              <a:t> that </a:t>
            </a:r>
            <a:r>
              <a:rPr lang="en-US" b="1" dirty="0"/>
              <a:t>maps teacher's feature map (high dim)</a:t>
            </a:r>
            <a:r>
              <a:rPr lang="en-US" dirty="0"/>
              <a:t> → </a:t>
            </a:r>
            <a:r>
              <a:rPr lang="en-US" b="1" dirty="0"/>
              <a:t>student's feature map (low dim)</a:t>
            </a:r>
            <a:r>
              <a:rPr lang="en-US" dirty="0"/>
              <a:t>.</a:t>
            </a:r>
          </a:p>
          <a:p>
            <a:r>
              <a:rPr lang="en-US" dirty="0"/>
              <a:t>Likely, your </a:t>
            </a:r>
            <a:r>
              <a:rPr lang="en-US" dirty="0" err="1"/>
              <a:t>FeatureProjector</a:t>
            </a:r>
            <a:r>
              <a:rPr lang="en-US" dirty="0"/>
              <a:t> is something like a 1×1 conv or a linear layer:</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You are selecting 4 intermediate layers</a:t>
            </a:r>
            <a:r>
              <a:rPr lang="en-US" dirty="0"/>
              <a:t> from both the </a:t>
            </a:r>
            <a:r>
              <a:rPr lang="en-US" b="1" dirty="0"/>
              <a:t>student</a:t>
            </a:r>
            <a:r>
              <a:rPr lang="en-US" dirty="0"/>
              <a:t> and </a:t>
            </a:r>
            <a:r>
              <a:rPr lang="en-US" b="1" dirty="0"/>
              <a:t>teacher</a:t>
            </a:r>
            <a:r>
              <a:rPr lang="en-US" dirty="0"/>
              <a:t> models for feature-level distillation.</a:t>
            </a:r>
          </a:p>
          <a:p>
            <a:endParaRPr lang="en-IN" dirty="0"/>
          </a:p>
          <a:p>
            <a:r>
              <a:rPr lang="en-US" dirty="0"/>
              <a:t>A </a:t>
            </a:r>
            <a:r>
              <a:rPr lang="en-US" b="1" dirty="0"/>
              <a:t>1×1 convolution</a:t>
            </a:r>
            <a:r>
              <a:rPr lang="en-US" dirty="0"/>
              <a:t> is just a </a:t>
            </a:r>
            <a:r>
              <a:rPr lang="en-US" b="1" dirty="0"/>
              <a:t>linear transformation applied independently at every spatial location</a:t>
            </a:r>
            <a:r>
              <a:rPr lang="en-US" dirty="0"/>
              <a:t> (pixel) in the feature map.</a:t>
            </a:r>
          </a:p>
          <a:p>
            <a:r>
              <a:rPr lang="en-US" dirty="0"/>
              <a:t>It </a:t>
            </a:r>
            <a:r>
              <a:rPr lang="en-US" b="1" dirty="0"/>
              <a:t>doesn’t mix spatial information</a:t>
            </a:r>
            <a:r>
              <a:rPr lang="en-US" dirty="0"/>
              <a:t>, only </a:t>
            </a:r>
            <a:r>
              <a:rPr lang="en-US" b="1" dirty="0"/>
              <a:t>channel information</a:t>
            </a:r>
            <a:r>
              <a:rPr lang="en-US" dirty="0"/>
              <a:t>.</a:t>
            </a:r>
          </a:p>
          <a:p>
            <a:endParaRPr lang="en-IN" dirty="0"/>
          </a:p>
        </p:txBody>
      </p:sp>
      <p:sp>
        <p:nvSpPr>
          <p:cNvPr id="4" name="Slide Number Placeholder 3"/>
          <p:cNvSpPr>
            <a:spLocks noGrp="1"/>
          </p:cNvSpPr>
          <p:nvPr>
            <p:ph type="sldNum" sz="quarter" idx="5"/>
          </p:nvPr>
        </p:nvSpPr>
        <p:spPr/>
        <p:txBody>
          <a:bodyPr/>
          <a:lstStyle/>
          <a:p>
            <a:fld id="{E197A28A-97E5-49DC-B1F0-B9F7F5A1F686}" type="slidenum">
              <a:rPr lang="it-IT" smtClean="0"/>
              <a:t>11</a:t>
            </a:fld>
            <a:endParaRPr lang="it-IT"/>
          </a:p>
        </p:txBody>
      </p:sp>
    </p:spTree>
    <p:extLst>
      <p:ext uri="{BB962C8B-B14F-4D97-AF65-F5344CB8AC3E}">
        <p14:creationId xmlns:p14="http://schemas.microsoft.com/office/powerpoint/2010/main" val="1132366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Spatial alignment</a:t>
            </a:r>
            <a:endParaRPr lang="en-US" dirty="0"/>
          </a:p>
          <a:p>
            <a:pPr lvl="1"/>
            <a:r>
              <a:rPr lang="en-US" dirty="0"/>
              <a:t>Teacher and student feature maps might have </a:t>
            </a:r>
            <a:r>
              <a:rPr lang="en-US" b="1" dirty="0"/>
              <a:t>different spatial sizes</a:t>
            </a:r>
            <a:r>
              <a:rPr lang="en-US" dirty="0"/>
              <a:t> (height × width), e.g., teacher’s feature map might be 14×14, student’s might be 7×7.</a:t>
            </a:r>
          </a:p>
          <a:p>
            <a:pPr lvl="1"/>
            <a:r>
              <a:rPr lang="en-US" dirty="0"/>
              <a:t>You use F.adaptive_avg_pool2d to </a:t>
            </a:r>
            <a:r>
              <a:rPr lang="en-US" b="1" dirty="0"/>
              <a:t>resize</a:t>
            </a:r>
            <a:r>
              <a:rPr lang="en-US" dirty="0"/>
              <a:t> the teacher’s feature map to the student’s spatial dimensions, </a:t>
            </a:r>
            <a:r>
              <a:rPr lang="en-US" b="1" dirty="0"/>
              <a:t>preserving important spatial information</a:t>
            </a:r>
            <a:r>
              <a:rPr lang="en-US" dirty="0"/>
              <a:t> by averaging.</a:t>
            </a:r>
          </a:p>
          <a:p>
            <a:r>
              <a:rPr lang="en-US" b="1" dirty="0"/>
              <a:t>Channel alignment</a:t>
            </a:r>
            <a:endParaRPr lang="en-US" dirty="0"/>
          </a:p>
          <a:p>
            <a:pPr lvl="1"/>
            <a:r>
              <a:rPr lang="en-US" dirty="0"/>
              <a:t>Teacher’s features typically have </a:t>
            </a:r>
            <a:r>
              <a:rPr lang="en-US" b="1" dirty="0"/>
              <a:t>more channels</a:t>
            </a:r>
            <a:r>
              <a:rPr lang="en-US" dirty="0"/>
              <a:t> than student’s.</a:t>
            </a:r>
          </a:p>
          <a:p>
            <a:pPr lvl="1"/>
            <a:r>
              <a:rPr lang="en-US" dirty="0"/>
              <a:t>You use a </a:t>
            </a:r>
            <a:r>
              <a:rPr lang="en-US" b="1" dirty="0"/>
              <a:t>1×1 convolution (nn.Conv2d)</a:t>
            </a:r>
            <a:r>
              <a:rPr lang="en-US" dirty="0"/>
              <a:t> to </a:t>
            </a:r>
            <a:r>
              <a:rPr lang="en-US" b="1" dirty="0"/>
              <a:t>project the teacher’s features</a:t>
            </a:r>
            <a:r>
              <a:rPr lang="en-US" dirty="0"/>
              <a:t> from </a:t>
            </a:r>
            <a:r>
              <a:rPr lang="en-US" dirty="0" err="1"/>
              <a:t>in_channels</a:t>
            </a:r>
            <a:r>
              <a:rPr lang="en-US" dirty="0"/>
              <a:t> (teacher channels) down to </a:t>
            </a:r>
            <a:r>
              <a:rPr lang="en-US" dirty="0" err="1"/>
              <a:t>out_channels</a:t>
            </a:r>
            <a:r>
              <a:rPr lang="en-US" dirty="0"/>
              <a:t> (student channels). This matches the channel dimension.</a:t>
            </a:r>
          </a:p>
          <a:p>
            <a:pPr lvl="1"/>
            <a:endParaRPr lang="en-US" dirty="0"/>
          </a:p>
          <a:p>
            <a:r>
              <a:rPr lang="en-US" dirty="0"/>
              <a:t>Input: x is a feature map tensor from the teacher with shape [</a:t>
            </a:r>
            <a:r>
              <a:rPr lang="en-US" dirty="0" err="1"/>
              <a:t>batch_size</a:t>
            </a:r>
            <a:r>
              <a:rPr lang="en-US" dirty="0"/>
              <a:t>, </a:t>
            </a:r>
            <a:r>
              <a:rPr lang="en-US" dirty="0" err="1"/>
              <a:t>in_channels</a:t>
            </a:r>
            <a:r>
              <a:rPr lang="en-US" dirty="0"/>
              <a:t>, </a:t>
            </a:r>
            <a:r>
              <a:rPr lang="en-US" dirty="0" err="1"/>
              <a:t>H_teacher</a:t>
            </a:r>
            <a:r>
              <a:rPr lang="en-US" dirty="0"/>
              <a:t>, </a:t>
            </a:r>
            <a:r>
              <a:rPr lang="en-US" dirty="0" err="1"/>
              <a:t>W_teacher</a:t>
            </a:r>
            <a:r>
              <a:rPr lang="en-US" dirty="0"/>
              <a:t>].</a:t>
            </a:r>
          </a:p>
          <a:p>
            <a:r>
              <a:rPr lang="en-US" dirty="0" err="1"/>
              <a:t>target_shape</a:t>
            </a:r>
            <a:r>
              <a:rPr lang="en-US" dirty="0"/>
              <a:t> is the feature shape from the student, e.g., [</a:t>
            </a:r>
            <a:r>
              <a:rPr lang="en-US" dirty="0" err="1"/>
              <a:t>batch_size</a:t>
            </a:r>
            <a:r>
              <a:rPr lang="en-US" dirty="0"/>
              <a:t>, </a:t>
            </a:r>
            <a:r>
              <a:rPr lang="en-US" dirty="0" err="1"/>
              <a:t>out_channels</a:t>
            </a:r>
            <a:r>
              <a:rPr lang="en-US" dirty="0"/>
              <a:t>, </a:t>
            </a:r>
            <a:r>
              <a:rPr lang="en-US" dirty="0" err="1"/>
              <a:t>H_student</a:t>
            </a:r>
            <a:r>
              <a:rPr lang="en-US" dirty="0"/>
              <a:t>, </a:t>
            </a:r>
            <a:r>
              <a:rPr lang="en-US" dirty="0" err="1"/>
              <a:t>W_student</a:t>
            </a:r>
            <a:r>
              <a:rPr lang="en-US" dirty="0"/>
              <a:t>].</a:t>
            </a:r>
          </a:p>
          <a:p>
            <a:r>
              <a:rPr lang="en-US" dirty="0"/>
              <a:t>First, if spatial sizes differ, resize x to (</a:t>
            </a:r>
            <a:r>
              <a:rPr lang="en-US" dirty="0" err="1"/>
              <a:t>H_student</a:t>
            </a:r>
            <a:r>
              <a:rPr lang="en-US" dirty="0"/>
              <a:t>, </a:t>
            </a:r>
            <a:r>
              <a:rPr lang="en-US" dirty="0" err="1"/>
              <a:t>W_student</a:t>
            </a:r>
            <a:r>
              <a:rPr lang="en-US" dirty="0"/>
              <a:t>) with adaptive average pooling.</a:t>
            </a:r>
          </a:p>
          <a:p>
            <a:r>
              <a:rPr lang="en-US" dirty="0"/>
              <a:t>Then, apply the 1×1 convolution to change channels from </a:t>
            </a:r>
            <a:r>
              <a:rPr lang="en-US" dirty="0" err="1"/>
              <a:t>in_channels</a:t>
            </a:r>
            <a:r>
              <a:rPr lang="en-US" dirty="0"/>
              <a:t> → </a:t>
            </a:r>
            <a:r>
              <a:rPr lang="en-US" dirty="0" err="1"/>
              <a:t>out_channels</a:t>
            </a:r>
            <a:r>
              <a:rPr lang="en-US" dirty="0"/>
              <a:t>.</a:t>
            </a:r>
          </a:p>
          <a:p>
            <a:r>
              <a:rPr lang="en-US" dirty="0"/>
              <a:t>Return the projected feature map, which now matches the student’s feature shape.</a:t>
            </a:r>
          </a:p>
          <a:p>
            <a:pPr lvl="1"/>
            <a:endParaRPr lang="en-US" dirty="0"/>
          </a:p>
          <a:p>
            <a:endParaRPr lang="en-IN" dirty="0"/>
          </a:p>
        </p:txBody>
      </p:sp>
      <p:sp>
        <p:nvSpPr>
          <p:cNvPr id="4" name="Slide Number Placeholder 3"/>
          <p:cNvSpPr>
            <a:spLocks noGrp="1"/>
          </p:cNvSpPr>
          <p:nvPr>
            <p:ph type="sldNum" sz="quarter" idx="5"/>
          </p:nvPr>
        </p:nvSpPr>
        <p:spPr/>
        <p:txBody>
          <a:bodyPr/>
          <a:lstStyle/>
          <a:p>
            <a:fld id="{E197A28A-97E5-49DC-B1F0-B9F7F5A1F686}" type="slidenum">
              <a:rPr lang="it-IT" smtClean="0"/>
              <a:t>12</a:t>
            </a:fld>
            <a:endParaRPr lang="it-IT"/>
          </a:p>
        </p:txBody>
      </p:sp>
    </p:spTree>
    <p:extLst>
      <p:ext uri="{BB962C8B-B14F-4D97-AF65-F5344CB8AC3E}">
        <p14:creationId xmlns:p14="http://schemas.microsoft.com/office/powerpoint/2010/main" val="642758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1E6015-B37F-CFAA-5956-C880C894D4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A8F44D-795E-729E-6426-13319CC9BF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54A7C3-32B0-7660-D4A1-177F8ECCAAC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79880DF-8B52-CC46-9B62-B5437767C379}"/>
              </a:ext>
            </a:extLst>
          </p:cNvPr>
          <p:cNvSpPr>
            <a:spLocks noGrp="1"/>
          </p:cNvSpPr>
          <p:nvPr>
            <p:ph type="sldNum" sz="quarter" idx="5"/>
          </p:nvPr>
        </p:nvSpPr>
        <p:spPr/>
        <p:txBody>
          <a:bodyPr/>
          <a:lstStyle/>
          <a:p>
            <a:fld id="{E197A28A-97E5-49DC-B1F0-B9F7F5A1F686}" type="slidenum">
              <a:rPr lang="it-IT" smtClean="0"/>
              <a:t>13</a:t>
            </a:fld>
            <a:endParaRPr lang="it-IT"/>
          </a:p>
        </p:txBody>
      </p:sp>
    </p:spTree>
    <p:extLst>
      <p:ext uri="{BB962C8B-B14F-4D97-AF65-F5344CB8AC3E}">
        <p14:creationId xmlns:p14="http://schemas.microsoft.com/office/powerpoint/2010/main" val="3216581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CC1424-D633-61D5-8ED9-6491B2C259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15FE3A-6428-3A74-20C3-B55FA6D0E3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3BAFB9-0672-E529-7090-BF313CF6155B}"/>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A higher </a:t>
            </a:r>
            <a:r>
              <a:rPr lang="en-US" sz="1200" b="1" i="0" kern="1200" dirty="0">
                <a:solidFill>
                  <a:schemeClr val="tx1"/>
                </a:solidFill>
                <a:effectLst/>
                <a:latin typeface="+mn-lt"/>
                <a:ea typeface="+mn-ea"/>
                <a:cs typeface="+mn-cs"/>
              </a:rPr>
              <a:t>alpha</a:t>
            </a:r>
            <a:r>
              <a:rPr lang="en-US" sz="1200" b="0" i="0" kern="1200" dirty="0">
                <a:solidFill>
                  <a:schemeClr val="tx1"/>
                </a:solidFill>
                <a:effectLst/>
                <a:latin typeface="+mn-lt"/>
                <a:ea typeface="+mn-ea"/>
                <a:cs typeface="+mn-cs"/>
              </a:rPr>
              <a:t> (e.g., 0.8) emphasizes the distillation loss, which is great when the teacher’s soft labels are highly reliable.</a:t>
            </a:r>
          </a:p>
          <a:p>
            <a:r>
              <a:rPr lang="en-US" sz="1200" b="0" i="0" kern="1200" dirty="0">
                <a:solidFill>
                  <a:schemeClr val="tx1"/>
                </a:solidFill>
                <a:effectLst/>
                <a:latin typeface="+mn-lt"/>
                <a:ea typeface="+mn-ea"/>
                <a:cs typeface="+mn-cs"/>
              </a:rPr>
              <a:t>A lower </a:t>
            </a:r>
            <a:r>
              <a:rPr lang="en-US" sz="1200" b="1" i="0" kern="1200" dirty="0">
                <a:solidFill>
                  <a:schemeClr val="tx1"/>
                </a:solidFill>
                <a:effectLst/>
                <a:latin typeface="+mn-lt"/>
                <a:ea typeface="+mn-ea"/>
                <a:cs typeface="+mn-cs"/>
              </a:rPr>
              <a:t>alpha</a:t>
            </a:r>
            <a:r>
              <a:rPr lang="en-US" sz="1200" b="0" i="0" kern="1200" dirty="0">
                <a:solidFill>
                  <a:schemeClr val="tx1"/>
                </a:solidFill>
                <a:effectLst/>
                <a:latin typeface="+mn-lt"/>
                <a:ea typeface="+mn-ea"/>
                <a:cs typeface="+mn-cs"/>
              </a:rPr>
              <a:t> (e.g., 0.5) relies more on hard labels, which can help if the teacher isn’t perfect.</a:t>
            </a:r>
          </a:p>
          <a:p>
            <a:endParaRPr lang="en-IN" dirty="0"/>
          </a:p>
          <a:p>
            <a:r>
              <a:rPr lang="en-US" sz="1200" b="0" i="0" kern="1200" dirty="0">
                <a:solidFill>
                  <a:schemeClr val="tx1"/>
                </a:solidFill>
                <a:effectLst/>
                <a:latin typeface="+mn-lt"/>
                <a:ea typeface="+mn-ea"/>
                <a:cs typeface="+mn-cs"/>
              </a:rPr>
              <a:t>This might surprise you, but the temperature value in KD doesn’t just control the softening of probabilities — it can significantly influence how well your student learns from the teacher. Here’s what worked for me:</a:t>
            </a:r>
          </a:p>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low temperature</a:t>
            </a:r>
            <a:r>
              <a:rPr lang="en-US" sz="1200" b="0" i="0" kern="1200" dirty="0">
                <a:solidFill>
                  <a:schemeClr val="tx1"/>
                </a:solidFill>
                <a:effectLst/>
                <a:latin typeface="+mn-lt"/>
                <a:ea typeface="+mn-ea"/>
                <a:cs typeface="+mn-cs"/>
              </a:rPr>
              <a:t> (e.g., 1 or 2) tends to make the teacher’s outputs sharper, which can sometimes be too strict for the student.</a:t>
            </a:r>
          </a:p>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higher temperature</a:t>
            </a:r>
            <a:r>
              <a:rPr lang="en-US" sz="1200" b="0" i="0" kern="1200" dirty="0">
                <a:solidFill>
                  <a:schemeClr val="tx1"/>
                </a:solidFill>
                <a:effectLst/>
                <a:latin typeface="+mn-lt"/>
                <a:ea typeface="+mn-ea"/>
                <a:cs typeface="+mn-cs"/>
              </a:rPr>
              <a:t> (e.g., 3 to 5) smooths the teacher’s predictions, making it easier for the student to capture subtle patterns.</a:t>
            </a:r>
          </a:p>
          <a:p>
            <a:endParaRPr lang="en-IN" dirty="0"/>
          </a:p>
          <a:p>
            <a:r>
              <a:rPr lang="en-US" sz="1200" b="0" i="0" kern="1200" dirty="0">
                <a:solidFill>
                  <a:schemeClr val="tx1"/>
                </a:solidFill>
                <a:effectLst/>
                <a:latin typeface="+mn-lt"/>
                <a:ea typeface="+mn-ea"/>
                <a:cs typeface="+mn-cs"/>
              </a:rPr>
              <a:t>Alpha (α)</a:t>
            </a:r>
          </a:p>
          <a:p>
            <a:r>
              <a:rPr lang="en-US" sz="1200" b="0" i="0" kern="1200" dirty="0">
                <a:solidFill>
                  <a:schemeClr val="tx1"/>
                </a:solidFill>
                <a:effectLst/>
                <a:latin typeface="+mn-lt"/>
                <a:ea typeface="+mn-ea"/>
                <a:cs typeface="+mn-cs"/>
              </a:rPr>
              <a:t>High (e.g., 0.8): Focuses on soft labels — useful when the teacher is reliable. How do you know teacher is reliable or not</a:t>
            </a:r>
          </a:p>
          <a:p>
            <a:r>
              <a:rPr lang="en-US" sz="1200" b="0" i="0" kern="1200" dirty="0">
                <a:solidFill>
                  <a:schemeClr val="tx1"/>
                </a:solidFill>
                <a:effectLst/>
                <a:latin typeface="+mn-lt"/>
                <a:ea typeface="+mn-ea"/>
                <a:cs typeface="+mn-cs"/>
              </a:rPr>
              <a:t>Low (e.g., 0.2): Emphasizes hard labels — better if the teacher isn’t perfect. How you know its perfect or not</a:t>
            </a:r>
          </a:p>
          <a:p>
            <a:r>
              <a:rPr lang="en-US" sz="1200" b="0" i="0" kern="1200" dirty="0">
                <a:solidFill>
                  <a:schemeClr val="tx1"/>
                </a:solidFill>
                <a:effectLst/>
                <a:latin typeface="+mn-lt"/>
                <a:ea typeface="+mn-ea"/>
                <a:cs typeface="+mn-cs"/>
              </a:rPr>
              <a:t>Temperature (T)</a:t>
            </a:r>
          </a:p>
          <a:p>
            <a:r>
              <a:rPr lang="en-US" sz="1200" b="0" i="0" kern="1200" dirty="0">
                <a:solidFill>
                  <a:schemeClr val="tx1"/>
                </a:solidFill>
                <a:effectLst/>
                <a:latin typeface="+mn-lt"/>
                <a:ea typeface="+mn-ea"/>
                <a:cs typeface="+mn-cs"/>
              </a:rPr>
              <a:t>Low (1–2): Sharp outputs — can be too strict.</a:t>
            </a:r>
          </a:p>
          <a:p>
            <a:r>
              <a:rPr lang="en-US" sz="1200" b="0" i="0" kern="1200" dirty="0">
                <a:solidFill>
                  <a:schemeClr val="tx1"/>
                </a:solidFill>
                <a:effectLst/>
                <a:latin typeface="+mn-lt"/>
                <a:ea typeface="+mn-ea"/>
                <a:cs typeface="+mn-cs"/>
              </a:rPr>
              <a:t>High (3–5): c.    </a:t>
            </a:r>
          </a:p>
          <a:p>
            <a:endParaRPr lang="en-IN" dirty="0"/>
          </a:p>
        </p:txBody>
      </p:sp>
      <p:sp>
        <p:nvSpPr>
          <p:cNvPr id="4" name="Slide Number Placeholder 3">
            <a:extLst>
              <a:ext uri="{FF2B5EF4-FFF2-40B4-BE49-F238E27FC236}">
                <a16:creationId xmlns:a16="http://schemas.microsoft.com/office/drawing/2014/main" id="{79491276-EF28-3497-A675-8BD41D5BBFC5}"/>
              </a:ext>
            </a:extLst>
          </p:cNvPr>
          <p:cNvSpPr>
            <a:spLocks noGrp="1"/>
          </p:cNvSpPr>
          <p:nvPr>
            <p:ph type="sldNum" sz="quarter" idx="5"/>
          </p:nvPr>
        </p:nvSpPr>
        <p:spPr/>
        <p:txBody>
          <a:bodyPr/>
          <a:lstStyle/>
          <a:p>
            <a:fld id="{E197A28A-97E5-49DC-B1F0-B9F7F5A1F686}" type="slidenum">
              <a:rPr lang="it-IT" smtClean="0"/>
              <a:t>15</a:t>
            </a:fld>
            <a:endParaRPr lang="it-IT"/>
          </a:p>
        </p:txBody>
      </p:sp>
    </p:spTree>
    <p:extLst>
      <p:ext uri="{BB962C8B-B14F-4D97-AF65-F5344CB8AC3E}">
        <p14:creationId xmlns:p14="http://schemas.microsoft.com/office/powerpoint/2010/main" val="1087192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E36BC3-0714-0AA7-3D93-4892F83AED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22BCD6-D22E-19AC-5BBA-29E7DD5BE7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1672E1-5B95-F56D-FA6C-0452E5E2E8C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E41568E-AE6D-04DE-EDB6-EE78EB4789BA}"/>
              </a:ext>
            </a:extLst>
          </p:cNvPr>
          <p:cNvSpPr>
            <a:spLocks noGrp="1"/>
          </p:cNvSpPr>
          <p:nvPr>
            <p:ph type="sldNum" sz="quarter" idx="5"/>
          </p:nvPr>
        </p:nvSpPr>
        <p:spPr/>
        <p:txBody>
          <a:bodyPr/>
          <a:lstStyle/>
          <a:p>
            <a:fld id="{E197A28A-97E5-49DC-B1F0-B9F7F5A1F686}" type="slidenum">
              <a:rPr lang="it-IT" smtClean="0"/>
              <a:t>16</a:t>
            </a:fld>
            <a:endParaRPr lang="it-IT"/>
          </a:p>
        </p:txBody>
      </p:sp>
    </p:spTree>
    <p:extLst>
      <p:ext uri="{BB962C8B-B14F-4D97-AF65-F5344CB8AC3E}">
        <p14:creationId xmlns:p14="http://schemas.microsoft.com/office/powerpoint/2010/main" val="3714458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E197A28A-97E5-49DC-B1F0-B9F7F5A1F686}" type="slidenum">
              <a:rPr lang="it-IT" smtClean="0"/>
              <a:t>2</a:t>
            </a:fld>
            <a:endParaRPr lang="it-IT"/>
          </a:p>
        </p:txBody>
      </p:sp>
    </p:spTree>
    <p:extLst>
      <p:ext uri="{BB962C8B-B14F-4D97-AF65-F5344CB8AC3E}">
        <p14:creationId xmlns:p14="http://schemas.microsoft.com/office/powerpoint/2010/main" val="303744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CF87E-EE61-E2CC-AC05-C4C8D38FF5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3080C9-0C63-FACB-B410-1C3B021893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FC9239-9E71-6241-0A25-156036C9658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Train a lightweight student model (ResNet30) to mimic a larger teacher (ResNet50) using Knowledge Distillation. Compare performance with and without student KD.</a:t>
            </a:r>
            <a:endParaRPr lang="en-IN" dirty="0"/>
          </a:p>
          <a:p>
            <a:endParaRPr lang="en-IN" b="1" dirty="0"/>
          </a:p>
          <a:p>
            <a:r>
              <a:rPr lang="en-US" dirty="0"/>
              <a:t>, having large amounts of parameters makes the models high memory demanding</a:t>
            </a:r>
          </a:p>
          <a:p>
            <a:r>
              <a:rPr lang="en-US" dirty="0"/>
              <a:t>drawback of such wide and deep models is that they result in very time consuming systems at inference time, since they need to perform a huge number of multiplications.</a:t>
            </a:r>
          </a:p>
          <a:p>
            <a:r>
              <a:rPr lang="en-US" dirty="0"/>
              <a:t>top-performing systems usually involve very wide and deep networks, with numerous parameters</a:t>
            </a:r>
          </a:p>
          <a:p>
            <a:r>
              <a:rPr lang="en-US" dirty="0"/>
              <a:t>The importance of depth has been verified (1) theoretically: deep representations are exponentially more expressive than shallow ones for some families of functions</a:t>
            </a:r>
            <a:endParaRPr lang="en-IN" dirty="0"/>
          </a:p>
        </p:txBody>
      </p:sp>
      <p:sp>
        <p:nvSpPr>
          <p:cNvPr id="4" name="Slide Number Placeholder 3">
            <a:extLst>
              <a:ext uri="{FF2B5EF4-FFF2-40B4-BE49-F238E27FC236}">
                <a16:creationId xmlns:a16="http://schemas.microsoft.com/office/drawing/2014/main" id="{7D0AAE26-4D0F-53C6-AB1E-3AEE6F23C646}"/>
              </a:ext>
            </a:extLst>
          </p:cNvPr>
          <p:cNvSpPr>
            <a:spLocks noGrp="1"/>
          </p:cNvSpPr>
          <p:nvPr>
            <p:ph type="sldNum" sz="quarter" idx="5"/>
          </p:nvPr>
        </p:nvSpPr>
        <p:spPr/>
        <p:txBody>
          <a:bodyPr/>
          <a:lstStyle/>
          <a:p>
            <a:fld id="{E197A28A-97E5-49DC-B1F0-B9F7F5A1F686}" type="slidenum">
              <a:rPr lang="it-IT" smtClean="0"/>
              <a:t>3</a:t>
            </a:fld>
            <a:endParaRPr lang="it-IT"/>
          </a:p>
        </p:txBody>
      </p:sp>
    </p:spTree>
    <p:extLst>
      <p:ext uri="{BB962C8B-B14F-4D97-AF65-F5344CB8AC3E}">
        <p14:creationId xmlns:p14="http://schemas.microsoft.com/office/powerpoint/2010/main" val="248718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16F9A-C7D8-5CAC-E7E6-0AA653916A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57A36F-96F2-9749-0008-4D86677E85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27C7C6-1D97-E700-681A-3A9360706DB1}"/>
              </a:ext>
            </a:extLst>
          </p:cNvPr>
          <p:cNvSpPr>
            <a:spLocks noGrp="1"/>
          </p:cNvSpPr>
          <p:nvPr>
            <p:ph type="body" idx="1"/>
          </p:nvPr>
        </p:nvSpPr>
        <p:spPr/>
        <p:txBody>
          <a:bodyPr/>
          <a:lstStyle/>
          <a:p>
            <a:endParaRPr lang="it-IT" dirty="0"/>
          </a:p>
        </p:txBody>
      </p:sp>
      <p:sp>
        <p:nvSpPr>
          <p:cNvPr id="4" name="Slide Number Placeholder 3">
            <a:extLst>
              <a:ext uri="{FF2B5EF4-FFF2-40B4-BE49-F238E27FC236}">
                <a16:creationId xmlns:a16="http://schemas.microsoft.com/office/drawing/2014/main" id="{BD24DAE6-3F0B-D3FA-A690-193D0A898E9B}"/>
              </a:ext>
            </a:extLst>
          </p:cNvPr>
          <p:cNvSpPr>
            <a:spLocks noGrp="1"/>
          </p:cNvSpPr>
          <p:nvPr>
            <p:ph type="sldNum" sz="quarter" idx="5"/>
          </p:nvPr>
        </p:nvSpPr>
        <p:spPr/>
        <p:txBody>
          <a:bodyPr/>
          <a:lstStyle/>
          <a:p>
            <a:fld id="{E197A28A-97E5-49DC-B1F0-B9F7F5A1F686}" type="slidenum">
              <a:rPr lang="it-IT" smtClean="0"/>
              <a:t>4</a:t>
            </a:fld>
            <a:endParaRPr lang="it-IT"/>
          </a:p>
        </p:txBody>
      </p:sp>
    </p:spTree>
    <p:extLst>
      <p:ext uri="{BB962C8B-B14F-4D97-AF65-F5344CB8AC3E}">
        <p14:creationId xmlns:p14="http://schemas.microsoft.com/office/powerpoint/2010/main" val="3728954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BB932E-144A-B683-5E2A-B9A8BD5C8C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CBFD61-4A7D-BCA7-A6B5-9520B79604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BAB817-246F-E6F7-1194-31A07FF9C16F}"/>
              </a:ext>
            </a:extLst>
          </p:cNvPr>
          <p:cNvSpPr>
            <a:spLocks noGrp="1"/>
          </p:cNvSpPr>
          <p:nvPr>
            <p:ph type="body" idx="1"/>
          </p:nvPr>
        </p:nvSpPr>
        <p:spPr/>
        <p:txBody>
          <a:bodyPr/>
          <a:lstStyle/>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Aptos" panose="02110004020202020204"/>
                <a:ea typeface="+mn-ea"/>
                <a:cs typeface="+mn-cs"/>
              </a:rPr>
              <a:t>Offline distillation</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Aptos" panose="02110004020202020204"/>
                <a:ea typeface="+mn-ea"/>
                <a:cs typeface="+mn-cs"/>
              </a:rPr>
              <a:t>Online distillation </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Aptos" panose="02110004020202020204"/>
                <a:ea typeface="+mn-ea"/>
                <a:cs typeface="+mn-cs"/>
              </a:rPr>
              <a:t>Self distillation </a:t>
            </a:r>
          </a:p>
          <a:p>
            <a:r>
              <a:rPr lang="en-US" sz="1200" b="0" i="0" kern="1200" dirty="0">
                <a:solidFill>
                  <a:schemeClr val="tx1"/>
                </a:solidFill>
                <a:effectLst/>
                <a:latin typeface="+mn-lt"/>
                <a:ea typeface="+mn-ea"/>
                <a:cs typeface="+mn-cs"/>
              </a:rPr>
              <a:t>There are three principal types of methods for training student and teacher models, namely offline, online and self distillation. The categorization of the distillation training methods depends on whether the teacher model is modified at the same time as the student model or not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Offline distillation is the most common method, where a pre-trained teacher model is used to guide the student model. In this scheme, the teacher model is first pre-trained on a training dataset, and then knowledge from the teacher model is distilled to train the student model. Given the recent advances in deep learning, a wide variety of pre-trained neural network models are openly available that can serve as the teacher depending on the use case. Offline distillation is an established technique in deep learning and easier to implement.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address this limitation, online distillation can be used where both the teacher and student models are updated simultaneously in a single end-to-end training process. Online distillation can be operationalized using parallel computing thus making it a highly efficient method.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the same model is used for the teacher and the student models. For instance, knowledge from deeper layers of a deep neural network can be used to train the shallow layers. It can be considered a special case of online distillation, and instantiated in several ways. Knowledge from earlier epochs of the teacher model can be transferred to its later epochs to train the student model. </a:t>
            </a:r>
            <a:endParaRPr lang="it-IT" b="1" dirty="0"/>
          </a:p>
        </p:txBody>
      </p:sp>
      <p:sp>
        <p:nvSpPr>
          <p:cNvPr id="4" name="Slide Number Placeholder 3">
            <a:extLst>
              <a:ext uri="{FF2B5EF4-FFF2-40B4-BE49-F238E27FC236}">
                <a16:creationId xmlns:a16="http://schemas.microsoft.com/office/drawing/2014/main" id="{D7DB4374-9E19-6DD3-6BA4-876D350A0D9A}"/>
              </a:ext>
            </a:extLst>
          </p:cNvPr>
          <p:cNvSpPr>
            <a:spLocks noGrp="1"/>
          </p:cNvSpPr>
          <p:nvPr>
            <p:ph type="sldNum" sz="quarter" idx="5"/>
          </p:nvPr>
        </p:nvSpPr>
        <p:spPr/>
        <p:txBody>
          <a:bodyPr/>
          <a:lstStyle/>
          <a:p>
            <a:fld id="{E197A28A-97E5-49DC-B1F0-B9F7F5A1F686}" type="slidenum">
              <a:rPr lang="it-IT" smtClean="0"/>
              <a:t>5</a:t>
            </a:fld>
            <a:endParaRPr lang="it-IT"/>
          </a:p>
        </p:txBody>
      </p:sp>
    </p:spTree>
    <p:extLst>
      <p:ext uri="{BB962C8B-B14F-4D97-AF65-F5344CB8AC3E}">
        <p14:creationId xmlns:p14="http://schemas.microsoft.com/office/powerpoint/2010/main" val="498501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FitNets</a:t>
            </a:r>
            <a:r>
              <a:rPr lang="en-US" dirty="0"/>
              <a:t>, to compress wide and shallower (but still deep) networks. The method is rooted in the recently proposed Knowledge Distillation (KD) (Hinton &amp; Dean, 2014) and extends the idea to allow for thinner and deeper student models. We introduce intermediate-level hints from the teacher hidden layers to guide the training process of the student, i.e., we want the student network (</a:t>
            </a:r>
            <a:r>
              <a:rPr lang="en-US" dirty="0" err="1"/>
              <a:t>FitNet</a:t>
            </a:r>
            <a:r>
              <a:rPr lang="en-US" dirty="0"/>
              <a:t>) to learn an intermediate representation that is predictive of the intermediate representations of the teacher network.</a:t>
            </a:r>
          </a:p>
          <a:p>
            <a:endParaRPr lang="en-US" dirty="0"/>
          </a:p>
          <a:p>
            <a:r>
              <a:rPr lang="en-US" dirty="0"/>
              <a:t>Hints allow the training of thinner and deeper networks</a:t>
            </a:r>
          </a:p>
          <a:p>
            <a:endParaRPr lang="en-US" dirty="0"/>
          </a:p>
          <a:p>
            <a:r>
              <a:rPr lang="en-US" dirty="0"/>
              <a:t>Results confirm that having deeper models allow us to generalize better, whereas making these models thin help us reduce the computational burden significantly. </a:t>
            </a:r>
          </a:p>
          <a:p>
            <a:endParaRPr lang="en-US" dirty="0"/>
          </a:p>
          <a:p>
            <a:r>
              <a:rPr lang="en-US" dirty="0"/>
              <a:t>Response based KD – student learns to mimic the output predictions of the teacher model , this is done by minimizing the difference between the predicted outputs of the teacher and student , the primary focus here is on the logits the raw outputs scores before applying the </a:t>
            </a:r>
            <a:r>
              <a:rPr lang="en-US" dirty="0" err="1"/>
              <a:t>softmax</a:t>
            </a:r>
            <a:r>
              <a:rPr lang="en-US" dirty="0"/>
              <a:t> functions produced by the teacher model , this is straightforward since it only requires the output of the teacher model ( does not capture the internal representations or features learned by the teacher model)</a:t>
            </a:r>
          </a:p>
          <a:p>
            <a:endParaRPr lang="en-US" dirty="0"/>
          </a:p>
          <a:p>
            <a:r>
              <a:rPr lang="en-US" dirty="0"/>
              <a:t>Feature based KD – transforms knowledge from the intermediate layers of the teacher model to the student model , this involves using the </a:t>
            </a:r>
            <a:r>
              <a:rPr lang="en-US" dirty="0" err="1"/>
              <a:t>putputs</a:t>
            </a:r>
            <a:r>
              <a:rPr lang="en-US" dirty="0"/>
              <a:t> of hidden layers from the teacher to guide the student in learning similar representations , so by leveraging the intermediate features this method allows the student to learn more complex representations ( student model can generalize well especially from a limited data ) may have high cost since we need to extract info from every iterations</a:t>
            </a:r>
          </a:p>
          <a:p>
            <a:endParaRPr lang="en-US" dirty="0"/>
          </a:p>
          <a:p>
            <a:r>
              <a:rPr lang="en-US" dirty="0"/>
              <a:t>Relation based KD – focuses on capturing the relationships between different inputs and their corresponding outputs , this method trains the student model to understand the relational knowledge present in the teacher model which can include interactions between different feature maps or the dependencies between various outputs by learning the relationships between the features this student model can develop more contextual understanding of the data ( relative similarities ) </a:t>
            </a:r>
            <a:r>
              <a:rPr lang="en-IN" sz="1200" b="0" i="0" kern="1200" dirty="0">
                <a:solidFill>
                  <a:schemeClr val="tx1"/>
                </a:solidFill>
                <a:effectLst/>
                <a:latin typeface="+mn-lt"/>
                <a:ea typeface="+mn-ea"/>
                <a:cs typeface="+mn-cs"/>
              </a:rPr>
              <a:t>Relative similarities: Comparisons between classes , </a:t>
            </a:r>
            <a:r>
              <a:rPr lang="en-US" sz="1200" b="0" i="0" kern="1200" dirty="0">
                <a:solidFill>
                  <a:schemeClr val="tx1"/>
                </a:solidFill>
                <a:effectLst/>
                <a:latin typeface="+mn-lt"/>
                <a:ea typeface="+mn-ea"/>
                <a:cs typeface="+mn-cs"/>
              </a:rPr>
              <a:t>This teaches the structure of relationships rather than just the end probabilities!</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97A28A-97E5-49DC-B1F0-B9F7F5A1F686}" type="slidenum">
              <a:rPr lang="it-IT" smtClean="0"/>
              <a:t>6</a:t>
            </a:fld>
            <a:endParaRPr lang="it-IT"/>
          </a:p>
        </p:txBody>
      </p:sp>
    </p:spTree>
    <p:extLst>
      <p:ext uri="{BB962C8B-B14F-4D97-AF65-F5344CB8AC3E}">
        <p14:creationId xmlns:p14="http://schemas.microsoft.com/office/powerpoint/2010/main" val="492091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value of T impacts the distillation , if you have </a:t>
            </a:r>
            <a:r>
              <a:rPr lang="en-US" dirty="0" err="1"/>
              <a:t>inapproatiate</a:t>
            </a:r>
            <a:r>
              <a:rPr lang="en-US" dirty="0"/>
              <a:t> of value of T (which you could destroy your information ) then it not only distills the impurities but also the desired elements of it. This value is found with experimentation so its one of the </a:t>
            </a:r>
            <a:r>
              <a:rPr lang="en-US" dirty="0" err="1"/>
              <a:t>hyperparamter</a:t>
            </a:r>
            <a:r>
              <a:rPr lang="en-US" dirty="0"/>
              <a:t>  </a:t>
            </a:r>
            <a:endParaRPr lang="en-IN" dirty="0"/>
          </a:p>
        </p:txBody>
      </p:sp>
      <p:sp>
        <p:nvSpPr>
          <p:cNvPr id="4" name="Slide Number Placeholder 3"/>
          <p:cNvSpPr>
            <a:spLocks noGrp="1"/>
          </p:cNvSpPr>
          <p:nvPr>
            <p:ph type="sldNum" sz="quarter" idx="5"/>
          </p:nvPr>
        </p:nvSpPr>
        <p:spPr/>
        <p:txBody>
          <a:bodyPr/>
          <a:lstStyle/>
          <a:p>
            <a:fld id="{E197A28A-97E5-49DC-B1F0-B9F7F5A1F686}" type="slidenum">
              <a:rPr lang="it-IT" smtClean="0"/>
              <a:t>7</a:t>
            </a:fld>
            <a:endParaRPr lang="it-IT"/>
          </a:p>
        </p:txBody>
      </p:sp>
    </p:spTree>
    <p:extLst>
      <p:ext uri="{BB962C8B-B14F-4D97-AF65-F5344CB8AC3E}">
        <p14:creationId xmlns:p14="http://schemas.microsoft.com/office/powerpoint/2010/main" val="1248350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knowledge distillation, alpha (α) is a hyperparameter that controls the balance between two loss functions: the student's loss on the ground truth labels (often cross-entropy) and the distillation loss (often KL divergence) comparing the student's soft predictions with the teacher's soft predictions. Essentially, it determines how much emphasis is placed on learning from the teacher's "knowledge" versus learning from the true labels. </a:t>
            </a:r>
            <a:endParaRPr lang="en-IN" dirty="0"/>
          </a:p>
        </p:txBody>
      </p:sp>
      <p:sp>
        <p:nvSpPr>
          <p:cNvPr id="4" name="Slide Number Placeholder 3"/>
          <p:cNvSpPr>
            <a:spLocks noGrp="1"/>
          </p:cNvSpPr>
          <p:nvPr>
            <p:ph type="sldNum" sz="quarter" idx="5"/>
          </p:nvPr>
        </p:nvSpPr>
        <p:spPr/>
        <p:txBody>
          <a:bodyPr/>
          <a:lstStyle/>
          <a:p>
            <a:fld id="{E197A28A-97E5-49DC-B1F0-B9F7F5A1F686}" type="slidenum">
              <a:rPr lang="it-IT" smtClean="0"/>
              <a:t>8</a:t>
            </a:fld>
            <a:endParaRPr lang="it-IT"/>
          </a:p>
        </p:txBody>
      </p:sp>
    </p:spTree>
    <p:extLst>
      <p:ext uri="{BB962C8B-B14F-4D97-AF65-F5344CB8AC3E}">
        <p14:creationId xmlns:p14="http://schemas.microsoft.com/office/powerpoint/2010/main" val="2082199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Train a lightweight student model (ResNet30) to mimic a larger teacher (ResNet50) using Knowledge Distillation. Compare performance with and without student KD.</a:t>
            </a:r>
            <a:endParaRPr lang="en-IN" dirty="0"/>
          </a:p>
          <a:p>
            <a:r>
              <a:rPr lang="en-US" dirty="0"/>
              <a:t>This is typical in knowledge distillation:</a:t>
            </a:r>
          </a:p>
          <a:p>
            <a:r>
              <a:rPr lang="en-US" dirty="0"/>
              <a:t>The </a:t>
            </a:r>
            <a:r>
              <a:rPr lang="en-US" b="1" dirty="0"/>
              <a:t>teacher</a:t>
            </a:r>
            <a:r>
              <a:rPr lang="en-US" dirty="0"/>
              <a:t> is a larger, pretrained model (ResNet50 pretrained on ImageNet).</a:t>
            </a:r>
          </a:p>
          <a:p>
            <a:r>
              <a:rPr lang="en-US" dirty="0"/>
              <a:t>The </a:t>
            </a:r>
            <a:r>
              <a:rPr lang="en-US" b="1" dirty="0"/>
              <a:t>student</a:t>
            </a:r>
            <a:r>
              <a:rPr lang="en-US" dirty="0"/>
              <a:t> is a smaller model trained from scratch, learning both from the hard labels </a:t>
            </a:r>
            <a:r>
              <a:rPr lang="en-US" i="1" dirty="0"/>
              <a:t>and</a:t>
            </a:r>
            <a:r>
              <a:rPr lang="en-US" dirty="0"/>
              <a:t> the teacher’s soft outputs and intermediate features.</a:t>
            </a:r>
          </a:p>
          <a:p>
            <a:r>
              <a:rPr lang="en-US" dirty="0"/>
              <a:t>This way, the student can potentially reach better performance than training alone because it learns extra knowledge from the teacher.</a:t>
            </a:r>
          </a:p>
          <a:p>
            <a:endParaRPr lang="it-IT" dirty="0"/>
          </a:p>
          <a:p>
            <a:r>
              <a:rPr lang="it-IT" dirty="0"/>
              <a:t>Student wrapper :</a:t>
            </a:r>
          </a:p>
          <a:p>
            <a:r>
              <a:rPr lang="en-US" dirty="0" err="1"/>
              <a:t>StudentWrapper</a:t>
            </a:r>
            <a:r>
              <a:rPr lang="en-US" dirty="0"/>
              <a:t> is a custom wrapper class around the student model.</a:t>
            </a:r>
          </a:p>
          <a:p>
            <a:r>
              <a:rPr lang="en-US" dirty="0"/>
              <a:t>It uses the projection layers to </a:t>
            </a:r>
            <a:r>
              <a:rPr lang="en-US" b="1" dirty="0"/>
              <a:t>align student features</a:t>
            </a:r>
            <a:r>
              <a:rPr lang="en-US" dirty="0"/>
              <a:t> to teacher feature shapes during forward passes.</a:t>
            </a:r>
          </a:p>
          <a:p>
            <a:r>
              <a:rPr lang="en-US" dirty="0"/>
              <a:t>Moving this wrapper to the device makes sure all model components are on the same device.</a:t>
            </a:r>
          </a:p>
          <a:p>
            <a:endParaRPr lang="it-IT" dirty="0"/>
          </a:p>
          <a:p>
            <a:r>
              <a:rPr lang="it-IT" dirty="0"/>
              <a:t>Note :</a:t>
            </a:r>
          </a:p>
          <a:p>
            <a:r>
              <a:rPr lang="it-IT" dirty="0"/>
              <a:t># Use defaults T=5.0, alpha=0.7</a:t>
            </a:r>
          </a:p>
          <a:p>
            <a:r>
              <a:rPr lang="it-IT" dirty="0"/>
              <a:t>loss = distillation_loss(student_logits, teacher_logits, targets)</a:t>
            </a:r>
          </a:p>
          <a:p>
            <a:endParaRPr lang="it-IT" dirty="0"/>
          </a:p>
          <a:p>
            <a:r>
              <a:rPr lang="it-IT" dirty="0"/>
              <a:t># Override with your own values</a:t>
            </a:r>
          </a:p>
          <a:p>
            <a:r>
              <a:rPr lang="it-IT" dirty="0"/>
              <a:t>loss = distillation_loss(student_logits, teacher_logits, targets, T=3.0, alpha=0.9)</a:t>
            </a:r>
          </a:p>
          <a:p>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a:t>
            </a:r>
            <a:r>
              <a:rPr lang="en-US" b="1" dirty="0"/>
              <a:t>hard labels help the student not just imitate the teacher, but also stay grounded to the actual correct answers.</a:t>
            </a:r>
            <a:endParaRPr lang="en-US" dirty="0"/>
          </a:p>
          <a:p>
            <a:endParaRPr lang="it-IT" dirty="0"/>
          </a:p>
        </p:txBody>
      </p:sp>
      <p:sp>
        <p:nvSpPr>
          <p:cNvPr id="4" name="Slide Number Placeholder 3"/>
          <p:cNvSpPr>
            <a:spLocks noGrp="1"/>
          </p:cNvSpPr>
          <p:nvPr>
            <p:ph type="sldNum" sz="quarter" idx="5"/>
          </p:nvPr>
        </p:nvSpPr>
        <p:spPr/>
        <p:txBody>
          <a:bodyPr/>
          <a:lstStyle/>
          <a:p>
            <a:fld id="{E197A28A-97E5-49DC-B1F0-B9F7F5A1F686}" type="slidenum">
              <a:rPr lang="it-IT" smtClean="0"/>
              <a:t>9</a:t>
            </a:fld>
            <a:endParaRPr lang="it-IT"/>
          </a:p>
        </p:txBody>
      </p:sp>
    </p:spTree>
    <p:extLst>
      <p:ext uri="{BB962C8B-B14F-4D97-AF65-F5344CB8AC3E}">
        <p14:creationId xmlns:p14="http://schemas.microsoft.com/office/powerpoint/2010/main" val="540462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1C37E-C32E-3022-3AA4-55C5E867B1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F543812D-A094-8755-DA58-30E7694659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2425157A-1C43-BC04-8761-BF779166A430}"/>
              </a:ext>
            </a:extLst>
          </p:cNvPr>
          <p:cNvSpPr>
            <a:spLocks noGrp="1"/>
          </p:cNvSpPr>
          <p:nvPr>
            <p:ph type="dt" sz="half" idx="10"/>
          </p:nvPr>
        </p:nvSpPr>
        <p:spPr/>
        <p:txBody>
          <a:bodyPr/>
          <a:lstStyle/>
          <a:p>
            <a:fld id="{F1EB19C2-DDF2-4851-9809-1CAFB79D171D}" type="datetimeFigureOut">
              <a:rPr lang="it-IT" smtClean="0"/>
              <a:t>25/07/2025</a:t>
            </a:fld>
            <a:endParaRPr lang="it-IT"/>
          </a:p>
        </p:txBody>
      </p:sp>
      <p:sp>
        <p:nvSpPr>
          <p:cNvPr id="5" name="Footer Placeholder 4">
            <a:extLst>
              <a:ext uri="{FF2B5EF4-FFF2-40B4-BE49-F238E27FC236}">
                <a16:creationId xmlns:a16="http://schemas.microsoft.com/office/drawing/2014/main" id="{2368C01D-5525-078F-F21C-4CD8030C375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5B96175C-F78D-A0A8-779C-8A22FA18FB6C}"/>
              </a:ext>
            </a:extLst>
          </p:cNvPr>
          <p:cNvSpPr>
            <a:spLocks noGrp="1"/>
          </p:cNvSpPr>
          <p:nvPr>
            <p:ph type="sldNum" sz="quarter" idx="12"/>
          </p:nvPr>
        </p:nvSpPr>
        <p:spPr/>
        <p:txBody>
          <a:bodyPr/>
          <a:lstStyle/>
          <a:p>
            <a:fld id="{ADB82647-AC89-4979-BAB6-E5EDFBDA3E68}" type="slidenum">
              <a:rPr lang="it-IT" smtClean="0"/>
              <a:t>‹#›</a:t>
            </a:fld>
            <a:endParaRPr lang="it-IT"/>
          </a:p>
        </p:txBody>
      </p:sp>
    </p:spTree>
    <p:extLst>
      <p:ext uri="{BB962C8B-B14F-4D97-AF65-F5344CB8AC3E}">
        <p14:creationId xmlns:p14="http://schemas.microsoft.com/office/powerpoint/2010/main" val="2154097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A21A9-E274-EAC6-D062-1DC2885AF3F6}"/>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28C13AAF-5F44-7026-EE5F-1EBD427CA4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C0733410-7D45-BBEA-7D9A-1414B67504EC}"/>
              </a:ext>
            </a:extLst>
          </p:cNvPr>
          <p:cNvSpPr>
            <a:spLocks noGrp="1"/>
          </p:cNvSpPr>
          <p:nvPr>
            <p:ph type="dt" sz="half" idx="10"/>
          </p:nvPr>
        </p:nvSpPr>
        <p:spPr/>
        <p:txBody>
          <a:bodyPr/>
          <a:lstStyle/>
          <a:p>
            <a:fld id="{F1EB19C2-DDF2-4851-9809-1CAFB79D171D}" type="datetimeFigureOut">
              <a:rPr lang="it-IT" smtClean="0"/>
              <a:t>25/07/2025</a:t>
            </a:fld>
            <a:endParaRPr lang="it-IT"/>
          </a:p>
        </p:txBody>
      </p:sp>
      <p:sp>
        <p:nvSpPr>
          <p:cNvPr id="5" name="Footer Placeholder 4">
            <a:extLst>
              <a:ext uri="{FF2B5EF4-FFF2-40B4-BE49-F238E27FC236}">
                <a16:creationId xmlns:a16="http://schemas.microsoft.com/office/drawing/2014/main" id="{527B9ED4-45F6-86A4-3D65-16D3C2DF9E4D}"/>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CE2D0AE8-4B9C-A273-2F52-A8FCD40752FC}"/>
              </a:ext>
            </a:extLst>
          </p:cNvPr>
          <p:cNvSpPr>
            <a:spLocks noGrp="1"/>
          </p:cNvSpPr>
          <p:nvPr>
            <p:ph type="sldNum" sz="quarter" idx="12"/>
          </p:nvPr>
        </p:nvSpPr>
        <p:spPr/>
        <p:txBody>
          <a:bodyPr/>
          <a:lstStyle/>
          <a:p>
            <a:fld id="{ADB82647-AC89-4979-BAB6-E5EDFBDA3E68}" type="slidenum">
              <a:rPr lang="it-IT" smtClean="0"/>
              <a:t>‹#›</a:t>
            </a:fld>
            <a:endParaRPr lang="it-IT"/>
          </a:p>
        </p:txBody>
      </p:sp>
    </p:spTree>
    <p:extLst>
      <p:ext uri="{BB962C8B-B14F-4D97-AF65-F5344CB8AC3E}">
        <p14:creationId xmlns:p14="http://schemas.microsoft.com/office/powerpoint/2010/main" val="3472507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1F0281-7A67-8722-5F81-C5CA39F035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18EE23D5-2698-4F41-FF8C-50F838CE06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3D7EA1B9-8D72-E76D-E4A2-3D83603EBE25}"/>
              </a:ext>
            </a:extLst>
          </p:cNvPr>
          <p:cNvSpPr>
            <a:spLocks noGrp="1"/>
          </p:cNvSpPr>
          <p:nvPr>
            <p:ph type="dt" sz="half" idx="10"/>
          </p:nvPr>
        </p:nvSpPr>
        <p:spPr/>
        <p:txBody>
          <a:bodyPr/>
          <a:lstStyle/>
          <a:p>
            <a:fld id="{F1EB19C2-DDF2-4851-9809-1CAFB79D171D}" type="datetimeFigureOut">
              <a:rPr lang="it-IT" smtClean="0"/>
              <a:t>25/07/2025</a:t>
            </a:fld>
            <a:endParaRPr lang="it-IT"/>
          </a:p>
        </p:txBody>
      </p:sp>
      <p:sp>
        <p:nvSpPr>
          <p:cNvPr id="5" name="Footer Placeholder 4">
            <a:extLst>
              <a:ext uri="{FF2B5EF4-FFF2-40B4-BE49-F238E27FC236}">
                <a16:creationId xmlns:a16="http://schemas.microsoft.com/office/drawing/2014/main" id="{6DCC26A0-FE2A-C7FA-1A4A-97BC2BE65CB7}"/>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38B4F677-BC15-F6BA-98C3-2AF2F4DB43F5}"/>
              </a:ext>
            </a:extLst>
          </p:cNvPr>
          <p:cNvSpPr>
            <a:spLocks noGrp="1"/>
          </p:cNvSpPr>
          <p:nvPr>
            <p:ph type="sldNum" sz="quarter" idx="12"/>
          </p:nvPr>
        </p:nvSpPr>
        <p:spPr/>
        <p:txBody>
          <a:bodyPr/>
          <a:lstStyle/>
          <a:p>
            <a:fld id="{ADB82647-AC89-4979-BAB6-E5EDFBDA3E68}" type="slidenum">
              <a:rPr lang="it-IT" smtClean="0"/>
              <a:t>‹#›</a:t>
            </a:fld>
            <a:endParaRPr lang="it-IT"/>
          </a:p>
        </p:txBody>
      </p:sp>
    </p:spTree>
    <p:extLst>
      <p:ext uri="{BB962C8B-B14F-4D97-AF65-F5344CB8AC3E}">
        <p14:creationId xmlns:p14="http://schemas.microsoft.com/office/powerpoint/2010/main" val="3783691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4A1EE-4ABE-5AB4-23A7-74DF60E704FD}"/>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E2B9F304-6399-4F9F-4328-25B4BFB81E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56D55F17-66C1-AD2B-84AD-D1D3A5D6B00A}"/>
              </a:ext>
            </a:extLst>
          </p:cNvPr>
          <p:cNvSpPr>
            <a:spLocks noGrp="1"/>
          </p:cNvSpPr>
          <p:nvPr>
            <p:ph type="dt" sz="half" idx="10"/>
          </p:nvPr>
        </p:nvSpPr>
        <p:spPr/>
        <p:txBody>
          <a:bodyPr/>
          <a:lstStyle/>
          <a:p>
            <a:fld id="{F1EB19C2-DDF2-4851-9809-1CAFB79D171D}" type="datetimeFigureOut">
              <a:rPr lang="it-IT" smtClean="0"/>
              <a:t>25/07/2025</a:t>
            </a:fld>
            <a:endParaRPr lang="it-IT"/>
          </a:p>
        </p:txBody>
      </p:sp>
      <p:sp>
        <p:nvSpPr>
          <p:cNvPr id="5" name="Footer Placeholder 4">
            <a:extLst>
              <a:ext uri="{FF2B5EF4-FFF2-40B4-BE49-F238E27FC236}">
                <a16:creationId xmlns:a16="http://schemas.microsoft.com/office/drawing/2014/main" id="{AEEA216A-B279-4641-0F57-962B9F4E751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FCA2219B-B5B2-1BCA-E26B-B41E8AAD9523}"/>
              </a:ext>
            </a:extLst>
          </p:cNvPr>
          <p:cNvSpPr>
            <a:spLocks noGrp="1"/>
          </p:cNvSpPr>
          <p:nvPr>
            <p:ph type="sldNum" sz="quarter" idx="12"/>
          </p:nvPr>
        </p:nvSpPr>
        <p:spPr/>
        <p:txBody>
          <a:bodyPr/>
          <a:lstStyle/>
          <a:p>
            <a:fld id="{ADB82647-AC89-4979-BAB6-E5EDFBDA3E68}" type="slidenum">
              <a:rPr lang="it-IT" smtClean="0"/>
              <a:t>‹#›</a:t>
            </a:fld>
            <a:endParaRPr lang="it-IT"/>
          </a:p>
        </p:txBody>
      </p:sp>
    </p:spTree>
    <p:extLst>
      <p:ext uri="{BB962C8B-B14F-4D97-AF65-F5344CB8AC3E}">
        <p14:creationId xmlns:p14="http://schemas.microsoft.com/office/powerpoint/2010/main" val="3761895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654AA-594A-6469-50E3-A4790B6308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0A7A9737-9E2C-E870-898C-536682C2E38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F39F98-353D-DCC7-A16C-C1C8F1513DAD}"/>
              </a:ext>
            </a:extLst>
          </p:cNvPr>
          <p:cNvSpPr>
            <a:spLocks noGrp="1"/>
          </p:cNvSpPr>
          <p:nvPr>
            <p:ph type="dt" sz="half" idx="10"/>
          </p:nvPr>
        </p:nvSpPr>
        <p:spPr/>
        <p:txBody>
          <a:bodyPr/>
          <a:lstStyle/>
          <a:p>
            <a:fld id="{F1EB19C2-DDF2-4851-9809-1CAFB79D171D}" type="datetimeFigureOut">
              <a:rPr lang="it-IT" smtClean="0"/>
              <a:t>25/07/2025</a:t>
            </a:fld>
            <a:endParaRPr lang="it-IT"/>
          </a:p>
        </p:txBody>
      </p:sp>
      <p:sp>
        <p:nvSpPr>
          <p:cNvPr id="5" name="Footer Placeholder 4">
            <a:extLst>
              <a:ext uri="{FF2B5EF4-FFF2-40B4-BE49-F238E27FC236}">
                <a16:creationId xmlns:a16="http://schemas.microsoft.com/office/drawing/2014/main" id="{F81B04FA-E336-A3D5-B95A-3C999E3F230D}"/>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B1787994-5E3E-FCCD-40DF-31657F4342B1}"/>
              </a:ext>
            </a:extLst>
          </p:cNvPr>
          <p:cNvSpPr>
            <a:spLocks noGrp="1"/>
          </p:cNvSpPr>
          <p:nvPr>
            <p:ph type="sldNum" sz="quarter" idx="12"/>
          </p:nvPr>
        </p:nvSpPr>
        <p:spPr/>
        <p:txBody>
          <a:bodyPr/>
          <a:lstStyle/>
          <a:p>
            <a:fld id="{ADB82647-AC89-4979-BAB6-E5EDFBDA3E68}" type="slidenum">
              <a:rPr lang="it-IT" smtClean="0"/>
              <a:t>‹#›</a:t>
            </a:fld>
            <a:endParaRPr lang="it-IT"/>
          </a:p>
        </p:txBody>
      </p:sp>
    </p:spTree>
    <p:extLst>
      <p:ext uri="{BB962C8B-B14F-4D97-AF65-F5344CB8AC3E}">
        <p14:creationId xmlns:p14="http://schemas.microsoft.com/office/powerpoint/2010/main" val="552741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54EF0-E29C-ABA0-4C9B-70D59001AE55}"/>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47156534-7B58-67BF-8C21-0E93B2380C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408F1240-2618-4F51-7322-3137E16343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6EA3B290-67AD-2F07-134E-7A4FB9AE967F}"/>
              </a:ext>
            </a:extLst>
          </p:cNvPr>
          <p:cNvSpPr>
            <a:spLocks noGrp="1"/>
          </p:cNvSpPr>
          <p:nvPr>
            <p:ph type="dt" sz="half" idx="10"/>
          </p:nvPr>
        </p:nvSpPr>
        <p:spPr/>
        <p:txBody>
          <a:bodyPr/>
          <a:lstStyle/>
          <a:p>
            <a:fld id="{F1EB19C2-DDF2-4851-9809-1CAFB79D171D}" type="datetimeFigureOut">
              <a:rPr lang="it-IT" smtClean="0"/>
              <a:t>25/07/2025</a:t>
            </a:fld>
            <a:endParaRPr lang="it-IT"/>
          </a:p>
        </p:txBody>
      </p:sp>
      <p:sp>
        <p:nvSpPr>
          <p:cNvPr id="6" name="Footer Placeholder 5">
            <a:extLst>
              <a:ext uri="{FF2B5EF4-FFF2-40B4-BE49-F238E27FC236}">
                <a16:creationId xmlns:a16="http://schemas.microsoft.com/office/drawing/2014/main" id="{07727240-FC9B-98F1-4A29-91D1512D5541}"/>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673862CE-3A67-0D63-3A71-BCA30F0AD0FE}"/>
              </a:ext>
            </a:extLst>
          </p:cNvPr>
          <p:cNvSpPr>
            <a:spLocks noGrp="1"/>
          </p:cNvSpPr>
          <p:nvPr>
            <p:ph type="sldNum" sz="quarter" idx="12"/>
          </p:nvPr>
        </p:nvSpPr>
        <p:spPr/>
        <p:txBody>
          <a:bodyPr/>
          <a:lstStyle/>
          <a:p>
            <a:fld id="{ADB82647-AC89-4979-BAB6-E5EDFBDA3E68}" type="slidenum">
              <a:rPr lang="it-IT" smtClean="0"/>
              <a:t>‹#›</a:t>
            </a:fld>
            <a:endParaRPr lang="it-IT"/>
          </a:p>
        </p:txBody>
      </p:sp>
    </p:spTree>
    <p:extLst>
      <p:ext uri="{BB962C8B-B14F-4D97-AF65-F5344CB8AC3E}">
        <p14:creationId xmlns:p14="http://schemas.microsoft.com/office/powerpoint/2010/main" val="4002199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92302-BDB5-03D8-5207-8139484F99AE}"/>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DEDB81A3-EEAB-76DD-A5E3-00F8CB6688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D81978-76B7-7A63-86FC-1363E1286E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A9537131-D1C9-965C-C4F2-D6D8E04995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20AEEF-C0DC-3F49-48FD-323E56BBE0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2CA36981-248B-0986-AE8C-E91CA445C21E}"/>
              </a:ext>
            </a:extLst>
          </p:cNvPr>
          <p:cNvSpPr>
            <a:spLocks noGrp="1"/>
          </p:cNvSpPr>
          <p:nvPr>
            <p:ph type="dt" sz="half" idx="10"/>
          </p:nvPr>
        </p:nvSpPr>
        <p:spPr/>
        <p:txBody>
          <a:bodyPr/>
          <a:lstStyle/>
          <a:p>
            <a:fld id="{F1EB19C2-DDF2-4851-9809-1CAFB79D171D}" type="datetimeFigureOut">
              <a:rPr lang="it-IT" smtClean="0"/>
              <a:t>25/07/2025</a:t>
            </a:fld>
            <a:endParaRPr lang="it-IT"/>
          </a:p>
        </p:txBody>
      </p:sp>
      <p:sp>
        <p:nvSpPr>
          <p:cNvPr id="8" name="Footer Placeholder 7">
            <a:extLst>
              <a:ext uri="{FF2B5EF4-FFF2-40B4-BE49-F238E27FC236}">
                <a16:creationId xmlns:a16="http://schemas.microsoft.com/office/drawing/2014/main" id="{EB9D2E6D-8910-E29E-8D13-A64819F345D9}"/>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A83C1429-0CFB-DFE2-431E-AFDE189022F8}"/>
              </a:ext>
            </a:extLst>
          </p:cNvPr>
          <p:cNvSpPr>
            <a:spLocks noGrp="1"/>
          </p:cNvSpPr>
          <p:nvPr>
            <p:ph type="sldNum" sz="quarter" idx="12"/>
          </p:nvPr>
        </p:nvSpPr>
        <p:spPr/>
        <p:txBody>
          <a:bodyPr/>
          <a:lstStyle/>
          <a:p>
            <a:fld id="{ADB82647-AC89-4979-BAB6-E5EDFBDA3E68}" type="slidenum">
              <a:rPr lang="it-IT" smtClean="0"/>
              <a:t>‹#›</a:t>
            </a:fld>
            <a:endParaRPr lang="it-IT"/>
          </a:p>
        </p:txBody>
      </p:sp>
    </p:spTree>
    <p:extLst>
      <p:ext uri="{BB962C8B-B14F-4D97-AF65-F5344CB8AC3E}">
        <p14:creationId xmlns:p14="http://schemas.microsoft.com/office/powerpoint/2010/main" val="134845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EE74-4114-9117-1446-A457C7CF2161}"/>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B93839FE-B2F6-4A0C-DF02-D93E6772141A}"/>
              </a:ext>
            </a:extLst>
          </p:cNvPr>
          <p:cNvSpPr>
            <a:spLocks noGrp="1"/>
          </p:cNvSpPr>
          <p:nvPr>
            <p:ph type="dt" sz="half" idx="10"/>
          </p:nvPr>
        </p:nvSpPr>
        <p:spPr/>
        <p:txBody>
          <a:bodyPr/>
          <a:lstStyle/>
          <a:p>
            <a:fld id="{F1EB19C2-DDF2-4851-9809-1CAFB79D171D}" type="datetimeFigureOut">
              <a:rPr lang="it-IT" smtClean="0"/>
              <a:t>25/07/2025</a:t>
            </a:fld>
            <a:endParaRPr lang="it-IT"/>
          </a:p>
        </p:txBody>
      </p:sp>
      <p:sp>
        <p:nvSpPr>
          <p:cNvPr id="4" name="Footer Placeholder 3">
            <a:extLst>
              <a:ext uri="{FF2B5EF4-FFF2-40B4-BE49-F238E27FC236}">
                <a16:creationId xmlns:a16="http://schemas.microsoft.com/office/drawing/2014/main" id="{A268DBD6-F357-B175-F54A-89A88911BA08}"/>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1D8B1B94-33C2-9DAE-F908-D5CD4E35BF62}"/>
              </a:ext>
            </a:extLst>
          </p:cNvPr>
          <p:cNvSpPr>
            <a:spLocks noGrp="1"/>
          </p:cNvSpPr>
          <p:nvPr>
            <p:ph type="sldNum" sz="quarter" idx="12"/>
          </p:nvPr>
        </p:nvSpPr>
        <p:spPr/>
        <p:txBody>
          <a:bodyPr/>
          <a:lstStyle/>
          <a:p>
            <a:fld id="{ADB82647-AC89-4979-BAB6-E5EDFBDA3E68}" type="slidenum">
              <a:rPr lang="it-IT" smtClean="0"/>
              <a:t>‹#›</a:t>
            </a:fld>
            <a:endParaRPr lang="it-IT"/>
          </a:p>
        </p:txBody>
      </p:sp>
    </p:spTree>
    <p:extLst>
      <p:ext uri="{BB962C8B-B14F-4D97-AF65-F5344CB8AC3E}">
        <p14:creationId xmlns:p14="http://schemas.microsoft.com/office/powerpoint/2010/main" val="2605002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3177A1-86DF-61EC-1084-1751BFA7AEAF}"/>
              </a:ext>
            </a:extLst>
          </p:cNvPr>
          <p:cNvSpPr>
            <a:spLocks noGrp="1"/>
          </p:cNvSpPr>
          <p:nvPr>
            <p:ph type="dt" sz="half" idx="10"/>
          </p:nvPr>
        </p:nvSpPr>
        <p:spPr/>
        <p:txBody>
          <a:bodyPr/>
          <a:lstStyle/>
          <a:p>
            <a:fld id="{F1EB19C2-DDF2-4851-9809-1CAFB79D171D}" type="datetimeFigureOut">
              <a:rPr lang="it-IT" smtClean="0"/>
              <a:t>25/07/2025</a:t>
            </a:fld>
            <a:endParaRPr lang="it-IT"/>
          </a:p>
        </p:txBody>
      </p:sp>
      <p:sp>
        <p:nvSpPr>
          <p:cNvPr id="3" name="Footer Placeholder 2">
            <a:extLst>
              <a:ext uri="{FF2B5EF4-FFF2-40B4-BE49-F238E27FC236}">
                <a16:creationId xmlns:a16="http://schemas.microsoft.com/office/drawing/2014/main" id="{E1CFBDB1-5BF7-6AD2-D1DC-B8C6FB931604}"/>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907EA99E-7396-61E0-1D37-2138F4391B73}"/>
              </a:ext>
            </a:extLst>
          </p:cNvPr>
          <p:cNvSpPr>
            <a:spLocks noGrp="1"/>
          </p:cNvSpPr>
          <p:nvPr>
            <p:ph type="sldNum" sz="quarter" idx="12"/>
          </p:nvPr>
        </p:nvSpPr>
        <p:spPr/>
        <p:txBody>
          <a:bodyPr/>
          <a:lstStyle/>
          <a:p>
            <a:fld id="{ADB82647-AC89-4979-BAB6-E5EDFBDA3E68}" type="slidenum">
              <a:rPr lang="it-IT" smtClean="0"/>
              <a:t>‹#›</a:t>
            </a:fld>
            <a:endParaRPr lang="it-IT"/>
          </a:p>
        </p:txBody>
      </p:sp>
    </p:spTree>
    <p:extLst>
      <p:ext uri="{BB962C8B-B14F-4D97-AF65-F5344CB8AC3E}">
        <p14:creationId xmlns:p14="http://schemas.microsoft.com/office/powerpoint/2010/main" val="579964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C19ED-42A2-3BB7-9F79-F8E5DF9339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EED25340-B550-918A-3FD0-575732F3FD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692DB6C2-866B-4337-F2EE-125C6996EA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7F6FD1-6A7D-12CC-B2F5-84A3962F085F}"/>
              </a:ext>
            </a:extLst>
          </p:cNvPr>
          <p:cNvSpPr>
            <a:spLocks noGrp="1"/>
          </p:cNvSpPr>
          <p:nvPr>
            <p:ph type="dt" sz="half" idx="10"/>
          </p:nvPr>
        </p:nvSpPr>
        <p:spPr/>
        <p:txBody>
          <a:bodyPr/>
          <a:lstStyle/>
          <a:p>
            <a:fld id="{F1EB19C2-DDF2-4851-9809-1CAFB79D171D}" type="datetimeFigureOut">
              <a:rPr lang="it-IT" smtClean="0"/>
              <a:t>25/07/2025</a:t>
            </a:fld>
            <a:endParaRPr lang="it-IT"/>
          </a:p>
        </p:txBody>
      </p:sp>
      <p:sp>
        <p:nvSpPr>
          <p:cNvPr id="6" name="Footer Placeholder 5">
            <a:extLst>
              <a:ext uri="{FF2B5EF4-FFF2-40B4-BE49-F238E27FC236}">
                <a16:creationId xmlns:a16="http://schemas.microsoft.com/office/drawing/2014/main" id="{42EEC10A-D741-B837-6221-EB6C35D4A3F8}"/>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B386853F-5BEC-A8DA-0890-98753B668A5E}"/>
              </a:ext>
            </a:extLst>
          </p:cNvPr>
          <p:cNvSpPr>
            <a:spLocks noGrp="1"/>
          </p:cNvSpPr>
          <p:nvPr>
            <p:ph type="sldNum" sz="quarter" idx="12"/>
          </p:nvPr>
        </p:nvSpPr>
        <p:spPr/>
        <p:txBody>
          <a:bodyPr/>
          <a:lstStyle/>
          <a:p>
            <a:fld id="{ADB82647-AC89-4979-BAB6-E5EDFBDA3E68}" type="slidenum">
              <a:rPr lang="it-IT" smtClean="0"/>
              <a:t>‹#›</a:t>
            </a:fld>
            <a:endParaRPr lang="it-IT"/>
          </a:p>
        </p:txBody>
      </p:sp>
    </p:spTree>
    <p:extLst>
      <p:ext uri="{BB962C8B-B14F-4D97-AF65-F5344CB8AC3E}">
        <p14:creationId xmlns:p14="http://schemas.microsoft.com/office/powerpoint/2010/main" val="2875588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4736D-5EF3-008E-7912-CFC1913B9B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121260B0-D2EF-A040-F7F5-C75908E7B7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825E26D0-5CD0-6C8E-CAFE-C2226AD992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EE23A8-E289-3A6D-6F8C-93A268DC543C}"/>
              </a:ext>
            </a:extLst>
          </p:cNvPr>
          <p:cNvSpPr>
            <a:spLocks noGrp="1"/>
          </p:cNvSpPr>
          <p:nvPr>
            <p:ph type="dt" sz="half" idx="10"/>
          </p:nvPr>
        </p:nvSpPr>
        <p:spPr/>
        <p:txBody>
          <a:bodyPr/>
          <a:lstStyle/>
          <a:p>
            <a:fld id="{F1EB19C2-DDF2-4851-9809-1CAFB79D171D}" type="datetimeFigureOut">
              <a:rPr lang="it-IT" smtClean="0"/>
              <a:t>25/07/2025</a:t>
            </a:fld>
            <a:endParaRPr lang="it-IT"/>
          </a:p>
        </p:txBody>
      </p:sp>
      <p:sp>
        <p:nvSpPr>
          <p:cNvPr id="6" name="Footer Placeholder 5">
            <a:extLst>
              <a:ext uri="{FF2B5EF4-FFF2-40B4-BE49-F238E27FC236}">
                <a16:creationId xmlns:a16="http://schemas.microsoft.com/office/drawing/2014/main" id="{567B50C2-CB43-3835-12D4-45F862BEBC48}"/>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00E5FBAE-E8F1-EEE2-9517-1FDDD317E7AA}"/>
              </a:ext>
            </a:extLst>
          </p:cNvPr>
          <p:cNvSpPr>
            <a:spLocks noGrp="1"/>
          </p:cNvSpPr>
          <p:nvPr>
            <p:ph type="sldNum" sz="quarter" idx="12"/>
          </p:nvPr>
        </p:nvSpPr>
        <p:spPr/>
        <p:txBody>
          <a:bodyPr/>
          <a:lstStyle/>
          <a:p>
            <a:fld id="{ADB82647-AC89-4979-BAB6-E5EDFBDA3E68}" type="slidenum">
              <a:rPr lang="it-IT" smtClean="0"/>
              <a:t>‹#›</a:t>
            </a:fld>
            <a:endParaRPr lang="it-IT"/>
          </a:p>
        </p:txBody>
      </p:sp>
    </p:spTree>
    <p:extLst>
      <p:ext uri="{BB962C8B-B14F-4D97-AF65-F5344CB8AC3E}">
        <p14:creationId xmlns:p14="http://schemas.microsoft.com/office/powerpoint/2010/main" val="2926509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A496B2-59AA-0CBF-B092-26C631848B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2DF18833-8409-8CFD-660B-F77861722A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497AF48-D2D3-3E90-D141-DD2313A7E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1EB19C2-DDF2-4851-9809-1CAFB79D171D}" type="datetimeFigureOut">
              <a:rPr lang="it-IT" smtClean="0"/>
              <a:t>25/07/2025</a:t>
            </a:fld>
            <a:endParaRPr lang="it-IT"/>
          </a:p>
        </p:txBody>
      </p:sp>
      <p:sp>
        <p:nvSpPr>
          <p:cNvPr id="5" name="Footer Placeholder 4">
            <a:extLst>
              <a:ext uri="{FF2B5EF4-FFF2-40B4-BE49-F238E27FC236}">
                <a16:creationId xmlns:a16="http://schemas.microsoft.com/office/drawing/2014/main" id="{D29D80DD-3347-E199-2BC6-7DA9E4FEE4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lide Number Placeholder 5">
            <a:extLst>
              <a:ext uri="{FF2B5EF4-FFF2-40B4-BE49-F238E27FC236}">
                <a16:creationId xmlns:a16="http://schemas.microsoft.com/office/drawing/2014/main" id="{566ABBDF-F2AE-55D1-5D20-937EE88135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DB82647-AC89-4979-BAB6-E5EDFBDA3E68}" type="slidenum">
              <a:rPr lang="it-IT" smtClean="0"/>
              <a:t>‹#›</a:t>
            </a:fld>
            <a:endParaRPr lang="it-IT"/>
          </a:p>
        </p:txBody>
      </p:sp>
    </p:spTree>
    <p:extLst>
      <p:ext uri="{BB962C8B-B14F-4D97-AF65-F5344CB8AC3E}">
        <p14:creationId xmlns:p14="http://schemas.microsoft.com/office/powerpoint/2010/main" val="1688720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customXml" Target="../ink/ink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customXml" Target="../ink/ink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2FB15-A82E-F749-2D99-B931A972BF08}"/>
              </a:ext>
            </a:extLst>
          </p:cNvPr>
          <p:cNvSpPr>
            <a:spLocks noGrp="1"/>
          </p:cNvSpPr>
          <p:nvPr>
            <p:ph type="ctrTitle"/>
          </p:nvPr>
        </p:nvSpPr>
        <p:spPr>
          <a:xfrm>
            <a:off x="1524000" y="868362"/>
            <a:ext cx="9144000" cy="2387600"/>
          </a:xfrm>
        </p:spPr>
        <p:txBody>
          <a:bodyPr/>
          <a:lstStyle/>
          <a:p>
            <a:r>
              <a:rPr lang="en-US" dirty="0"/>
              <a:t>Knowledge Distillation on Neural networks </a:t>
            </a:r>
            <a:endParaRPr lang="it-IT" dirty="0"/>
          </a:p>
        </p:txBody>
      </p:sp>
      <p:sp>
        <p:nvSpPr>
          <p:cNvPr id="3" name="Subtitle 2">
            <a:extLst>
              <a:ext uri="{FF2B5EF4-FFF2-40B4-BE49-F238E27FC236}">
                <a16:creationId xmlns:a16="http://schemas.microsoft.com/office/drawing/2014/main" id="{FD9A4AD2-DE73-6D6F-DC97-95359BF59F4C}"/>
              </a:ext>
            </a:extLst>
          </p:cNvPr>
          <p:cNvSpPr>
            <a:spLocks noGrp="1"/>
          </p:cNvSpPr>
          <p:nvPr>
            <p:ph type="subTitle" idx="1"/>
          </p:nvPr>
        </p:nvSpPr>
        <p:spPr>
          <a:xfrm>
            <a:off x="1524000" y="3067908"/>
            <a:ext cx="9144000" cy="1655762"/>
          </a:xfrm>
        </p:spPr>
        <p:txBody>
          <a:bodyPr/>
          <a:lstStyle/>
          <a:p>
            <a:r>
              <a:rPr lang="en-US" dirty="0"/>
              <a:t>- Poornima Devi Krishnasamy Karthikeyan -</a:t>
            </a:r>
            <a:endParaRPr lang="it-IT" dirty="0"/>
          </a:p>
        </p:txBody>
      </p:sp>
      <p:pic>
        <p:nvPicPr>
          <p:cNvPr id="4" name="Picture 3">
            <a:extLst>
              <a:ext uri="{FF2B5EF4-FFF2-40B4-BE49-F238E27FC236}">
                <a16:creationId xmlns:a16="http://schemas.microsoft.com/office/drawing/2014/main" id="{FB52AC0D-1B26-C47C-627C-FD2F4DAFE49E}"/>
              </a:ext>
            </a:extLst>
          </p:cNvPr>
          <p:cNvPicPr>
            <a:picLocks noChangeAspect="1"/>
          </p:cNvPicPr>
          <p:nvPr/>
        </p:nvPicPr>
        <p:blipFill>
          <a:blip r:embed="rId3"/>
          <a:stretch>
            <a:fillRect/>
          </a:stretch>
        </p:blipFill>
        <p:spPr>
          <a:xfrm>
            <a:off x="1885574" y="3895789"/>
            <a:ext cx="7793834" cy="2744016"/>
          </a:xfrm>
          <a:prstGeom prst="rect">
            <a:avLst/>
          </a:prstGeom>
        </p:spPr>
      </p:pic>
    </p:spTree>
    <p:extLst>
      <p:ext uri="{BB962C8B-B14F-4D97-AF65-F5344CB8AC3E}">
        <p14:creationId xmlns:p14="http://schemas.microsoft.com/office/powerpoint/2010/main" val="1890868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AD6AD6-109C-B420-08E2-CFEC4A2D3C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F405B2-20B5-2702-EA5D-9B83DD2E4E01}"/>
              </a:ext>
            </a:extLst>
          </p:cNvPr>
          <p:cNvSpPr>
            <a:spLocks noGrp="1"/>
          </p:cNvSpPr>
          <p:nvPr>
            <p:ph type="title"/>
          </p:nvPr>
        </p:nvSpPr>
        <p:spPr/>
        <p:txBody>
          <a:bodyPr/>
          <a:lstStyle/>
          <a:p>
            <a:r>
              <a:rPr lang="en-US" dirty="0"/>
              <a:t>Methodology – Loss function</a:t>
            </a:r>
            <a:endParaRPr lang="en-IN" dirty="0"/>
          </a:p>
        </p:txBody>
      </p:sp>
      <p:sp>
        <p:nvSpPr>
          <p:cNvPr id="3" name="Content Placeholder 2">
            <a:extLst>
              <a:ext uri="{FF2B5EF4-FFF2-40B4-BE49-F238E27FC236}">
                <a16:creationId xmlns:a16="http://schemas.microsoft.com/office/drawing/2014/main" id="{5568DEFA-E451-DF9E-DD56-47D6CAA84CE8}"/>
              </a:ext>
            </a:extLst>
          </p:cNvPr>
          <p:cNvSpPr>
            <a:spLocks noGrp="1"/>
          </p:cNvSpPr>
          <p:nvPr>
            <p:ph idx="1"/>
          </p:nvPr>
        </p:nvSpPr>
        <p:spPr>
          <a:xfrm>
            <a:off x="1319349" y="1449977"/>
            <a:ext cx="10515600" cy="5173526"/>
          </a:xfrm>
        </p:spPr>
        <p:txBody>
          <a:bodyPr>
            <a:normAutofit/>
          </a:bodyPr>
          <a:lstStyle/>
          <a:p>
            <a:pPr marL="0" indent="0">
              <a:buNone/>
            </a:pPr>
            <a:r>
              <a:rPr lang="en-IN" dirty="0"/>
              <a:t>Loss Components:</a:t>
            </a:r>
          </a:p>
          <a:p>
            <a:pPr lvl="1"/>
            <a:r>
              <a:rPr lang="en-IN" dirty="0"/>
              <a:t>Distillation Loss: KL divergence loss </a:t>
            </a:r>
          </a:p>
          <a:p>
            <a:pPr lvl="1"/>
            <a:r>
              <a:rPr lang="en-IN" dirty="0"/>
              <a:t>Classification Loss: Cross entropy loss </a:t>
            </a:r>
          </a:p>
          <a:p>
            <a:pPr lvl="1"/>
            <a:r>
              <a:rPr lang="en-IN" dirty="0"/>
              <a:t>Feature Loss: MSE</a:t>
            </a:r>
          </a:p>
          <a:p>
            <a:pPr marL="0" indent="0">
              <a:buNone/>
            </a:pPr>
            <a:r>
              <a:rPr lang="en-IN" dirty="0"/>
              <a:t>Total Loss:</a:t>
            </a:r>
            <a:br>
              <a:rPr lang="en-IN" dirty="0"/>
            </a:br>
            <a:r>
              <a:rPr lang="en-IN" dirty="0"/>
              <a:t>      </a:t>
            </a:r>
            <a:r>
              <a:rPr lang="en-IN" sz="2400" dirty="0"/>
              <a:t>ℒ = </a:t>
            </a:r>
            <a:r>
              <a:rPr lang="en-US" sz="2400" dirty="0"/>
              <a:t> </a:t>
            </a:r>
            <a:r>
              <a:rPr lang="el-GR" sz="2400" dirty="0"/>
              <a:t>α × </a:t>
            </a:r>
            <a:r>
              <a:rPr lang="en-IN" sz="2400" dirty="0"/>
              <a:t>Distillation Loss + (1 − </a:t>
            </a:r>
            <a:r>
              <a:rPr lang="el-GR" sz="2400" dirty="0"/>
              <a:t>α) × </a:t>
            </a:r>
            <a:r>
              <a:rPr lang="en-IN" sz="2400" dirty="0"/>
              <a:t>Classification Loss + 0.1 × Feature loss</a:t>
            </a:r>
            <a:r>
              <a:rPr lang="en-IN" dirty="0"/>
              <a:t>.</a:t>
            </a:r>
          </a:p>
          <a:p>
            <a:pPr marL="0" indent="0">
              <a:buNone/>
            </a:pPr>
            <a:r>
              <a:rPr lang="en-IN" dirty="0"/>
              <a:t>Hyperparameters:</a:t>
            </a:r>
          </a:p>
          <a:p>
            <a:pPr lvl="1"/>
            <a:r>
              <a:rPr lang="en-IN" dirty="0"/>
              <a:t>Temperature: 𝑇 </a:t>
            </a:r>
          </a:p>
          <a:p>
            <a:pPr lvl="1"/>
            <a:r>
              <a:rPr lang="en-IN" dirty="0"/>
              <a:t>Weight Balance: </a:t>
            </a:r>
            <a:r>
              <a:rPr lang="el-GR" dirty="0"/>
              <a:t>α </a:t>
            </a:r>
          </a:p>
          <a:p>
            <a:pPr lvl="1"/>
            <a:r>
              <a:rPr lang="en-IN" dirty="0"/>
              <a:t>Feature Weight: </a:t>
            </a:r>
            <a:r>
              <a:rPr lang="el-GR" dirty="0"/>
              <a:t>λ = 0.1</a:t>
            </a:r>
          </a:p>
          <a:p>
            <a:pPr marL="0" indent="0">
              <a:buNone/>
            </a:pPr>
            <a:endParaRPr lang="en-US" sz="2400" dirty="0"/>
          </a:p>
        </p:txBody>
      </p:sp>
    </p:spTree>
    <p:extLst>
      <p:ext uri="{BB962C8B-B14F-4D97-AF65-F5344CB8AC3E}">
        <p14:creationId xmlns:p14="http://schemas.microsoft.com/office/powerpoint/2010/main" val="3126998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93B62B-8D7D-0542-15C9-8043C60E8C0B}"/>
            </a:ext>
          </a:extLst>
        </p:cNvPr>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19D283EA-EF2A-4D6C-FD98-4AF7F8FB24FC}"/>
              </a:ext>
            </a:extLst>
          </p:cNvPr>
          <p:cNvSpPr/>
          <p:nvPr/>
        </p:nvSpPr>
        <p:spPr>
          <a:xfrm>
            <a:off x="3881565" y="1998617"/>
            <a:ext cx="4021464" cy="334484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9D10006-19F2-CBB6-A568-21333E9059DE}"/>
              </a:ext>
            </a:extLst>
          </p:cNvPr>
          <p:cNvSpPr>
            <a:spLocks noGrp="1"/>
          </p:cNvSpPr>
          <p:nvPr>
            <p:ph type="title"/>
          </p:nvPr>
        </p:nvSpPr>
        <p:spPr/>
        <p:txBody>
          <a:bodyPr/>
          <a:lstStyle/>
          <a:p>
            <a:r>
              <a:rPr lang="en-US" dirty="0"/>
              <a:t>Implementation – Teacher model </a:t>
            </a:r>
            <a:endParaRPr lang="it-IT" dirty="0"/>
          </a:p>
        </p:txBody>
      </p:sp>
      <p:pic>
        <p:nvPicPr>
          <p:cNvPr id="5" name="Content Placeholder 4">
            <a:extLst>
              <a:ext uri="{FF2B5EF4-FFF2-40B4-BE49-F238E27FC236}">
                <a16:creationId xmlns:a16="http://schemas.microsoft.com/office/drawing/2014/main" id="{76E0E5BB-CD41-7618-BBE3-64D64E4CE15A}"/>
              </a:ext>
            </a:extLst>
          </p:cNvPr>
          <p:cNvPicPr>
            <a:picLocks noGrp="1" noChangeAspect="1"/>
          </p:cNvPicPr>
          <p:nvPr>
            <p:ph idx="1"/>
          </p:nvPr>
        </p:nvPicPr>
        <p:blipFill>
          <a:blip r:embed="rId3"/>
          <a:stretch>
            <a:fillRect/>
          </a:stretch>
        </p:blipFill>
        <p:spPr>
          <a:xfrm>
            <a:off x="838200" y="2816850"/>
            <a:ext cx="1806097" cy="1767993"/>
          </a:xfrm>
        </p:spPr>
      </p:pic>
      <p:pic>
        <p:nvPicPr>
          <p:cNvPr id="7" name="Picture 6">
            <a:extLst>
              <a:ext uri="{FF2B5EF4-FFF2-40B4-BE49-F238E27FC236}">
                <a16:creationId xmlns:a16="http://schemas.microsoft.com/office/drawing/2014/main" id="{140119EA-8274-D649-D49F-D7C57CAA97B2}"/>
              </a:ext>
            </a:extLst>
          </p:cNvPr>
          <p:cNvPicPr>
            <a:picLocks noChangeAspect="1"/>
          </p:cNvPicPr>
          <p:nvPr/>
        </p:nvPicPr>
        <p:blipFill>
          <a:blip r:embed="rId4"/>
          <a:stretch>
            <a:fillRect/>
          </a:stretch>
        </p:blipFill>
        <p:spPr>
          <a:xfrm>
            <a:off x="2887657" y="2143972"/>
            <a:ext cx="6416686" cy="2831945"/>
          </a:xfrm>
          <a:prstGeom prst="rect">
            <a:avLst/>
          </a:prstGeom>
        </p:spPr>
      </p:pic>
      <p:sp>
        <p:nvSpPr>
          <p:cNvPr id="8" name="TextBox 7">
            <a:extLst>
              <a:ext uri="{FF2B5EF4-FFF2-40B4-BE49-F238E27FC236}">
                <a16:creationId xmlns:a16="http://schemas.microsoft.com/office/drawing/2014/main" id="{9A2FCE49-4A5E-30FB-713D-97B6BFEF063B}"/>
              </a:ext>
            </a:extLst>
          </p:cNvPr>
          <p:cNvSpPr txBox="1"/>
          <p:nvPr/>
        </p:nvSpPr>
        <p:spPr>
          <a:xfrm>
            <a:off x="2168434" y="6123543"/>
            <a:ext cx="9185365" cy="369332"/>
          </a:xfrm>
          <a:prstGeom prst="rect">
            <a:avLst/>
          </a:prstGeom>
          <a:noFill/>
        </p:spPr>
        <p:txBody>
          <a:bodyPr wrap="square" rtlCol="0">
            <a:spAutoFit/>
          </a:bodyPr>
          <a:lstStyle/>
          <a:p>
            <a:r>
              <a:rPr lang="en-US" dirty="0"/>
              <a:t>Input </a:t>
            </a:r>
            <a:r>
              <a:rPr lang="en-US" dirty="0">
                <a:sym typeface="Wingdings" panose="05000000000000000000" pitchFamily="2" charset="2"/>
              </a:rPr>
              <a:t></a:t>
            </a:r>
            <a:r>
              <a:rPr lang="en-US" dirty="0"/>
              <a:t> ResNet50 (Teacher) </a:t>
            </a:r>
            <a:r>
              <a:rPr lang="en-US" dirty="0">
                <a:sym typeface="Wingdings" panose="05000000000000000000" pitchFamily="2" charset="2"/>
              </a:rPr>
              <a:t></a:t>
            </a:r>
            <a:r>
              <a:rPr lang="en-US" dirty="0"/>
              <a:t> extracts Soft Targets + Intermediate Features information </a:t>
            </a:r>
            <a:endParaRPr lang="en-IN" dirty="0"/>
          </a:p>
        </p:txBody>
      </p:sp>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C716C797-E2A3-D1B7-D69D-A06BA615E3B0}"/>
                  </a:ext>
                </a:extLst>
              </p14:cNvPr>
              <p14:cNvContentPartPr/>
              <p14:nvPr/>
            </p14:nvContentPartPr>
            <p14:xfrm>
              <a:off x="9013217" y="4708183"/>
              <a:ext cx="483840" cy="230040"/>
            </p14:xfrm>
          </p:contentPart>
        </mc:Choice>
        <mc:Fallback xmlns="">
          <p:pic>
            <p:nvPicPr>
              <p:cNvPr id="9" name="Ink 8">
                <a:extLst>
                  <a:ext uri="{FF2B5EF4-FFF2-40B4-BE49-F238E27FC236}">
                    <a16:creationId xmlns:a16="http://schemas.microsoft.com/office/drawing/2014/main" id="{C716C797-E2A3-D1B7-D69D-A06BA615E3B0}"/>
                  </a:ext>
                </a:extLst>
              </p:cNvPr>
              <p:cNvPicPr/>
              <p:nvPr/>
            </p:nvPicPr>
            <p:blipFill>
              <a:blip r:embed="rId6"/>
              <a:stretch>
                <a:fillRect/>
              </a:stretch>
            </p:blipFill>
            <p:spPr>
              <a:xfrm>
                <a:off x="9004217" y="4699183"/>
                <a:ext cx="50148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4F51DD9B-062E-6FE0-540D-FA09D2F97EFA}"/>
                  </a:ext>
                </a:extLst>
              </p14:cNvPr>
              <p14:cNvContentPartPr/>
              <p14:nvPr/>
            </p14:nvContentPartPr>
            <p14:xfrm>
              <a:off x="9140297" y="4629343"/>
              <a:ext cx="263520" cy="204480"/>
            </p14:xfrm>
          </p:contentPart>
        </mc:Choice>
        <mc:Fallback xmlns="">
          <p:pic>
            <p:nvPicPr>
              <p:cNvPr id="10" name="Ink 9">
                <a:extLst>
                  <a:ext uri="{FF2B5EF4-FFF2-40B4-BE49-F238E27FC236}">
                    <a16:creationId xmlns:a16="http://schemas.microsoft.com/office/drawing/2014/main" id="{4F51DD9B-062E-6FE0-540D-FA09D2F97EFA}"/>
                  </a:ext>
                </a:extLst>
              </p:cNvPr>
              <p:cNvPicPr/>
              <p:nvPr/>
            </p:nvPicPr>
            <p:blipFill>
              <a:blip r:embed="rId8"/>
              <a:stretch>
                <a:fillRect/>
              </a:stretch>
            </p:blipFill>
            <p:spPr>
              <a:xfrm>
                <a:off x="9077297" y="4566703"/>
                <a:ext cx="389160" cy="330120"/>
              </a:xfrm>
              <a:prstGeom prst="rect">
                <a:avLst/>
              </a:prstGeom>
            </p:spPr>
          </p:pic>
        </mc:Fallback>
      </mc:AlternateContent>
      <p:cxnSp>
        <p:nvCxnSpPr>
          <p:cNvPr id="12" name="Straight Arrow Connector 11">
            <a:extLst>
              <a:ext uri="{FF2B5EF4-FFF2-40B4-BE49-F238E27FC236}">
                <a16:creationId xmlns:a16="http://schemas.microsoft.com/office/drawing/2014/main" id="{593879D3-5B99-3C20-35CE-94F1A1809B5D}"/>
              </a:ext>
            </a:extLst>
          </p:cNvPr>
          <p:cNvCxnSpPr>
            <a:cxnSpLocks/>
          </p:cNvCxnSpPr>
          <p:nvPr/>
        </p:nvCxnSpPr>
        <p:spPr>
          <a:xfrm>
            <a:off x="9497057" y="3429000"/>
            <a:ext cx="67850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Connector: Elbow 26">
            <a:extLst>
              <a:ext uri="{FF2B5EF4-FFF2-40B4-BE49-F238E27FC236}">
                <a16:creationId xmlns:a16="http://schemas.microsoft.com/office/drawing/2014/main" id="{409DB907-6A78-A925-59E6-E12BDBC34272}"/>
              </a:ext>
            </a:extLst>
          </p:cNvPr>
          <p:cNvCxnSpPr>
            <a:cxnSpLocks/>
          </p:cNvCxnSpPr>
          <p:nvPr/>
        </p:nvCxnSpPr>
        <p:spPr>
          <a:xfrm flipV="1">
            <a:off x="7680960" y="4629343"/>
            <a:ext cx="2494602" cy="714118"/>
          </a:xfrm>
          <a:prstGeom prst="bentConnector3">
            <a:avLst>
              <a:gd name="adj1" fmla="val 73040"/>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B1FDF0B6-1A01-D6C2-A58A-BDDA5BA4A393}"/>
              </a:ext>
            </a:extLst>
          </p:cNvPr>
          <p:cNvSpPr txBox="1"/>
          <p:nvPr/>
        </p:nvSpPr>
        <p:spPr>
          <a:xfrm>
            <a:off x="10511967" y="3201554"/>
            <a:ext cx="1427484" cy="369332"/>
          </a:xfrm>
          <a:custGeom>
            <a:avLst/>
            <a:gdLst>
              <a:gd name="connsiteX0" fmla="*/ 0 w 1427484"/>
              <a:gd name="connsiteY0" fmla="*/ 0 h 369332"/>
              <a:gd name="connsiteX1" fmla="*/ 433003 w 1427484"/>
              <a:gd name="connsiteY1" fmla="*/ 0 h 369332"/>
              <a:gd name="connsiteX2" fmla="*/ 908831 w 1427484"/>
              <a:gd name="connsiteY2" fmla="*/ 0 h 369332"/>
              <a:gd name="connsiteX3" fmla="*/ 1427484 w 1427484"/>
              <a:gd name="connsiteY3" fmla="*/ 0 h 369332"/>
              <a:gd name="connsiteX4" fmla="*/ 1427484 w 1427484"/>
              <a:gd name="connsiteY4" fmla="*/ 369332 h 369332"/>
              <a:gd name="connsiteX5" fmla="*/ 951656 w 1427484"/>
              <a:gd name="connsiteY5" fmla="*/ 369332 h 369332"/>
              <a:gd name="connsiteX6" fmla="*/ 461553 w 1427484"/>
              <a:gd name="connsiteY6" fmla="*/ 369332 h 369332"/>
              <a:gd name="connsiteX7" fmla="*/ 0 w 1427484"/>
              <a:gd name="connsiteY7" fmla="*/ 369332 h 369332"/>
              <a:gd name="connsiteX8" fmla="*/ 0 w 142748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7484" h="369332" extrusionOk="0">
                <a:moveTo>
                  <a:pt x="0" y="0"/>
                </a:moveTo>
                <a:cubicBezTo>
                  <a:pt x="94906" y="12693"/>
                  <a:pt x="263216" y="-139"/>
                  <a:pt x="433003" y="0"/>
                </a:cubicBezTo>
                <a:cubicBezTo>
                  <a:pt x="602790" y="139"/>
                  <a:pt x="745575" y="9846"/>
                  <a:pt x="908831" y="0"/>
                </a:cubicBezTo>
                <a:cubicBezTo>
                  <a:pt x="1072087" y="-9846"/>
                  <a:pt x="1292110" y="18687"/>
                  <a:pt x="1427484" y="0"/>
                </a:cubicBezTo>
                <a:cubicBezTo>
                  <a:pt x="1433241" y="112881"/>
                  <a:pt x="1445769" y="188088"/>
                  <a:pt x="1427484" y="369332"/>
                </a:cubicBezTo>
                <a:cubicBezTo>
                  <a:pt x="1210622" y="386565"/>
                  <a:pt x="1096567" y="383127"/>
                  <a:pt x="951656" y="369332"/>
                </a:cubicBezTo>
                <a:cubicBezTo>
                  <a:pt x="806745" y="355537"/>
                  <a:pt x="638995" y="377424"/>
                  <a:pt x="461553" y="369332"/>
                </a:cubicBezTo>
                <a:cubicBezTo>
                  <a:pt x="284111" y="361240"/>
                  <a:pt x="144764" y="372304"/>
                  <a:pt x="0" y="369332"/>
                </a:cubicBezTo>
                <a:cubicBezTo>
                  <a:pt x="-14202" y="239151"/>
                  <a:pt x="-7536" y="139586"/>
                  <a:pt x="0" y="0"/>
                </a:cubicBezTo>
                <a:close/>
              </a:path>
            </a:pathLst>
          </a:custGeom>
          <a:noFill/>
          <a:ln>
            <a:solidFill>
              <a:srgbClr val="FF0000"/>
            </a:solidFill>
            <a:extLst>
              <a:ext uri="{C807C97D-BFC1-408E-A445-0C87EB9F89A2}">
                <ask:lineSketchStyleProps xmlns:ask="http://schemas.microsoft.com/office/drawing/2018/sketchyshapes" sd="2166223669">
                  <a:prstGeom prst="rect">
                    <a:avLst/>
                  </a:prstGeom>
                  <ask:type>
                    <ask:lineSketchFreehand/>
                  </ask:type>
                </ask:lineSketchStyleProps>
              </a:ext>
            </a:extLst>
          </a:ln>
        </p:spPr>
        <p:txBody>
          <a:bodyPr wrap="square" rtlCol="0">
            <a:spAutoFit/>
          </a:bodyPr>
          <a:lstStyle/>
          <a:p>
            <a:r>
              <a:rPr lang="en-US" dirty="0"/>
              <a:t>Soft targets </a:t>
            </a:r>
            <a:endParaRPr lang="en-IN" dirty="0"/>
          </a:p>
        </p:txBody>
      </p:sp>
      <p:sp>
        <p:nvSpPr>
          <p:cNvPr id="37" name="TextBox 36">
            <a:extLst>
              <a:ext uri="{FF2B5EF4-FFF2-40B4-BE49-F238E27FC236}">
                <a16:creationId xmlns:a16="http://schemas.microsoft.com/office/drawing/2014/main" id="{E5B837B4-C701-0B08-8854-D443AE4AD6E3}"/>
              </a:ext>
            </a:extLst>
          </p:cNvPr>
          <p:cNvSpPr txBox="1"/>
          <p:nvPr/>
        </p:nvSpPr>
        <p:spPr>
          <a:xfrm>
            <a:off x="10298252" y="4329586"/>
            <a:ext cx="1771828" cy="646331"/>
          </a:xfrm>
          <a:custGeom>
            <a:avLst/>
            <a:gdLst>
              <a:gd name="connsiteX0" fmla="*/ 0 w 1771828"/>
              <a:gd name="connsiteY0" fmla="*/ 0 h 646331"/>
              <a:gd name="connsiteX1" fmla="*/ 590609 w 1771828"/>
              <a:gd name="connsiteY1" fmla="*/ 0 h 646331"/>
              <a:gd name="connsiteX2" fmla="*/ 1216655 w 1771828"/>
              <a:gd name="connsiteY2" fmla="*/ 0 h 646331"/>
              <a:gd name="connsiteX3" fmla="*/ 1771828 w 1771828"/>
              <a:gd name="connsiteY3" fmla="*/ 0 h 646331"/>
              <a:gd name="connsiteX4" fmla="*/ 1771828 w 1771828"/>
              <a:gd name="connsiteY4" fmla="*/ 646331 h 646331"/>
              <a:gd name="connsiteX5" fmla="*/ 1216655 w 1771828"/>
              <a:gd name="connsiteY5" fmla="*/ 646331 h 646331"/>
              <a:gd name="connsiteX6" fmla="*/ 626046 w 1771828"/>
              <a:gd name="connsiteY6" fmla="*/ 646331 h 646331"/>
              <a:gd name="connsiteX7" fmla="*/ 0 w 1771828"/>
              <a:gd name="connsiteY7" fmla="*/ 646331 h 646331"/>
              <a:gd name="connsiteX8" fmla="*/ 0 w 1771828"/>
              <a:gd name="connsiteY8"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1828" h="646331" extrusionOk="0">
                <a:moveTo>
                  <a:pt x="0" y="0"/>
                </a:moveTo>
                <a:cubicBezTo>
                  <a:pt x="205877" y="12018"/>
                  <a:pt x="303661" y="18145"/>
                  <a:pt x="590609" y="0"/>
                </a:cubicBezTo>
                <a:cubicBezTo>
                  <a:pt x="877557" y="-18145"/>
                  <a:pt x="953428" y="-9345"/>
                  <a:pt x="1216655" y="0"/>
                </a:cubicBezTo>
                <a:cubicBezTo>
                  <a:pt x="1479882" y="9345"/>
                  <a:pt x="1511959" y="-17879"/>
                  <a:pt x="1771828" y="0"/>
                </a:cubicBezTo>
                <a:cubicBezTo>
                  <a:pt x="1788480" y="164776"/>
                  <a:pt x="1753898" y="479098"/>
                  <a:pt x="1771828" y="646331"/>
                </a:cubicBezTo>
                <a:cubicBezTo>
                  <a:pt x="1550964" y="638704"/>
                  <a:pt x="1396806" y="669163"/>
                  <a:pt x="1216655" y="646331"/>
                </a:cubicBezTo>
                <a:cubicBezTo>
                  <a:pt x="1036504" y="623499"/>
                  <a:pt x="763374" y="637276"/>
                  <a:pt x="626046" y="646331"/>
                </a:cubicBezTo>
                <a:cubicBezTo>
                  <a:pt x="488718" y="655386"/>
                  <a:pt x="288592" y="642568"/>
                  <a:pt x="0" y="646331"/>
                </a:cubicBezTo>
                <a:cubicBezTo>
                  <a:pt x="5935" y="459625"/>
                  <a:pt x="-18709" y="178715"/>
                  <a:pt x="0" y="0"/>
                </a:cubicBezTo>
                <a:close/>
              </a:path>
            </a:pathLst>
          </a:custGeom>
          <a:noFill/>
          <a:ln>
            <a:solidFill>
              <a:srgbClr val="FF0000"/>
            </a:solidFill>
            <a:extLst>
              <a:ext uri="{C807C97D-BFC1-408E-A445-0C87EB9F89A2}">
                <ask:lineSketchStyleProps xmlns:ask="http://schemas.microsoft.com/office/drawing/2018/sketchyshapes" sd="2091018771">
                  <a:prstGeom prst="rect">
                    <a:avLst/>
                  </a:prstGeom>
                  <ask:type>
                    <ask:lineSketchFreehand/>
                  </ask:type>
                </ask:lineSketchStyleProps>
              </a:ext>
            </a:extLst>
          </a:ln>
        </p:spPr>
        <p:txBody>
          <a:bodyPr wrap="square" rtlCol="0">
            <a:spAutoFit/>
          </a:bodyPr>
          <a:lstStyle/>
          <a:p>
            <a:pPr algn="ctr"/>
            <a:r>
              <a:rPr lang="en-US" dirty="0"/>
              <a:t>Feature representations </a:t>
            </a:r>
            <a:endParaRPr lang="en-IN" dirty="0"/>
          </a:p>
        </p:txBody>
      </p:sp>
      <p:sp>
        <p:nvSpPr>
          <p:cNvPr id="15" name="TextBox 14">
            <a:extLst>
              <a:ext uri="{FF2B5EF4-FFF2-40B4-BE49-F238E27FC236}">
                <a16:creationId xmlns:a16="http://schemas.microsoft.com/office/drawing/2014/main" id="{F95DCFBF-76BB-A7BB-02DB-51222F269059}"/>
              </a:ext>
            </a:extLst>
          </p:cNvPr>
          <p:cNvSpPr txBox="1"/>
          <p:nvPr/>
        </p:nvSpPr>
        <p:spPr>
          <a:xfrm>
            <a:off x="8763225" y="1530708"/>
            <a:ext cx="3070054" cy="523220"/>
          </a:xfrm>
          <a:prstGeom prst="rect">
            <a:avLst/>
          </a:prstGeom>
          <a:noFill/>
        </p:spPr>
        <p:txBody>
          <a:bodyPr wrap="square" rtlCol="0">
            <a:spAutoFit/>
          </a:bodyPr>
          <a:lstStyle/>
          <a:p>
            <a:r>
              <a:rPr lang="en-US" sz="2800" b="1" dirty="0"/>
              <a:t> Accuracy   : 85 % </a:t>
            </a:r>
            <a:endParaRPr lang="en-IN" sz="2800" b="1" dirty="0"/>
          </a:p>
        </p:txBody>
      </p:sp>
    </p:spTree>
    <p:extLst>
      <p:ext uri="{BB962C8B-B14F-4D97-AF65-F5344CB8AC3E}">
        <p14:creationId xmlns:p14="http://schemas.microsoft.com/office/powerpoint/2010/main" val="1820263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6D117A-7077-5C60-6FF7-761E56020B20}"/>
              </a:ext>
            </a:extLst>
          </p:cNvPr>
          <p:cNvPicPr>
            <a:picLocks noChangeAspect="1"/>
          </p:cNvPicPr>
          <p:nvPr/>
        </p:nvPicPr>
        <p:blipFill>
          <a:blip r:embed="rId3"/>
          <a:stretch>
            <a:fillRect/>
          </a:stretch>
        </p:blipFill>
        <p:spPr>
          <a:xfrm>
            <a:off x="1996644" y="3892744"/>
            <a:ext cx="8198711" cy="2600131"/>
          </a:xfrm>
          <a:prstGeom prst="rect">
            <a:avLst/>
          </a:prstGeom>
        </p:spPr>
      </p:pic>
      <p:sp>
        <p:nvSpPr>
          <p:cNvPr id="6" name="Title 1">
            <a:extLst>
              <a:ext uri="{FF2B5EF4-FFF2-40B4-BE49-F238E27FC236}">
                <a16:creationId xmlns:a16="http://schemas.microsoft.com/office/drawing/2014/main" id="{4AFFD3D8-325C-40E3-22D0-36D69BFA3B5B}"/>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Implementation – Teacher </a:t>
            </a:r>
            <a:r>
              <a:rPr lang="en-US" dirty="0">
                <a:sym typeface="Wingdings" panose="05000000000000000000" pitchFamily="2" charset="2"/>
              </a:rPr>
              <a:t> student</a:t>
            </a:r>
            <a:r>
              <a:rPr lang="en-US" dirty="0"/>
              <a:t> </a:t>
            </a:r>
            <a:endParaRPr lang="it-IT" dirty="0"/>
          </a:p>
        </p:txBody>
      </p:sp>
      <p:sp>
        <p:nvSpPr>
          <p:cNvPr id="8" name="TextBox 7">
            <a:extLst>
              <a:ext uri="{FF2B5EF4-FFF2-40B4-BE49-F238E27FC236}">
                <a16:creationId xmlns:a16="http://schemas.microsoft.com/office/drawing/2014/main" id="{FAA978B6-DCDC-108F-A3BA-9E212FDBA6CF}"/>
              </a:ext>
            </a:extLst>
          </p:cNvPr>
          <p:cNvSpPr txBox="1"/>
          <p:nvPr/>
        </p:nvSpPr>
        <p:spPr>
          <a:xfrm>
            <a:off x="1299761" y="1392455"/>
            <a:ext cx="9816730" cy="2308324"/>
          </a:xfrm>
          <a:prstGeom prst="rect">
            <a:avLst/>
          </a:prstGeom>
          <a:noFill/>
        </p:spPr>
        <p:txBody>
          <a:bodyPr wrap="square" rtlCol="0">
            <a:spAutoFit/>
          </a:bodyPr>
          <a:lstStyle/>
          <a:p>
            <a:r>
              <a:rPr lang="en-US" sz="2400" dirty="0"/>
              <a:t>Teacher </a:t>
            </a:r>
            <a:r>
              <a:rPr lang="en-US" sz="2400" dirty="0">
                <a:sym typeface="Wingdings" panose="05000000000000000000" pitchFamily="2" charset="2"/>
              </a:rPr>
              <a:t> student : after projection  [ 64,128,256,512] </a:t>
            </a:r>
          </a:p>
          <a:p>
            <a:pPr marL="742950" lvl="1" indent="-285750">
              <a:buFont typeface="Arial" panose="020B0604020202020204" pitchFamily="34" charset="0"/>
              <a:buChar char="•"/>
            </a:pPr>
            <a:r>
              <a:rPr lang="en-US" sz="2400" dirty="0" err="1">
                <a:sym typeface="Wingdings" panose="05000000000000000000" pitchFamily="2" charset="2"/>
              </a:rPr>
              <a:t>FeatureProjector</a:t>
            </a:r>
            <a:r>
              <a:rPr lang="en-US" sz="2400" dirty="0">
                <a:sym typeface="Wingdings" panose="05000000000000000000" pitchFamily="2" charset="2"/>
              </a:rPr>
              <a:t>  </a:t>
            </a:r>
            <a:r>
              <a:rPr lang="en-US" sz="2400" dirty="0"/>
              <a:t>class aligns the teacher’s feature maps to the student’s feature map</a:t>
            </a:r>
            <a:r>
              <a:rPr lang="en-US" sz="2400" dirty="0">
                <a:sym typeface="Wingdings" panose="05000000000000000000" pitchFamily="2" charset="2"/>
              </a:rPr>
              <a:t>.</a:t>
            </a:r>
          </a:p>
          <a:p>
            <a:pPr marL="742950" lvl="1" indent="-285750">
              <a:buFont typeface="Arial" panose="020B0604020202020204" pitchFamily="34" charset="0"/>
              <a:buChar char="•"/>
            </a:pPr>
            <a:r>
              <a:rPr lang="en-US" sz="2400" dirty="0">
                <a:sym typeface="Wingdings" panose="05000000000000000000" pitchFamily="2" charset="2"/>
              </a:rPr>
              <a:t>1x1 conv to project teachers features from </a:t>
            </a:r>
            <a:r>
              <a:rPr lang="en-US" sz="2400" dirty="0" err="1">
                <a:sym typeface="Wingdings" panose="05000000000000000000" pitchFamily="2" charset="2"/>
              </a:rPr>
              <a:t>in_channels</a:t>
            </a:r>
            <a:r>
              <a:rPr lang="en-US" sz="2400" dirty="0">
                <a:sym typeface="Wingdings" panose="05000000000000000000" pitchFamily="2" charset="2"/>
              </a:rPr>
              <a:t> ( teacher channels ) down to </a:t>
            </a:r>
            <a:r>
              <a:rPr lang="en-US" sz="2400" dirty="0" err="1">
                <a:sym typeface="Wingdings" panose="05000000000000000000" pitchFamily="2" charset="2"/>
              </a:rPr>
              <a:t>out_channels</a:t>
            </a:r>
            <a:r>
              <a:rPr lang="en-US" sz="2400" dirty="0">
                <a:sym typeface="Wingdings" panose="05000000000000000000" pitchFamily="2" charset="2"/>
              </a:rPr>
              <a:t> ( student channels ) , to match the channel dimensions.</a:t>
            </a:r>
          </a:p>
        </p:txBody>
      </p:sp>
    </p:spTree>
    <p:extLst>
      <p:ext uri="{BB962C8B-B14F-4D97-AF65-F5344CB8AC3E}">
        <p14:creationId xmlns:p14="http://schemas.microsoft.com/office/powerpoint/2010/main" val="2291902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59050-4550-5449-E002-8DEC74E4EF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DB8D72-C242-B5F8-E78A-A779084598E3}"/>
              </a:ext>
            </a:extLst>
          </p:cNvPr>
          <p:cNvSpPr>
            <a:spLocks noGrp="1"/>
          </p:cNvSpPr>
          <p:nvPr>
            <p:ph type="title"/>
          </p:nvPr>
        </p:nvSpPr>
        <p:spPr/>
        <p:txBody>
          <a:bodyPr/>
          <a:lstStyle/>
          <a:p>
            <a:r>
              <a:rPr lang="en-US" dirty="0"/>
              <a:t>Implementation – student model tuned </a:t>
            </a:r>
            <a:endParaRPr lang="it-IT" dirty="0"/>
          </a:p>
        </p:txBody>
      </p:sp>
      <p:pic>
        <p:nvPicPr>
          <p:cNvPr id="5" name="Content Placeholder 4">
            <a:extLst>
              <a:ext uri="{FF2B5EF4-FFF2-40B4-BE49-F238E27FC236}">
                <a16:creationId xmlns:a16="http://schemas.microsoft.com/office/drawing/2014/main" id="{1884C2DA-8816-2AB0-A88F-7B6D4BA93BBA}"/>
              </a:ext>
            </a:extLst>
          </p:cNvPr>
          <p:cNvPicPr>
            <a:picLocks noGrp="1" noChangeAspect="1"/>
          </p:cNvPicPr>
          <p:nvPr>
            <p:ph idx="1"/>
          </p:nvPr>
        </p:nvPicPr>
        <p:blipFill>
          <a:blip r:embed="rId3"/>
          <a:stretch>
            <a:fillRect/>
          </a:stretch>
        </p:blipFill>
        <p:spPr>
          <a:xfrm>
            <a:off x="1165842" y="3170785"/>
            <a:ext cx="1806097" cy="1767993"/>
          </a:xfrm>
        </p:spPr>
      </p:pic>
      <p:pic>
        <p:nvPicPr>
          <p:cNvPr id="7" name="Picture 6">
            <a:extLst>
              <a:ext uri="{FF2B5EF4-FFF2-40B4-BE49-F238E27FC236}">
                <a16:creationId xmlns:a16="http://schemas.microsoft.com/office/drawing/2014/main" id="{BC436508-8858-B679-F843-2C6977D25B02}"/>
              </a:ext>
            </a:extLst>
          </p:cNvPr>
          <p:cNvPicPr>
            <a:picLocks noChangeAspect="1"/>
          </p:cNvPicPr>
          <p:nvPr/>
        </p:nvPicPr>
        <p:blipFill>
          <a:blip r:embed="rId4"/>
          <a:stretch>
            <a:fillRect/>
          </a:stretch>
        </p:blipFill>
        <p:spPr>
          <a:xfrm>
            <a:off x="3113502" y="1603597"/>
            <a:ext cx="4597730" cy="1904441"/>
          </a:xfrm>
          <a:prstGeom prst="rect">
            <a:avLst/>
          </a:prstGeom>
        </p:spPr>
      </p:pic>
      <p:sp>
        <p:nvSpPr>
          <p:cNvPr id="8" name="TextBox 7">
            <a:extLst>
              <a:ext uri="{FF2B5EF4-FFF2-40B4-BE49-F238E27FC236}">
                <a16:creationId xmlns:a16="http://schemas.microsoft.com/office/drawing/2014/main" id="{BD2C0D37-D3C6-9EED-E0C4-605A13EC50A9}"/>
              </a:ext>
            </a:extLst>
          </p:cNvPr>
          <p:cNvSpPr txBox="1"/>
          <p:nvPr/>
        </p:nvSpPr>
        <p:spPr>
          <a:xfrm>
            <a:off x="1881051" y="6424140"/>
            <a:ext cx="9679578" cy="369332"/>
          </a:xfrm>
          <a:prstGeom prst="rect">
            <a:avLst/>
          </a:prstGeom>
          <a:noFill/>
        </p:spPr>
        <p:txBody>
          <a:bodyPr wrap="square" rtlCol="0">
            <a:spAutoFit/>
          </a:bodyPr>
          <a:lstStyle/>
          <a:p>
            <a:r>
              <a:rPr lang="en-US" dirty="0"/>
              <a:t>Input </a:t>
            </a:r>
            <a:r>
              <a:rPr lang="en-US" dirty="0">
                <a:sym typeface="Wingdings" panose="05000000000000000000" pitchFamily="2" charset="2"/>
              </a:rPr>
              <a:t> ResNet18  learns from soft targets + feature loss ( intermediate features ) + hard labels </a:t>
            </a:r>
            <a:r>
              <a:rPr lang="en-US" dirty="0"/>
              <a:t> </a:t>
            </a:r>
            <a:endParaRPr lang="en-IN" dirty="0"/>
          </a:p>
        </p:txBody>
      </p:sp>
      <p:pic>
        <p:nvPicPr>
          <p:cNvPr id="4" name="Picture 3">
            <a:extLst>
              <a:ext uri="{FF2B5EF4-FFF2-40B4-BE49-F238E27FC236}">
                <a16:creationId xmlns:a16="http://schemas.microsoft.com/office/drawing/2014/main" id="{1A19FAB0-E320-820B-978F-6BCAFABEF564}"/>
              </a:ext>
            </a:extLst>
          </p:cNvPr>
          <p:cNvPicPr>
            <a:picLocks noChangeAspect="1"/>
          </p:cNvPicPr>
          <p:nvPr/>
        </p:nvPicPr>
        <p:blipFill>
          <a:blip r:embed="rId5"/>
          <a:stretch>
            <a:fillRect/>
          </a:stretch>
        </p:blipFill>
        <p:spPr>
          <a:xfrm>
            <a:off x="4186232" y="4438024"/>
            <a:ext cx="2443937" cy="1734652"/>
          </a:xfrm>
          <a:prstGeom prst="rect">
            <a:avLst/>
          </a:prstGeom>
        </p:spPr>
      </p:pic>
      <p:sp>
        <p:nvSpPr>
          <p:cNvPr id="6" name="TextBox 5">
            <a:extLst>
              <a:ext uri="{FF2B5EF4-FFF2-40B4-BE49-F238E27FC236}">
                <a16:creationId xmlns:a16="http://schemas.microsoft.com/office/drawing/2014/main" id="{B2C82C09-3B7F-9B0A-BBF6-16B457023435}"/>
              </a:ext>
            </a:extLst>
          </p:cNvPr>
          <p:cNvSpPr txBox="1"/>
          <p:nvPr/>
        </p:nvSpPr>
        <p:spPr>
          <a:xfrm>
            <a:off x="4403207" y="3908132"/>
            <a:ext cx="2018320" cy="369332"/>
          </a:xfrm>
          <a:custGeom>
            <a:avLst/>
            <a:gdLst>
              <a:gd name="connsiteX0" fmla="*/ 0 w 2018320"/>
              <a:gd name="connsiteY0" fmla="*/ 0 h 369332"/>
              <a:gd name="connsiteX1" fmla="*/ 692957 w 2018320"/>
              <a:gd name="connsiteY1" fmla="*/ 0 h 369332"/>
              <a:gd name="connsiteX2" fmla="*/ 1406096 w 2018320"/>
              <a:gd name="connsiteY2" fmla="*/ 0 h 369332"/>
              <a:gd name="connsiteX3" fmla="*/ 2018320 w 2018320"/>
              <a:gd name="connsiteY3" fmla="*/ 0 h 369332"/>
              <a:gd name="connsiteX4" fmla="*/ 2018320 w 2018320"/>
              <a:gd name="connsiteY4" fmla="*/ 369332 h 369332"/>
              <a:gd name="connsiteX5" fmla="*/ 1305180 w 2018320"/>
              <a:gd name="connsiteY5" fmla="*/ 369332 h 369332"/>
              <a:gd name="connsiteX6" fmla="*/ 592041 w 2018320"/>
              <a:gd name="connsiteY6" fmla="*/ 369332 h 369332"/>
              <a:gd name="connsiteX7" fmla="*/ 0 w 2018320"/>
              <a:gd name="connsiteY7" fmla="*/ 369332 h 369332"/>
              <a:gd name="connsiteX8" fmla="*/ 0 w 2018320"/>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8320" h="369332" extrusionOk="0">
                <a:moveTo>
                  <a:pt x="0" y="0"/>
                </a:moveTo>
                <a:cubicBezTo>
                  <a:pt x="182330" y="23658"/>
                  <a:pt x="449039" y="-8987"/>
                  <a:pt x="692957" y="0"/>
                </a:cubicBezTo>
                <a:cubicBezTo>
                  <a:pt x="936875" y="8987"/>
                  <a:pt x="1142088" y="-3624"/>
                  <a:pt x="1406096" y="0"/>
                </a:cubicBezTo>
                <a:cubicBezTo>
                  <a:pt x="1670104" y="3624"/>
                  <a:pt x="1728093" y="-2906"/>
                  <a:pt x="2018320" y="0"/>
                </a:cubicBezTo>
                <a:cubicBezTo>
                  <a:pt x="2029643" y="96250"/>
                  <a:pt x="2013032" y="283689"/>
                  <a:pt x="2018320" y="369332"/>
                </a:cubicBezTo>
                <a:cubicBezTo>
                  <a:pt x="1682239" y="374571"/>
                  <a:pt x="1578265" y="358702"/>
                  <a:pt x="1305180" y="369332"/>
                </a:cubicBezTo>
                <a:cubicBezTo>
                  <a:pt x="1032095" y="379962"/>
                  <a:pt x="862483" y="365438"/>
                  <a:pt x="592041" y="369332"/>
                </a:cubicBezTo>
                <a:cubicBezTo>
                  <a:pt x="321599" y="373226"/>
                  <a:pt x="290454" y="375890"/>
                  <a:pt x="0" y="369332"/>
                </a:cubicBezTo>
                <a:cubicBezTo>
                  <a:pt x="2009" y="209555"/>
                  <a:pt x="-17705" y="160051"/>
                  <a:pt x="0" y="0"/>
                </a:cubicBezTo>
                <a:close/>
              </a:path>
            </a:pathLst>
          </a:custGeom>
          <a:noFill/>
          <a:ln>
            <a:solidFill>
              <a:srgbClr val="FF0000"/>
            </a:solidFill>
            <a:extLst>
              <a:ext uri="{C807C97D-BFC1-408E-A445-0C87EB9F89A2}">
                <ask:lineSketchStyleProps xmlns:ask="http://schemas.microsoft.com/office/drawing/2018/sketchyshapes" sd="1124184483">
                  <a:prstGeom prst="rect">
                    <a:avLst/>
                  </a:prstGeom>
                  <ask:type>
                    <ask:lineSketchFreehand/>
                  </ask:type>
                </ask:lineSketchStyleProps>
              </a:ext>
            </a:extLst>
          </a:ln>
        </p:spPr>
        <p:txBody>
          <a:bodyPr wrap="square" rtlCol="0">
            <a:spAutoFit/>
          </a:bodyPr>
          <a:lstStyle/>
          <a:p>
            <a:pPr algn="ctr"/>
            <a:r>
              <a:rPr lang="en-US" dirty="0"/>
              <a:t>Feature loss </a:t>
            </a:r>
            <a:endParaRPr lang="en-IN" dirty="0"/>
          </a:p>
        </p:txBody>
      </p:sp>
      <p:sp>
        <p:nvSpPr>
          <p:cNvPr id="9" name="TextBox 8">
            <a:extLst>
              <a:ext uri="{FF2B5EF4-FFF2-40B4-BE49-F238E27FC236}">
                <a16:creationId xmlns:a16="http://schemas.microsoft.com/office/drawing/2014/main" id="{83916DE8-A00D-4361-25B0-A59241137D0E}"/>
              </a:ext>
            </a:extLst>
          </p:cNvPr>
          <p:cNvSpPr txBox="1"/>
          <p:nvPr/>
        </p:nvSpPr>
        <p:spPr>
          <a:xfrm>
            <a:off x="8612587" y="4648409"/>
            <a:ext cx="2018317" cy="369332"/>
          </a:xfrm>
          <a:custGeom>
            <a:avLst/>
            <a:gdLst>
              <a:gd name="connsiteX0" fmla="*/ 0 w 2018317"/>
              <a:gd name="connsiteY0" fmla="*/ 0 h 369332"/>
              <a:gd name="connsiteX1" fmla="*/ 632406 w 2018317"/>
              <a:gd name="connsiteY1" fmla="*/ 0 h 369332"/>
              <a:gd name="connsiteX2" fmla="*/ 1325361 w 2018317"/>
              <a:gd name="connsiteY2" fmla="*/ 0 h 369332"/>
              <a:gd name="connsiteX3" fmla="*/ 2018317 w 2018317"/>
              <a:gd name="connsiteY3" fmla="*/ 0 h 369332"/>
              <a:gd name="connsiteX4" fmla="*/ 2018317 w 2018317"/>
              <a:gd name="connsiteY4" fmla="*/ 369332 h 369332"/>
              <a:gd name="connsiteX5" fmla="*/ 1325361 w 2018317"/>
              <a:gd name="connsiteY5" fmla="*/ 369332 h 369332"/>
              <a:gd name="connsiteX6" fmla="*/ 652589 w 2018317"/>
              <a:gd name="connsiteY6" fmla="*/ 369332 h 369332"/>
              <a:gd name="connsiteX7" fmla="*/ 0 w 2018317"/>
              <a:gd name="connsiteY7" fmla="*/ 369332 h 369332"/>
              <a:gd name="connsiteX8" fmla="*/ 0 w 2018317"/>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8317" h="369332" extrusionOk="0">
                <a:moveTo>
                  <a:pt x="0" y="0"/>
                </a:moveTo>
                <a:cubicBezTo>
                  <a:pt x="292450" y="4000"/>
                  <a:pt x="383599" y="-1303"/>
                  <a:pt x="632406" y="0"/>
                </a:cubicBezTo>
                <a:cubicBezTo>
                  <a:pt x="881213" y="1303"/>
                  <a:pt x="1162116" y="-32048"/>
                  <a:pt x="1325361" y="0"/>
                </a:cubicBezTo>
                <a:cubicBezTo>
                  <a:pt x="1488606" y="32048"/>
                  <a:pt x="1833771" y="33753"/>
                  <a:pt x="2018317" y="0"/>
                </a:cubicBezTo>
                <a:cubicBezTo>
                  <a:pt x="2017395" y="76449"/>
                  <a:pt x="2020972" y="203964"/>
                  <a:pt x="2018317" y="369332"/>
                </a:cubicBezTo>
                <a:cubicBezTo>
                  <a:pt x="1752915" y="357166"/>
                  <a:pt x="1507720" y="342482"/>
                  <a:pt x="1325361" y="369332"/>
                </a:cubicBezTo>
                <a:cubicBezTo>
                  <a:pt x="1143002" y="396182"/>
                  <a:pt x="878537" y="371735"/>
                  <a:pt x="652589" y="369332"/>
                </a:cubicBezTo>
                <a:cubicBezTo>
                  <a:pt x="426641" y="366929"/>
                  <a:pt x="193237" y="386354"/>
                  <a:pt x="0" y="369332"/>
                </a:cubicBezTo>
                <a:cubicBezTo>
                  <a:pt x="-1846" y="230718"/>
                  <a:pt x="-3153" y="133584"/>
                  <a:pt x="0" y="0"/>
                </a:cubicBezTo>
                <a:close/>
              </a:path>
            </a:pathLst>
          </a:custGeom>
          <a:noFill/>
          <a:ln w="19050">
            <a:solidFill>
              <a:srgbClr val="FF0000"/>
            </a:solidFill>
            <a:extLst>
              <a:ext uri="{C807C97D-BFC1-408E-A445-0C87EB9F89A2}">
                <ask:lineSketchStyleProps xmlns:ask="http://schemas.microsoft.com/office/drawing/2018/sketchyshapes" sd="1011431495">
                  <a:prstGeom prst="rect">
                    <a:avLst/>
                  </a:prstGeom>
                  <ask:type>
                    <ask:lineSketchFreehand/>
                  </ask:type>
                </ask:lineSketchStyleProps>
              </a:ext>
            </a:extLst>
          </a:ln>
        </p:spPr>
        <p:txBody>
          <a:bodyPr wrap="square" rtlCol="0">
            <a:spAutoFit/>
          </a:bodyPr>
          <a:lstStyle/>
          <a:p>
            <a:r>
              <a:rPr lang="en-US" dirty="0"/>
              <a:t>Soft predictions </a:t>
            </a:r>
            <a:endParaRPr lang="en-IN" dirty="0"/>
          </a:p>
        </p:txBody>
      </p:sp>
      <p:sp>
        <p:nvSpPr>
          <p:cNvPr id="12" name="TextBox 11">
            <a:extLst>
              <a:ext uri="{FF2B5EF4-FFF2-40B4-BE49-F238E27FC236}">
                <a16:creationId xmlns:a16="http://schemas.microsoft.com/office/drawing/2014/main" id="{EC6E8DB1-7576-FDE6-EB35-5DAC1FED18C5}"/>
              </a:ext>
            </a:extLst>
          </p:cNvPr>
          <p:cNvSpPr txBox="1"/>
          <p:nvPr/>
        </p:nvSpPr>
        <p:spPr>
          <a:xfrm>
            <a:off x="9037370" y="2257122"/>
            <a:ext cx="1399854" cy="369332"/>
          </a:xfrm>
          <a:custGeom>
            <a:avLst/>
            <a:gdLst>
              <a:gd name="connsiteX0" fmla="*/ 0 w 1399854"/>
              <a:gd name="connsiteY0" fmla="*/ 0 h 369332"/>
              <a:gd name="connsiteX1" fmla="*/ 671930 w 1399854"/>
              <a:gd name="connsiteY1" fmla="*/ 0 h 369332"/>
              <a:gd name="connsiteX2" fmla="*/ 1399854 w 1399854"/>
              <a:gd name="connsiteY2" fmla="*/ 0 h 369332"/>
              <a:gd name="connsiteX3" fmla="*/ 1399854 w 1399854"/>
              <a:gd name="connsiteY3" fmla="*/ 369332 h 369332"/>
              <a:gd name="connsiteX4" fmla="*/ 699927 w 1399854"/>
              <a:gd name="connsiteY4" fmla="*/ 369332 h 369332"/>
              <a:gd name="connsiteX5" fmla="*/ 0 w 1399854"/>
              <a:gd name="connsiteY5" fmla="*/ 369332 h 369332"/>
              <a:gd name="connsiteX6" fmla="*/ 0 w 1399854"/>
              <a:gd name="connsiteY6"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9854" h="369332" extrusionOk="0">
                <a:moveTo>
                  <a:pt x="0" y="0"/>
                </a:moveTo>
                <a:cubicBezTo>
                  <a:pt x="292966" y="-8461"/>
                  <a:pt x="374105" y="1657"/>
                  <a:pt x="671930" y="0"/>
                </a:cubicBezTo>
                <a:cubicBezTo>
                  <a:pt x="969755" y="-1657"/>
                  <a:pt x="1157338" y="-8049"/>
                  <a:pt x="1399854" y="0"/>
                </a:cubicBezTo>
                <a:cubicBezTo>
                  <a:pt x="1408527" y="143085"/>
                  <a:pt x="1395890" y="244059"/>
                  <a:pt x="1399854" y="369332"/>
                </a:cubicBezTo>
                <a:cubicBezTo>
                  <a:pt x="1198569" y="350033"/>
                  <a:pt x="867401" y="353661"/>
                  <a:pt x="699927" y="369332"/>
                </a:cubicBezTo>
                <a:cubicBezTo>
                  <a:pt x="532453" y="385003"/>
                  <a:pt x="335868" y="356428"/>
                  <a:pt x="0" y="369332"/>
                </a:cubicBezTo>
                <a:cubicBezTo>
                  <a:pt x="9119" y="212299"/>
                  <a:pt x="7057" y="184186"/>
                  <a:pt x="0" y="0"/>
                </a:cubicBezTo>
                <a:close/>
              </a:path>
            </a:pathLst>
          </a:custGeom>
          <a:noFill/>
          <a:ln w="19050">
            <a:solidFill>
              <a:srgbClr val="FF0000"/>
            </a:solidFill>
            <a:extLst>
              <a:ext uri="{C807C97D-BFC1-408E-A445-0C87EB9F89A2}">
                <ask:lineSketchStyleProps xmlns:ask="http://schemas.microsoft.com/office/drawing/2018/sketchyshapes" sd="1011431495">
                  <a:prstGeom prst="rect">
                    <a:avLst/>
                  </a:prstGeom>
                  <ask:type>
                    <ask:lineSketchFreehand/>
                  </ask:type>
                </ask:lineSketchStyleProps>
              </a:ext>
            </a:extLst>
          </a:ln>
        </p:spPr>
        <p:txBody>
          <a:bodyPr wrap="square" rtlCol="0">
            <a:spAutoFit/>
          </a:bodyPr>
          <a:lstStyle/>
          <a:p>
            <a:r>
              <a:rPr lang="en-US" dirty="0"/>
              <a:t>Soft outputs  </a:t>
            </a:r>
            <a:endParaRPr lang="en-IN" dirty="0"/>
          </a:p>
        </p:txBody>
      </p:sp>
      <p:cxnSp>
        <p:nvCxnSpPr>
          <p:cNvPr id="16" name="Straight Arrow Connector 15">
            <a:extLst>
              <a:ext uri="{FF2B5EF4-FFF2-40B4-BE49-F238E27FC236}">
                <a16:creationId xmlns:a16="http://schemas.microsoft.com/office/drawing/2014/main" id="{E0C30DAB-6F65-056A-CB4E-E60AF36FEC49}"/>
              </a:ext>
            </a:extLst>
          </p:cNvPr>
          <p:cNvCxnSpPr>
            <a:cxnSpLocks/>
          </p:cNvCxnSpPr>
          <p:nvPr/>
        </p:nvCxnSpPr>
        <p:spPr>
          <a:xfrm flipH="1">
            <a:off x="5399893" y="3554826"/>
            <a:ext cx="12474" cy="3005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9F703DF-F808-5221-9AEC-5979A39E2992}"/>
              </a:ext>
            </a:extLst>
          </p:cNvPr>
          <p:cNvCxnSpPr>
            <a:cxnSpLocks/>
          </p:cNvCxnSpPr>
          <p:nvPr/>
        </p:nvCxnSpPr>
        <p:spPr>
          <a:xfrm flipV="1">
            <a:off x="5412367" y="4277464"/>
            <a:ext cx="0" cy="3751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DBD37E57-A18E-157B-9494-902457C739E2}"/>
              </a:ext>
            </a:extLst>
          </p:cNvPr>
          <p:cNvCxnSpPr>
            <a:cxnSpLocks/>
          </p:cNvCxnSpPr>
          <p:nvPr/>
        </p:nvCxnSpPr>
        <p:spPr>
          <a:xfrm>
            <a:off x="7852795" y="2395456"/>
            <a:ext cx="104301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F14BBD6A-B7D2-49EA-A97B-A79A4ADF1F49}"/>
              </a:ext>
            </a:extLst>
          </p:cNvPr>
          <p:cNvCxnSpPr>
            <a:cxnSpLocks/>
            <a:endCxn id="9" idx="1"/>
          </p:cNvCxnSpPr>
          <p:nvPr/>
        </p:nvCxnSpPr>
        <p:spPr>
          <a:xfrm>
            <a:off x="6566607" y="4780951"/>
            <a:ext cx="2045980" cy="521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7DE23971-A915-93C5-40A8-06C316F646E0}"/>
              </a:ext>
            </a:extLst>
          </p:cNvPr>
          <p:cNvSpPr txBox="1"/>
          <p:nvPr/>
        </p:nvSpPr>
        <p:spPr>
          <a:xfrm>
            <a:off x="8612578" y="3446947"/>
            <a:ext cx="2018326" cy="369332"/>
          </a:xfrm>
          <a:custGeom>
            <a:avLst/>
            <a:gdLst>
              <a:gd name="connsiteX0" fmla="*/ 0 w 2018326"/>
              <a:gd name="connsiteY0" fmla="*/ 0 h 369332"/>
              <a:gd name="connsiteX1" fmla="*/ 692959 w 2018326"/>
              <a:gd name="connsiteY1" fmla="*/ 0 h 369332"/>
              <a:gd name="connsiteX2" fmla="*/ 1406100 w 2018326"/>
              <a:gd name="connsiteY2" fmla="*/ 0 h 369332"/>
              <a:gd name="connsiteX3" fmla="*/ 2018326 w 2018326"/>
              <a:gd name="connsiteY3" fmla="*/ 0 h 369332"/>
              <a:gd name="connsiteX4" fmla="*/ 2018326 w 2018326"/>
              <a:gd name="connsiteY4" fmla="*/ 369332 h 369332"/>
              <a:gd name="connsiteX5" fmla="*/ 1305184 w 2018326"/>
              <a:gd name="connsiteY5" fmla="*/ 369332 h 369332"/>
              <a:gd name="connsiteX6" fmla="*/ 592042 w 2018326"/>
              <a:gd name="connsiteY6" fmla="*/ 369332 h 369332"/>
              <a:gd name="connsiteX7" fmla="*/ 0 w 2018326"/>
              <a:gd name="connsiteY7" fmla="*/ 369332 h 369332"/>
              <a:gd name="connsiteX8" fmla="*/ 0 w 2018326"/>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8326" h="369332" extrusionOk="0">
                <a:moveTo>
                  <a:pt x="0" y="0"/>
                </a:moveTo>
                <a:cubicBezTo>
                  <a:pt x="170917" y="19340"/>
                  <a:pt x="443396" y="-14177"/>
                  <a:pt x="692959" y="0"/>
                </a:cubicBezTo>
                <a:cubicBezTo>
                  <a:pt x="942522" y="14177"/>
                  <a:pt x="1140177" y="-6448"/>
                  <a:pt x="1406100" y="0"/>
                </a:cubicBezTo>
                <a:cubicBezTo>
                  <a:pt x="1672023" y="6448"/>
                  <a:pt x="1721244" y="-16831"/>
                  <a:pt x="2018326" y="0"/>
                </a:cubicBezTo>
                <a:cubicBezTo>
                  <a:pt x="2029649" y="96250"/>
                  <a:pt x="2013038" y="283689"/>
                  <a:pt x="2018326" y="369332"/>
                </a:cubicBezTo>
                <a:cubicBezTo>
                  <a:pt x="1683380" y="376635"/>
                  <a:pt x="1579340" y="365515"/>
                  <a:pt x="1305184" y="369332"/>
                </a:cubicBezTo>
                <a:cubicBezTo>
                  <a:pt x="1031028" y="373149"/>
                  <a:pt x="880248" y="383495"/>
                  <a:pt x="592042" y="369332"/>
                </a:cubicBezTo>
                <a:cubicBezTo>
                  <a:pt x="303836" y="355169"/>
                  <a:pt x="119018" y="381104"/>
                  <a:pt x="0" y="369332"/>
                </a:cubicBezTo>
                <a:cubicBezTo>
                  <a:pt x="2009" y="209555"/>
                  <a:pt x="-17705" y="160051"/>
                  <a:pt x="0" y="0"/>
                </a:cubicBezTo>
                <a:close/>
              </a:path>
            </a:pathLst>
          </a:custGeom>
          <a:noFill/>
          <a:ln>
            <a:solidFill>
              <a:srgbClr val="FF0000"/>
            </a:solidFill>
            <a:extLst>
              <a:ext uri="{C807C97D-BFC1-408E-A445-0C87EB9F89A2}">
                <ask:lineSketchStyleProps xmlns:ask="http://schemas.microsoft.com/office/drawing/2018/sketchyshapes" sd="1124184483">
                  <a:prstGeom prst="rect">
                    <a:avLst/>
                  </a:prstGeom>
                  <ask:type>
                    <ask:lineSketchFreehand/>
                  </ask:type>
                </ask:lineSketchStyleProps>
              </a:ext>
            </a:extLst>
          </a:ln>
        </p:spPr>
        <p:txBody>
          <a:bodyPr wrap="square" rtlCol="0">
            <a:spAutoFit/>
          </a:bodyPr>
          <a:lstStyle/>
          <a:p>
            <a:pPr algn="ctr"/>
            <a:r>
              <a:rPr lang="en-US" dirty="0"/>
              <a:t>Distillation loss </a:t>
            </a:r>
            <a:endParaRPr lang="en-IN" dirty="0"/>
          </a:p>
        </p:txBody>
      </p:sp>
      <p:cxnSp>
        <p:nvCxnSpPr>
          <p:cNvPr id="23" name="Straight Arrow Connector 22">
            <a:extLst>
              <a:ext uri="{FF2B5EF4-FFF2-40B4-BE49-F238E27FC236}">
                <a16:creationId xmlns:a16="http://schemas.microsoft.com/office/drawing/2014/main" id="{7657BF8F-73F5-5ACD-2064-ECB17B502FF4}"/>
              </a:ext>
            </a:extLst>
          </p:cNvPr>
          <p:cNvCxnSpPr>
            <a:cxnSpLocks/>
            <a:endCxn id="11" idx="0"/>
          </p:cNvCxnSpPr>
          <p:nvPr/>
        </p:nvCxnSpPr>
        <p:spPr>
          <a:xfrm>
            <a:off x="9547740" y="2507798"/>
            <a:ext cx="74001" cy="9391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13C7EBD3-6692-67CC-7402-5740FE19DE13}"/>
              </a:ext>
            </a:extLst>
          </p:cNvPr>
          <p:cNvCxnSpPr>
            <a:cxnSpLocks/>
            <a:endCxn id="11" idx="2"/>
          </p:cNvCxnSpPr>
          <p:nvPr/>
        </p:nvCxnSpPr>
        <p:spPr>
          <a:xfrm flipV="1">
            <a:off x="9562607" y="3816279"/>
            <a:ext cx="59134" cy="7134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3D2F7F90-8B5C-398F-FC65-753D717F0EDA}"/>
              </a:ext>
            </a:extLst>
          </p:cNvPr>
          <p:cNvSpPr txBox="1"/>
          <p:nvPr/>
        </p:nvSpPr>
        <p:spPr>
          <a:xfrm>
            <a:off x="7547677" y="5269205"/>
            <a:ext cx="1893090" cy="369332"/>
          </a:xfrm>
          <a:custGeom>
            <a:avLst/>
            <a:gdLst>
              <a:gd name="connsiteX0" fmla="*/ 0 w 1893090"/>
              <a:gd name="connsiteY0" fmla="*/ 0 h 369332"/>
              <a:gd name="connsiteX1" fmla="*/ 593168 w 1893090"/>
              <a:gd name="connsiteY1" fmla="*/ 0 h 369332"/>
              <a:gd name="connsiteX2" fmla="*/ 1243129 w 1893090"/>
              <a:gd name="connsiteY2" fmla="*/ 0 h 369332"/>
              <a:gd name="connsiteX3" fmla="*/ 1893090 w 1893090"/>
              <a:gd name="connsiteY3" fmla="*/ 0 h 369332"/>
              <a:gd name="connsiteX4" fmla="*/ 1893090 w 1893090"/>
              <a:gd name="connsiteY4" fmla="*/ 369332 h 369332"/>
              <a:gd name="connsiteX5" fmla="*/ 1243129 w 1893090"/>
              <a:gd name="connsiteY5" fmla="*/ 369332 h 369332"/>
              <a:gd name="connsiteX6" fmla="*/ 612099 w 1893090"/>
              <a:gd name="connsiteY6" fmla="*/ 369332 h 369332"/>
              <a:gd name="connsiteX7" fmla="*/ 0 w 1893090"/>
              <a:gd name="connsiteY7" fmla="*/ 369332 h 369332"/>
              <a:gd name="connsiteX8" fmla="*/ 0 w 1893090"/>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90" h="369332" extrusionOk="0">
                <a:moveTo>
                  <a:pt x="0" y="0"/>
                </a:moveTo>
                <a:cubicBezTo>
                  <a:pt x="159461" y="1010"/>
                  <a:pt x="309303" y="-22659"/>
                  <a:pt x="593168" y="0"/>
                </a:cubicBezTo>
                <a:cubicBezTo>
                  <a:pt x="877033" y="22659"/>
                  <a:pt x="1000846" y="10336"/>
                  <a:pt x="1243129" y="0"/>
                </a:cubicBezTo>
                <a:cubicBezTo>
                  <a:pt x="1485412" y="-10336"/>
                  <a:pt x="1739917" y="26979"/>
                  <a:pt x="1893090" y="0"/>
                </a:cubicBezTo>
                <a:cubicBezTo>
                  <a:pt x="1892168" y="76449"/>
                  <a:pt x="1895745" y="203964"/>
                  <a:pt x="1893090" y="369332"/>
                </a:cubicBezTo>
                <a:cubicBezTo>
                  <a:pt x="1684572" y="386557"/>
                  <a:pt x="1566463" y="367196"/>
                  <a:pt x="1243129" y="369332"/>
                </a:cubicBezTo>
                <a:cubicBezTo>
                  <a:pt x="919795" y="371468"/>
                  <a:pt x="924913" y="346073"/>
                  <a:pt x="612099" y="369332"/>
                </a:cubicBezTo>
                <a:cubicBezTo>
                  <a:pt x="299285" y="392592"/>
                  <a:pt x="258131" y="367001"/>
                  <a:pt x="0" y="369332"/>
                </a:cubicBezTo>
                <a:cubicBezTo>
                  <a:pt x="-1846" y="230718"/>
                  <a:pt x="-3153" y="133584"/>
                  <a:pt x="0" y="0"/>
                </a:cubicBezTo>
                <a:close/>
              </a:path>
            </a:pathLst>
          </a:custGeom>
          <a:noFill/>
          <a:ln w="19050">
            <a:solidFill>
              <a:srgbClr val="FF0000"/>
            </a:solidFill>
            <a:extLst>
              <a:ext uri="{C807C97D-BFC1-408E-A445-0C87EB9F89A2}">
                <ask:lineSketchStyleProps xmlns:ask="http://schemas.microsoft.com/office/drawing/2018/sketchyshapes" sd="1011431495">
                  <a:prstGeom prst="rect">
                    <a:avLst/>
                  </a:prstGeom>
                  <ask:type>
                    <ask:lineSketchFreehand/>
                  </ask:type>
                </ask:lineSketchStyleProps>
              </a:ext>
            </a:extLst>
          </a:ln>
        </p:spPr>
        <p:txBody>
          <a:bodyPr wrap="square" rtlCol="0">
            <a:spAutoFit/>
          </a:bodyPr>
          <a:lstStyle/>
          <a:p>
            <a:r>
              <a:rPr lang="en-US" dirty="0"/>
              <a:t>Hard predictions </a:t>
            </a:r>
            <a:endParaRPr lang="en-IN" dirty="0"/>
          </a:p>
        </p:txBody>
      </p:sp>
      <p:cxnSp>
        <p:nvCxnSpPr>
          <p:cNvPr id="35" name="Straight Arrow Connector 34">
            <a:extLst>
              <a:ext uri="{FF2B5EF4-FFF2-40B4-BE49-F238E27FC236}">
                <a16:creationId xmlns:a16="http://schemas.microsoft.com/office/drawing/2014/main" id="{F3577307-75FB-D3DD-99FC-1787235A1450}"/>
              </a:ext>
            </a:extLst>
          </p:cNvPr>
          <p:cNvCxnSpPr>
            <a:cxnSpLocks/>
            <a:endCxn id="37" idx="1"/>
          </p:cNvCxnSpPr>
          <p:nvPr/>
        </p:nvCxnSpPr>
        <p:spPr>
          <a:xfrm>
            <a:off x="9494893" y="5532361"/>
            <a:ext cx="651585" cy="1846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6BA05069-78B4-57C7-C629-5B7AD9B4A3BB}"/>
              </a:ext>
            </a:extLst>
          </p:cNvPr>
          <p:cNvSpPr txBox="1"/>
          <p:nvPr/>
        </p:nvSpPr>
        <p:spPr>
          <a:xfrm>
            <a:off x="10146478" y="5532361"/>
            <a:ext cx="1414151" cy="369332"/>
          </a:xfrm>
          <a:custGeom>
            <a:avLst/>
            <a:gdLst>
              <a:gd name="connsiteX0" fmla="*/ 0 w 1414151"/>
              <a:gd name="connsiteY0" fmla="*/ 0 h 369332"/>
              <a:gd name="connsiteX1" fmla="*/ 485525 w 1414151"/>
              <a:gd name="connsiteY1" fmla="*/ 0 h 369332"/>
              <a:gd name="connsiteX2" fmla="*/ 985192 w 1414151"/>
              <a:gd name="connsiteY2" fmla="*/ 0 h 369332"/>
              <a:gd name="connsiteX3" fmla="*/ 1414151 w 1414151"/>
              <a:gd name="connsiteY3" fmla="*/ 0 h 369332"/>
              <a:gd name="connsiteX4" fmla="*/ 1414151 w 1414151"/>
              <a:gd name="connsiteY4" fmla="*/ 369332 h 369332"/>
              <a:gd name="connsiteX5" fmla="*/ 914484 w 1414151"/>
              <a:gd name="connsiteY5" fmla="*/ 369332 h 369332"/>
              <a:gd name="connsiteX6" fmla="*/ 414818 w 1414151"/>
              <a:gd name="connsiteY6" fmla="*/ 369332 h 369332"/>
              <a:gd name="connsiteX7" fmla="*/ 0 w 1414151"/>
              <a:gd name="connsiteY7" fmla="*/ 369332 h 369332"/>
              <a:gd name="connsiteX8" fmla="*/ 0 w 1414151"/>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4151" h="369332" extrusionOk="0">
                <a:moveTo>
                  <a:pt x="0" y="0"/>
                </a:moveTo>
                <a:cubicBezTo>
                  <a:pt x="167895" y="10714"/>
                  <a:pt x="337659" y="13666"/>
                  <a:pt x="485525" y="0"/>
                </a:cubicBezTo>
                <a:cubicBezTo>
                  <a:pt x="633392" y="-13666"/>
                  <a:pt x="805424" y="-5043"/>
                  <a:pt x="985192" y="0"/>
                </a:cubicBezTo>
                <a:cubicBezTo>
                  <a:pt x="1164960" y="5043"/>
                  <a:pt x="1319238" y="7378"/>
                  <a:pt x="1414151" y="0"/>
                </a:cubicBezTo>
                <a:cubicBezTo>
                  <a:pt x="1425474" y="96250"/>
                  <a:pt x="1408863" y="283689"/>
                  <a:pt x="1414151" y="369332"/>
                </a:cubicBezTo>
                <a:cubicBezTo>
                  <a:pt x="1223480" y="362942"/>
                  <a:pt x="1118763" y="367606"/>
                  <a:pt x="914484" y="369332"/>
                </a:cubicBezTo>
                <a:cubicBezTo>
                  <a:pt x="710205" y="371058"/>
                  <a:pt x="611130" y="351896"/>
                  <a:pt x="414818" y="369332"/>
                </a:cubicBezTo>
                <a:cubicBezTo>
                  <a:pt x="218506" y="386768"/>
                  <a:pt x="197185" y="350735"/>
                  <a:pt x="0" y="369332"/>
                </a:cubicBezTo>
                <a:cubicBezTo>
                  <a:pt x="2009" y="209555"/>
                  <a:pt x="-17705" y="160051"/>
                  <a:pt x="0" y="0"/>
                </a:cubicBezTo>
                <a:close/>
              </a:path>
            </a:pathLst>
          </a:custGeom>
          <a:noFill/>
          <a:ln>
            <a:solidFill>
              <a:srgbClr val="FF0000"/>
            </a:solidFill>
            <a:extLst>
              <a:ext uri="{C807C97D-BFC1-408E-A445-0C87EB9F89A2}">
                <ask:lineSketchStyleProps xmlns:ask="http://schemas.microsoft.com/office/drawing/2018/sketchyshapes" sd="1124184483">
                  <a:prstGeom prst="rect">
                    <a:avLst/>
                  </a:prstGeom>
                  <ask:type>
                    <ask:lineSketchFreehand/>
                  </ask:type>
                </ask:lineSketchStyleProps>
              </a:ext>
            </a:extLst>
          </a:ln>
        </p:spPr>
        <p:txBody>
          <a:bodyPr wrap="square" rtlCol="0">
            <a:spAutoFit/>
          </a:bodyPr>
          <a:lstStyle/>
          <a:p>
            <a:pPr algn="ctr"/>
            <a:r>
              <a:rPr lang="en-US" dirty="0"/>
              <a:t>CE loss </a:t>
            </a:r>
            <a:endParaRPr lang="en-IN" dirty="0"/>
          </a:p>
        </p:txBody>
      </p:sp>
      <p:cxnSp>
        <p:nvCxnSpPr>
          <p:cNvPr id="46" name="Straight Arrow Connector 45">
            <a:extLst>
              <a:ext uri="{FF2B5EF4-FFF2-40B4-BE49-F238E27FC236}">
                <a16:creationId xmlns:a16="http://schemas.microsoft.com/office/drawing/2014/main" id="{8D59CCE4-2346-ABE9-0CEC-3899FEE8CFB6}"/>
              </a:ext>
            </a:extLst>
          </p:cNvPr>
          <p:cNvCxnSpPr>
            <a:cxnSpLocks/>
            <a:endCxn id="32" idx="1"/>
          </p:cNvCxnSpPr>
          <p:nvPr/>
        </p:nvCxnSpPr>
        <p:spPr>
          <a:xfrm>
            <a:off x="6561534" y="5448607"/>
            <a:ext cx="986143" cy="52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8" name="TextBox 47">
            <a:extLst>
              <a:ext uri="{FF2B5EF4-FFF2-40B4-BE49-F238E27FC236}">
                <a16:creationId xmlns:a16="http://schemas.microsoft.com/office/drawing/2014/main" id="{DFE0F160-B4B7-558D-BD95-1356037F5F10}"/>
              </a:ext>
            </a:extLst>
          </p:cNvPr>
          <p:cNvSpPr txBox="1"/>
          <p:nvPr/>
        </p:nvSpPr>
        <p:spPr>
          <a:xfrm>
            <a:off x="7994358" y="1985554"/>
            <a:ext cx="788492" cy="369332"/>
          </a:xfrm>
          <a:prstGeom prst="rect">
            <a:avLst/>
          </a:prstGeom>
          <a:noFill/>
        </p:spPr>
        <p:txBody>
          <a:bodyPr wrap="square" rtlCol="0">
            <a:spAutoFit/>
          </a:bodyPr>
          <a:lstStyle/>
          <a:p>
            <a:r>
              <a:rPr lang="en-US" dirty="0"/>
              <a:t>T = t</a:t>
            </a:r>
            <a:endParaRPr lang="en-IN" dirty="0"/>
          </a:p>
        </p:txBody>
      </p:sp>
      <p:sp>
        <p:nvSpPr>
          <p:cNvPr id="49" name="TextBox 48">
            <a:extLst>
              <a:ext uri="{FF2B5EF4-FFF2-40B4-BE49-F238E27FC236}">
                <a16:creationId xmlns:a16="http://schemas.microsoft.com/office/drawing/2014/main" id="{BC4839EC-058F-502E-7B97-AE6159EB09A2}"/>
              </a:ext>
            </a:extLst>
          </p:cNvPr>
          <p:cNvSpPr txBox="1"/>
          <p:nvPr/>
        </p:nvSpPr>
        <p:spPr>
          <a:xfrm>
            <a:off x="7274039" y="4463743"/>
            <a:ext cx="788492" cy="369332"/>
          </a:xfrm>
          <a:prstGeom prst="rect">
            <a:avLst/>
          </a:prstGeom>
          <a:noFill/>
        </p:spPr>
        <p:txBody>
          <a:bodyPr wrap="square" rtlCol="0">
            <a:spAutoFit/>
          </a:bodyPr>
          <a:lstStyle/>
          <a:p>
            <a:r>
              <a:rPr lang="en-US" dirty="0"/>
              <a:t>T = t</a:t>
            </a:r>
            <a:endParaRPr lang="en-IN" dirty="0"/>
          </a:p>
        </p:txBody>
      </p:sp>
      <p:sp>
        <p:nvSpPr>
          <p:cNvPr id="50" name="TextBox 49">
            <a:extLst>
              <a:ext uri="{FF2B5EF4-FFF2-40B4-BE49-F238E27FC236}">
                <a16:creationId xmlns:a16="http://schemas.microsoft.com/office/drawing/2014/main" id="{86293C38-DCF2-2D3F-5BFF-D05E9C58611A}"/>
              </a:ext>
            </a:extLst>
          </p:cNvPr>
          <p:cNvSpPr txBox="1"/>
          <p:nvPr/>
        </p:nvSpPr>
        <p:spPr>
          <a:xfrm>
            <a:off x="6676538" y="5118670"/>
            <a:ext cx="788492" cy="369332"/>
          </a:xfrm>
          <a:prstGeom prst="rect">
            <a:avLst/>
          </a:prstGeom>
          <a:noFill/>
        </p:spPr>
        <p:txBody>
          <a:bodyPr wrap="square" rtlCol="0">
            <a:spAutoFit/>
          </a:bodyPr>
          <a:lstStyle/>
          <a:p>
            <a:r>
              <a:rPr lang="en-US" dirty="0"/>
              <a:t>T = 1</a:t>
            </a:r>
            <a:endParaRPr lang="en-IN" dirty="0"/>
          </a:p>
        </p:txBody>
      </p:sp>
      <p:sp>
        <p:nvSpPr>
          <p:cNvPr id="51" name="TextBox 50">
            <a:extLst>
              <a:ext uri="{FF2B5EF4-FFF2-40B4-BE49-F238E27FC236}">
                <a16:creationId xmlns:a16="http://schemas.microsoft.com/office/drawing/2014/main" id="{CAC3CD6F-ABBE-CAA9-3CD2-0FA3A26D85AE}"/>
              </a:ext>
            </a:extLst>
          </p:cNvPr>
          <p:cNvSpPr txBox="1"/>
          <p:nvPr/>
        </p:nvSpPr>
        <p:spPr>
          <a:xfrm>
            <a:off x="7465030" y="5891464"/>
            <a:ext cx="1893090" cy="369332"/>
          </a:xfrm>
          <a:custGeom>
            <a:avLst/>
            <a:gdLst>
              <a:gd name="connsiteX0" fmla="*/ 0 w 1893090"/>
              <a:gd name="connsiteY0" fmla="*/ 0 h 369332"/>
              <a:gd name="connsiteX1" fmla="*/ 593168 w 1893090"/>
              <a:gd name="connsiteY1" fmla="*/ 0 h 369332"/>
              <a:gd name="connsiteX2" fmla="*/ 1243129 w 1893090"/>
              <a:gd name="connsiteY2" fmla="*/ 0 h 369332"/>
              <a:gd name="connsiteX3" fmla="*/ 1893090 w 1893090"/>
              <a:gd name="connsiteY3" fmla="*/ 0 h 369332"/>
              <a:gd name="connsiteX4" fmla="*/ 1893090 w 1893090"/>
              <a:gd name="connsiteY4" fmla="*/ 369332 h 369332"/>
              <a:gd name="connsiteX5" fmla="*/ 1243129 w 1893090"/>
              <a:gd name="connsiteY5" fmla="*/ 369332 h 369332"/>
              <a:gd name="connsiteX6" fmla="*/ 612099 w 1893090"/>
              <a:gd name="connsiteY6" fmla="*/ 369332 h 369332"/>
              <a:gd name="connsiteX7" fmla="*/ 0 w 1893090"/>
              <a:gd name="connsiteY7" fmla="*/ 369332 h 369332"/>
              <a:gd name="connsiteX8" fmla="*/ 0 w 1893090"/>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90" h="369332" extrusionOk="0">
                <a:moveTo>
                  <a:pt x="0" y="0"/>
                </a:moveTo>
                <a:cubicBezTo>
                  <a:pt x="159461" y="1010"/>
                  <a:pt x="309303" y="-22659"/>
                  <a:pt x="593168" y="0"/>
                </a:cubicBezTo>
                <a:cubicBezTo>
                  <a:pt x="877033" y="22659"/>
                  <a:pt x="1000846" y="10336"/>
                  <a:pt x="1243129" y="0"/>
                </a:cubicBezTo>
                <a:cubicBezTo>
                  <a:pt x="1485412" y="-10336"/>
                  <a:pt x="1739917" y="26979"/>
                  <a:pt x="1893090" y="0"/>
                </a:cubicBezTo>
                <a:cubicBezTo>
                  <a:pt x="1892168" y="76449"/>
                  <a:pt x="1895745" y="203964"/>
                  <a:pt x="1893090" y="369332"/>
                </a:cubicBezTo>
                <a:cubicBezTo>
                  <a:pt x="1684572" y="386557"/>
                  <a:pt x="1566463" y="367196"/>
                  <a:pt x="1243129" y="369332"/>
                </a:cubicBezTo>
                <a:cubicBezTo>
                  <a:pt x="919795" y="371468"/>
                  <a:pt x="924913" y="346073"/>
                  <a:pt x="612099" y="369332"/>
                </a:cubicBezTo>
                <a:cubicBezTo>
                  <a:pt x="299285" y="392592"/>
                  <a:pt x="258131" y="367001"/>
                  <a:pt x="0" y="369332"/>
                </a:cubicBezTo>
                <a:cubicBezTo>
                  <a:pt x="-1846" y="230718"/>
                  <a:pt x="-3153" y="133584"/>
                  <a:pt x="0" y="0"/>
                </a:cubicBezTo>
                <a:close/>
              </a:path>
            </a:pathLst>
          </a:custGeom>
          <a:noFill/>
          <a:ln w="19050">
            <a:solidFill>
              <a:srgbClr val="FF0000"/>
            </a:solidFill>
            <a:extLst>
              <a:ext uri="{C807C97D-BFC1-408E-A445-0C87EB9F89A2}">
                <ask:lineSketchStyleProps xmlns:ask="http://schemas.microsoft.com/office/drawing/2018/sketchyshapes" sd="1011431495">
                  <a:prstGeom prst="rect">
                    <a:avLst/>
                  </a:prstGeom>
                  <ask:type>
                    <ask:lineSketchFreehand/>
                  </ask:type>
                </ask:lineSketchStyleProps>
              </a:ext>
            </a:extLst>
          </a:ln>
        </p:spPr>
        <p:txBody>
          <a:bodyPr wrap="square" rtlCol="0">
            <a:spAutoFit/>
          </a:bodyPr>
          <a:lstStyle/>
          <a:p>
            <a:r>
              <a:rPr lang="en-US" dirty="0"/>
              <a:t>Hard labels </a:t>
            </a:r>
            <a:endParaRPr lang="en-IN" dirty="0"/>
          </a:p>
        </p:txBody>
      </p:sp>
      <p:cxnSp>
        <p:nvCxnSpPr>
          <p:cNvPr id="52" name="Straight Arrow Connector 51">
            <a:extLst>
              <a:ext uri="{FF2B5EF4-FFF2-40B4-BE49-F238E27FC236}">
                <a16:creationId xmlns:a16="http://schemas.microsoft.com/office/drawing/2014/main" id="{280C230C-E706-6C4F-7636-8AF96AC8D78C}"/>
              </a:ext>
            </a:extLst>
          </p:cNvPr>
          <p:cNvCxnSpPr>
            <a:cxnSpLocks/>
            <a:endCxn id="51" idx="1"/>
          </p:cNvCxnSpPr>
          <p:nvPr/>
        </p:nvCxnSpPr>
        <p:spPr>
          <a:xfrm>
            <a:off x="6630169" y="5804601"/>
            <a:ext cx="834861" cy="2715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FE0B6FF8-7CDB-797B-B363-4FE5191953A0}"/>
              </a:ext>
            </a:extLst>
          </p:cNvPr>
          <p:cNvCxnSpPr>
            <a:cxnSpLocks/>
            <a:stCxn id="51" idx="3"/>
          </p:cNvCxnSpPr>
          <p:nvPr/>
        </p:nvCxnSpPr>
        <p:spPr>
          <a:xfrm flipV="1">
            <a:off x="9358120" y="5850204"/>
            <a:ext cx="788358" cy="2259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0" name="TextBox 69">
            <a:extLst>
              <a:ext uri="{FF2B5EF4-FFF2-40B4-BE49-F238E27FC236}">
                <a16:creationId xmlns:a16="http://schemas.microsoft.com/office/drawing/2014/main" id="{EF1B50DF-2326-A4BC-A0E0-9D8707A14629}"/>
              </a:ext>
            </a:extLst>
          </p:cNvPr>
          <p:cNvSpPr txBox="1"/>
          <p:nvPr/>
        </p:nvSpPr>
        <p:spPr>
          <a:xfrm>
            <a:off x="8612578" y="1424659"/>
            <a:ext cx="3353282" cy="523220"/>
          </a:xfrm>
          <a:prstGeom prst="rect">
            <a:avLst/>
          </a:prstGeom>
          <a:noFill/>
        </p:spPr>
        <p:txBody>
          <a:bodyPr wrap="square" rtlCol="0">
            <a:spAutoFit/>
          </a:bodyPr>
          <a:lstStyle/>
          <a:p>
            <a:r>
              <a:rPr lang="en-US" sz="2800" b="1" dirty="0"/>
              <a:t> Accuracy   : 78.6 % </a:t>
            </a:r>
            <a:endParaRPr lang="en-IN" sz="2800" b="1" dirty="0"/>
          </a:p>
        </p:txBody>
      </p:sp>
    </p:spTree>
    <p:extLst>
      <p:ext uri="{BB962C8B-B14F-4D97-AF65-F5344CB8AC3E}">
        <p14:creationId xmlns:p14="http://schemas.microsoft.com/office/powerpoint/2010/main" val="2533059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AFFD49-BF1B-478A-8395-F45708715C41}"/>
              </a:ext>
            </a:extLst>
          </p:cNvPr>
          <p:cNvPicPr>
            <a:picLocks noChangeAspect="1"/>
          </p:cNvPicPr>
          <p:nvPr/>
        </p:nvPicPr>
        <p:blipFill>
          <a:blip r:embed="rId2"/>
          <a:stretch>
            <a:fillRect/>
          </a:stretch>
        </p:blipFill>
        <p:spPr>
          <a:xfrm>
            <a:off x="1060856" y="1945704"/>
            <a:ext cx="9837673" cy="3893393"/>
          </a:xfrm>
          <a:prstGeom prst="rect">
            <a:avLst/>
          </a:prstGeom>
        </p:spPr>
      </p:pic>
    </p:spTree>
    <p:extLst>
      <p:ext uri="{BB962C8B-B14F-4D97-AF65-F5344CB8AC3E}">
        <p14:creationId xmlns:p14="http://schemas.microsoft.com/office/powerpoint/2010/main" val="3382518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930929-680F-CADB-0E24-5CBA65CBBB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D246A3-280D-53EC-BA40-4A1F30B8292B}"/>
              </a:ext>
            </a:extLst>
          </p:cNvPr>
          <p:cNvSpPr>
            <a:spLocks noGrp="1"/>
          </p:cNvSpPr>
          <p:nvPr>
            <p:ph type="title"/>
          </p:nvPr>
        </p:nvSpPr>
        <p:spPr/>
        <p:txBody>
          <a:bodyPr/>
          <a:lstStyle/>
          <a:p>
            <a:r>
              <a:rPr lang="en-US" dirty="0"/>
              <a:t>Hyperparameter tuning :</a:t>
            </a:r>
            <a:endParaRPr lang="en-IN" dirty="0"/>
          </a:p>
        </p:txBody>
      </p:sp>
      <p:sp>
        <p:nvSpPr>
          <p:cNvPr id="3" name="Content Placeholder 2">
            <a:extLst>
              <a:ext uri="{FF2B5EF4-FFF2-40B4-BE49-F238E27FC236}">
                <a16:creationId xmlns:a16="http://schemas.microsoft.com/office/drawing/2014/main" id="{82E4E8AF-393D-03F0-E02E-03A53070169F}"/>
              </a:ext>
            </a:extLst>
          </p:cNvPr>
          <p:cNvSpPr>
            <a:spLocks noGrp="1"/>
          </p:cNvSpPr>
          <p:nvPr>
            <p:ph idx="1"/>
          </p:nvPr>
        </p:nvSpPr>
        <p:spPr>
          <a:xfrm>
            <a:off x="1254034" y="1825625"/>
            <a:ext cx="10099766" cy="4351338"/>
          </a:xfrm>
        </p:spPr>
        <p:txBody>
          <a:bodyPr>
            <a:normAutofit/>
          </a:bodyPr>
          <a:lstStyle/>
          <a:p>
            <a:pPr marL="0" indent="0">
              <a:buNone/>
            </a:pPr>
            <a:r>
              <a:rPr lang="en-US" dirty="0"/>
              <a:t>Tuning </a:t>
            </a:r>
            <a:r>
              <a:rPr lang="en-US" dirty="0">
                <a:sym typeface="Wingdings" panose="05000000000000000000" pitchFamily="2" charset="2"/>
              </a:rPr>
              <a:t> two ways </a:t>
            </a:r>
          </a:p>
          <a:p>
            <a:pPr lvl="1"/>
            <a:r>
              <a:rPr lang="en-US" dirty="0"/>
              <a:t>T , α </a:t>
            </a:r>
            <a:r>
              <a:rPr lang="en-US" b="1" dirty="0"/>
              <a:t>fixed </a:t>
            </a:r>
            <a:r>
              <a:rPr lang="en-US" dirty="0"/>
              <a:t>values.</a:t>
            </a:r>
          </a:p>
          <a:p>
            <a:pPr lvl="1"/>
            <a:r>
              <a:rPr lang="en-US" dirty="0"/>
              <a:t>T , α </a:t>
            </a:r>
            <a:r>
              <a:rPr lang="en-US" b="1" dirty="0"/>
              <a:t>scheduling</a:t>
            </a:r>
            <a:r>
              <a:rPr lang="en-US" dirty="0"/>
              <a:t> through exponential decay </a:t>
            </a:r>
          </a:p>
          <a:p>
            <a:pPr marL="0" indent="0">
              <a:buNone/>
            </a:pPr>
            <a:r>
              <a:rPr lang="en-US" dirty="0"/>
              <a:t>Hyperparameter ( fixed ): </a:t>
            </a:r>
          </a:p>
          <a:p>
            <a:pPr lvl="1"/>
            <a:r>
              <a:rPr lang="en-US" dirty="0"/>
              <a:t>T = 0.5</a:t>
            </a:r>
          </a:p>
          <a:p>
            <a:pPr lvl="1"/>
            <a:r>
              <a:rPr lang="en-US" dirty="0"/>
              <a:t>α = 0.7</a:t>
            </a:r>
          </a:p>
          <a:p>
            <a:pPr marL="0" indent="0">
              <a:buNone/>
            </a:pPr>
            <a:r>
              <a:rPr lang="en-US" dirty="0"/>
              <a:t>Hyperparameter ( scheduling ) :</a:t>
            </a:r>
          </a:p>
          <a:p>
            <a:pPr lvl="1"/>
            <a:r>
              <a:rPr lang="en-IN" dirty="0"/>
              <a:t>T = 0.5,0.3, 0.95</a:t>
            </a:r>
          </a:p>
          <a:p>
            <a:pPr lvl="1"/>
            <a:r>
              <a:rPr lang="en-US" dirty="0"/>
              <a:t>α = 0.8, 0.5, 0.95</a:t>
            </a:r>
          </a:p>
          <a:p>
            <a:pPr marL="457200" lvl="1" indent="0">
              <a:buNone/>
            </a:pPr>
            <a:r>
              <a:rPr lang="en-IN" dirty="0"/>
              <a:t>       scheduling improved the model accuracy than fixed values </a:t>
            </a:r>
            <a:endParaRPr lang="en-US" dirty="0"/>
          </a:p>
        </p:txBody>
      </p:sp>
    </p:spTree>
    <p:extLst>
      <p:ext uri="{BB962C8B-B14F-4D97-AF65-F5344CB8AC3E}">
        <p14:creationId xmlns:p14="http://schemas.microsoft.com/office/powerpoint/2010/main" val="2563203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1A97B-499C-A221-9A12-5808E3EBC5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44B214-2DDA-D0DF-5348-7EB7A3BE8ACF}"/>
              </a:ext>
            </a:extLst>
          </p:cNvPr>
          <p:cNvSpPr>
            <a:spLocks noGrp="1"/>
          </p:cNvSpPr>
          <p:nvPr>
            <p:ph type="title"/>
          </p:nvPr>
        </p:nvSpPr>
        <p:spPr/>
        <p:txBody>
          <a:bodyPr/>
          <a:lstStyle/>
          <a:p>
            <a:r>
              <a:rPr lang="en-US" dirty="0"/>
              <a:t>Implementation – student model without KD </a:t>
            </a:r>
            <a:endParaRPr lang="it-IT" dirty="0"/>
          </a:p>
        </p:txBody>
      </p:sp>
      <p:pic>
        <p:nvPicPr>
          <p:cNvPr id="5" name="Content Placeholder 4">
            <a:extLst>
              <a:ext uri="{FF2B5EF4-FFF2-40B4-BE49-F238E27FC236}">
                <a16:creationId xmlns:a16="http://schemas.microsoft.com/office/drawing/2014/main" id="{A3F8CE01-D96D-034D-B682-35EE3C33F88C}"/>
              </a:ext>
            </a:extLst>
          </p:cNvPr>
          <p:cNvPicPr>
            <a:picLocks noGrp="1" noChangeAspect="1"/>
          </p:cNvPicPr>
          <p:nvPr>
            <p:ph idx="1"/>
          </p:nvPr>
        </p:nvPicPr>
        <p:blipFill>
          <a:blip r:embed="rId3"/>
          <a:stretch>
            <a:fillRect/>
          </a:stretch>
        </p:blipFill>
        <p:spPr>
          <a:xfrm>
            <a:off x="1752600" y="2827721"/>
            <a:ext cx="1806097" cy="1767993"/>
          </a:xfrm>
        </p:spPr>
      </p:pic>
      <p:sp>
        <p:nvSpPr>
          <p:cNvPr id="8" name="TextBox 7">
            <a:extLst>
              <a:ext uri="{FF2B5EF4-FFF2-40B4-BE49-F238E27FC236}">
                <a16:creationId xmlns:a16="http://schemas.microsoft.com/office/drawing/2014/main" id="{C22A2621-C887-8D4B-6DEE-E99CEC64C350}"/>
              </a:ext>
            </a:extLst>
          </p:cNvPr>
          <p:cNvSpPr txBox="1"/>
          <p:nvPr/>
        </p:nvSpPr>
        <p:spPr>
          <a:xfrm>
            <a:off x="2429692" y="5732747"/>
            <a:ext cx="7746274" cy="369332"/>
          </a:xfrm>
          <a:prstGeom prst="rect">
            <a:avLst/>
          </a:prstGeom>
          <a:noFill/>
        </p:spPr>
        <p:txBody>
          <a:bodyPr wrap="square" rtlCol="0">
            <a:spAutoFit/>
          </a:bodyPr>
          <a:lstStyle/>
          <a:p>
            <a:r>
              <a:rPr lang="en-US" dirty="0">
                <a:sym typeface="Wingdings" panose="05000000000000000000" pitchFamily="2" charset="2"/>
              </a:rPr>
              <a:t>Input  ResNet18 (trained from scratch )  predictions ( cross entropy loss )</a:t>
            </a:r>
            <a:endParaRPr lang="en-IN" dirty="0"/>
          </a:p>
        </p:txBody>
      </p:sp>
      <p:pic>
        <p:nvPicPr>
          <p:cNvPr id="3" name="Picture 2">
            <a:extLst>
              <a:ext uri="{FF2B5EF4-FFF2-40B4-BE49-F238E27FC236}">
                <a16:creationId xmlns:a16="http://schemas.microsoft.com/office/drawing/2014/main" id="{8DB04016-0F07-CDC2-052E-E4067AC4BA9D}"/>
              </a:ext>
            </a:extLst>
          </p:cNvPr>
          <p:cNvPicPr>
            <a:picLocks noChangeAspect="1"/>
          </p:cNvPicPr>
          <p:nvPr/>
        </p:nvPicPr>
        <p:blipFill>
          <a:blip r:embed="rId4"/>
          <a:stretch>
            <a:fillRect/>
          </a:stretch>
        </p:blipFill>
        <p:spPr>
          <a:xfrm>
            <a:off x="4175405" y="2434598"/>
            <a:ext cx="3322358" cy="2358136"/>
          </a:xfrm>
          <a:prstGeom prst="rect">
            <a:avLst/>
          </a:prstGeom>
        </p:spPr>
      </p:pic>
      <p:sp>
        <p:nvSpPr>
          <p:cNvPr id="4" name="TextBox 3">
            <a:extLst>
              <a:ext uri="{FF2B5EF4-FFF2-40B4-BE49-F238E27FC236}">
                <a16:creationId xmlns:a16="http://schemas.microsoft.com/office/drawing/2014/main" id="{EF02265B-81A6-8114-E39F-82D47D5B6DCF}"/>
              </a:ext>
            </a:extLst>
          </p:cNvPr>
          <p:cNvSpPr txBox="1"/>
          <p:nvPr/>
        </p:nvSpPr>
        <p:spPr>
          <a:xfrm>
            <a:off x="9591065" y="3420843"/>
            <a:ext cx="1457182" cy="369332"/>
          </a:xfrm>
          <a:custGeom>
            <a:avLst/>
            <a:gdLst>
              <a:gd name="connsiteX0" fmla="*/ 0 w 1457182"/>
              <a:gd name="connsiteY0" fmla="*/ 0 h 369332"/>
              <a:gd name="connsiteX1" fmla="*/ 456584 w 1457182"/>
              <a:gd name="connsiteY1" fmla="*/ 0 h 369332"/>
              <a:gd name="connsiteX2" fmla="*/ 956883 w 1457182"/>
              <a:gd name="connsiteY2" fmla="*/ 0 h 369332"/>
              <a:gd name="connsiteX3" fmla="*/ 1457182 w 1457182"/>
              <a:gd name="connsiteY3" fmla="*/ 0 h 369332"/>
              <a:gd name="connsiteX4" fmla="*/ 1457182 w 1457182"/>
              <a:gd name="connsiteY4" fmla="*/ 369332 h 369332"/>
              <a:gd name="connsiteX5" fmla="*/ 956883 w 1457182"/>
              <a:gd name="connsiteY5" fmla="*/ 369332 h 369332"/>
              <a:gd name="connsiteX6" fmla="*/ 471156 w 1457182"/>
              <a:gd name="connsiteY6" fmla="*/ 369332 h 369332"/>
              <a:gd name="connsiteX7" fmla="*/ 0 w 1457182"/>
              <a:gd name="connsiteY7" fmla="*/ 369332 h 369332"/>
              <a:gd name="connsiteX8" fmla="*/ 0 w 1457182"/>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7182" h="369332" extrusionOk="0">
                <a:moveTo>
                  <a:pt x="0" y="0"/>
                </a:moveTo>
                <a:cubicBezTo>
                  <a:pt x="206675" y="17293"/>
                  <a:pt x="317642" y="565"/>
                  <a:pt x="456584" y="0"/>
                </a:cubicBezTo>
                <a:cubicBezTo>
                  <a:pt x="595526" y="-565"/>
                  <a:pt x="751773" y="2417"/>
                  <a:pt x="956883" y="0"/>
                </a:cubicBezTo>
                <a:cubicBezTo>
                  <a:pt x="1161993" y="-2417"/>
                  <a:pt x="1209496" y="1283"/>
                  <a:pt x="1457182" y="0"/>
                </a:cubicBezTo>
                <a:cubicBezTo>
                  <a:pt x="1456260" y="76449"/>
                  <a:pt x="1459837" y="203964"/>
                  <a:pt x="1457182" y="369332"/>
                </a:cubicBezTo>
                <a:cubicBezTo>
                  <a:pt x="1301045" y="353236"/>
                  <a:pt x="1074696" y="386069"/>
                  <a:pt x="956883" y="369332"/>
                </a:cubicBezTo>
                <a:cubicBezTo>
                  <a:pt x="839070" y="352595"/>
                  <a:pt x="580918" y="379907"/>
                  <a:pt x="471156" y="369332"/>
                </a:cubicBezTo>
                <a:cubicBezTo>
                  <a:pt x="361394" y="358757"/>
                  <a:pt x="225908" y="373720"/>
                  <a:pt x="0" y="369332"/>
                </a:cubicBezTo>
                <a:cubicBezTo>
                  <a:pt x="-1846" y="230718"/>
                  <a:pt x="-3153" y="133584"/>
                  <a:pt x="0" y="0"/>
                </a:cubicBezTo>
                <a:close/>
              </a:path>
            </a:pathLst>
          </a:custGeom>
          <a:noFill/>
          <a:ln w="19050">
            <a:solidFill>
              <a:srgbClr val="FF0000"/>
            </a:solidFill>
            <a:extLst>
              <a:ext uri="{C807C97D-BFC1-408E-A445-0C87EB9F89A2}">
                <ask:lineSketchStyleProps xmlns:ask="http://schemas.microsoft.com/office/drawing/2018/sketchyshapes" sd="1011431495">
                  <a:prstGeom prst="rect">
                    <a:avLst/>
                  </a:prstGeom>
                  <ask:type>
                    <ask:lineSketchFreehand/>
                  </ask:type>
                </ask:lineSketchStyleProps>
              </a:ext>
            </a:extLst>
          </a:ln>
        </p:spPr>
        <p:txBody>
          <a:bodyPr wrap="square" rtlCol="0">
            <a:spAutoFit/>
          </a:bodyPr>
          <a:lstStyle/>
          <a:p>
            <a:r>
              <a:rPr lang="en-US" dirty="0"/>
              <a:t> Prediction </a:t>
            </a:r>
            <a:endParaRPr lang="en-IN" dirty="0"/>
          </a:p>
        </p:txBody>
      </p:sp>
      <p:sp>
        <p:nvSpPr>
          <p:cNvPr id="6" name="TextBox 5">
            <a:extLst>
              <a:ext uri="{FF2B5EF4-FFF2-40B4-BE49-F238E27FC236}">
                <a16:creationId xmlns:a16="http://schemas.microsoft.com/office/drawing/2014/main" id="{0280C65B-84C7-2243-9D54-843F96716EEA}"/>
              </a:ext>
            </a:extLst>
          </p:cNvPr>
          <p:cNvSpPr txBox="1"/>
          <p:nvPr/>
        </p:nvSpPr>
        <p:spPr>
          <a:xfrm>
            <a:off x="7951273" y="3407812"/>
            <a:ext cx="1186281" cy="369332"/>
          </a:xfrm>
          <a:custGeom>
            <a:avLst/>
            <a:gdLst>
              <a:gd name="connsiteX0" fmla="*/ 0 w 1186281"/>
              <a:gd name="connsiteY0" fmla="*/ 0 h 369332"/>
              <a:gd name="connsiteX1" fmla="*/ 569415 w 1186281"/>
              <a:gd name="connsiteY1" fmla="*/ 0 h 369332"/>
              <a:gd name="connsiteX2" fmla="*/ 1186281 w 1186281"/>
              <a:gd name="connsiteY2" fmla="*/ 0 h 369332"/>
              <a:gd name="connsiteX3" fmla="*/ 1186281 w 1186281"/>
              <a:gd name="connsiteY3" fmla="*/ 369332 h 369332"/>
              <a:gd name="connsiteX4" fmla="*/ 593141 w 1186281"/>
              <a:gd name="connsiteY4" fmla="*/ 369332 h 369332"/>
              <a:gd name="connsiteX5" fmla="*/ 0 w 1186281"/>
              <a:gd name="connsiteY5" fmla="*/ 369332 h 369332"/>
              <a:gd name="connsiteX6" fmla="*/ 0 w 1186281"/>
              <a:gd name="connsiteY6"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6281" h="369332" extrusionOk="0">
                <a:moveTo>
                  <a:pt x="0" y="0"/>
                </a:moveTo>
                <a:cubicBezTo>
                  <a:pt x="263157" y="-2421"/>
                  <a:pt x="370696" y="-25393"/>
                  <a:pt x="569415" y="0"/>
                </a:cubicBezTo>
                <a:cubicBezTo>
                  <a:pt x="768134" y="25393"/>
                  <a:pt x="948481" y="-8453"/>
                  <a:pt x="1186281" y="0"/>
                </a:cubicBezTo>
                <a:cubicBezTo>
                  <a:pt x="1194954" y="143085"/>
                  <a:pt x="1182317" y="244059"/>
                  <a:pt x="1186281" y="369332"/>
                </a:cubicBezTo>
                <a:cubicBezTo>
                  <a:pt x="1047802" y="379861"/>
                  <a:pt x="884964" y="383674"/>
                  <a:pt x="593141" y="369332"/>
                </a:cubicBezTo>
                <a:cubicBezTo>
                  <a:pt x="301318" y="354990"/>
                  <a:pt x="293015" y="377559"/>
                  <a:pt x="0" y="369332"/>
                </a:cubicBezTo>
                <a:cubicBezTo>
                  <a:pt x="9119" y="212299"/>
                  <a:pt x="7057" y="184186"/>
                  <a:pt x="0" y="0"/>
                </a:cubicBezTo>
                <a:close/>
              </a:path>
            </a:pathLst>
          </a:custGeom>
          <a:noFill/>
          <a:ln w="19050">
            <a:solidFill>
              <a:srgbClr val="FF0000"/>
            </a:solidFill>
            <a:extLst>
              <a:ext uri="{C807C97D-BFC1-408E-A445-0C87EB9F89A2}">
                <ask:lineSketchStyleProps xmlns:ask="http://schemas.microsoft.com/office/drawing/2018/sketchyshapes" sd="1011431495">
                  <a:prstGeom prst="rect">
                    <a:avLst/>
                  </a:prstGeom>
                  <ask:type>
                    <ask:lineSketchFreehand/>
                  </ask:type>
                </ask:lineSketchStyleProps>
              </a:ext>
            </a:extLst>
          </a:ln>
        </p:spPr>
        <p:txBody>
          <a:bodyPr wrap="square" rtlCol="0">
            <a:spAutoFit/>
          </a:bodyPr>
          <a:lstStyle/>
          <a:p>
            <a:r>
              <a:rPr lang="en-US" dirty="0"/>
              <a:t> </a:t>
            </a:r>
            <a:r>
              <a:rPr lang="en-US" dirty="0" err="1"/>
              <a:t>softmax</a:t>
            </a:r>
            <a:r>
              <a:rPr lang="en-US" dirty="0"/>
              <a:t>  </a:t>
            </a:r>
            <a:endParaRPr lang="en-IN" dirty="0"/>
          </a:p>
        </p:txBody>
      </p:sp>
      <p:cxnSp>
        <p:nvCxnSpPr>
          <p:cNvPr id="7" name="Straight Arrow Connector 6">
            <a:extLst>
              <a:ext uri="{FF2B5EF4-FFF2-40B4-BE49-F238E27FC236}">
                <a16:creationId xmlns:a16="http://schemas.microsoft.com/office/drawing/2014/main" id="{AECB01B6-56B0-4855-8E3B-52D7E1719D67}"/>
              </a:ext>
            </a:extLst>
          </p:cNvPr>
          <p:cNvCxnSpPr>
            <a:cxnSpLocks/>
          </p:cNvCxnSpPr>
          <p:nvPr/>
        </p:nvCxnSpPr>
        <p:spPr>
          <a:xfrm>
            <a:off x="3558697" y="3764113"/>
            <a:ext cx="1013303" cy="260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FFE67E23-FD1C-2A6B-C72B-76DBC8DEF921}"/>
              </a:ext>
            </a:extLst>
          </p:cNvPr>
          <p:cNvCxnSpPr>
            <a:cxnSpLocks/>
            <a:endCxn id="6" idx="1"/>
          </p:cNvCxnSpPr>
          <p:nvPr/>
        </p:nvCxnSpPr>
        <p:spPr>
          <a:xfrm>
            <a:off x="7354389" y="3592478"/>
            <a:ext cx="5968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2CEFAE6F-BF83-59DC-C74C-402D51C61E98}"/>
              </a:ext>
            </a:extLst>
          </p:cNvPr>
          <p:cNvCxnSpPr>
            <a:cxnSpLocks/>
            <a:endCxn id="4" idx="1"/>
          </p:cNvCxnSpPr>
          <p:nvPr/>
        </p:nvCxnSpPr>
        <p:spPr>
          <a:xfrm>
            <a:off x="9137554" y="3603072"/>
            <a:ext cx="453511" cy="24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B5FE6ACD-8CA3-0956-A287-DC1E3A007262}"/>
              </a:ext>
            </a:extLst>
          </p:cNvPr>
          <p:cNvSpPr txBox="1"/>
          <p:nvPr/>
        </p:nvSpPr>
        <p:spPr>
          <a:xfrm>
            <a:off x="8544413" y="1911378"/>
            <a:ext cx="3322358" cy="523220"/>
          </a:xfrm>
          <a:prstGeom prst="rect">
            <a:avLst/>
          </a:prstGeom>
          <a:noFill/>
        </p:spPr>
        <p:txBody>
          <a:bodyPr wrap="square" rtlCol="0">
            <a:spAutoFit/>
          </a:bodyPr>
          <a:lstStyle/>
          <a:p>
            <a:r>
              <a:rPr lang="en-US" sz="2800" b="1" dirty="0"/>
              <a:t> Accuracy   : 76.8 % </a:t>
            </a:r>
            <a:endParaRPr lang="en-IN" sz="2800" b="1" dirty="0"/>
          </a:p>
        </p:txBody>
      </p:sp>
    </p:spTree>
    <p:extLst>
      <p:ext uri="{BB962C8B-B14F-4D97-AF65-F5344CB8AC3E}">
        <p14:creationId xmlns:p14="http://schemas.microsoft.com/office/powerpoint/2010/main" val="1713312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E5EDC-26CD-91A2-A4D4-B2FBC0F91983}"/>
              </a:ext>
            </a:extLst>
          </p:cNvPr>
          <p:cNvSpPr>
            <a:spLocks noGrp="1"/>
          </p:cNvSpPr>
          <p:nvPr>
            <p:ph type="title"/>
          </p:nvPr>
        </p:nvSpPr>
        <p:spPr/>
        <p:txBody>
          <a:bodyPr/>
          <a:lstStyle/>
          <a:p>
            <a:r>
              <a:rPr lang="en-US" dirty="0"/>
              <a:t>Results : </a:t>
            </a:r>
            <a:endParaRPr lang="it-IT" dirty="0"/>
          </a:p>
        </p:txBody>
      </p:sp>
      <p:graphicFrame>
        <p:nvGraphicFramePr>
          <p:cNvPr id="4" name="Content Placeholder 3">
            <a:extLst>
              <a:ext uri="{FF2B5EF4-FFF2-40B4-BE49-F238E27FC236}">
                <a16:creationId xmlns:a16="http://schemas.microsoft.com/office/drawing/2014/main" id="{9644BCBA-745D-5E93-D512-72C0144DB6C9}"/>
              </a:ext>
            </a:extLst>
          </p:cNvPr>
          <p:cNvGraphicFramePr>
            <a:graphicFrameLocks noGrp="1"/>
          </p:cNvGraphicFramePr>
          <p:nvPr>
            <p:ph idx="1"/>
            <p:extLst>
              <p:ext uri="{D42A27DB-BD31-4B8C-83A1-F6EECF244321}">
                <p14:modId xmlns:p14="http://schemas.microsoft.com/office/powerpoint/2010/main" val="4222537433"/>
              </p:ext>
            </p:extLst>
          </p:nvPr>
        </p:nvGraphicFramePr>
        <p:xfrm>
          <a:off x="955765" y="2155371"/>
          <a:ext cx="10280470" cy="2159542"/>
        </p:xfrm>
        <a:graphic>
          <a:graphicData uri="http://schemas.openxmlformats.org/drawingml/2006/table">
            <a:tbl>
              <a:tblPr firstRow="1" bandRow="1">
                <a:tableStyleId>{5C22544A-7EE6-4342-B048-85BDC9FD1C3A}</a:tableStyleId>
              </a:tblPr>
              <a:tblGrid>
                <a:gridCol w="2690949">
                  <a:extLst>
                    <a:ext uri="{9D8B030D-6E8A-4147-A177-3AD203B41FA5}">
                      <a16:colId xmlns:a16="http://schemas.microsoft.com/office/drawing/2014/main" val="3872298215"/>
                    </a:ext>
                  </a:extLst>
                </a:gridCol>
                <a:gridCol w="1707597">
                  <a:extLst>
                    <a:ext uri="{9D8B030D-6E8A-4147-A177-3AD203B41FA5}">
                      <a16:colId xmlns:a16="http://schemas.microsoft.com/office/drawing/2014/main" val="3137149872"/>
                    </a:ext>
                  </a:extLst>
                </a:gridCol>
                <a:gridCol w="1874284">
                  <a:extLst>
                    <a:ext uri="{9D8B030D-6E8A-4147-A177-3AD203B41FA5}">
                      <a16:colId xmlns:a16="http://schemas.microsoft.com/office/drawing/2014/main" val="1178719067"/>
                    </a:ext>
                  </a:extLst>
                </a:gridCol>
                <a:gridCol w="1997330">
                  <a:extLst>
                    <a:ext uri="{9D8B030D-6E8A-4147-A177-3AD203B41FA5}">
                      <a16:colId xmlns:a16="http://schemas.microsoft.com/office/drawing/2014/main" val="1124563209"/>
                    </a:ext>
                  </a:extLst>
                </a:gridCol>
                <a:gridCol w="2010310">
                  <a:extLst>
                    <a:ext uri="{9D8B030D-6E8A-4147-A177-3AD203B41FA5}">
                      <a16:colId xmlns:a16="http://schemas.microsoft.com/office/drawing/2014/main" val="2656422918"/>
                    </a:ext>
                  </a:extLst>
                </a:gridCol>
              </a:tblGrid>
              <a:tr h="434250">
                <a:tc>
                  <a:txBody>
                    <a:bodyPr/>
                    <a:lstStyle/>
                    <a:p>
                      <a:pPr lvl="0" algn="ctr"/>
                      <a:r>
                        <a:rPr lang="en-US" dirty="0"/>
                        <a:t> Model</a:t>
                      </a:r>
                      <a:endParaRPr lang="it-IT" dirty="0"/>
                    </a:p>
                  </a:txBody>
                  <a:tcPr/>
                </a:tc>
                <a:tc>
                  <a:txBody>
                    <a:bodyPr/>
                    <a:lstStyle/>
                    <a:p>
                      <a:pPr lvl="0" algn="ctr"/>
                      <a:r>
                        <a:rPr lang="it-IT" dirty="0"/>
                        <a:t>Architecture</a:t>
                      </a:r>
                    </a:p>
                  </a:txBody>
                  <a:tcPr/>
                </a:tc>
                <a:tc>
                  <a:txBody>
                    <a:bodyPr/>
                    <a:lstStyle/>
                    <a:p>
                      <a:pPr lvl="0" algn="ctr"/>
                      <a:r>
                        <a:rPr lang="en-US" dirty="0"/>
                        <a:t>Accuracy  (%)</a:t>
                      </a:r>
                      <a:endParaRPr lang="it-IT" dirty="0"/>
                    </a:p>
                  </a:txBody>
                  <a:tcPr/>
                </a:tc>
                <a:tc>
                  <a:txBody>
                    <a:bodyPr/>
                    <a:lstStyle/>
                    <a:p>
                      <a:pPr lvl="0" algn="ctr"/>
                      <a:r>
                        <a:rPr lang="en-US" dirty="0"/>
                        <a:t>Parameters ( M )</a:t>
                      </a:r>
                      <a:endParaRPr lang="it-IT" dirty="0"/>
                    </a:p>
                  </a:txBody>
                  <a:tcPr/>
                </a:tc>
                <a:tc>
                  <a:txBody>
                    <a:bodyPr/>
                    <a:lstStyle/>
                    <a:p>
                      <a:pPr lvl="0" algn="ctr"/>
                      <a:r>
                        <a:rPr lang="en-US" dirty="0"/>
                        <a:t>Latency (</a:t>
                      </a:r>
                      <a:r>
                        <a:rPr lang="en-US" dirty="0" err="1"/>
                        <a:t>ms</a:t>
                      </a:r>
                      <a:r>
                        <a:rPr lang="en-US" dirty="0"/>
                        <a:t>)</a:t>
                      </a:r>
                      <a:endParaRPr lang="it-IT" dirty="0"/>
                    </a:p>
                  </a:txBody>
                  <a:tcPr/>
                </a:tc>
                <a:extLst>
                  <a:ext uri="{0D108BD9-81ED-4DB2-BD59-A6C34878D82A}">
                    <a16:rowId xmlns:a16="http://schemas.microsoft.com/office/drawing/2014/main" val="3504807984"/>
                  </a:ext>
                </a:extLst>
              </a:tr>
              <a:tr h="426628">
                <a:tc>
                  <a:txBody>
                    <a:bodyPr/>
                    <a:lstStyle/>
                    <a:p>
                      <a:pPr lvl="0" algn="ctr"/>
                      <a:r>
                        <a:rPr lang="it-IT" dirty="0"/>
                        <a:t>Teacher </a:t>
                      </a:r>
                    </a:p>
                  </a:txBody>
                  <a:tcPr>
                    <a:solidFill>
                      <a:schemeClr val="accent2">
                        <a:lumMod val="40000"/>
                        <a:lumOff val="60000"/>
                      </a:schemeClr>
                    </a:solidFill>
                  </a:tcPr>
                </a:tc>
                <a:tc>
                  <a:txBody>
                    <a:bodyPr/>
                    <a:lstStyle/>
                    <a:p>
                      <a:pPr lvl="0" algn="ctr"/>
                      <a:r>
                        <a:rPr lang="it-IT" dirty="0"/>
                        <a:t>ResNet50</a:t>
                      </a:r>
                    </a:p>
                  </a:txBody>
                  <a:tcPr>
                    <a:solidFill>
                      <a:schemeClr val="accent2">
                        <a:lumMod val="40000"/>
                        <a:lumOff val="60000"/>
                      </a:schemeClr>
                    </a:solidFill>
                  </a:tcPr>
                </a:tc>
                <a:tc>
                  <a:txBody>
                    <a:bodyPr/>
                    <a:lstStyle/>
                    <a:p>
                      <a:pPr lvl="0" algn="ctr"/>
                      <a:r>
                        <a:rPr lang="it-IT" dirty="0"/>
                        <a:t>85.11</a:t>
                      </a:r>
                    </a:p>
                  </a:txBody>
                  <a:tcPr>
                    <a:solidFill>
                      <a:schemeClr val="accent2">
                        <a:lumMod val="40000"/>
                        <a:lumOff val="60000"/>
                      </a:schemeClr>
                    </a:solidFill>
                  </a:tcPr>
                </a:tc>
                <a:tc>
                  <a:txBody>
                    <a:bodyPr/>
                    <a:lstStyle/>
                    <a:p>
                      <a:pPr lvl="0" algn="ctr"/>
                      <a:r>
                        <a:rPr lang="it-IT" dirty="0"/>
                        <a:t>23.5</a:t>
                      </a:r>
                    </a:p>
                  </a:txBody>
                  <a:tcPr>
                    <a:solidFill>
                      <a:schemeClr val="accent2">
                        <a:lumMod val="40000"/>
                        <a:lumOff val="60000"/>
                      </a:schemeClr>
                    </a:solidFill>
                  </a:tcPr>
                </a:tc>
                <a:tc>
                  <a:txBody>
                    <a:bodyPr/>
                    <a:lstStyle/>
                    <a:p>
                      <a:pPr lvl="0" algn="ctr"/>
                      <a:r>
                        <a:rPr lang="it-IT" dirty="0"/>
                        <a:t>8.72</a:t>
                      </a:r>
                    </a:p>
                  </a:txBody>
                  <a:tcPr>
                    <a:solidFill>
                      <a:schemeClr val="accent2">
                        <a:lumMod val="40000"/>
                        <a:lumOff val="60000"/>
                      </a:schemeClr>
                    </a:solidFill>
                  </a:tcPr>
                </a:tc>
                <a:extLst>
                  <a:ext uri="{0D108BD9-81ED-4DB2-BD59-A6C34878D82A}">
                    <a16:rowId xmlns:a16="http://schemas.microsoft.com/office/drawing/2014/main" val="3614379367"/>
                  </a:ext>
                </a:extLst>
              </a:tr>
              <a:tr h="445408">
                <a:tc>
                  <a:txBody>
                    <a:bodyPr/>
                    <a:lstStyle/>
                    <a:p>
                      <a:pPr lvl="0" algn="ctr"/>
                      <a:r>
                        <a:rPr lang="it-IT" dirty="0"/>
                        <a:t>Student distilled ( tuned )</a:t>
                      </a:r>
                    </a:p>
                  </a:txBody>
                  <a:tcPr>
                    <a:solidFill>
                      <a:schemeClr val="accent3">
                        <a:lumMod val="40000"/>
                        <a:lumOff val="60000"/>
                      </a:schemeClr>
                    </a:solidFill>
                  </a:tcPr>
                </a:tc>
                <a:tc>
                  <a:txBody>
                    <a:bodyPr/>
                    <a:lstStyle/>
                    <a:p>
                      <a:pPr lvl="0" algn="ctr"/>
                      <a:r>
                        <a:rPr lang="it-IT" dirty="0"/>
                        <a:t>ResNet18</a:t>
                      </a:r>
                    </a:p>
                  </a:txBody>
                  <a:tcPr>
                    <a:solidFill>
                      <a:schemeClr val="accent3">
                        <a:lumMod val="40000"/>
                        <a:lumOff val="60000"/>
                      </a:schemeClr>
                    </a:solidFill>
                  </a:tcPr>
                </a:tc>
                <a:tc>
                  <a:txBody>
                    <a:bodyPr/>
                    <a:lstStyle/>
                    <a:p>
                      <a:pPr lvl="0" algn="ctr"/>
                      <a:r>
                        <a:rPr lang="it-IT" dirty="0"/>
                        <a:t>78.6</a:t>
                      </a:r>
                    </a:p>
                  </a:txBody>
                  <a:tcPr>
                    <a:solidFill>
                      <a:schemeClr val="accent3">
                        <a:lumMod val="40000"/>
                        <a:lumOff val="60000"/>
                      </a:schemeClr>
                    </a:solidFill>
                  </a:tcPr>
                </a:tc>
                <a:tc>
                  <a:txBody>
                    <a:bodyPr/>
                    <a:lstStyle/>
                    <a:p>
                      <a:pPr lvl="0" algn="ctr"/>
                      <a:r>
                        <a:rPr lang="it-IT" dirty="0"/>
                        <a:t>11.18</a:t>
                      </a:r>
                    </a:p>
                  </a:txBody>
                  <a:tcPr>
                    <a:solidFill>
                      <a:schemeClr val="accent3">
                        <a:lumMod val="40000"/>
                        <a:lumOff val="60000"/>
                      </a:schemeClr>
                    </a:solidFill>
                  </a:tcPr>
                </a:tc>
                <a:tc>
                  <a:txBody>
                    <a:bodyPr/>
                    <a:lstStyle/>
                    <a:p>
                      <a:pPr lvl="0" algn="ctr"/>
                      <a:r>
                        <a:rPr lang="it-IT" dirty="0"/>
                        <a:t>3.90</a:t>
                      </a:r>
                    </a:p>
                  </a:txBody>
                  <a:tcPr>
                    <a:solidFill>
                      <a:schemeClr val="accent3">
                        <a:lumMod val="40000"/>
                        <a:lumOff val="60000"/>
                      </a:schemeClr>
                    </a:solidFill>
                  </a:tcPr>
                </a:tc>
                <a:extLst>
                  <a:ext uri="{0D108BD9-81ED-4DB2-BD59-A6C34878D82A}">
                    <a16:rowId xmlns:a16="http://schemas.microsoft.com/office/drawing/2014/main" val="2430011509"/>
                  </a:ext>
                </a:extLst>
              </a:tr>
              <a:tr h="426628">
                <a:tc>
                  <a:txBody>
                    <a:bodyPr/>
                    <a:lstStyle/>
                    <a:p>
                      <a:pPr lvl="0" algn="ctr"/>
                      <a:r>
                        <a:rPr lang="it-IT" dirty="0"/>
                        <a:t>Student distilled </a:t>
                      </a:r>
                    </a:p>
                  </a:txBody>
                  <a:tcPr/>
                </a:tc>
                <a:tc>
                  <a:txBody>
                    <a:bodyPr/>
                    <a:lstStyle/>
                    <a:p>
                      <a:pPr lvl="0" algn="ctr"/>
                      <a:r>
                        <a:rPr lang="it-IT" dirty="0"/>
                        <a:t>ResNet18</a:t>
                      </a:r>
                    </a:p>
                  </a:txBody>
                  <a:tcPr/>
                </a:tc>
                <a:tc>
                  <a:txBody>
                    <a:bodyPr/>
                    <a:lstStyle/>
                    <a:p>
                      <a:pPr lvl="0" algn="ctr"/>
                      <a:r>
                        <a:rPr lang="it-IT" dirty="0"/>
                        <a:t>76.8</a:t>
                      </a:r>
                    </a:p>
                  </a:txBody>
                  <a:tcPr/>
                </a:tc>
                <a:tc>
                  <a:txBody>
                    <a:bodyPr/>
                    <a:lstStyle/>
                    <a:p>
                      <a:pPr lvl="0" algn="ctr"/>
                      <a:r>
                        <a:rPr lang="it-IT" dirty="0"/>
                        <a:t>11.18</a:t>
                      </a:r>
                    </a:p>
                  </a:txBody>
                  <a:tcPr/>
                </a:tc>
                <a:tc>
                  <a:txBody>
                    <a:bodyPr/>
                    <a:lstStyle/>
                    <a:p>
                      <a:pPr lvl="0" algn="ctr"/>
                      <a:r>
                        <a:rPr lang="it-IT" dirty="0"/>
                        <a:t>4.10</a:t>
                      </a:r>
                    </a:p>
                  </a:txBody>
                  <a:tcPr/>
                </a:tc>
                <a:extLst>
                  <a:ext uri="{0D108BD9-81ED-4DB2-BD59-A6C34878D82A}">
                    <a16:rowId xmlns:a16="http://schemas.microsoft.com/office/drawing/2014/main" val="2788346099"/>
                  </a:ext>
                </a:extLst>
              </a:tr>
              <a:tr h="426628">
                <a:tc>
                  <a:txBody>
                    <a:bodyPr/>
                    <a:lstStyle/>
                    <a:p>
                      <a:pPr lvl="0" algn="ctr"/>
                      <a:r>
                        <a:rPr lang="it-IT" dirty="0"/>
                        <a:t>Student without KD</a:t>
                      </a:r>
                    </a:p>
                  </a:txBody>
                  <a:tcPr>
                    <a:solidFill>
                      <a:schemeClr val="accent6">
                        <a:lumMod val="20000"/>
                        <a:lumOff val="80000"/>
                      </a:schemeClr>
                    </a:solidFill>
                  </a:tcPr>
                </a:tc>
                <a:tc>
                  <a:txBody>
                    <a:bodyPr/>
                    <a:lstStyle/>
                    <a:p>
                      <a:pPr lvl="0" algn="ctr"/>
                      <a:r>
                        <a:rPr lang="it-IT" dirty="0"/>
                        <a:t>ResNet18</a:t>
                      </a:r>
                    </a:p>
                  </a:txBody>
                  <a:tcPr>
                    <a:solidFill>
                      <a:schemeClr val="accent6">
                        <a:lumMod val="20000"/>
                        <a:lumOff val="80000"/>
                      </a:schemeClr>
                    </a:solidFill>
                  </a:tcPr>
                </a:tc>
                <a:tc>
                  <a:txBody>
                    <a:bodyPr/>
                    <a:lstStyle/>
                    <a:p>
                      <a:pPr lvl="0" algn="ctr"/>
                      <a:r>
                        <a:rPr lang="it-IT" dirty="0"/>
                        <a:t>75.06</a:t>
                      </a:r>
                    </a:p>
                  </a:txBody>
                  <a:tcPr>
                    <a:solidFill>
                      <a:schemeClr val="accent6">
                        <a:lumMod val="20000"/>
                        <a:lumOff val="80000"/>
                      </a:schemeClr>
                    </a:solidFill>
                  </a:tcPr>
                </a:tc>
                <a:tc>
                  <a:txBody>
                    <a:bodyPr/>
                    <a:lstStyle/>
                    <a:p>
                      <a:pPr lvl="0" algn="ctr"/>
                      <a:r>
                        <a:rPr lang="it-IT" dirty="0"/>
                        <a:t>11.18</a:t>
                      </a:r>
                    </a:p>
                  </a:txBody>
                  <a:tcPr>
                    <a:solidFill>
                      <a:schemeClr val="accent6">
                        <a:lumMod val="20000"/>
                        <a:lumOff val="80000"/>
                      </a:schemeClr>
                    </a:solidFill>
                  </a:tcPr>
                </a:tc>
                <a:tc>
                  <a:txBody>
                    <a:bodyPr/>
                    <a:lstStyle/>
                    <a:p>
                      <a:pPr lvl="0" algn="ctr"/>
                      <a:r>
                        <a:rPr lang="it-IT" dirty="0"/>
                        <a:t>4.70</a:t>
                      </a:r>
                    </a:p>
                  </a:txBody>
                  <a:tcPr>
                    <a:solidFill>
                      <a:schemeClr val="accent6">
                        <a:lumMod val="20000"/>
                        <a:lumOff val="80000"/>
                      </a:schemeClr>
                    </a:solidFill>
                  </a:tcPr>
                </a:tc>
                <a:extLst>
                  <a:ext uri="{0D108BD9-81ED-4DB2-BD59-A6C34878D82A}">
                    <a16:rowId xmlns:a16="http://schemas.microsoft.com/office/drawing/2014/main" val="365643394"/>
                  </a:ext>
                </a:extLst>
              </a:tr>
            </a:tbl>
          </a:graphicData>
        </a:graphic>
      </p:graphicFrame>
    </p:spTree>
    <p:extLst>
      <p:ext uri="{BB962C8B-B14F-4D97-AF65-F5344CB8AC3E}">
        <p14:creationId xmlns:p14="http://schemas.microsoft.com/office/powerpoint/2010/main" val="3757397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D422F-2C31-019F-5383-F32B052BE658}"/>
              </a:ext>
            </a:extLst>
          </p:cNvPr>
          <p:cNvSpPr>
            <a:spLocks noGrp="1"/>
          </p:cNvSpPr>
          <p:nvPr>
            <p:ph type="title"/>
          </p:nvPr>
        </p:nvSpPr>
        <p:spPr/>
        <p:txBody>
          <a:bodyPr/>
          <a:lstStyle/>
          <a:p>
            <a:r>
              <a:rPr lang="en-US" dirty="0"/>
              <a:t>Thank you.</a:t>
            </a:r>
            <a:endParaRPr lang="en-IN" dirty="0"/>
          </a:p>
        </p:txBody>
      </p:sp>
      <p:sp>
        <p:nvSpPr>
          <p:cNvPr id="3" name="Text Placeholder 2">
            <a:extLst>
              <a:ext uri="{FF2B5EF4-FFF2-40B4-BE49-F238E27FC236}">
                <a16:creationId xmlns:a16="http://schemas.microsoft.com/office/drawing/2014/main" id="{89B09D41-225C-A883-A1F8-169815D8906B}"/>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713329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2A5E6-E4DE-E8AC-2282-E3AAA2FDCD47}"/>
              </a:ext>
            </a:extLst>
          </p:cNvPr>
          <p:cNvSpPr>
            <a:spLocks noGrp="1"/>
          </p:cNvSpPr>
          <p:nvPr>
            <p:ph type="title"/>
          </p:nvPr>
        </p:nvSpPr>
        <p:spPr/>
        <p:txBody>
          <a:bodyPr/>
          <a:lstStyle/>
          <a:p>
            <a:r>
              <a:rPr lang="en-US" dirty="0"/>
              <a:t>Contents :</a:t>
            </a:r>
            <a:endParaRPr lang="it-IT" dirty="0"/>
          </a:p>
        </p:txBody>
      </p:sp>
      <p:sp>
        <p:nvSpPr>
          <p:cNvPr id="3" name="Content Placeholder 2">
            <a:extLst>
              <a:ext uri="{FF2B5EF4-FFF2-40B4-BE49-F238E27FC236}">
                <a16:creationId xmlns:a16="http://schemas.microsoft.com/office/drawing/2014/main" id="{231ABB23-BEA4-B457-A8FF-AC8DF13E2D98}"/>
              </a:ext>
            </a:extLst>
          </p:cNvPr>
          <p:cNvSpPr>
            <a:spLocks noGrp="1"/>
          </p:cNvSpPr>
          <p:nvPr>
            <p:ph idx="1"/>
          </p:nvPr>
        </p:nvSpPr>
        <p:spPr>
          <a:xfrm>
            <a:off x="1423851" y="1397726"/>
            <a:ext cx="9929948" cy="5225143"/>
          </a:xfrm>
        </p:spPr>
        <p:txBody>
          <a:bodyPr>
            <a:normAutofit fontScale="92500" lnSpcReduction="20000"/>
          </a:bodyPr>
          <a:lstStyle/>
          <a:p>
            <a:r>
              <a:rPr lang="en-US" dirty="0"/>
              <a:t>Introduction </a:t>
            </a:r>
          </a:p>
          <a:p>
            <a:r>
              <a:rPr lang="en-US" dirty="0"/>
              <a:t>Knowledge Distillation (KD)</a:t>
            </a:r>
          </a:p>
          <a:p>
            <a:pPr lvl="1"/>
            <a:r>
              <a:rPr lang="en-US" dirty="0"/>
              <a:t>Types of Knowledge Distillation</a:t>
            </a:r>
          </a:p>
          <a:p>
            <a:pPr lvl="1"/>
            <a:r>
              <a:rPr lang="en-US" dirty="0"/>
              <a:t>Knowledge Distillation Schemas</a:t>
            </a:r>
          </a:p>
          <a:p>
            <a:r>
              <a:rPr lang="en-US" dirty="0"/>
              <a:t>Methodology</a:t>
            </a:r>
          </a:p>
          <a:p>
            <a:pPr lvl="1"/>
            <a:r>
              <a:rPr lang="en-US" dirty="0"/>
              <a:t>Terms</a:t>
            </a:r>
          </a:p>
          <a:p>
            <a:pPr lvl="1"/>
            <a:r>
              <a:rPr lang="en-US" dirty="0"/>
              <a:t>Hybrid approach</a:t>
            </a:r>
          </a:p>
          <a:p>
            <a:pPr lvl="1"/>
            <a:r>
              <a:rPr lang="en-US" dirty="0"/>
              <a:t>Loss function </a:t>
            </a:r>
          </a:p>
          <a:p>
            <a:r>
              <a:rPr lang="en-US" dirty="0"/>
              <a:t>Dataset information </a:t>
            </a:r>
          </a:p>
          <a:p>
            <a:r>
              <a:rPr lang="en-US" dirty="0"/>
              <a:t>Implementation : </a:t>
            </a:r>
          </a:p>
          <a:p>
            <a:pPr lvl="1"/>
            <a:r>
              <a:rPr lang="en-US" dirty="0"/>
              <a:t>Teacher model – Resnet5O</a:t>
            </a:r>
          </a:p>
          <a:p>
            <a:pPr lvl="1"/>
            <a:r>
              <a:rPr lang="en-US" dirty="0"/>
              <a:t>Student model – Resnet18</a:t>
            </a:r>
          </a:p>
          <a:p>
            <a:pPr lvl="2"/>
            <a:r>
              <a:rPr lang="en-US" dirty="0"/>
              <a:t>Hyperparameter tuning </a:t>
            </a:r>
          </a:p>
          <a:p>
            <a:pPr lvl="1"/>
            <a:r>
              <a:rPr lang="en-US" dirty="0"/>
              <a:t>Student model without KD </a:t>
            </a:r>
          </a:p>
          <a:p>
            <a:r>
              <a:rPr lang="en-US" dirty="0"/>
              <a:t>Results </a:t>
            </a:r>
          </a:p>
        </p:txBody>
      </p:sp>
    </p:spTree>
    <p:extLst>
      <p:ext uri="{BB962C8B-B14F-4D97-AF65-F5344CB8AC3E}">
        <p14:creationId xmlns:p14="http://schemas.microsoft.com/office/powerpoint/2010/main" val="3327215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130ECA-3778-31E2-5B15-D61E06A6BD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D940F2-2B9D-5DDF-15A7-08C76D5FFA09}"/>
              </a:ext>
            </a:extLst>
          </p:cNvPr>
          <p:cNvSpPr>
            <a:spLocks noGrp="1"/>
          </p:cNvSpPr>
          <p:nvPr>
            <p:ph type="title"/>
          </p:nvPr>
        </p:nvSpPr>
        <p:spPr>
          <a:xfrm>
            <a:off x="838200" y="234497"/>
            <a:ext cx="10515600" cy="1325563"/>
          </a:xfrm>
        </p:spPr>
        <p:txBody>
          <a:bodyPr/>
          <a:lstStyle/>
          <a:p>
            <a:r>
              <a:rPr lang="en-US" dirty="0"/>
              <a:t>Introduction: </a:t>
            </a:r>
            <a:endParaRPr lang="it-IT" dirty="0"/>
          </a:p>
        </p:txBody>
      </p:sp>
      <p:sp>
        <p:nvSpPr>
          <p:cNvPr id="4" name="Content Placeholder 3">
            <a:extLst>
              <a:ext uri="{FF2B5EF4-FFF2-40B4-BE49-F238E27FC236}">
                <a16:creationId xmlns:a16="http://schemas.microsoft.com/office/drawing/2014/main" id="{F07DA6DF-7C90-7394-C38D-4F5AB1969234}"/>
              </a:ext>
            </a:extLst>
          </p:cNvPr>
          <p:cNvSpPr>
            <a:spLocks noGrp="1"/>
          </p:cNvSpPr>
          <p:nvPr>
            <p:ph idx="1"/>
          </p:nvPr>
        </p:nvSpPr>
        <p:spPr>
          <a:xfrm>
            <a:off x="1045029" y="1737360"/>
            <a:ext cx="10308771" cy="4217534"/>
          </a:xfrm>
        </p:spPr>
        <p:txBody>
          <a:bodyPr/>
          <a:lstStyle/>
          <a:p>
            <a:pPr marL="0" indent="0">
              <a:buNone/>
            </a:pPr>
            <a:r>
              <a:rPr lang="en-US" b="1" dirty="0"/>
              <a:t>Problem: </a:t>
            </a:r>
          </a:p>
          <a:p>
            <a:pPr lvl="1"/>
            <a:r>
              <a:rPr lang="en-US" dirty="0"/>
              <a:t>Large deep learning models </a:t>
            </a:r>
            <a:r>
              <a:rPr lang="en-US" dirty="0">
                <a:sym typeface="Wingdings" panose="05000000000000000000" pitchFamily="2" charset="2"/>
              </a:rPr>
              <a:t> </a:t>
            </a:r>
            <a:r>
              <a:rPr lang="en-US" dirty="0"/>
              <a:t>high accuracy and cost. Real-world deployment </a:t>
            </a:r>
            <a:r>
              <a:rPr lang="en-US" dirty="0">
                <a:sym typeface="Wingdings" panose="05000000000000000000" pitchFamily="2" charset="2"/>
              </a:rPr>
              <a:t></a:t>
            </a:r>
            <a:r>
              <a:rPr lang="en-US" dirty="0"/>
              <a:t> smaller, faster models. </a:t>
            </a:r>
          </a:p>
          <a:p>
            <a:pPr marL="0" indent="0">
              <a:buNone/>
            </a:pPr>
            <a:r>
              <a:rPr lang="en-US" b="1" dirty="0"/>
              <a:t>Goal :</a:t>
            </a:r>
          </a:p>
          <a:p>
            <a:pPr lvl="1"/>
            <a:r>
              <a:rPr lang="en-US" dirty="0"/>
              <a:t>Knowledge distillation </a:t>
            </a:r>
            <a:r>
              <a:rPr lang="en-US" dirty="0">
                <a:sym typeface="Wingdings" panose="05000000000000000000" pitchFamily="2" charset="2"/>
              </a:rPr>
              <a:t> </a:t>
            </a:r>
            <a:r>
              <a:rPr lang="en-US" dirty="0"/>
              <a:t>lighter models for resource constraint deployment without losing the performance.</a:t>
            </a:r>
          </a:p>
          <a:p>
            <a:pPr lvl="2"/>
            <a:r>
              <a:rPr lang="en-US" dirty="0"/>
              <a:t>Transferring knowledge from a large model ( Teacher) to a small model (Student).</a:t>
            </a:r>
            <a:endParaRPr lang="en-US" b="1" dirty="0"/>
          </a:p>
          <a:p>
            <a:pPr lvl="2"/>
            <a:endParaRPr lang="en-US" dirty="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2805997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4EA824-C246-5341-64B9-E5435955E3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F49139-DE0C-714C-87E9-CE5E35C326FE}"/>
              </a:ext>
            </a:extLst>
          </p:cNvPr>
          <p:cNvSpPr>
            <a:spLocks noGrp="1"/>
          </p:cNvSpPr>
          <p:nvPr>
            <p:ph type="title"/>
          </p:nvPr>
        </p:nvSpPr>
        <p:spPr/>
        <p:txBody>
          <a:bodyPr/>
          <a:lstStyle/>
          <a:p>
            <a:r>
              <a:rPr lang="en-US" dirty="0"/>
              <a:t>Dataset Information: </a:t>
            </a:r>
            <a:endParaRPr lang="it-IT" dirty="0"/>
          </a:p>
        </p:txBody>
      </p:sp>
      <p:sp>
        <p:nvSpPr>
          <p:cNvPr id="3" name="Content Placeholder 2">
            <a:extLst>
              <a:ext uri="{FF2B5EF4-FFF2-40B4-BE49-F238E27FC236}">
                <a16:creationId xmlns:a16="http://schemas.microsoft.com/office/drawing/2014/main" id="{80693182-2325-07E8-2C1F-81F4ECB6A377}"/>
              </a:ext>
            </a:extLst>
          </p:cNvPr>
          <p:cNvSpPr>
            <a:spLocks noGrp="1"/>
          </p:cNvSpPr>
          <p:nvPr>
            <p:ph idx="1"/>
          </p:nvPr>
        </p:nvSpPr>
        <p:spPr>
          <a:xfrm>
            <a:off x="1175658" y="1825625"/>
            <a:ext cx="10178142" cy="4351338"/>
          </a:xfrm>
        </p:spPr>
        <p:txBody>
          <a:bodyPr/>
          <a:lstStyle/>
          <a:p>
            <a:pPr marL="0" indent="0">
              <a:buNone/>
            </a:pPr>
            <a:r>
              <a:rPr lang="en-US" b="1" dirty="0"/>
              <a:t>CIFAR-10 : </a:t>
            </a:r>
          </a:p>
          <a:p>
            <a:pPr lvl="1"/>
            <a:r>
              <a:rPr lang="it-IT" dirty="0"/>
              <a:t>5000 training images </a:t>
            </a:r>
          </a:p>
          <a:p>
            <a:pPr lvl="1"/>
            <a:r>
              <a:rPr lang="it-IT" dirty="0"/>
              <a:t>1000 validation images </a:t>
            </a:r>
          </a:p>
          <a:p>
            <a:pPr lvl="1"/>
            <a:r>
              <a:rPr lang="it-IT" dirty="0"/>
              <a:t>2 x 32 x 32 images </a:t>
            </a:r>
          </a:p>
          <a:p>
            <a:pPr lvl="1"/>
            <a:r>
              <a:rPr lang="it-IT" dirty="0"/>
              <a:t>10 classes </a:t>
            </a:r>
          </a:p>
        </p:txBody>
      </p:sp>
      <p:pic>
        <p:nvPicPr>
          <p:cNvPr id="3074" name="Picture 2">
            <a:extLst>
              <a:ext uri="{FF2B5EF4-FFF2-40B4-BE49-F238E27FC236}">
                <a16:creationId xmlns:a16="http://schemas.microsoft.com/office/drawing/2014/main" id="{116C608B-49D5-4C5D-05BB-4C8B26C82A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825625"/>
            <a:ext cx="5549537" cy="4338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49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CB417-3E5E-E50B-3889-B39FBC7A16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127438-DA88-3B51-B0AA-E1B3B4027133}"/>
              </a:ext>
            </a:extLst>
          </p:cNvPr>
          <p:cNvSpPr>
            <a:spLocks noGrp="1"/>
          </p:cNvSpPr>
          <p:nvPr>
            <p:ph type="title"/>
          </p:nvPr>
        </p:nvSpPr>
        <p:spPr/>
        <p:txBody>
          <a:bodyPr/>
          <a:lstStyle/>
          <a:p>
            <a:r>
              <a:rPr lang="en-US" dirty="0"/>
              <a:t>Knowledge distillation schemes:</a:t>
            </a:r>
            <a:endParaRPr lang="it-IT" dirty="0"/>
          </a:p>
        </p:txBody>
      </p:sp>
      <p:pic>
        <p:nvPicPr>
          <p:cNvPr id="3074" name="Picture 2">
            <a:extLst>
              <a:ext uri="{FF2B5EF4-FFF2-40B4-BE49-F238E27FC236}">
                <a16:creationId xmlns:a16="http://schemas.microsoft.com/office/drawing/2014/main" id="{9242D98C-4A7C-E15C-2EEE-92B07D5501B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130731" y="1455556"/>
            <a:ext cx="5012226" cy="456168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398B6DB-C406-D3EF-3505-E03620913135}"/>
              </a:ext>
            </a:extLst>
          </p:cNvPr>
          <p:cNvSpPr txBox="1"/>
          <p:nvPr/>
        </p:nvSpPr>
        <p:spPr>
          <a:xfrm>
            <a:off x="2529840" y="6308209"/>
            <a:ext cx="7345679" cy="369332"/>
          </a:xfrm>
          <a:prstGeom prst="rect">
            <a:avLst/>
          </a:prstGeom>
          <a:noFill/>
        </p:spPr>
        <p:txBody>
          <a:bodyPr wrap="square" rtlCol="0">
            <a:spAutoFit/>
          </a:bodyPr>
          <a:lstStyle/>
          <a:p>
            <a:r>
              <a:rPr lang="en-US" dirty="0"/>
              <a:t>Offline distillation method is used for the further implementation of KD</a:t>
            </a:r>
            <a:endParaRPr lang="en-IN" dirty="0"/>
          </a:p>
        </p:txBody>
      </p:sp>
    </p:spTree>
    <p:extLst>
      <p:ext uri="{BB962C8B-B14F-4D97-AF65-F5344CB8AC3E}">
        <p14:creationId xmlns:p14="http://schemas.microsoft.com/office/powerpoint/2010/main" val="14311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89452-6398-2057-079B-0C98E6833C48}"/>
              </a:ext>
            </a:extLst>
          </p:cNvPr>
          <p:cNvSpPr>
            <a:spLocks noGrp="1"/>
          </p:cNvSpPr>
          <p:nvPr>
            <p:ph type="title"/>
          </p:nvPr>
        </p:nvSpPr>
        <p:spPr/>
        <p:txBody>
          <a:bodyPr/>
          <a:lstStyle/>
          <a:p>
            <a:r>
              <a:rPr lang="en-US" dirty="0"/>
              <a:t>Types of Knowledge Distillation:</a:t>
            </a:r>
            <a:endParaRPr lang="it-IT" dirty="0"/>
          </a:p>
        </p:txBody>
      </p:sp>
      <p:pic>
        <p:nvPicPr>
          <p:cNvPr id="2050" name="Picture 2">
            <a:extLst>
              <a:ext uri="{FF2B5EF4-FFF2-40B4-BE49-F238E27FC236}">
                <a16:creationId xmlns:a16="http://schemas.microsoft.com/office/drawing/2014/main" id="{D95D7655-1174-11E4-56E9-E93FC4FF11E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50423" y="1690688"/>
            <a:ext cx="7514180" cy="4694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284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0BF8E-6B32-692A-C827-C55E0E573741}"/>
              </a:ext>
            </a:extLst>
          </p:cNvPr>
          <p:cNvSpPr>
            <a:spLocks noGrp="1"/>
          </p:cNvSpPr>
          <p:nvPr>
            <p:ph type="title"/>
          </p:nvPr>
        </p:nvSpPr>
        <p:spPr/>
        <p:txBody>
          <a:bodyPr/>
          <a:lstStyle/>
          <a:p>
            <a:r>
              <a:rPr lang="en-US" dirty="0"/>
              <a:t>Methodology : Terms </a:t>
            </a:r>
            <a:endParaRPr lang="en-IN" dirty="0"/>
          </a:p>
        </p:txBody>
      </p:sp>
      <p:sp>
        <p:nvSpPr>
          <p:cNvPr id="3" name="Content Placeholder 2">
            <a:extLst>
              <a:ext uri="{FF2B5EF4-FFF2-40B4-BE49-F238E27FC236}">
                <a16:creationId xmlns:a16="http://schemas.microsoft.com/office/drawing/2014/main" id="{F1AA3350-C844-F0A9-DFF1-7622E85B03F5}"/>
              </a:ext>
            </a:extLst>
          </p:cNvPr>
          <p:cNvSpPr>
            <a:spLocks noGrp="1"/>
          </p:cNvSpPr>
          <p:nvPr>
            <p:ph idx="1"/>
          </p:nvPr>
        </p:nvSpPr>
        <p:spPr>
          <a:xfrm>
            <a:off x="1110343" y="1690688"/>
            <a:ext cx="10243457" cy="4351338"/>
          </a:xfrm>
        </p:spPr>
        <p:txBody>
          <a:bodyPr>
            <a:normAutofit fontScale="92500"/>
          </a:bodyPr>
          <a:lstStyle/>
          <a:p>
            <a:pPr marL="0" indent="0">
              <a:buNone/>
            </a:pPr>
            <a:r>
              <a:rPr lang="en-US" dirty="0" err="1"/>
              <a:t>Softmax</a:t>
            </a:r>
            <a:r>
              <a:rPr lang="en-US" dirty="0"/>
              <a:t> :</a:t>
            </a:r>
          </a:p>
          <a:p>
            <a:pPr lvl="1"/>
            <a:r>
              <a:rPr lang="en-US" dirty="0"/>
              <a:t>raw logits </a:t>
            </a:r>
            <a:r>
              <a:rPr lang="en-US" dirty="0">
                <a:sym typeface="Wingdings" panose="05000000000000000000" pitchFamily="2" charset="2"/>
              </a:rPr>
              <a:t></a:t>
            </a:r>
            <a:r>
              <a:rPr lang="en-US" dirty="0"/>
              <a:t> probability distribution [0.95, 0.02, 0.01, 0.01, 0.01] </a:t>
            </a:r>
            <a:r>
              <a:rPr lang="en-US" dirty="0">
                <a:sym typeface="Wingdings" panose="05000000000000000000" pitchFamily="2" charset="2"/>
              </a:rPr>
              <a:t></a:t>
            </a:r>
            <a:r>
              <a:rPr lang="en-US" dirty="0"/>
              <a:t> Not informative beyond the top prediction.</a:t>
            </a:r>
          </a:p>
          <a:p>
            <a:pPr marL="0" indent="0">
              <a:buNone/>
            </a:pPr>
            <a:endParaRPr lang="en-US" dirty="0"/>
          </a:p>
          <a:p>
            <a:endParaRPr lang="en-US" dirty="0"/>
          </a:p>
          <a:p>
            <a:pPr marL="0" indent="0">
              <a:buNone/>
            </a:pPr>
            <a:r>
              <a:rPr lang="en-US" dirty="0"/>
              <a:t>Temperature ( T ) :</a:t>
            </a:r>
          </a:p>
          <a:p>
            <a:pPr lvl="1"/>
            <a:r>
              <a:rPr lang="en-US" dirty="0"/>
              <a:t>Softens the probability output from </a:t>
            </a:r>
            <a:r>
              <a:rPr lang="en-US" dirty="0" err="1"/>
              <a:t>softmax</a:t>
            </a:r>
            <a:r>
              <a:rPr lang="en-US" dirty="0"/>
              <a:t> </a:t>
            </a:r>
            <a:r>
              <a:rPr lang="en-IN" dirty="0"/>
              <a:t>[0.85, 0.05, 0.04, 0.03, 0.03]</a:t>
            </a:r>
            <a:endParaRPr lang="en-US" dirty="0"/>
          </a:p>
          <a:p>
            <a:pPr lvl="1"/>
            <a:endParaRPr lang="en-US" dirty="0"/>
          </a:p>
          <a:p>
            <a:pPr lvl="1"/>
            <a:endParaRPr lang="en-US" dirty="0"/>
          </a:p>
          <a:p>
            <a:pPr lvl="1"/>
            <a:endParaRPr lang="en-US" dirty="0"/>
          </a:p>
          <a:p>
            <a:pPr lvl="2"/>
            <a:r>
              <a:rPr lang="en-US" dirty="0"/>
              <a:t>Higher T → softer, more informative distribution</a:t>
            </a:r>
          </a:p>
          <a:p>
            <a:pPr marL="0" indent="0">
              <a:buNone/>
            </a:pPr>
            <a:endParaRPr lang="en-IN" dirty="0"/>
          </a:p>
        </p:txBody>
      </p:sp>
      <p:pic>
        <p:nvPicPr>
          <p:cNvPr id="4" name="Picture 3">
            <a:extLst>
              <a:ext uri="{FF2B5EF4-FFF2-40B4-BE49-F238E27FC236}">
                <a16:creationId xmlns:a16="http://schemas.microsoft.com/office/drawing/2014/main" id="{9932898F-67F2-D088-E1BE-C083D6A640BB}"/>
              </a:ext>
            </a:extLst>
          </p:cNvPr>
          <p:cNvPicPr>
            <a:picLocks noChangeAspect="1"/>
          </p:cNvPicPr>
          <p:nvPr/>
        </p:nvPicPr>
        <p:blipFill>
          <a:blip r:embed="rId3"/>
          <a:stretch>
            <a:fillRect/>
          </a:stretch>
        </p:blipFill>
        <p:spPr>
          <a:xfrm>
            <a:off x="4924697" y="3064600"/>
            <a:ext cx="1970507" cy="927911"/>
          </a:xfrm>
          <a:prstGeom prst="rect">
            <a:avLst/>
          </a:prstGeom>
        </p:spPr>
      </p:pic>
      <p:pic>
        <p:nvPicPr>
          <p:cNvPr id="6" name="Picture 5">
            <a:extLst>
              <a:ext uri="{FF2B5EF4-FFF2-40B4-BE49-F238E27FC236}">
                <a16:creationId xmlns:a16="http://schemas.microsoft.com/office/drawing/2014/main" id="{DDECDADF-5AAD-A6E5-DE97-7F4D69006BC8}"/>
              </a:ext>
            </a:extLst>
          </p:cNvPr>
          <p:cNvPicPr>
            <a:picLocks noChangeAspect="1"/>
          </p:cNvPicPr>
          <p:nvPr/>
        </p:nvPicPr>
        <p:blipFill>
          <a:blip r:embed="rId4"/>
          <a:stretch>
            <a:fillRect/>
          </a:stretch>
        </p:blipFill>
        <p:spPr>
          <a:xfrm>
            <a:off x="5106071" y="4586151"/>
            <a:ext cx="2251999" cy="1162322"/>
          </a:xfrm>
          <a:prstGeom prst="rect">
            <a:avLst/>
          </a:prstGeom>
        </p:spPr>
      </p:pic>
    </p:spTree>
    <p:extLst>
      <p:ext uri="{BB962C8B-B14F-4D97-AF65-F5344CB8AC3E}">
        <p14:creationId xmlns:p14="http://schemas.microsoft.com/office/powerpoint/2010/main" val="829019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945E1-BE32-9BA5-E478-C81619D33CDB}"/>
              </a:ext>
            </a:extLst>
          </p:cNvPr>
          <p:cNvSpPr>
            <a:spLocks noGrp="1"/>
          </p:cNvSpPr>
          <p:nvPr>
            <p:ph type="title"/>
          </p:nvPr>
        </p:nvSpPr>
        <p:spPr/>
        <p:txBody>
          <a:bodyPr/>
          <a:lstStyle/>
          <a:p>
            <a:r>
              <a:rPr lang="en-US" dirty="0"/>
              <a:t>Methodology : Terms </a:t>
            </a:r>
            <a:endParaRPr lang="en-IN" dirty="0"/>
          </a:p>
        </p:txBody>
      </p:sp>
      <p:sp>
        <p:nvSpPr>
          <p:cNvPr id="3" name="Content Placeholder 2">
            <a:extLst>
              <a:ext uri="{FF2B5EF4-FFF2-40B4-BE49-F238E27FC236}">
                <a16:creationId xmlns:a16="http://schemas.microsoft.com/office/drawing/2014/main" id="{625D7ABB-808E-E401-CEEC-2CCD5AB9F485}"/>
              </a:ext>
            </a:extLst>
          </p:cNvPr>
          <p:cNvSpPr>
            <a:spLocks noGrp="1"/>
          </p:cNvSpPr>
          <p:nvPr>
            <p:ph idx="1"/>
          </p:nvPr>
        </p:nvSpPr>
        <p:spPr>
          <a:xfrm>
            <a:off x="1162594" y="1690688"/>
            <a:ext cx="10191206" cy="4351338"/>
          </a:xfrm>
        </p:spPr>
        <p:txBody>
          <a:bodyPr>
            <a:normAutofit/>
          </a:bodyPr>
          <a:lstStyle/>
          <a:p>
            <a:pPr marL="0" indent="0">
              <a:buNone/>
            </a:pPr>
            <a:r>
              <a:rPr lang="en-US" dirty="0"/>
              <a:t>Soft Labels :</a:t>
            </a:r>
          </a:p>
          <a:p>
            <a:pPr lvl="1"/>
            <a:r>
              <a:rPr lang="en-US" dirty="0"/>
              <a:t>Teacher's output probabilities  [0.4, 0.3, 0.2, 0.1] </a:t>
            </a:r>
            <a:r>
              <a:rPr lang="en-US" dirty="0">
                <a:sym typeface="Wingdings" panose="05000000000000000000" pitchFamily="2" charset="2"/>
              </a:rPr>
              <a:t></a:t>
            </a:r>
            <a:r>
              <a:rPr lang="en-US" dirty="0"/>
              <a:t> richer info than just the correct class.</a:t>
            </a:r>
          </a:p>
          <a:p>
            <a:pPr marL="0" indent="0">
              <a:buNone/>
            </a:pPr>
            <a:r>
              <a:rPr lang="en-US" dirty="0"/>
              <a:t>Hard Labels :</a:t>
            </a:r>
          </a:p>
          <a:p>
            <a:pPr lvl="1"/>
            <a:r>
              <a:rPr lang="en-US" dirty="0"/>
              <a:t>One-hot true labels  [1, 0, 0, 0]) </a:t>
            </a:r>
            <a:r>
              <a:rPr lang="en-US" dirty="0">
                <a:sym typeface="Wingdings" panose="05000000000000000000" pitchFamily="2" charset="2"/>
              </a:rPr>
              <a:t> </a:t>
            </a:r>
            <a:r>
              <a:rPr lang="en-US" dirty="0"/>
              <a:t>standard classification loss</a:t>
            </a:r>
          </a:p>
          <a:p>
            <a:pPr marL="0" indent="0">
              <a:buNone/>
            </a:pPr>
            <a:r>
              <a:rPr lang="en-US" dirty="0"/>
              <a:t>Alpha (</a:t>
            </a:r>
            <a:r>
              <a:rPr lang="el-GR" dirty="0"/>
              <a:t>α</a:t>
            </a:r>
            <a:r>
              <a:rPr lang="en-US" dirty="0"/>
              <a:t> ):</a:t>
            </a:r>
          </a:p>
          <a:p>
            <a:pPr lvl="1"/>
            <a:r>
              <a:rPr lang="en-US" dirty="0"/>
              <a:t>Controls the balance between:</a:t>
            </a:r>
          </a:p>
          <a:p>
            <a:pPr lvl="2"/>
            <a:r>
              <a:rPr lang="en-US" dirty="0"/>
              <a:t>Distillation loss (soft labels)</a:t>
            </a:r>
          </a:p>
          <a:p>
            <a:pPr lvl="2"/>
            <a:r>
              <a:rPr lang="en-US" dirty="0"/>
              <a:t>Classification loss (hard labels)</a:t>
            </a:r>
            <a:br>
              <a:rPr lang="en-US" dirty="0"/>
            </a:br>
            <a:endParaRPr lang="en-US" dirty="0"/>
          </a:p>
          <a:p>
            <a:endParaRPr lang="en-US" dirty="0"/>
          </a:p>
        </p:txBody>
      </p:sp>
    </p:spTree>
    <p:extLst>
      <p:ext uri="{BB962C8B-B14F-4D97-AF65-F5344CB8AC3E}">
        <p14:creationId xmlns:p14="http://schemas.microsoft.com/office/powerpoint/2010/main" val="1455371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8F218C-562C-8109-5086-EDFFAD5031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6C2684-3CCB-7086-C679-B8B71389626D}"/>
              </a:ext>
            </a:extLst>
          </p:cNvPr>
          <p:cNvSpPr>
            <a:spLocks noGrp="1"/>
          </p:cNvSpPr>
          <p:nvPr>
            <p:ph type="title"/>
          </p:nvPr>
        </p:nvSpPr>
        <p:spPr/>
        <p:txBody>
          <a:bodyPr/>
          <a:lstStyle/>
          <a:p>
            <a:r>
              <a:rPr lang="en-US" dirty="0"/>
              <a:t>Methodology - Knowledge Distillation (KD): </a:t>
            </a:r>
            <a:endParaRPr lang="it-IT" dirty="0"/>
          </a:p>
        </p:txBody>
      </p:sp>
      <p:sp>
        <p:nvSpPr>
          <p:cNvPr id="3" name="Content Placeholder 2">
            <a:extLst>
              <a:ext uri="{FF2B5EF4-FFF2-40B4-BE49-F238E27FC236}">
                <a16:creationId xmlns:a16="http://schemas.microsoft.com/office/drawing/2014/main" id="{582CAFB9-D7AF-0D92-BC13-A84E5E30FDE1}"/>
              </a:ext>
            </a:extLst>
          </p:cNvPr>
          <p:cNvSpPr>
            <a:spLocks noGrp="1"/>
          </p:cNvSpPr>
          <p:nvPr>
            <p:ph idx="1"/>
          </p:nvPr>
        </p:nvSpPr>
        <p:spPr>
          <a:xfrm>
            <a:off x="1006928" y="1499053"/>
            <a:ext cx="10178143" cy="4351338"/>
          </a:xfrm>
        </p:spPr>
        <p:txBody>
          <a:bodyPr>
            <a:normAutofit/>
          </a:bodyPr>
          <a:lstStyle/>
          <a:p>
            <a:pPr marL="0" indent="0">
              <a:buNone/>
            </a:pPr>
            <a:r>
              <a:rPr lang="en-US" dirty="0"/>
              <a:t>Model architecture: </a:t>
            </a:r>
          </a:p>
          <a:p>
            <a:pPr lvl="1"/>
            <a:r>
              <a:rPr lang="en-US" dirty="0"/>
              <a:t>Teacher : large pre-trained model (ResNet50) + fine tuned to CIFAR 10</a:t>
            </a:r>
          </a:p>
          <a:p>
            <a:pPr lvl="1"/>
            <a:r>
              <a:rPr lang="en-US" dirty="0"/>
              <a:t>Student : (ResNet18) </a:t>
            </a:r>
          </a:p>
          <a:p>
            <a:pPr marL="0" indent="0">
              <a:buNone/>
            </a:pPr>
            <a:r>
              <a:rPr lang="en-US" dirty="0"/>
              <a:t>How I trained my student model :</a:t>
            </a:r>
          </a:p>
          <a:p>
            <a:pPr marL="457200" lvl="1" indent="0">
              <a:buNone/>
            </a:pPr>
            <a:r>
              <a:rPr lang="en-US" dirty="0"/>
              <a:t>Hybrid Approach = response based KD + feature based KD</a:t>
            </a:r>
          </a:p>
          <a:p>
            <a:pPr lvl="2"/>
            <a:r>
              <a:rPr lang="en-US" dirty="0"/>
              <a:t>soft outputs</a:t>
            </a:r>
            <a:r>
              <a:rPr lang="en-US" dirty="0">
                <a:sym typeface="Wingdings" panose="05000000000000000000" pitchFamily="2" charset="2"/>
              </a:rPr>
              <a:t></a:t>
            </a:r>
            <a:r>
              <a:rPr lang="en-US" dirty="0"/>
              <a:t> teacher</a:t>
            </a:r>
          </a:p>
          <a:p>
            <a:pPr lvl="2"/>
            <a:r>
              <a:rPr lang="en-IN" dirty="0"/>
              <a:t>Align intermediate features </a:t>
            </a:r>
            <a:r>
              <a:rPr lang="en-IN" dirty="0">
                <a:sym typeface="Wingdings" panose="05000000000000000000" pitchFamily="2" charset="2"/>
              </a:rPr>
              <a:t> </a:t>
            </a:r>
            <a:r>
              <a:rPr lang="en-IN" dirty="0"/>
              <a:t>representation alignment</a:t>
            </a:r>
            <a:endParaRPr lang="en-US" dirty="0"/>
          </a:p>
          <a:p>
            <a:pPr lvl="2"/>
            <a:r>
              <a:rPr lang="en-US" dirty="0"/>
              <a:t>Hard labels </a:t>
            </a:r>
            <a:r>
              <a:rPr lang="en-US" dirty="0">
                <a:sym typeface="Wingdings" panose="05000000000000000000" pitchFamily="2" charset="2"/>
              </a:rPr>
              <a:t> student</a:t>
            </a:r>
            <a:endParaRPr lang="it-IT" dirty="0"/>
          </a:p>
        </p:txBody>
      </p:sp>
      <p:pic>
        <p:nvPicPr>
          <p:cNvPr id="5" name="Picture 4">
            <a:extLst>
              <a:ext uri="{FF2B5EF4-FFF2-40B4-BE49-F238E27FC236}">
                <a16:creationId xmlns:a16="http://schemas.microsoft.com/office/drawing/2014/main" id="{5A969F61-C770-F591-4E31-230DF1BE9988}"/>
              </a:ext>
            </a:extLst>
          </p:cNvPr>
          <p:cNvPicPr>
            <a:picLocks noChangeAspect="1"/>
          </p:cNvPicPr>
          <p:nvPr/>
        </p:nvPicPr>
        <p:blipFill>
          <a:blip r:embed="rId3"/>
          <a:stretch>
            <a:fillRect/>
          </a:stretch>
        </p:blipFill>
        <p:spPr>
          <a:xfrm>
            <a:off x="2699658" y="4647876"/>
            <a:ext cx="6622869" cy="2109328"/>
          </a:xfrm>
          <a:prstGeom prst="rect">
            <a:avLst/>
          </a:prstGeom>
        </p:spPr>
      </p:pic>
      <p:sp>
        <p:nvSpPr>
          <p:cNvPr id="6" name="TextBox 5">
            <a:extLst>
              <a:ext uri="{FF2B5EF4-FFF2-40B4-BE49-F238E27FC236}">
                <a16:creationId xmlns:a16="http://schemas.microsoft.com/office/drawing/2014/main" id="{D58DC80C-BA2E-F399-7018-ADB671136F7C}"/>
              </a:ext>
            </a:extLst>
          </p:cNvPr>
          <p:cNvSpPr txBox="1"/>
          <p:nvPr/>
        </p:nvSpPr>
        <p:spPr>
          <a:xfrm>
            <a:off x="838199" y="5554690"/>
            <a:ext cx="1460864" cy="646331"/>
          </a:xfrm>
          <a:prstGeom prst="rect">
            <a:avLst/>
          </a:prstGeom>
          <a:noFill/>
          <a:ln>
            <a:solidFill>
              <a:schemeClr val="bg2">
                <a:lumMod val="10000"/>
              </a:schemeClr>
            </a:solidFill>
          </a:ln>
        </p:spPr>
        <p:txBody>
          <a:bodyPr wrap="square" rtlCol="0">
            <a:spAutoFit/>
          </a:bodyPr>
          <a:lstStyle/>
          <a:p>
            <a:pPr algn="ctr"/>
            <a:r>
              <a:rPr lang="en-US" dirty="0"/>
              <a:t> Response      based KD</a:t>
            </a:r>
            <a:endParaRPr lang="en-IN" dirty="0"/>
          </a:p>
        </p:txBody>
      </p:sp>
      <p:sp>
        <p:nvSpPr>
          <p:cNvPr id="7" name="TextBox 6">
            <a:extLst>
              <a:ext uri="{FF2B5EF4-FFF2-40B4-BE49-F238E27FC236}">
                <a16:creationId xmlns:a16="http://schemas.microsoft.com/office/drawing/2014/main" id="{85C222EC-5427-FB49-E984-3A1851AB98CA}"/>
              </a:ext>
            </a:extLst>
          </p:cNvPr>
          <p:cNvSpPr txBox="1"/>
          <p:nvPr/>
        </p:nvSpPr>
        <p:spPr>
          <a:xfrm>
            <a:off x="9723122" y="5379375"/>
            <a:ext cx="1312816" cy="646331"/>
          </a:xfrm>
          <a:prstGeom prst="rect">
            <a:avLst/>
          </a:prstGeom>
          <a:noFill/>
          <a:ln>
            <a:solidFill>
              <a:schemeClr val="tx1">
                <a:lumMod val="95000"/>
                <a:lumOff val="5000"/>
              </a:schemeClr>
            </a:solidFill>
          </a:ln>
        </p:spPr>
        <p:txBody>
          <a:bodyPr wrap="square" rtlCol="0">
            <a:spAutoFit/>
          </a:bodyPr>
          <a:lstStyle/>
          <a:p>
            <a:pPr algn="ctr"/>
            <a:r>
              <a:rPr lang="en-US" dirty="0"/>
              <a:t> Feature based KD</a:t>
            </a:r>
            <a:endParaRPr lang="en-IN" dirty="0"/>
          </a:p>
        </p:txBody>
      </p:sp>
    </p:spTree>
    <p:extLst>
      <p:ext uri="{BB962C8B-B14F-4D97-AF65-F5344CB8AC3E}">
        <p14:creationId xmlns:p14="http://schemas.microsoft.com/office/powerpoint/2010/main" val="2284876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1524</TotalTime>
  <Words>3013</Words>
  <Application>Microsoft Office PowerPoint</Application>
  <PresentationFormat>Widescreen</PresentationFormat>
  <Paragraphs>277</Paragraphs>
  <Slides>18</Slides>
  <Notes>15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vt:lpstr>
      <vt:lpstr>Aptos Display</vt:lpstr>
      <vt:lpstr>Arial</vt:lpstr>
      <vt:lpstr>Cambria Math</vt:lpstr>
      <vt:lpstr>Wingdings</vt:lpstr>
      <vt:lpstr>Office Theme</vt:lpstr>
      <vt:lpstr>Knowledge Distillation on Neural networks </vt:lpstr>
      <vt:lpstr>Contents :</vt:lpstr>
      <vt:lpstr>Introduction: </vt:lpstr>
      <vt:lpstr>Dataset Information: </vt:lpstr>
      <vt:lpstr>Knowledge distillation schemes:</vt:lpstr>
      <vt:lpstr>Types of Knowledge Distillation:</vt:lpstr>
      <vt:lpstr>Methodology : Terms </vt:lpstr>
      <vt:lpstr>Methodology : Terms </vt:lpstr>
      <vt:lpstr>Methodology - Knowledge Distillation (KD): </vt:lpstr>
      <vt:lpstr>Methodology – Loss function</vt:lpstr>
      <vt:lpstr>Implementation – Teacher model </vt:lpstr>
      <vt:lpstr>PowerPoint Presentation</vt:lpstr>
      <vt:lpstr>Implementation – student model tuned </vt:lpstr>
      <vt:lpstr>PowerPoint Presentation</vt:lpstr>
      <vt:lpstr>Hyperparameter tuning :</vt:lpstr>
      <vt:lpstr>Implementation – student model without KD </vt:lpstr>
      <vt:lpstr>Results : </vt:lpstr>
      <vt:lpstr>Thank you.</vt:lpstr>
    </vt:vector>
  </TitlesOfParts>
  <Company>Telit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Poornima Devi Krishnasamy Karthikeyan</dc:creator>
  <cp:lastModifiedBy>Poornima Devi</cp:lastModifiedBy>
  <cp:revision>8</cp:revision>
  <dcterms:created xsi:type="dcterms:W3CDTF">2025-07-17T12:51:19Z</dcterms:created>
  <dcterms:modified xsi:type="dcterms:W3CDTF">2025-07-25T07:15:46Z</dcterms:modified>
</cp:coreProperties>
</file>