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RobotoMono-bold.fntdata"/><Relationship Id="rId12" Type="http://schemas.openxmlformats.org/officeDocument/2006/relationships/slide" Target="slides/slide7.xml"/><Relationship Id="rId34" Type="http://schemas.openxmlformats.org/officeDocument/2006/relationships/font" Target="fonts/RobotoMono-regular.fntdata"/><Relationship Id="rId15" Type="http://schemas.openxmlformats.org/officeDocument/2006/relationships/slide" Target="slides/slide10.xml"/><Relationship Id="rId37" Type="http://schemas.openxmlformats.org/officeDocument/2006/relationships/font" Target="fonts/RobotoMono-boldItalic.fntdata"/><Relationship Id="rId14" Type="http://schemas.openxmlformats.org/officeDocument/2006/relationships/slide" Target="slides/slide9.xml"/><Relationship Id="rId36" Type="http://schemas.openxmlformats.org/officeDocument/2006/relationships/font" Target="fonts/RobotoMon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4432c4da0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4432c4da0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4432c4da0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4432c4da0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432c4da0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432c4da0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432c4da0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432c4da0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432c4da0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432c4da0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4432c4da0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4432c4da0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432c4da0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4432c4da0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4432c4da0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4432c4da0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432c4da0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4432c4da0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4432c4da0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4432c4da0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432c4da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432c4da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432c4da0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432c4da0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4432c4da0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4432c4da0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4432c4da00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4432c4da00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432c4da0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4432c4da0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432c4da00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4432c4da00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432c4da0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432c4da0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432c4da0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432c4da0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432c4da0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432c4da0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432c4da0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432c4da0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432c4da0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432c4da0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432c4da0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432c4da0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432c4da0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432c4da0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78775"/>
            <a:ext cx="8520600" cy="2318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Analysis And Design Of Algorithms</a:t>
            </a:r>
            <a:endParaRPr/>
          </a:p>
          <a:p>
            <a:pPr indent="0" lvl="0" marL="0" rtl="0" algn="ctr">
              <a:spcBef>
                <a:spcPts val="0"/>
              </a:spcBef>
              <a:spcAft>
                <a:spcPts val="0"/>
              </a:spcAft>
              <a:buNone/>
            </a:pPr>
            <a:r>
              <a:rPr lang="en-GB"/>
              <a:t>END SEM  Solution</a:t>
            </a:r>
            <a:endParaRPr/>
          </a:p>
        </p:txBody>
      </p:sp>
      <p:sp>
        <p:nvSpPr>
          <p:cNvPr id="55" name="Google Shape;55;p13"/>
          <p:cNvSpPr txBox="1"/>
          <p:nvPr>
            <p:ph idx="1" type="subTitle"/>
          </p:nvPr>
        </p:nvSpPr>
        <p:spPr>
          <a:xfrm>
            <a:off x="311700" y="3023175"/>
            <a:ext cx="8520600" cy="1723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Name :- Poornima Tanwar</a:t>
            </a:r>
            <a:endParaRPr/>
          </a:p>
          <a:p>
            <a:pPr indent="0" lvl="0" marL="0" rtl="0" algn="ctr">
              <a:spcBef>
                <a:spcPts val="0"/>
              </a:spcBef>
              <a:spcAft>
                <a:spcPts val="0"/>
              </a:spcAft>
              <a:buNone/>
            </a:pPr>
            <a:r>
              <a:rPr lang="en-GB"/>
              <a:t>Roll No. :- IT-2K20-40</a:t>
            </a:r>
            <a:endParaRPr/>
          </a:p>
          <a:p>
            <a:pPr indent="0" lvl="0" marL="0" rtl="0" algn="ctr">
              <a:spcBef>
                <a:spcPts val="0"/>
              </a:spcBef>
              <a:spcAft>
                <a:spcPts val="0"/>
              </a:spcAft>
              <a:buNone/>
            </a:pPr>
            <a:r>
              <a:rPr lang="en-GB"/>
              <a:t>Class :- MTECH [IT] 6th SEM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9" name="Google Shape;109;p22"/>
          <p:cNvSpPr txBox="1"/>
          <p:nvPr>
            <p:ph idx="1" type="body"/>
          </p:nvPr>
        </p:nvSpPr>
        <p:spPr>
          <a:xfrm>
            <a:off x="311700" y="150475"/>
            <a:ext cx="8520600" cy="4418400"/>
          </a:xfrm>
          <a:prstGeom prst="rect">
            <a:avLst/>
          </a:prstGeom>
        </p:spPr>
        <p:txBody>
          <a:bodyPr anchorCtr="0" anchor="t" bIns="91425" lIns="91425" spcFirstLastPara="1" rIns="91425" wrap="square" tIns="91425">
            <a:normAutofit/>
          </a:bodyPr>
          <a:lstStyle/>
          <a:p>
            <a:pPr indent="0" lvl="0" marL="0" rtl="0" algn="l">
              <a:lnSpc>
                <a:spcPct val="175000"/>
              </a:lnSpc>
              <a:spcBef>
                <a:spcPts val="1500"/>
              </a:spcBef>
              <a:spcAft>
                <a:spcPts val="0"/>
              </a:spcAft>
              <a:buNone/>
            </a:pPr>
            <a:r>
              <a:rPr lang="en-GB" sz="1450">
                <a:solidFill>
                  <a:schemeClr val="dk1"/>
                </a:solidFill>
                <a:highlight>
                  <a:schemeClr val="lt1"/>
                </a:highlight>
                <a:latin typeface="Roboto"/>
                <a:ea typeface="Roboto"/>
                <a:cs typeface="Roboto"/>
                <a:sym typeface="Roboto"/>
              </a:rPr>
              <a:t>However, there are some limitations to this approach. Firstly, the algorithm assumes that all jobs have the same unit time. If jobs have different processing times, the algorithm may not find an optimal solution. Secondly, the algorithm assumes that all jobs have the same deadline. If jobs have different deadlines, the algorithm may not find an optimal solution.</a:t>
            </a:r>
            <a:endParaRPr sz="1450">
              <a:solidFill>
                <a:schemeClr val="dk1"/>
              </a:solidFill>
              <a:highlight>
                <a:schemeClr val="lt1"/>
              </a:highlight>
              <a:latin typeface="Roboto"/>
              <a:ea typeface="Roboto"/>
              <a:cs typeface="Roboto"/>
              <a:sym typeface="Roboto"/>
            </a:endParaRPr>
          </a:p>
          <a:p>
            <a:pPr indent="0" lvl="0" marL="0" rtl="0" algn="l">
              <a:lnSpc>
                <a:spcPct val="175000"/>
              </a:lnSpc>
              <a:spcBef>
                <a:spcPts val="1500"/>
              </a:spcBef>
              <a:spcAft>
                <a:spcPts val="0"/>
              </a:spcAft>
              <a:buNone/>
            </a:pPr>
            <a:r>
              <a:rPr lang="en-GB" sz="1450">
                <a:solidFill>
                  <a:schemeClr val="dk1"/>
                </a:solidFill>
                <a:highlight>
                  <a:schemeClr val="lt1"/>
                </a:highlight>
                <a:latin typeface="Roboto"/>
                <a:ea typeface="Roboto"/>
                <a:cs typeface="Roboto"/>
                <a:sym typeface="Roboto"/>
              </a:rPr>
              <a:t>Finally, the algorithm may not work if there are too many jobs with overlapping deadlines. In such cases, it may not be possible to find a schedule that meets all the deadlines and maximizes the profit.</a:t>
            </a:r>
            <a:endParaRPr sz="1450">
              <a:solidFill>
                <a:schemeClr val="dk1"/>
              </a:solidFill>
              <a:highlight>
                <a:schemeClr val="lt1"/>
              </a:highlight>
              <a:latin typeface="Roboto"/>
              <a:ea typeface="Roboto"/>
              <a:cs typeface="Roboto"/>
              <a:sym typeface="Roboto"/>
            </a:endParaRPr>
          </a:p>
          <a:p>
            <a:pPr indent="0" lvl="0" marL="0" rtl="0" algn="l">
              <a:lnSpc>
                <a:spcPct val="175000"/>
              </a:lnSpc>
              <a:spcBef>
                <a:spcPts val="1500"/>
              </a:spcBef>
              <a:spcAft>
                <a:spcPts val="0"/>
              </a:spcAft>
              <a:buNone/>
            </a:pPr>
            <a:r>
              <a:rPr lang="en-GB" sz="1450">
                <a:solidFill>
                  <a:schemeClr val="dk1"/>
                </a:solidFill>
                <a:highlight>
                  <a:schemeClr val="lt1"/>
                </a:highlight>
                <a:latin typeface="Roboto"/>
                <a:ea typeface="Roboto"/>
                <a:cs typeface="Roboto"/>
                <a:sym typeface="Roboto"/>
              </a:rPr>
              <a:t>In summary, the deadline scheduling algorithm is a simple and efficient approach for sequencing unit time jobs with deadlines and profits. However, it has some limitations and may not always find an optimal solution, especially when the jobs have different processing times and deadlines.</a:t>
            </a:r>
            <a:endParaRPr sz="1450">
              <a:solidFill>
                <a:schemeClr val="dk1"/>
              </a:solidFill>
              <a:highlight>
                <a:schemeClr val="lt1"/>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1545">
                <a:highlight>
                  <a:schemeClr val="lt1"/>
                </a:highlight>
                <a:latin typeface="Roboto"/>
                <a:ea typeface="Roboto"/>
                <a:cs typeface="Roboto"/>
                <a:sym typeface="Roboto"/>
              </a:rPr>
              <a:t>Q. 5    Derive the time complexity of the iterative and recursive versions of the Fibonacci function to compare their efficiency in each case </a:t>
            </a:r>
            <a:endParaRPr b="1" sz="1545">
              <a:highlight>
                <a:schemeClr val="lt1"/>
              </a:highlight>
              <a:latin typeface="Roboto"/>
              <a:ea typeface="Roboto"/>
              <a:cs typeface="Roboto"/>
              <a:sym typeface="Roboto"/>
            </a:endParaRPr>
          </a:p>
          <a:p>
            <a:pPr indent="0" lvl="0" marL="0" rtl="0" algn="l">
              <a:spcBef>
                <a:spcPts val="0"/>
              </a:spcBef>
              <a:spcAft>
                <a:spcPts val="0"/>
              </a:spcAft>
              <a:buSzPts val="990"/>
              <a:buNone/>
            </a:pPr>
            <a:r>
              <a:t/>
            </a:r>
            <a:endParaRPr sz="2520"/>
          </a:p>
        </p:txBody>
      </p:sp>
      <p:sp>
        <p:nvSpPr>
          <p:cNvPr id="115" name="Google Shape;115;p23"/>
          <p:cNvSpPr txBox="1"/>
          <p:nvPr>
            <p:ph idx="1" type="body"/>
          </p:nvPr>
        </p:nvSpPr>
        <p:spPr>
          <a:xfrm>
            <a:off x="311700" y="1152475"/>
            <a:ext cx="8520600" cy="373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GB" sz="1360"/>
              <a:t>Answer :-</a:t>
            </a:r>
            <a:endParaRPr sz="1360"/>
          </a:p>
          <a:p>
            <a:pPr indent="0" lvl="0" marL="0" rtl="0" algn="l">
              <a:lnSpc>
                <a:spcPct val="95000"/>
              </a:lnSpc>
              <a:spcBef>
                <a:spcPts val="1200"/>
              </a:spcBef>
              <a:spcAft>
                <a:spcPts val="0"/>
              </a:spcAft>
              <a:buSzPts val="770"/>
              <a:buNone/>
            </a:pPr>
            <a:r>
              <a:rPr lang="en-GB" sz="1370">
                <a:solidFill>
                  <a:schemeClr val="dk1"/>
                </a:solidFill>
                <a:highlight>
                  <a:schemeClr val="lt1"/>
                </a:highlight>
                <a:latin typeface="Roboto"/>
                <a:ea typeface="Roboto"/>
                <a:cs typeface="Roboto"/>
                <a:sym typeface="Roboto"/>
              </a:rPr>
              <a:t>The Fibonacci sequence is defined as a series of numbers where each number is the sum of the two preceding numbers, starting with 0 and 1. The recursive and iterative versions of the Fibonacci function are two common ways to compute the nth number in the sequence.</a:t>
            </a:r>
            <a:endParaRPr sz="1370">
              <a:solidFill>
                <a:schemeClr val="dk1"/>
              </a:solidFill>
              <a:highlight>
                <a:schemeClr val="lt1"/>
              </a:highlight>
              <a:latin typeface="Roboto"/>
              <a:ea typeface="Roboto"/>
              <a:cs typeface="Roboto"/>
              <a:sym typeface="Roboto"/>
            </a:endParaRPr>
          </a:p>
          <a:p>
            <a:pPr indent="0" lvl="0" marL="0" rtl="0" algn="l">
              <a:lnSpc>
                <a:spcPct val="95000"/>
              </a:lnSpc>
              <a:spcBef>
                <a:spcPts val="1500"/>
              </a:spcBef>
              <a:spcAft>
                <a:spcPts val="0"/>
              </a:spcAft>
              <a:buSzPts val="770"/>
              <a:buNone/>
            </a:pPr>
            <a:r>
              <a:rPr lang="en-GB" sz="1370">
                <a:solidFill>
                  <a:schemeClr val="dk1"/>
                </a:solidFill>
                <a:highlight>
                  <a:schemeClr val="lt1"/>
                </a:highlight>
                <a:latin typeface="Roboto"/>
                <a:ea typeface="Roboto"/>
                <a:cs typeface="Roboto"/>
                <a:sym typeface="Roboto"/>
              </a:rPr>
              <a:t>Recursive version:</a:t>
            </a:r>
            <a:endParaRPr sz="1370">
              <a:solidFill>
                <a:schemeClr val="dk1"/>
              </a:solidFill>
              <a:highlight>
                <a:schemeClr val="lt1"/>
              </a:highlight>
              <a:latin typeface="Roboto"/>
              <a:ea typeface="Roboto"/>
              <a:cs typeface="Roboto"/>
              <a:sym typeface="Roboto"/>
            </a:endParaRPr>
          </a:p>
          <a:p>
            <a:pPr indent="0" lvl="0" marL="0" rtl="0" algn="l">
              <a:lnSpc>
                <a:spcPct val="151429"/>
              </a:lnSpc>
              <a:spcBef>
                <a:spcPts val="1500"/>
              </a:spcBef>
              <a:spcAft>
                <a:spcPts val="0"/>
              </a:spcAft>
              <a:buSzPts val="770"/>
              <a:buNone/>
            </a:pPr>
            <a:r>
              <a:rPr lang="en-GB" sz="1055">
                <a:solidFill>
                  <a:schemeClr val="dk1"/>
                </a:solidFill>
                <a:highlight>
                  <a:schemeClr val="lt1"/>
                </a:highlight>
                <a:latin typeface="Roboto Mono"/>
                <a:ea typeface="Roboto Mono"/>
                <a:cs typeface="Roboto Mono"/>
                <a:sym typeface="Roboto Mono"/>
              </a:rPr>
              <a:t>fib(n): </a:t>
            </a:r>
            <a:endParaRPr sz="1055">
              <a:solidFill>
                <a:schemeClr val="dk1"/>
              </a:solidFill>
              <a:highlight>
                <a:schemeClr val="lt1"/>
              </a:highlight>
              <a:latin typeface="Roboto Mono"/>
              <a:ea typeface="Roboto Mono"/>
              <a:cs typeface="Roboto Mono"/>
              <a:sym typeface="Roboto Mono"/>
            </a:endParaRPr>
          </a:p>
          <a:p>
            <a:pPr indent="0" lvl="0" marL="0" rtl="0" algn="l">
              <a:lnSpc>
                <a:spcPct val="151429"/>
              </a:lnSpc>
              <a:spcBef>
                <a:spcPts val="0"/>
              </a:spcBef>
              <a:spcAft>
                <a:spcPts val="0"/>
              </a:spcAft>
              <a:buSzPts val="770"/>
              <a:buNone/>
            </a:pPr>
            <a:r>
              <a:rPr lang="en-GB" sz="1055">
                <a:solidFill>
                  <a:schemeClr val="dk1"/>
                </a:solidFill>
                <a:highlight>
                  <a:schemeClr val="lt1"/>
                </a:highlight>
                <a:latin typeface="Roboto Mono"/>
                <a:ea typeface="Roboto Mono"/>
                <a:cs typeface="Roboto Mono"/>
                <a:sym typeface="Roboto Mono"/>
              </a:rPr>
              <a:t>if n == 0: </a:t>
            </a:r>
            <a:endParaRPr sz="1055">
              <a:solidFill>
                <a:schemeClr val="dk1"/>
              </a:solidFill>
              <a:highlight>
                <a:schemeClr val="lt1"/>
              </a:highlight>
              <a:latin typeface="Roboto Mono"/>
              <a:ea typeface="Roboto Mono"/>
              <a:cs typeface="Roboto Mono"/>
              <a:sym typeface="Roboto Mono"/>
            </a:endParaRPr>
          </a:p>
          <a:p>
            <a:pPr indent="0" lvl="0" marL="0" rtl="0" algn="l">
              <a:lnSpc>
                <a:spcPct val="151429"/>
              </a:lnSpc>
              <a:spcBef>
                <a:spcPts val="0"/>
              </a:spcBef>
              <a:spcAft>
                <a:spcPts val="0"/>
              </a:spcAft>
              <a:buSzPts val="770"/>
              <a:buNone/>
            </a:pPr>
            <a:r>
              <a:rPr lang="en-GB" sz="1055">
                <a:solidFill>
                  <a:schemeClr val="dk1"/>
                </a:solidFill>
                <a:highlight>
                  <a:schemeClr val="lt1"/>
                </a:highlight>
                <a:latin typeface="Roboto Mono"/>
                <a:ea typeface="Roboto Mono"/>
                <a:cs typeface="Roboto Mono"/>
                <a:sym typeface="Roboto Mono"/>
              </a:rPr>
              <a:t>return 0 </a:t>
            </a:r>
            <a:endParaRPr sz="1055">
              <a:solidFill>
                <a:schemeClr val="dk1"/>
              </a:solidFill>
              <a:highlight>
                <a:schemeClr val="lt1"/>
              </a:highlight>
              <a:latin typeface="Roboto Mono"/>
              <a:ea typeface="Roboto Mono"/>
              <a:cs typeface="Roboto Mono"/>
              <a:sym typeface="Roboto Mono"/>
            </a:endParaRPr>
          </a:p>
          <a:p>
            <a:pPr indent="0" lvl="0" marL="0" rtl="0" algn="l">
              <a:lnSpc>
                <a:spcPct val="151429"/>
              </a:lnSpc>
              <a:spcBef>
                <a:spcPts val="0"/>
              </a:spcBef>
              <a:spcAft>
                <a:spcPts val="0"/>
              </a:spcAft>
              <a:buSzPts val="770"/>
              <a:buNone/>
            </a:pPr>
            <a:r>
              <a:rPr lang="en-GB" sz="1055">
                <a:solidFill>
                  <a:schemeClr val="dk1"/>
                </a:solidFill>
                <a:highlight>
                  <a:schemeClr val="lt1"/>
                </a:highlight>
                <a:latin typeface="Roboto Mono"/>
                <a:ea typeface="Roboto Mono"/>
                <a:cs typeface="Roboto Mono"/>
                <a:sym typeface="Roboto Mono"/>
              </a:rPr>
              <a:t>elif n == 1:</a:t>
            </a:r>
            <a:endParaRPr sz="1055">
              <a:solidFill>
                <a:schemeClr val="dk1"/>
              </a:solidFill>
              <a:highlight>
                <a:schemeClr val="lt1"/>
              </a:highlight>
              <a:latin typeface="Roboto Mono"/>
              <a:ea typeface="Roboto Mono"/>
              <a:cs typeface="Roboto Mono"/>
              <a:sym typeface="Roboto Mono"/>
            </a:endParaRPr>
          </a:p>
          <a:p>
            <a:pPr indent="0" lvl="0" marL="0" rtl="0" algn="l">
              <a:lnSpc>
                <a:spcPct val="151429"/>
              </a:lnSpc>
              <a:spcBef>
                <a:spcPts val="0"/>
              </a:spcBef>
              <a:spcAft>
                <a:spcPts val="0"/>
              </a:spcAft>
              <a:buSzPts val="770"/>
              <a:buNone/>
            </a:pPr>
            <a:r>
              <a:rPr lang="en-GB" sz="1055">
                <a:solidFill>
                  <a:schemeClr val="dk1"/>
                </a:solidFill>
                <a:highlight>
                  <a:schemeClr val="lt1"/>
                </a:highlight>
                <a:latin typeface="Roboto Mono"/>
                <a:ea typeface="Roboto Mono"/>
                <a:cs typeface="Roboto Mono"/>
                <a:sym typeface="Roboto Mono"/>
              </a:rPr>
              <a:t> return 1</a:t>
            </a:r>
            <a:endParaRPr sz="1055">
              <a:solidFill>
                <a:schemeClr val="dk1"/>
              </a:solidFill>
              <a:highlight>
                <a:schemeClr val="lt1"/>
              </a:highlight>
              <a:latin typeface="Roboto Mono"/>
              <a:ea typeface="Roboto Mono"/>
              <a:cs typeface="Roboto Mono"/>
              <a:sym typeface="Roboto Mono"/>
            </a:endParaRPr>
          </a:p>
          <a:p>
            <a:pPr indent="0" lvl="0" marL="0" rtl="0" algn="l">
              <a:lnSpc>
                <a:spcPct val="151429"/>
              </a:lnSpc>
              <a:spcBef>
                <a:spcPts val="0"/>
              </a:spcBef>
              <a:spcAft>
                <a:spcPts val="0"/>
              </a:spcAft>
              <a:buSzPts val="770"/>
              <a:buNone/>
            </a:pPr>
            <a:r>
              <a:rPr lang="en-GB" sz="1055">
                <a:solidFill>
                  <a:schemeClr val="dk1"/>
                </a:solidFill>
                <a:highlight>
                  <a:schemeClr val="lt1"/>
                </a:highlight>
                <a:latin typeface="Roboto Mono"/>
                <a:ea typeface="Roboto Mono"/>
                <a:cs typeface="Roboto Mono"/>
                <a:sym typeface="Roboto Mono"/>
              </a:rPr>
              <a:t> else: </a:t>
            </a:r>
            <a:endParaRPr sz="1055">
              <a:solidFill>
                <a:schemeClr val="dk1"/>
              </a:solidFill>
              <a:highlight>
                <a:schemeClr val="lt1"/>
              </a:highlight>
              <a:latin typeface="Roboto Mono"/>
              <a:ea typeface="Roboto Mono"/>
              <a:cs typeface="Roboto Mono"/>
              <a:sym typeface="Roboto Mono"/>
            </a:endParaRPr>
          </a:p>
          <a:p>
            <a:pPr indent="0" lvl="0" marL="0" rtl="0" algn="l">
              <a:lnSpc>
                <a:spcPct val="151429"/>
              </a:lnSpc>
              <a:spcBef>
                <a:spcPts val="0"/>
              </a:spcBef>
              <a:spcAft>
                <a:spcPts val="0"/>
              </a:spcAft>
              <a:buSzPts val="770"/>
              <a:buNone/>
            </a:pPr>
            <a:r>
              <a:rPr lang="en-GB" sz="1055">
                <a:solidFill>
                  <a:schemeClr val="dk1"/>
                </a:solidFill>
                <a:highlight>
                  <a:schemeClr val="lt1"/>
                </a:highlight>
                <a:latin typeface="Roboto Mono"/>
                <a:ea typeface="Roboto Mono"/>
                <a:cs typeface="Roboto Mono"/>
                <a:sym typeface="Roboto Mono"/>
              </a:rPr>
              <a:t>return fib(n-1) + fib(n-2)</a:t>
            </a:r>
            <a:endParaRPr sz="1055">
              <a:solidFill>
                <a:schemeClr val="dk1"/>
              </a:solidFill>
              <a:highlight>
                <a:schemeClr val="lt1"/>
              </a:highlight>
              <a:latin typeface="Roboto Mono"/>
              <a:ea typeface="Roboto Mono"/>
              <a:cs typeface="Roboto Mono"/>
              <a:sym typeface="Roboto Mono"/>
            </a:endParaRPr>
          </a:p>
          <a:p>
            <a:pPr indent="0" lvl="0" marL="12700" marR="12700" rtl="0" algn="l">
              <a:lnSpc>
                <a:spcPct val="130000"/>
              </a:lnSpc>
              <a:spcBef>
                <a:spcPts val="0"/>
              </a:spcBef>
              <a:spcAft>
                <a:spcPts val="0"/>
              </a:spcAft>
              <a:buSzPts val="770"/>
              <a:buNone/>
            </a:pPr>
            <a:r>
              <a:t/>
            </a:r>
            <a:endParaRPr sz="765">
              <a:solidFill>
                <a:srgbClr val="FFFFFF"/>
              </a:solidFill>
              <a:highlight>
                <a:srgbClr val="444654"/>
              </a:highlight>
              <a:latin typeface="Roboto Mono"/>
              <a:ea typeface="Roboto Mono"/>
              <a:cs typeface="Roboto Mono"/>
              <a:sym typeface="Roboto Mono"/>
            </a:endParaRPr>
          </a:p>
          <a:p>
            <a:pPr indent="0" lvl="0" marL="12700" marR="12700" rtl="0" algn="l">
              <a:lnSpc>
                <a:spcPct val="130000"/>
              </a:lnSpc>
              <a:spcBef>
                <a:spcPts val="0"/>
              </a:spcBef>
              <a:spcAft>
                <a:spcPts val="0"/>
              </a:spcAft>
              <a:buSzPts val="770"/>
              <a:buNone/>
            </a:pPr>
            <a:r>
              <a:t/>
            </a:r>
            <a:endParaRPr sz="765">
              <a:solidFill>
                <a:srgbClr val="FFFFFF"/>
              </a:solidFill>
              <a:highlight>
                <a:srgbClr val="444654"/>
              </a:highlight>
              <a:latin typeface="Roboto Mono"/>
              <a:ea typeface="Roboto Mono"/>
              <a:cs typeface="Roboto Mono"/>
              <a:sym typeface="Roboto Mono"/>
            </a:endParaRPr>
          </a:p>
          <a:p>
            <a:pPr indent="0" lvl="0" marL="0" rtl="0" algn="l">
              <a:lnSpc>
                <a:spcPct val="95000"/>
              </a:lnSpc>
              <a:spcBef>
                <a:spcPts val="0"/>
              </a:spcBef>
              <a:spcAft>
                <a:spcPts val="1200"/>
              </a:spcAft>
              <a:buSzPts val="770"/>
              <a:buNone/>
            </a:pPr>
            <a:r>
              <a:t/>
            </a:r>
            <a:endParaRPr sz="136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1" name="Google Shape;121;p24"/>
          <p:cNvSpPr txBox="1"/>
          <p:nvPr>
            <p:ph idx="1" type="body"/>
          </p:nvPr>
        </p:nvSpPr>
        <p:spPr>
          <a:xfrm>
            <a:off x="311700" y="218875"/>
            <a:ext cx="8520600" cy="47058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lang="en-GB" sz="1600">
                <a:solidFill>
                  <a:schemeClr val="dk1"/>
                </a:solidFill>
                <a:highlight>
                  <a:schemeClr val="lt1"/>
                </a:highlight>
                <a:latin typeface="Roboto"/>
                <a:ea typeface="Roboto"/>
                <a:cs typeface="Roboto"/>
                <a:sym typeface="Roboto"/>
              </a:rPr>
              <a:t>The time complexity of the recursive version of the Fibonacci function is exponential, O(2^n). This is because the function makes two recursive calls for each call, and the number of recursive calls grows exponentially with the input size.</a:t>
            </a:r>
            <a:endParaRPr sz="1600">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rPr lang="en-GB" sz="1600">
                <a:solidFill>
                  <a:schemeClr val="dk1"/>
                </a:solidFill>
                <a:highlight>
                  <a:schemeClr val="lt1"/>
                </a:highlight>
                <a:latin typeface="Roboto"/>
                <a:ea typeface="Roboto"/>
                <a:cs typeface="Roboto"/>
                <a:sym typeface="Roboto"/>
              </a:rPr>
              <a:t>Iterative version:</a:t>
            </a:r>
            <a:endParaRPr sz="1600">
              <a:solidFill>
                <a:schemeClr val="dk1"/>
              </a:solidFill>
              <a:highlight>
                <a:schemeClr val="lt1"/>
              </a:highlight>
              <a:latin typeface="Roboto"/>
              <a:ea typeface="Roboto"/>
              <a:cs typeface="Roboto"/>
              <a:sym typeface="Roboto"/>
            </a:endParaRPr>
          </a:p>
          <a:p>
            <a:pPr indent="0" lvl="0" marL="0" rtl="0" algn="l">
              <a:lnSpc>
                <a:spcPct val="171429"/>
              </a:lnSpc>
              <a:spcBef>
                <a:spcPts val="1500"/>
              </a:spcBef>
              <a:spcAft>
                <a:spcPts val="0"/>
              </a:spcAft>
              <a:buNone/>
            </a:pPr>
            <a:r>
              <a:rPr lang="en-GB" sz="1350">
                <a:solidFill>
                  <a:schemeClr val="dk1"/>
                </a:solidFill>
                <a:highlight>
                  <a:schemeClr val="lt1"/>
                </a:highlight>
                <a:latin typeface="Roboto Mono"/>
                <a:ea typeface="Roboto Mono"/>
                <a:cs typeface="Roboto Mono"/>
                <a:sym typeface="Roboto Mono"/>
              </a:rPr>
              <a:t>fib(n):</a:t>
            </a:r>
            <a:endParaRPr sz="1350">
              <a:solidFill>
                <a:schemeClr val="dk1"/>
              </a:solidFill>
              <a:highlight>
                <a:schemeClr val="lt1"/>
              </a:highlight>
              <a:latin typeface="Roboto Mono"/>
              <a:ea typeface="Roboto Mono"/>
              <a:cs typeface="Roboto Mono"/>
              <a:sym typeface="Roboto Mono"/>
            </a:endParaRPr>
          </a:p>
          <a:p>
            <a:pPr indent="0" lvl="0" marL="0" rtl="0" algn="l">
              <a:lnSpc>
                <a:spcPct val="171429"/>
              </a:lnSpc>
              <a:spcBef>
                <a:spcPts val="0"/>
              </a:spcBef>
              <a:spcAft>
                <a:spcPts val="0"/>
              </a:spcAft>
              <a:buNone/>
            </a:pPr>
            <a:r>
              <a:rPr lang="en-GB" sz="1350">
                <a:solidFill>
                  <a:schemeClr val="dk1"/>
                </a:solidFill>
                <a:highlight>
                  <a:schemeClr val="lt1"/>
                </a:highlight>
                <a:latin typeface="Roboto Mono"/>
                <a:ea typeface="Roboto Mono"/>
                <a:cs typeface="Roboto Mono"/>
                <a:sym typeface="Roboto Mono"/>
              </a:rPr>
              <a:t> if n == 0:</a:t>
            </a:r>
            <a:endParaRPr sz="1350">
              <a:solidFill>
                <a:schemeClr val="dk1"/>
              </a:solidFill>
              <a:highlight>
                <a:schemeClr val="lt1"/>
              </a:highlight>
              <a:latin typeface="Roboto Mono"/>
              <a:ea typeface="Roboto Mono"/>
              <a:cs typeface="Roboto Mono"/>
              <a:sym typeface="Roboto Mono"/>
            </a:endParaRPr>
          </a:p>
          <a:p>
            <a:pPr indent="0" lvl="0" marL="0" rtl="0" algn="l">
              <a:lnSpc>
                <a:spcPct val="171429"/>
              </a:lnSpc>
              <a:spcBef>
                <a:spcPts val="0"/>
              </a:spcBef>
              <a:spcAft>
                <a:spcPts val="0"/>
              </a:spcAft>
              <a:buNone/>
            </a:pPr>
            <a:r>
              <a:rPr lang="en-GB" sz="1350">
                <a:solidFill>
                  <a:schemeClr val="dk1"/>
                </a:solidFill>
                <a:highlight>
                  <a:schemeClr val="lt1"/>
                </a:highlight>
                <a:latin typeface="Roboto Mono"/>
                <a:ea typeface="Roboto Mono"/>
                <a:cs typeface="Roboto Mono"/>
                <a:sym typeface="Roboto Mono"/>
              </a:rPr>
              <a:t> return 0 </a:t>
            </a:r>
            <a:endParaRPr sz="1350">
              <a:solidFill>
                <a:schemeClr val="dk1"/>
              </a:solidFill>
              <a:highlight>
                <a:schemeClr val="lt1"/>
              </a:highlight>
              <a:latin typeface="Roboto Mono"/>
              <a:ea typeface="Roboto Mono"/>
              <a:cs typeface="Roboto Mono"/>
              <a:sym typeface="Roboto Mono"/>
            </a:endParaRPr>
          </a:p>
          <a:p>
            <a:pPr indent="0" lvl="0" marL="0" rtl="0" algn="l">
              <a:lnSpc>
                <a:spcPct val="171429"/>
              </a:lnSpc>
              <a:spcBef>
                <a:spcPts val="0"/>
              </a:spcBef>
              <a:spcAft>
                <a:spcPts val="0"/>
              </a:spcAft>
              <a:buNone/>
            </a:pPr>
            <a:r>
              <a:rPr lang="en-GB" sz="1350">
                <a:solidFill>
                  <a:schemeClr val="dk1"/>
                </a:solidFill>
                <a:highlight>
                  <a:schemeClr val="lt1"/>
                </a:highlight>
                <a:latin typeface="Roboto Mono"/>
                <a:ea typeface="Roboto Mono"/>
                <a:cs typeface="Roboto Mono"/>
                <a:sym typeface="Roboto Mono"/>
              </a:rPr>
              <a:t>elif n == 1: </a:t>
            </a:r>
            <a:endParaRPr sz="1350">
              <a:solidFill>
                <a:schemeClr val="dk1"/>
              </a:solidFill>
              <a:highlight>
                <a:schemeClr val="lt1"/>
              </a:highlight>
              <a:latin typeface="Roboto Mono"/>
              <a:ea typeface="Roboto Mono"/>
              <a:cs typeface="Roboto Mono"/>
              <a:sym typeface="Roboto Mono"/>
            </a:endParaRPr>
          </a:p>
          <a:p>
            <a:pPr indent="0" lvl="0" marL="0" rtl="0" algn="l">
              <a:lnSpc>
                <a:spcPct val="171429"/>
              </a:lnSpc>
              <a:spcBef>
                <a:spcPts val="0"/>
              </a:spcBef>
              <a:spcAft>
                <a:spcPts val="0"/>
              </a:spcAft>
              <a:buNone/>
            </a:pPr>
            <a:r>
              <a:rPr lang="en-GB" sz="1350">
                <a:solidFill>
                  <a:schemeClr val="dk1"/>
                </a:solidFill>
                <a:highlight>
                  <a:schemeClr val="lt1"/>
                </a:highlight>
                <a:latin typeface="Roboto Mono"/>
                <a:ea typeface="Roboto Mono"/>
                <a:cs typeface="Roboto Mono"/>
                <a:sym typeface="Roboto Mono"/>
              </a:rPr>
              <a:t>return 1 </a:t>
            </a:r>
            <a:endParaRPr sz="1350">
              <a:solidFill>
                <a:schemeClr val="dk1"/>
              </a:solidFill>
              <a:highlight>
                <a:schemeClr val="lt1"/>
              </a:highlight>
              <a:latin typeface="Roboto Mono"/>
              <a:ea typeface="Roboto Mono"/>
              <a:cs typeface="Roboto Mono"/>
              <a:sym typeface="Roboto Mono"/>
            </a:endParaRPr>
          </a:p>
          <a:p>
            <a:pPr indent="0" lvl="0" marL="0" rtl="0" algn="l">
              <a:lnSpc>
                <a:spcPct val="171429"/>
              </a:lnSpc>
              <a:spcBef>
                <a:spcPts val="0"/>
              </a:spcBef>
              <a:spcAft>
                <a:spcPts val="0"/>
              </a:spcAft>
              <a:buNone/>
            </a:pPr>
            <a:r>
              <a:rPr lang="en-GB" sz="1350">
                <a:solidFill>
                  <a:schemeClr val="dk1"/>
                </a:solidFill>
                <a:highlight>
                  <a:schemeClr val="lt1"/>
                </a:highlight>
                <a:latin typeface="Roboto Mono"/>
                <a:ea typeface="Roboto Mono"/>
                <a:cs typeface="Roboto Mono"/>
                <a:sym typeface="Roboto Mono"/>
              </a:rPr>
              <a:t>else: </a:t>
            </a:r>
            <a:endParaRPr sz="1350">
              <a:solidFill>
                <a:schemeClr val="dk1"/>
              </a:solidFill>
              <a:highlight>
                <a:schemeClr val="lt1"/>
              </a:highlight>
              <a:latin typeface="Roboto Mono"/>
              <a:ea typeface="Roboto Mono"/>
              <a:cs typeface="Roboto Mono"/>
              <a:sym typeface="Roboto Mono"/>
            </a:endParaRPr>
          </a:p>
          <a:p>
            <a:pPr indent="0" lvl="0" marL="0" rtl="0" algn="l">
              <a:lnSpc>
                <a:spcPct val="171429"/>
              </a:lnSpc>
              <a:spcBef>
                <a:spcPts val="0"/>
              </a:spcBef>
              <a:spcAft>
                <a:spcPts val="0"/>
              </a:spcAft>
              <a:buNone/>
            </a:pPr>
            <a:r>
              <a:rPr lang="en-GB" sz="1350">
                <a:solidFill>
                  <a:schemeClr val="dk1"/>
                </a:solidFill>
                <a:highlight>
                  <a:schemeClr val="lt1"/>
                </a:highlight>
                <a:latin typeface="Roboto Mono"/>
                <a:ea typeface="Roboto Mono"/>
                <a:cs typeface="Roboto Mono"/>
                <a:sym typeface="Roboto Mono"/>
              </a:rPr>
              <a:t>prev1 = 0 </a:t>
            </a:r>
            <a:endParaRPr sz="1350">
              <a:solidFill>
                <a:schemeClr val="dk1"/>
              </a:solidFill>
              <a:highlight>
                <a:schemeClr val="lt1"/>
              </a:highlight>
              <a:latin typeface="Roboto Mono"/>
              <a:ea typeface="Roboto Mono"/>
              <a:cs typeface="Roboto Mono"/>
              <a:sym typeface="Roboto Mono"/>
            </a:endParaRPr>
          </a:p>
          <a:p>
            <a:pPr indent="0" lvl="0" marL="0" rtl="0" algn="l">
              <a:lnSpc>
                <a:spcPct val="171429"/>
              </a:lnSpc>
              <a:spcBef>
                <a:spcPts val="0"/>
              </a:spcBef>
              <a:spcAft>
                <a:spcPts val="0"/>
              </a:spcAft>
              <a:buNone/>
            </a:pPr>
            <a:r>
              <a:rPr lang="en-GB" sz="1350">
                <a:solidFill>
                  <a:schemeClr val="dk1"/>
                </a:solidFill>
                <a:highlight>
                  <a:schemeClr val="lt1"/>
                </a:highlight>
                <a:latin typeface="Roboto Mono"/>
                <a:ea typeface="Roboto Mono"/>
                <a:cs typeface="Roboto Mono"/>
                <a:sym typeface="Roboto Mono"/>
              </a:rPr>
              <a:t>prev2 = 1 </a:t>
            </a:r>
            <a:endParaRPr sz="1350">
              <a:solidFill>
                <a:schemeClr val="dk1"/>
              </a:solidFill>
              <a:highlight>
                <a:schemeClr val="lt1"/>
              </a:highlight>
              <a:latin typeface="Roboto Mono"/>
              <a:ea typeface="Roboto Mono"/>
              <a:cs typeface="Roboto Mono"/>
              <a:sym typeface="Roboto Mono"/>
            </a:endParaRPr>
          </a:p>
          <a:p>
            <a:pPr indent="0" lvl="0" marL="0" rtl="0" algn="l">
              <a:spcBef>
                <a:spcPts val="1500"/>
              </a:spcBef>
              <a:spcAft>
                <a:spcPts val="0"/>
              </a:spcAft>
              <a:buNone/>
            </a:pPr>
            <a:r>
              <a:t/>
            </a:r>
            <a:endParaRPr sz="1600">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t/>
            </a:r>
            <a:endParaRPr sz="1400">
              <a:solidFill>
                <a:schemeClr val="dk1"/>
              </a:solidFill>
              <a:highlight>
                <a:schemeClr val="lt1"/>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7" name="Google Shape;127;p25"/>
          <p:cNvSpPr txBox="1"/>
          <p:nvPr>
            <p:ph idx="1" type="body"/>
          </p:nvPr>
        </p:nvSpPr>
        <p:spPr>
          <a:xfrm>
            <a:off x="311700" y="273600"/>
            <a:ext cx="8520600" cy="4623600"/>
          </a:xfrm>
          <a:prstGeom prst="rect">
            <a:avLst/>
          </a:prstGeom>
        </p:spPr>
        <p:txBody>
          <a:bodyPr anchorCtr="0" anchor="t" bIns="91425" lIns="91425" spcFirstLastPara="1" rIns="91425" wrap="square" tIns="91425">
            <a:normAutofit fontScale="70000"/>
          </a:bodyPr>
          <a:lstStyle/>
          <a:p>
            <a:pPr indent="0" lvl="0" marL="0" rtl="0" algn="l">
              <a:lnSpc>
                <a:spcPct val="171429"/>
              </a:lnSpc>
              <a:spcBef>
                <a:spcPts val="0"/>
              </a:spcBef>
              <a:spcAft>
                <a:spcPts val="0"/>
              </a:spcAft>
              <a:buNone/>
            </a:pPr>
            <a:r>
              <a:rPr lang="en-GB" sz="1350">
                <a:solidFill>
                  <a:schemeClr val="dk1"/>
                </a:solidFill>
                <a:highlight>
                  <a:schemeClr val="lt1"/>
                </a:highlight>
                <a:latin typeface="Roboto Mono"/>
                <a:ea typeface="Roboto Mono"/>
                <a:cs typeface="Roboto Mono"/>
                <a:sym typeface="Roboto Mono"/>
              </a:rPr>
              <a:t>for i in range(2, n+1): </a:t>
            </a:r>
            <a:endParaRPr sz="1350">
              <a:solidFill>
                <a:schemeClr val="dk1"/>
              </a:solidFill>
              <a:highlight>
                <a:schemeClr val="lt1"/>
              </a:highlight>
              <a:latin typeface="Roboto Mono"/>
              <a:ea typeface="Roboto Mono"/>
              <a:cs typeface="Roboto Mono"/>
              <a:sym typeface="Roboto Mono"/>
            </a:endParaRPr>
          </a:p>
          <a:p>
            <a:pPr indent="0" lvl="0" marL="0" rtl="0" algn="l">
              <a:lnSpc>
                <a:spcPct val="171429"/>
              </a:lnSpc>
              <a:spcBef>
                <a:spcPts val="0"/>
              </a:spcBef>
              <a:spcAft>
                <a:spcPts val="0"/>
              </a:spcAft>
              <a:buNone/>
            </a:pPr>
            <a:r>
              <a:rPr lang="en-GB" sz="1350">
                <a:solidFill>
                  <a:schemeClr val="dk1"/>
                </a:solidFill>
                <a:highlight>
                  <a:schemeClr val="lt1"/>
                </a:highlight>
                <a:latin typeface="Roboto Mono"/>
                <a:ea typeface="Roboto Mono"/>
                <a:cs typeface="Roboto Mono"/>
                <a:sym typeface="Roboto Mono"/>
              </a:rPr>
              <a:t>current = prev1 + prev2</a:t>
            </a:r>
            <a:endParaRPr sz="1350">
              <a:solidFill>
                <a:schemeClr val="dk1"/>
              </a:solidFill>
              <a:highlight>
                <a:schemeClr val="lt1"/>
              </a:highlight>
              <a:latin typeface="Roboto Mono"/>
              <a:ea typeface="Roboto Mono"/>
              <a:cs typeface="Roboto Mono"/>
              <a:sym typeface="Roboto Mono"/>
            </a:endParaRPr>
          </a:p>
          <a:p>
            <a:pPr indent="0" lvl="0" marL="0" rtl="0" algn="l">
              <a:lnSpc>
                <a:spcPct val="171429"/>
              </a:lnSpc>
              <a:spcBef>
                <a:spcPts val="0"/>
              </a:spcBef>
              <a:spcAft>
                <a:spcPts val="0"/>
              </a:spcAft>
              <a:buNone/>
            </a:pPr>
            <a:r>
              <a:rPr lang="en-GB" sz="1350">
                <a:solidFill>
                  <a:schemeClr val="dk1"/>
                </a:solidFill>
                <a:highlight>
                  <a:schemeClr val="lt1"/>
                </a:highlight>
                <a:latin typeface="Roboto Mono"/>
                <a:ea typeface="Roboto Mono"/>
                <a:cs typeface="Roboto Mono"/>
                <a:sym typeface="Roboto Mono"/>
              </a:rPr>
              <a:t> prev1 = prev2 </a:t>
            </a:r>
            <a:endParaRPr sz="1350">
              <a:solidFill>
                <a:schemeClr val="dk1"/>
              </a:solidFill>
              <a:highlight>
                <a:schemeClr val="lt1"/>
              </a:highlight>
              <a:latin typeface="Roboto Mono"/>
              <a:ea typeface="Roboto Mono"/>
              <a:cs typeface="Roboto Mono"/>
              <a:sym typeface="Roboto Mono"/>
            </a:endParaRPr>
          </a:p>
          <a:p>
            <a:pPr indent="0" lvl="0" marL="0" rtl="0" algn="l">
              <a:lnSpc>
                <a:spcPct val="171429"/>
              </a:lnSpc>
              <a:spcBef>
                <a:spcPts val="0"/>
              </a:spcBef>
              <a:spcAft>
                <a:spcPts val="0"/>
              </a:spcAft>
              <a:buNone/>
            </a:pPr>
            <a:r>
              <a:rPr lang="en-GB" sz="1350">
                <a:solidFill>
                  <a:schemeClr val="dk1"/>
                </a:solidFill>
                <a:highlight>
                  <a:schemeClr val="lt1"/>
                </a:highlight>
                <a:latin typeface="Roboto Mono"/>
                <a:ea typeface="Roboto Mono"/>
                <a:cs typeface="Roboto Mono"/>
                <a:sym typeface="Roboto Mono"/>
              </a:rPr>
              <a:t>prev2 = current</a:t>
            </a:r>
            <a:endParaRPr sz="1350">
              <a:solidFill>
                <a:schemeClr val="dk1"/>
              </a:solidFill>
              <a:highlight>
                <a:schemeClr val="lt1"/>
              </a:highlight>
              <a:latin typeface="Roboto Mono"/>
              <a:ea typeface="Roboto Mono"/>
              <a:cs typeface="Roboto Mono"/>
              <a:sym typeface="Roboto Mono"/>
            </a:endParaRPr>
          </a:p>
          <a:p>
            <a:pPr indent="0" lvl="0" marL="0" rtl="0" algn="l">
              <a:lnSpc>
                <a:spcPct val="171429"/>
              </a:lnSpc>
              <a:spcBef>
                <a:spcPts val="0"/>
              </a:spcBef>
              <a:spcAft>
                <a:spcPts val="0"/>
              </a:spcAft>
              <a:buNone/>
            </a:pPr>
            <a:r>
              <a:rPr lang="en-GB" sz="1350">
                <a:solidFill>
                  <a:schemeClr val="dk1"/>
                </a:solidFill>
                <a:highlight>
                  <a:schemeClr val="lt1"/>
                </a:highlight>
                <a:latin typeface="Roboto Mono"/>
                <a:ea typeface="Roboto Mono"/>
                <a:cs typeface="Roboto Mono"/>
                <a:sym typeface="Roboto Mono"/>
              </a:rPr>
              <a:t> return current</a:t>
            </a:r>
            <a:endParaRPr sz="1350">
              <a:solidFill>
                <a:schemeClr val="dk1"/>
              </a:solidFill>
              <a:highlight>
                <a:schemeClr val="lt1"/>
              </a:highlight>
              <a:latin typeface="Roboto Mono"/>
              <a:ea typeface="Roboto Mono"/>
              <a:cs typeface="Roboto Mono"/>
              <a:sym typeface="Roboto Mono"/>
            </a:endParaRPr>
          </a:p>
          <a:p>
            <a:pPr indent="0" lvl="0" marL="0" rtl="0" algn="l">
              <a:lnSpc>
                <a:spcPct val="175000"/>
              </a:lnSpc>
              <a:spcBef>
                <a:spcPts val="1500"/>
              </a:spcBef>
              <a:spcAft>
                <a:spcPts val="0"/>
              </a:spcAft>
              <a:buNone/>
            </a:pPr>
            <a:r>
              <a:rPr lang="en-GB" sz="1454">
                <a:solidFill>
                  <a:schemeClr val="dk1"/>
                </a:solidFill>
                <a:highlight>
                  <a:schemeClr val="lt1"/>
                </a:highlight>
              </a:rPr>
              <a:t>The time complexity of the iterative version of the Fibonacci function is linear, O(n). This is because the function iterates through the loop n times, and each iteration takes constant time.</a:t>
            </a:r>
            <a:endParaRPr sz="1454">
              <a:solidFill>
                <a:schemeClr val="dk1"/>
              </a:solidFill>
              <a:highlight>
                <a:schemeClr val="lt1"/>
              </a:highlight>
            </a:endParaRPr>
          </a:p>
          <a:p>
            <a:pPr indent="0" lvl="0" marL="0" rtl="0" algn="l">
              <a:lnSpc>
                <a:spcPct val="175000"/>
              </a:lnSpc>
              <a:spcBef>
                <a:spcPts val="1500"/>
              </a:spcBef>
              <a:spcAft>
                <a:spcPts val="0"/>
              </a:spcAft>
              <a:buNone/>
            </a:pPr>
            <a:r>
              <a:rPr lang="en-GB" sz="1454">
                <a:solidFill>
                  <a:schemeClr val="dk1"/>
                </a:solidFill>
                <a:highlight>
                  <a:schemeClr val="lt1"/>
                </a:highlight>
              </a:rPr>
              <a:t>In terms of efficiency, the iterative version is much faster than the recursive version for large input sizes. The exponential time complexity of the recursive version makes it impractical for computing large Fibonacci numbers, whereas the linear time complexity of the iterative version allows it to compute large Fibonacci numbers efficiently.</a:t>
            </a:r>
            <a:endParaRPr sz="1454">
              <a:solidFill>
                <a:schemeClr val="dk1"/>
              </a:solidFill>
              <a:highlight>
                <a:schemeClr val="lt1"/>
              </a:highlight>
            </a:endParaRPr>
          </a:p>
          <a:p>
            <a:pPr indent="0" lvl="0" marL="0" rtl="0" algn="l">
              <a:lnSpc>
                <a:spcPct val="175000"/>
              </a:lnSpc>
              <a:spcBef>
                <a:spcPts val="1500"/>
              </a:spcBef>
              <a:spcAft>
                <a:spcPts val="0"/>
              </a:spcAft>
              <a:buNone/>
            </a:pPr>
            <a:r>
              <a:rPr lang="en-GB" sz="1454">
                <a:solidFill>
                  <a:schemeClr val="dk1"/>
                </a:solidFill>
                <a:highlight>
                  <a:schemeClr val="lt1"/>
                </a:highlight>
              </a:rPr>
              <a:t>However, the recursive version may be easier to understand and implement, particularly for smaller input sizes. Additionally, recursive algorithms can be useful in other contexts where the problem has a recursive structure.</a:t>
            </a:r>
            <a:endParaRPr sz="1454">
              <a:solidFill>
                <a:schemeClr val="dk1"/>
              </a:solidFill>
              <a:highlight>
                <a:schemeClr val="lt1"/>
              </a:highlight>
            </a:endParaRPr>
          </a:p>
          <a:p>
            <a:pPr indent="0" lvl="0" marL="0" rtl="0" algn="l">
              <a:lnSpc>
                <a:spcPct val="175000"/>
              </a:lnSpc>
              <a:spcBef>
                <a:spcPts val="1500"/>
              </a:spcBef>
              <a:spcAft>
                <a:spcPts val="0"/>
              </a:spcAft>
              <a:buNone/>
            </a:pPr>
            <a:r>
              <a:rPr lang="en-GB" sz="1454">
                <a:solidFill>
                  <a:schemeClr val="dk1"/>
                </a:solidFill>
                <a:highlight>
                  <a:schemeClr val="lt1"/>
                </a:highlight>
              </a:rPr>
              <a:t>Overall, the choice between the recursive and iterative versions of the Fibonacci function depends on the specific use case and input size.</a:t>
            </a:r>
            <a:endParaRPr sz="1454">
              <a:solidFill>
                <a:schemeClr val="dk1"/>
              </a:solidFill>
              <a:highlight>
                <a:schemeClr val="lt1"/>
              </a:highlight>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679">
                <a:highlight>
                  <a:schemeClr val="lt1"/>
                </a:highlight>
                <a:latin typeface="Roboto"/>
                <a:ea typeface="Roboto"/>
                <a:cs typeface="Roboto"/>
                <a:sym typeface="Roboto"/>
              </a:rPr>
              <a:t>Q.6   Explain chained matrix multiplication with a suitable example and discuss its practical applications.</a:t>
            </a:r>
            <a:endParaRPr sz="1679">
              <a:highlight>
                <a:schemeClr val="lt1"/>
              </a:highlight>
              <a:latin typeface="Roboto"/>
              <a:ea typeface="Roboto"/>
              <a:cs typeface="Roboto"/>
              <a:sym typeface="Roboto"/>
            </a:endParaRPr>
          </a:p>
          <a:p>
            <a:pPr indent="0" lvl="0" marL="0" rtl="0" algn="l">
              <a:spcBef>
                <a:spcPts val="0"/>
              </a:spcBef>
              <a:spcAft>
                <a:spcPts val="0"/>
              </a:spcAft>
              <a:buSzPts val="990"/>
              <a:buNone/>
            </a:pPr>
            <a:r>
              <a:t/>
            </a:r>
            <a:endParaRPr sz="1590">
              <a:highlight>
                <a:schemeClr val="lt1"/>
              </a:highlight>
            </a:endParaRPr>
          </a:p>
          <a:p>
            <a:pPr indent="0" lvl="0" marL="0" rtl="0" algn="l">
              <a:spcBef>
                <a:spcPts val="0"/>
              </a:spcBef>
              <a:spcAft>
                <a:spcPts val="0"/>
              </a:spcAft>
              <a:buSzPts val="990"/>
              <a:buNone/>
            </a:pPr>
            <a:r>
              <a:t/>
            </a:r>
            <a:endParaRPr sz="1679">
              <a:highlight>
                <a:schemeClr val="lt1"/>
              </a:highlight>
              <a:latin typeface="Roboto"/>
              <a:ea typeface="Roboto"/>
              <a:cs typeface="Roboto"/>
              <a:sym typeface="Roboto"/>
            </a:endParaRPr>
          </a:p>
          <a:p>
            <a:pPr indent="0" lvl="0" marL="0" rtl="0" algn="l">
              <a:spcBef>
                <a:spcPts val="0"/>
              </a:spcBef>
              <a:spcAft>
                <a:spcPts val="0"/>
              </a:spcAft>
              <a:buSzPts val="990"/>
              <a:buNone/>
            </a:pPr>
            <a:r>
              <a:t/>
            </a:r>
            <a:endParaRPr sz="2520"/>
          </a:p>
        </p:txBody>
      </p:sp>
      <p:sp>
        <p:nvSpPr>
          <p:cNvPr id="133" name="Google Shape;133;p26"/>
          <p:cNvSpPr txBox="1"/>
          <p:nvPr>
            <p:ph idx="1" type="body"/>
          </p:nvPr>
        </p:nvSpPr>
        <p:spPr>
          <a:xfrm>
            <a:off x="311700" y="1152475"/>
            <a:ext cx="8520600" cy="373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Answer :-</a:t>
            </a:r>
            <a:endParaRPr/>
          </a:p>
          <a:p>
            <a:pPr indent="0" lvl="0" marL="0" rtl="0" algn="l">
              <a:spcBef>
                <a:spcPts val="1200"/>
              </a:spcBef>
              <a:spcAft>
                <a:spcPts val="0"/>
              </a:spcAft>
              <a:buNone/>
            </a:pPr>
            <a:r>
              <a:rPr lang="en-GB" sz="1500">
                <a:solidFill>
                  <a:schemeClr val="dk1"/>
                </a:solidFill>
                <a:highlight>
                  <a:schemeClr val="lt1"/>
                </a:highlight>
                <a:latin typeface="Roboto"/>
                <a:ea typeface="Roboto"/>
                <a:cs typeface="Roboto"/>
                <a:sym typeface="Roboto"/>
              </a:rPr>
              <a:t>Chained matrix multiplication is a technique that involves multiplying several matrices together in a particular order to reduce the total number of operations required. The order of the matrices is important because it affects the number of intermediate products that need to be computed.</a:t>
            </a:r>
            <a:endParaRPr sz="1500">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rPr lang="en-GB" sz="1500">
                <a:solidFill>
                  <a:schemeClr val="dk1"/>
                </a:solidFill>
                <a:highlight>
                  <a:schemeClr val="lt1"/>
                </a:highlight>
                <a:latin typeface="Roboto"/>
                <a:ea typeface="Roboto"/>
                <a:cs typeface="Roboto"/>
                <a:sym typeface="Roboto"/>
              </a:rPr>
              <a:t>Let's consider the following example of multiplying three matrices A, B, and C:</a:t>
            </a:r>
            <a:endParaRPr sz="1500">
              <a:solidFill>
                <a:schemeClr val="dk1"/>
              </a:solidFill>
              <a:highlight>
                <a:schemeClr val="lt1"/>
              </a:highlight>
              <a:latin typeface="Roboto"/>
              <a:ea typeface="Roboto"/>
              <a:cs typeface="Roboto"/>
              <a:sym typeface="Roboto"/>
            </a:endParaRPr>
          </a:p>
          <a:p>
            <a:pPr indent="0" lvl="0" marL="0" rtl="0" algn="l">
              <a:lnSpc>
                <a:spcPct val="171429"/>
              </a:lnSpc>
              <a:spcBef>
                <a:spcPts val="1500"/>
              </a:spcBef>
              <a:spcAft>
                <a:spcPts val="0"/>
              </a:spcAft>
              <a:buNone/>
            </a:pPr>
            <a:r>
              <a:rPr lang="en-GB" sz="1250">
                <a:solidFill>
                  <a:schemeClr val="dk1"/>
                </a:solidFill>
                <a:highlight>
                  <a:schemeClr val="lt1"/>
                </a:highlight>
                <a:latin typeface="Roboto Mono"/>
                <a:ea typeface="Roboto Mono"/>
                <a:cs typeface="Roboto Mono"/>
                <a:sym typeface="Roboto Mono"/>
              </a:rPr>
              <a:t>A: 2x3 </a:t>
            </a:r>
            <a:endParaRPr sz="1250">
              <a:solidFill>
                <a:schemeClr val="dk1"/>
              </a:solidFill>
              <a:highlight>
                <a:schemeClr val="lt1"/>
              </a:highlight>
              <a:latin typeface="Roboto Mono"/>
              <a:ea typeface="Roboto Mono"/>
              <a:cs typeface="Roboto Mono"/>
              <a:sym typeface="Roboto Mono"/>
            </a:endParaRPr>
          </a:p>
          <a:p>
            <a:pPr indent="0" lvl="0" marL="0" rtl="0" algn="l">
              <a:lnSpc>
                <a:spcPct val="171429"/>
              </a:lnSpc>
              <a:spcBef>
                <a:spcPts val="0"/>
              </a:spcBef>
              <a:spcAft>
                <a:spcPts val="0"/>
              </a:spcAft>
              <a:buNone/>
            </a:pPr>
            <a:r>
              <a:rPr lang="en-GB" sz="1250">
                <a:solidFill>
                  <a:schemeClr val="dk1"/>
                </a:solidFill>
                <a:highlight>
                  <a:schemeClr val="lt1"/>
                </a:highlight>
                <a:latin typeface="Roboto Mono"/>
                <a:ea typeface="Roboto Mono"/>
                <a:cs typeface="Roboto Mono"/>
                <a:sym typeface="Roboto Mono"/>
              </a:rPr>
              <a:t>B: 3x4 </a:t>
            </a:r>
            <a:endParaRPr sz="1250">
              <a:solidFill>
                <a:schemeClr val="dk1"/>
              </a:solidFill>
              <a:highlight>
                <a:schemeClr val="lt1"/>
              </a:highlight>
              <a:latin typeface="Roboto Mono"/>
              <a:ea typeface="Roboto Mono"/>
              <a:cs typeface="Roboto Mono"/>
              <a:sym typeface="Roboto Mono"/>
            </a:endParaRPr>
          </a:p>
          <a:p>
            <a:pPr indent="0" lvl="0" marL="0" rtl="0" algn="l">
              <a:lnSpc>
                <a:spcPct val="171429"/>
              </a:lnSpc>
              <a:spcBef>
                <a:spcPts val="0"/>
              </a:spcBef>
              <a:spcAft>
                <a:spcPts val="0"/>
              </a:spcAft>
              <a:buNone/>
            </a:pPr>
            <a:r>
              <a:rPr lang="en-GB" sz="1250">
                <a:solidFill>
                  <a:schemeClr val="dk1"/>
                </a:solidFill>
                <a:highlight>
                  <a:schemeClr val="lt1"/>
                </a:highlight>
                <a:latin typeface="Roboto Mono"/>
                <a:ea typeface="Roboto Mono"/>
                <a:cs typeface="Roboto Mono"/>
                <a:sym typeface="Roboto Mono"/>
              </a:rPr>
              <a:t>C: 4x2</a:t>
            </a:r>
            <a:endParaRPr sz="1250">
              <a:solidFill>
                <a:schemeClr val="dk1"/>
              </a:solidFill>
              <a:highlight>
                <a:schemeClr val="lt1"/>
              </a:highlight>
              <a:latin typeface="Roboto Mono"/>
              <a:ea typeface="Roboto Mono"/>
              <a:cs typeface="Roboto Mono"/>
              <a:sym typeface="Roboto Mono"/>
            </a:endParaRPr>
          </a:p>
          <a:p>
            <a:pPr indent="0" lvl="0" marL="0" rtl="0" algn="l">
              <a:spcBef>
                <a:spcPts val="1500"/>
              </a:spcBef>
              <a:spcAft>
                <a:spcPts val="0"/>
              </a:spcAft>
              <a:buNone/>
            </a:pPr>
            <a:r>
              <a:rPr lang="en-GB" sz="1500">
                <a:solidFill>
                  <a:schemeClr val="dk1"/>
                </a:solidFill>
                <a:highlight>
                  <a:schemeClr val="lt1"/>
                </a:highlight>
                <a:latin typeface="Roboto"/>
                <a:ea typeface="Roboto"/>
                <a:cs typeface="Roboto"/>
                <a:sym typeface="Roboto"/>
              </a:rPr>
              <a:t>We can compute the product ABC in two different ways:</a:t>
            </a:r>
            <a:endParaRPr sz="1500">
              <a:solidFill>
                <a:schemeClr val="dk1"/>
              </a:solidFill>
              <a:highlight>
                <a:schemeClr val="lt1"/>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9" name="Google Shape;139;p27"/>
          <p:cNvSpPr txBox="1"/>
          <p:nvPr>
            <p:ph idx="1" type="body"/>
          </p:nvPr>
        </p:nvSpPr>
        <p:spPr>
          <a:xfrm>
            <a:off x="311700" y="328300"/>
            <a:ext cx="8520600" cy="45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dk1"/>
                </a:solidFill>
                <a:highlight>
                  <a:schemeClr val="lt1"/>
                </a:highlight>
                <a:latin typeface="Roboto"/>
                <a:ea typeface="Roboto"/>
                <a:cs typeface="Roboto"/>
                <a:sym typeface="Roboto"/>
              </a:rPr>
              <a:t>Method 1: (AB)C</a:t>
            </a:r>
            <a:endParaRPr sz="1500">
              <a:solidFill>
                <a:schemeClr val="dk1"/>
              </a:solidFill>
              <a:highlight>
                <a:schemeClr val="lt1"/>
              </a:highlight>
              <a:latin typeface="Roboto"/>
              <a:ea typeface="Roboto"/>
              <a:cs typeface="Roboto"/>
              <a:sym typeface="Roboto"/>
            </a:endParaRPr>
          </a:p>
          <a:p>
            <a:pPr indent="0" lvl="0" marL="0" rtl="0" algn="l">
              <a:lnSpc>
                <a:spcPct val="171429"/>
              </a:lnSpc>
              <a:spcBef>
                <a:spcPts val="1200"/>
              </a:spcBef>
              <a:spcAft>
                <a:spcPts val="0"/>
              </a:spcAft>
              <a:buNone/>
            </a:pPr>
            <a:r>
              <a:rPr lang="en-GB" sz="1250">
                <a:solidFill>
                  <a:schemeClr val="dk1"/>
                </a:solidFill>
                <a:highlight>
                  <a:schemeClr val="lt1"/>
                </a:highlight>
                <a:latin typeface="Roboto Mono"/>
                <a:ea typeface="Roboto Mono"/>
                <a:cs typeface="Roboto Mono"/>
                <a:sym typeface="Roboto Mono"/>
              </a:rPr>
              <a:t>AB: 2x4 C: 4x2 (AB)C: 2x2</a:t>
            </a:r>
            <a:endParaRPr sz="1250">
              <a:solidFill>
                <a:schemeClr val="dk1"/>
              </a:solidFill>
              <a:highlight>
                <a:schemeClr val="lt1"/>
              </a:highlight>
              <a:latin typeface="Roboto Mono"/>
              <a:ea typeface="Roboto Mono"/>
              <a:cs typeface="Roboto Mono"/>
              <a:sym typeface="Roboto Mono"/>
            </a:endParaRPr>
          </a:p>
          <a:p>
            <a:pPr indent="0" lvl="0" marL="0" rtl="0" algn="l">
              <a:spcBef>
                <a:spcPts val="1500"/>
              </a:spcBef>
              <a:spcAft>
                <a:spcPts val="0"/>
              </a:spcAft>
              <a:buNone/>
            </a:pPr>
            <a:r>
              <a:rPr lang="en-GB" sz="1500">
                <a:solidFill>
                  <a:schemeClr val="dk1"/>
                </a:solidFill>
                <a:highlight>
                  <a:schemeClr val="lt1"/>
                </a:highlight>
                <a:latin typeface="Roboto"/>
                <a:ea typeface="Roboto"/>
                <a:cs typeface="Roboto"/>
                <a:sym typeface="Roboto"/>
              </a:rPr>
              <a:t>Method 2: A(BC)</a:t>
            </a:r>
            <a:endParaRPr sz="1200">
              <a:solidFill>
                <a:schemeClr val="dk1"/>
              </a:solidFill>
              <a:highlight>
                <a:schemeClr val="lt1"/>
              </a:highlight>
              <a:latin typeface="Roboto"/>
              <a:ea typeface="Roboto"/>
              <a:cs typeface="Roboto"/>
              <a:sym typeface="Roboto"/>
            </a:endParaRPr>
          </a:p>
          <a:p>
            <a:pPr indent="0" lvl="0" marL="0" rtl="0" algn="l">
              <a:lnSpc>
                <a:spcPct val="171429"/>
              </a:lnSpc>
              <a:spcBef>
                <a:spcPts val="1500"/>
              </a:spcBef>
              <a:spcAft>
                <a:spcPts val="0"/>
              </a:spcAft>
              <a:buNone/>
            </a:pPr>
            <a:r>
              <a:rPr lang="en-GB" sz="1250">
                <a:solidFill>
                  <a:schemeClr val="dk1"/>
                </a:solidFill>
                <a:highlight>
                  <a:schemeClr val="lt1"/>
                </a:highlight>
                <a:latin typeface="Roboto Mono"/>
                <a:ea typeface="Roboto Mono"/>
                <a:cs typeface="Roboto Mono"/>
                <a:sym typeface="Roboto Mono"/>
              </a:rPr>
              <a:t>BC: 3x2 A: 2x3 A(BC): 2x2</a:t>
            </a:r>
            <a:endParaRPr sz="1250">
              <a:solidFill>
                <a:schemeClr val="dk1"/>
              </a:solidFill>
              <a:highlight>
                <a:schemeClr val="lt1"/>
              </a:highlight>
              <a:latin typeface="Roboto Mono"/>
              <a:ea typeface="Roboto Mono"/>
              <a:cs typeface="Roboto Mono"/>
              <a:sym typeface="Roboto Mono"/>
            </a:endParaRPr>
          </a:p>
          <a:p>
            <a:pPr indent="0" lvl="0" marL="0" rtl="0" algn="l">
              <a:spcBef>
                <a:spcPts val="1500"/>
              </a:spcBef>
              <a:spcAft>
                <a:spcPts val="0"/>
              </a:spcAft>
              <a:buNone/>
            </a:pPr>
            <a:r>
              <a:rPr lang="en-GB" sz="1500">
                <a:solidFill>
                  <a:schemeClr val="dk1"/>
                </a:solidFill>
                <a:highlight>
                  <a:schemeClr val="lt1"/>
                </a:highlight>
                <a:latin typeface="Roboto"/>
                <a:ea typeface="Roboto"/>
                <a:cs typeface="Roboto"/>
                <a:sym typeface="Roboto"/>
              </a:rPr>
              <a:t>In Method 1, we first compute the product of matrices A and B, which results in a 2x4 matrix. We then multiply this intermediate result with matrix C to obtain the final result, a 2x2 matrix.</a:t>
            </a:r>
            <a:endParaRPr sz="1500">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rPr lang="en-GB" sz="1500">
                <a:solidFill>
                  <a:schemeClr val="dk1"/>
                </a:solidFill>
                <a:highlight>
                  <a:schemeClr val="lt1"/>
                </a:highlight>
                <a:latin typeface="Roboto"/>
                <a:ea typeface="Roboto"/>
                <a:cs typeface="Roboto"/>
                <a:sym typeface="Roboto"/>
              </a:rPr>
              <a:t>In Method 2, we first compute the product of matrices B and C, which results in a 3x2 matrix. We then multiply this intermediate result with matrix A to obtain the final result, a 2x2 matrix.</a:t>
            </a:r>
            <a:endParaRPr sz="1500">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rPr lang="en-GB" sz="1500">
                <a:solidFill>
                  <a:schemeClr val="dk1"/>
                </a:solidFill>
                <a:highlight>
                  <a:schemeClr val="lt1"/>
                </a:highlight>
                <a:latin typeface="Roboto"/>
                <a:ea typeface="Roboto"/>
                <a:cs typeface="Roboto"/>
                <a:sym typeface="Roboto"/>
              </a:rPr>
              <a:t>The number of operations required to compute the product of three matrices depends on the method used. In this case, Method 1 requires 24 scalar multiplications, while Method 2 requires 18 scalar multiplications. As we can see, Method 2 is more efficient, since it requires fewer operations.</a:t>
            </a:r>
            <a:endParaRPr sz="1500">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t/>
            </a:r>
            <a:endParaRPr sz="1300">
              <a:solidFill>
                <a:schemeClr val="dk1"/>
              </a:solidFill>
              <a:highlight>
                <a:schemeClr val="lt1"/>
              </a:highlight>
            </a:endParaRPr>
          </a:p>
          <a:p>
            <a:pPr indent="0" lvl="0" marL="0" rtl="0" algn="l">
              <a:lnSpc>
                <a:spcPct val="171429"/>
              </a:lnSpc>
              <a:spcBef>
                <a:spcPts val="0"/>
              </a:spcBef>
              <a:spcAft>
                <a:spcPts val="0"/>
              </a:spcAft>
              <a:buNone/>
            </a:pPr>
            <a:r>
              <a:t/>
            </a:r>
            <a:endParaRPr sz="950">
              <a:solidFill>
                <a:srgbClr val="FFFFFF"/>
              </a:solidFill>
              <a:highlight>
                <a:srgbClr val="444654"/>
              </a:highlight>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5" name="Google Shape;145;p28"/>
          <p:cNvSpPr txBox="1"/>
          <p:nvPr>
            <p:ph idx="1" type="body"/>
          </p:nvPr>
        </p:nvSpPr>
        <p:spPr>
          <a:xfrm>
            <a:off x="311700" y="383025"/>
            <a:ext cx="8520600" cy="4185900"/>
          </a:xfrm>
          <a:prstGeom prst="rect">
            <a:avLst/>
          </a:prstGeom>
        </p:spPr>
        <p:txBody>
          <a:bodyPr anchorCtr="0" anchor="t" bIns="91425" lIns="91425" spcFirstLastPara="1" rIns="91425" wrap="square" tIns="91425">
            <a:normAutofit/>
          </a:bodyPr>
          <a:lstStyle/>
          <a:p>
            <a:pPr indent="0" lvl="0" marL="0" rtl="0" algn="l">
              <a:lnSpc>
                <a:spcPct val="175000"/>
              </a:lnSpc>
              <a:spcBef>
                <a:spcPts val="1500"/>
              </a:spcBef>
              <a:spcAft>
                <a:spcPts val="0"/>
              </a:spcAft>
              <a:buNone/>
            </a:pPr>
            <a:r>
              <a:rPr lang="en-GB" sz="1450">
                <a:solidFill>
                  <a:schemeClr val="dk1"/>
                </a:solidFill>
                <a:highlight>
                  <a:schemeClr val="lt1"/>
                </a:highlight>
                <a:latin typeface="Roboto"/>
                <a:ea typeface="Roboto"/>
                <a:cs typeface="Roboto"/>
                <a:sym typeface="Roboto"/>
              </a:rPr>
              <a:t>Chained matrix multiplication can have practical applications in many areas, including computer graphics, scientific computing, and machine learning. For example, in computer graphics, matrix multiplication is used to transform 3D models and camera views. In scientific computing, matrix multiplication is used to solve systems of linear equations and perform numerical simulations. In machine learning, matrix multiplication is used in neural network computations, such as the dot product between the weight matrix and the input data.</a:t>
            </a:r>
            <a:endParaRPr sz="1450">
              <a:solidFill>
                <a:schemeClr val="dk1"/>
              </a:solidFill>
              <a:highlight>
                <a:schemeClr val="lt1"/>
              </a:highlight>
              <a:latin typeface="Roboto"/>
              <a:ea typeface="Roboto"/>
              <a:cs typeface="Roboto"/>
              <a:sym typeface="Roboto"/>
            </a:endParaRPr>
          </a:p>
          <a:p>
            <a:pPr indent="0" lvl="0" marL="0" rtl="0" algn="l">
              <a:lnSpc>
                <a:spcPct val="175000"/>
              </a:lnSpc>
              <a:spcBef>
                <a:spcPts val="1500"/>
              </a:spcBef>
              <a:spcAft>
                <a:spcPts val="0"/>
              </a:spcAft>
              <a:buNone/>
            </a:pPr>
            <a:r>
              <a:rPr lang="en-GB" sz="1450">
                <a:solidFill>
                  <a:schemeClr val="dk1"/>
                </a:solidFill>
                <a:highlight>
                  <a:schemeClr val="lt1"/>
                </a:highlight>
                <a:latin typeface="Roboto"/>
                <a:ea typeface="Roboto"/>
                <a:cs typeface="Roboto"/>
                <a:sym typeface="Roboto"/>
              </a:rPr>
              <a:t>By using chained matrix multiplication, we can reduce the number of operations required for these computations, which can lead to faster and more efficient algorithms.</a:t>
            </a:r>
            <a:endParaRPr sz="1450">
              <a:solidFill>
                <a:schemeClr val="dk1"/>
              </a:solidFill>
              <a:highlight>
                <a:schemeClr val="lt1"/>
              </a:highlight>
              <a:latin typeface="Roboto"/>
              <a:ea typeface="Roboto"/>
              <a:cs typeface="Roboto"/>
              <a:sym typeface="Roboto"/>
            </a:endParaRPr>
          </a:p>
          <a:p>
            <a:pPr indent="0" lvl="0" marL="0" rtl="0" algn="l">
              <a:lnSpc>
                <a:spcPct val="175000"/>
              </a:lnSpc>
              <a:spcBef>
                <a:spcPts val="0"/>
              </a:spcBef>
              <a:spcAft>
                <a:spcPts val="0"/>
              </a:spcAft>
              <a:buNone/>
            </a:pPr>
            <a:r>
              <a:t/>
            </a:r>
            <a:endParaRPr sz="1450">
              <a:solidFill>
                <a:schemeClr val="dk1"/>
              </a:solidFill>
              <a:highlight>
                <a:schemeClr val="lt1"/>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1580">
                <a:highlight>
                  <a:schemeClr val="lt1"/>
                </a:highlight>
                <a:latin typeface="Roboto"/>
                <a:ea typeface="Roboto"/>
                <a:cs typeface="Roboto"/>
                <a:sym typeface="Roboto"/>
              </a:rPr>
              <a:t>Q.7  a)   Evaluate the time complexity of chained matrix multiplication and analyze how it affects the overall performance of an algorithm that uses this operation.</a:t>
            </a:r>
            <a:endParaRPr b="1" sz="3020">
              <a:highlight>
                <a:schemeClr val="lt1"/>
              </a:highlight>
            </a:endParaRPr>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dk1"/>
                </a:solidFill>
                <a:highlight>
                  <a:schemeClr val="lt1"/>
                </a:highlight>
                <a:latin typeface="Roboto"/>
                <a:ea typeface="Roboto"/>
                <a:cs typeface="Roboto"/>
                <a:sym typeface="Roboto"/>
              </a:rPr>
              <a:t>The time complexity of chained matrix multiplication depends on the order in which the matrices are multiplied. If we have n matrices A1, A2, ..., An, the number of scalar multiplications required to multiply them depends on the order in which they are multiplied.</a:t>
            </a:r>
            <a:endParaRPr sz="1500">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rPr lang="en-GB" sz="1500">
                <a:solidFill>
                  <a:schemeClr val="dk1"/>
                </a:solidFill>
                <a:highlight>
                  <a:schemeClr val="lt1"/>
                </a:highlight>
                <a:latin typeface="Roboto"/>
                <a:ea typeface="Roboto"/>
                <a:cs typeface="Roboto"/>
                <a:sym typeface="Roboto"/>
              </a:rPr>
              <a:t>There are (n-1)! possible orders in which to multiply n matrices. However, only a few of these orders are optimal. The most efficient way to multiply the matrices can be found using dynamic programming, which reduces the time complexity to O(n^3).</a:t>
            </a:r>
            <a:endParaRPr sz="1500">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rPr lang="en-GB" sz="1500">
                <a:solidFill>
                  <a:schemeClr val="dk1"/>
                </a:solidFill>
                <a:highlight>
                  <a:schemeClr val="lt1"/>
                </a:highlight>
                <a:latin typeface="Roboto"/>
                <a:ea typeface="Roboto"/>
                <a:cs typeface="Roboto"/>
                <a:sym typeface="Roboto"/>
              </a:rPr>
              <a:t>The dynamic programming approach involves computing the optimal costs of multiplying every subsequence of matrices and using these costs to compute the optimal cost of multiplying the entire sequence of matrices. The algorithm involves filling a table with the optimal costs of multiplying every subsequence of matrices. The table is filled diagonally, and the diagonal entries correspond to multiplying a single matrix.</a:t>
            </a:r>
            <a:endParaRPr sz="1500">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t/>
            </a:r>
            <a:endParaRPr sz="1400">
              <a:solidFill>
                <a:schemeClr val="dk1"/>
              </a:solidFill>
              <a:highlight>
                <a:schemeClr val="lt1"/>
              </a:highlight>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7" name="Google Shape;157;p30"/>
          <p:cNvSpPr txBox="1"/>
          <p:nvPr>
            <p:ph idx="1" type="body"/>
          </p:nvPr>
        </p:nvSpPr>
        <p:spPr>
          <a:xfrm>
            <a:off x="311700" y="314625"/>
            <a:ext cx="8520600" cy="4254300"/>
          </a:xfrm>
          <a:prstGeom prst="rect">
            <a:avLst/>
          </a:prstGeom>
        </p:spPr>
        <p:txBody>
          <a:bodyPr anchorCtr="0" anchor="t" bIns="91425" lIns="91425" spcFirstLastPara="1" rIns="91425" wrap="square" tIns="91425">
            <a:noAutofit/>
          </a:bodyPr>
          <a:lstStyle/>
          <a:p>
            <a:pPr indent="0" lvl="0" marL="0" rtl="0" algn="l">
              <a:lnSpc>
                <a:spcPct val="175000"/>
              </a:lnSpc>
              <a:spcBef>
                <a:spcPts val="1500"/>
              </a:spcBef>
              <a:spcAft>
                <a:spcPts val="0"/>
              </a:spcAft>
              <a:buNone/>
            </a:pPr>
            <a:r>
              <a:rPr lang="en-GB" sz="1450">
                <a:solidFill>
                  <a:schemeClr val="dk1"/>
                </a:solidFill>
                <a:highlight>
                  <a:schemeClr val="lt1"/>
                </a:highlight>
                <a:latin typeface="Roboto"/>
                <a:ea typeface="Roboto"/>
                <a:cs typeface="Roboto"/>
                <a:sym typeface="Roboto"/>
              </a:rPr>
              <a:t>The time complexity of the dynamic programming approach is O(n^3), where n is the number of matrices. This is because we need to fill an n x n table, and each entry requires O(n) operations to compute.</a:t>
            </a:r>
            <a:endParaRPr sz="1450">
              <a:solidFill>
                <a:schemeClr val="dk1"/>
              </a:solidFill>
              <a:highlight>
                <a:schemeClr val="lt1"/>
              </a:highlight>
              <a:latin typeface="Roboto"/>
              <a:ea typeface="Roboto"/>
              <a:cs typeface="Roboto"/>
              <a:sym typeface="Roboto"/>
            </a:endParaRPr>
          </a:p>
          <a:p>
            <a:pPr indent="0" lvl="0" marL="0" rtl="0" algn="l">
              <a:lnSpc>
                <a:spcPct val="175000"/>
              </a:lnSpc>
              <a:spcBef>
                <a:spcPts val="1500"/>
              </a:spcBef>
              <a:spcAft>
                <a:spcPts val="0"/>
              </a:spcAft>
              <a:buNone/>
            </a:pPr>
            <a:r>
              <a:rPr lang="en-GB" sz="1450">
                <a:solidFill>
                  <a:schemeClr val="dk1"/>
                </a:solidFill>
                <a:highlight>
                  <a:schemeClr val="lt1"/>
                </a:highlight>
                <a:latin typeface="Roboto"/>
                <a:ea typeface="Roboto"/>
                <a:cs typeface="Roboto"/>
                <a:sym typeface="Roboto"/>
              </a:rPr>
              <a:t>The time complexity of chained matrix multiplication can have a significant impact on the overall performance of an algorithm that uses this operation. If the matrices are large and the number of matrices is large, the time complexity of chained matrix multiplication can dominate the overall time complexity of the algorithm.</a:t>
            </a:r>
            <a:endParaRPr sz="1450">
              <a:solidFill>
                <a:schemeClr val="dk1"/>
              </a:solidFill>
              <a:highlight>
                <a:schemeClr val="lt1"/>
              </a:highlight>
              <a:latin typeface="Roboto"/>
              <a:ea typeface="Roboto"/>
              <a:cs typeface="Roboto"/>
              <a:sym typeface="Roboto"/>
            </a:endParaRPr>
          </a:p>
          <a:p>
            <a:pPr indent="0" lvl="0" marL="0" rtl="0" algn="l">
              <a:lnSpc>
                <a:spcPct val="175000"/>
              </a:lnSpc>
              <a:spcBef>
                <a:spcPts val="1500"/>
              </a:spcBef>
              <a:spcAft>
                <a:spcPts val="0"/>
              </a:spcAft>
              <a:buNone/>
            </a:pPr>
            <a:r>
              <a:rPr lang="en-GB" sz="1450">
                <a:solidFill>
                  <a:schemeClr val="dk1"/>
                </a:solidFill>
                <a:highlight>
                  <a:schemeClr val="lt1"/>
                </a:highlight>
                <a:latin typeface="Roboto"/>
                <a:ea typeface="Roboto"/>
                <a:cs typeface="Roboto"/>
                <a:sym typeface="Roboto"/>
              </a:rPr>
              <a:t>Therefore, it is important to choose an efficient algorithm for chained matrix multiplication, such as dynamic programming. Additionally, techniques such as parallel computing and caching can be used to further optimize the performance of the algorithm.</a:t>
            </a:r>
            <a:endParaRPr sz="145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450">
              <a:solidFill>
                <a:schemeClr val="dk1"/>
              </a:solidFill>
              <a:highlight>
                <a:schemeClr val="lt1"/>
              </a:highlight>
              <a:latin typeface="Roboto"/>
              <a:ea typeface="Roboto"/>
              <a:cs typeface="Roboto"/>
              <a:sym typeface="Roboto"/>
            </a:endParaRPr>
          </a:p>
          <a:p>
            <a:pPr indent="0" lvl="0" marL="0" rtl="0" algn="l">
              <a:spcBef>
                <a:spcPts val="0"/>
              </a:spcBef>
              <a:spcAft>
                <a:spcPts val="1200"/>
              </a:spcAft>
              <a:buNone/>
            </a:pPr>
            <a:r>
              <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highlight>
                  <a:schemeClr val="lt1"/>
                </a:highlight>
                <a:latin typeface="Roboto"/>
                <a:ea typeface="Roboto"/>
                <a:cs typeface="Roboto"/>
                <a:sym typeface="Roboto"/>
              </a:rPr>
              <a:t>Q.7  b)  Write a non-deterministic search and sort algorithm.</a:t>
            </a:r>
            <a:endParaRPr sz="3300">
              <a:highlight>
                <a:schemeClr val="lt1"/>
              </a:highlight>
            </a:endParaRPr>
          </a:p>
        </p:txBody>
      </p:sp>
      <p:sp>
        <p:nvSpPr>
          <p:cNvPr id="163" name="Google Shape;163;p31"/>
          <p:cNvSpPr txBox="1"/>
          <p:nvPr>
            <p:ph idx="1" type="body"/>
          </p:nvPr>
        </p:nvSpPr>
        <p:spPr>
          <a:xfrm>
            <a:off x="311700" y="1152475"/>
            <a:ext cx="8520600" cy="381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Answer :-</a:t>
            </a:r>
            <a:endParaRPr/>
          </a:p>
          <a:p>
            <a:pPr indent="0" lvl="0" marL="0" rtl="0" algn="l">
              <a:spcBef>
                <a:spcPts val="1500"/>
              </a:spcBef>
              <a:spcAft>
                <a:spcPts val="0"/>
              </a:spcAft>
              <a:buNone/>
            </a:pPr>
            <a:r>
              <a:rPr lang="en-GB" sz="1508">
                <a:solidFill>
                  <a:schemeClr val="dk1"/>
                </a:solidFill>
                <a:highlight>
                  <a:schemeClr val="lt1"/>
                </a:highlight>
                <a:latin typeface="Roboto"/>
                <a:ea typeface="Roboto"/>
                <a:cs typeface="Roboto"/>
                <a:sym typeface="Roboto"/>
              </a:rPr>
              <a:t>Non-deterministic algorithms are algorithms that can make random choices during their execution. These algorithms are used in situations where it is difficult or impossible to determine the optimal solution in a reasonable amount of time.</a:t>
            </a:r>
            <a:endParaRPr sz="1508">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rPr lang="en-GB" sz="1508">
                <a:solidFill>
                  <a:schemeClr val="dk1"/>
                </a:solidFill>
                <a:highlight>
                  <a:schemeClr val="lt1"/>
                </a:highlight>
                <a:latin typeface="Roboto"/>
                <a:ea typeface="Roboto"/>
                <a:cs typeface="Roboto"/>
                <a:sym typeface="Roboto"/>
              </a:rPr>
              <a:t>One example of a non-deterministic search algorithm is the Monte Carlo Tree Search algorithm. This algorithm is often used in games and other applications that involve searching large trees of possible moves. The Monte Carlo Tree Search algorithm randomly selects moves and evaluates their effectiveness based on simulated playthroughs of the game. This allows the algorithm to focus its search on the most promising moves.</a:t>
            </a:r>
            <a:endParaRPr sz="1508">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t/>
            </a:r>
            <a:endParaRPr sz="1408">
              <a:solidFill>
                <a:schemeClr val="dk1"/>
              </a:solidFill>
              <a:highlight>
                <a:schemeClr val="lt1"/>
              </a:highlight>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8875"/>
            <a:ext cx="8520600" cy="7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1545">
                <a:highlight>
                  <a:schemeClr val="lt1"/>
                </a:highlight>
                <a:latin typeface="Roboto"/>
                <a:ea typeface="Roboto"/>
                <a:cs typeface="Roboto"/>
                <a:sym typeface="Roboto"/>
              </a:rPr>
              <a:t> Q1. Analyse the time complexity of the Quick Sort algorithm in average case and provide a step-by-step explanation of the sorting process.</a:t>
            </a:r>
            <a:endParaRPr b="1" sz="1545">
              <a:highlight>
                <a:schemeClr val="lt1"/>
              </a:highlight>
              <a:latin typeface="Roboto"/>
              <a:ea typeface="Roboto"/>
              <a:cs typeface="Roboto"/>
              <a:sym typeface="Roboto"/>
            </a:endParaRPr>
          </a:p>
          <a:p>
            <a:pPr indent="0" lvl="0" marL="0" rtl="0" algn="l">
              <a:lnSpc>
                <a:spcPct val="115000"/>
              </a:lnSpc>
              <a:spcBef>
                <a:spcPts val="0"/>
              </a:spcBef>
              <a:spcAft>
                <a:spcPts val="0"/>
              </a:spcAft>
              <a:buSzPts val="990"/>
              <a:buNone/>
            </a:pPr>
            <a:r>
              <a:t/>
            </a:r>
            <a:endParaRPr b="1" sz="1545">
              <a:highlight>
                <a:srgbClr val="343541"/>
              </a:highlight>
              <a:latin typeface="Roboto"/>
              <a:ea typeface="Roboto"/>
              <a:cs typeface="Roboto"/>
              <a:sym typeface="Roboto"/>
            </a:endParaRPr>
          </a:p>
          <a:p>
            <a:pPr indent="0" lvl="0" marL="0" rtl="0" algn="l">
              <a:lnSpc>
                <a:spcPct val="115000"/>
              </a:lnSpc>
              <a:spcBef>
                <a:spcPts val="0"/>
              </a:spcBef>
              <a:spcAft>
                <a:spcPts val="0"/>
              </a:spcAft>
              <a:buSzPts val="990"/>
              <a:buNone/>
            </a:pPr>
            <a:r>
              <a:t/>
            </a:r>
            <a:endParaRPr sz="1045">
              <a:highlight>
                <a:srgbClr val="10A37F"/>
              </a:highlight>
              <a:latin typeface="Roboto"/>
              <a:ea typeface="Roboto"/>
              <a:cs typeface="Roboto"/>
              <a:sym typeface="Roboto"/>
            </a:endParaRPr>
          </a:p>
          <a:p>
            <a:pPr indent="0" lvl="0" marL="0" rtl="0" algn="l">
              <a:spcBef>
                <a:spcPts val="0"/>
              </a:spcBef>
              <a:spcAft>
                <a:spcPts val="0"/>
              </a:spcAft>
              <a:buSzPts val="990"/>
              <a:buNone/>
            </a:pPr>
            <a:r>
              <a:t/>
            </a:r>
            <a:endParaRPr sz="2520"/>
          </a:p>
        </p:txBody>
      </p:sp>
      <p:sp>
        <p:nvSpPr>
          <p:cNvPr id="61" name="Google Shape;61;p14"/>
          <p:cNvSpPr txBox="1"/>
          <p:nvPr>
            <p:ph idx="1" type="body"/>
          </p:nvPr>
        </p:nvSpPr>
        <p:spPr>
          <a:xfrm>
            <a:off x="311700" y="1152475"/>
            <a:ext cx="8520600" cy="37995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b="1" lang="en-GB" sz="2088">
                <a:solidFill>
                  <a:schemeClr val="dk1"/>
                </a:solidFill>
                <a:highlight>
                  <a:schemeClr val="lt1"/>
                </a:highlight>
                <a:latin typeface="Roboto"/>
                <a:ea typeface="Roboto"/>
                <a:cs typeface="Roboto"/>
                <a:sym typeface="Roboto"/>
              </a:rPr>
              <a:t>Answer :-</a:t>
            </a:r>
            <a:endParaRPr b="1" sz="2088">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rPr lang="en-GB" sz="1988">
                <a:solidFill>
                  <a:schemeClr val="dk1"/>
                </a:solidFill>
                <a:highlight>
                  <a:schemeClr val="lt1"/>
                </a:highlight>
                <a:latin typeface="Roboto"/>
                <a:ea typeface="Roboto"/>
                <a:cs typeface="Roboto"/>
                <a:sym typeface="Roboto"/>
              </a:rPr>
              <a:t>Quick Sort is one of the most popular sorting algorithms and it is known for its efficiency in sorting large datasets. In average case, the time complexity of Quick Sort is O(n log n).</a:t>
            </a:r>
            <a:endParaRPr sz="1988">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rPr lang="en-GB" sz="1988">
                <a:solidFill>
                  <a:schemeClr val="dk1"/>
                </a:solidFill>
                <a:highlight>
                  <a:schemeClr val="lt1"/>
                </a:highlight>
                <a:latin typeface="Roboto"/>
                <a:ea typeface="Roboto"/>
                <a:cs typeface="Roboto"/>
                <a:sym typeface="Roboto"/>
              </a:rPr>
              <a:t>The Quick Sort algorithm follows the divide-and-conquer approach to sorting. It works by selecting a pivot element from the dataset, partitioning the dataset around the pivot element, and recursively sorting the two resulting sub-arrays.</a:t>
            </a:r>
            <a:endParaRPr sz="1988">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rPr lang="en-GB" sz="2610">
                <a:solidFill>
                  <a:schemeClr val="dk1"/>
                </a:solidFill>
                <a:highlight>
                  <a:schemeClr val="lt1"/>
                </a:highlight>
                <a:latin typeface="Roboto"/>
                <a:ea typeface="Roboto"/>
                <a:cs typeface="Roboto"/>
                <a:sym typeface="Roboto"/>
              </a:rPr>
              <a:t>Here a</a:t>
            </a:r>
            <a:r>
              <a:rPr lang="en-GB" sz="2021">
                <a:solidFill>
                  <a:schemeClr val="dk1"/>
                </a:solidFill>
                <a:highlight>
                  <a:schemeClr val="lt1"/>
                </a:highlight>
                <a:latin typeface="Roboto"/>
                <a:ea typeface="Roboto"/>
                <a:cs typeface="Roboto"/>
                <a:sym typeface="Roboto"/>
              </a:rPr>
              <a:t>re the steps for the Quick Sort algorithm:</a:t>
            </a:r>
            <a:endParaRPr sz="2021">
              <a:solidFill>
                <a:schemeClr val="dk1"/>
              </a:solidFill>
              <a:highlight>
                <a:schemeClr val="lt1"/>
              </a:highlight>
              <a:latin typeface="Roboto"/>
              <a:ea typeface="Roboto"/>
              <a:cs typeface="Roboto"/>
              <a:sym typeface="Roboto"/>
            </a:endParaRPr>
          </a:p>
          <a:p>
            <a:pPr indent="-308825" lvl="0" marL="457200" rtl="0" algn="l">
              <a:spcBef>
                <a:spcPts val="1500"/>
              </a:spcBef>
              <a:spcAft>
                <a:spcPts val="0"/>
              </a:spcAft>
              <a:buClr>
                <a:schemeClr val="dk1"/>
              </a:buClr>
              <a:buSzPct val="100000"/>
              <a:buFont typeface="Roboto"/>
              <a:buAutoNum type="arabicPeriod"/>
            </a:pPr>
            <a:r>
              <a:rPr lang="en-GB" sz="2021">
                <a:solidFill>
                  <a:schemeClr val="dk1"/>
                </a:solidFill>
                <a:highlight>
                  <a:schemeClr val="lt1"/>
                </a:highlight>
                <a:latin typeface="Roboto"/>
                <a:ea typeface="Roboto"/>
                <a:cs typeface="Roboto"/>
                <a:sym typeface="Roboto"/>
              </a:rPr>
              <a:t>Select a pivot element from the array. This can be any element from the array. The most common approach is to select the last element of the array.</a:t>
            </a:r>
            <a:endParaRPr sz="2021">
              <a:solidFill>
                <a:schemeClr val="dk1"/>
              </a:solidFill>
              <a:highlight>
                <a:schemeClr val="lt1"/>
              </a:highlight>
              <a:latin typeface="Roboto"/>
              <a:ea typeface="Roboto"/>
              <a:cs typeface="Roboto"/>
              <a:sym typeface="Roboto"/>
            </a:endParaRPr>
          </a:p>
          <a:p>
            <a:pPr indent="-308825" lvl="0" marL="457200" rtl="0" algn="l">
              <a:spcBef>
                <a:spcPts val="0"/>
              </a:spcBef>
              <a:spcAft>
                <a:spcPts val="0"/>
              </a:spcAft>
              <a:buClr>
                <a:schemeClr val="dk1"/>
              </a:buClr>
              <a:buSzPct val="100000"/>
              <a:buFont typeface="Roboto"/>
              <a:buAutoNum type="arabicPeriod"/>
            </a:pPr>
            <a:r>
              <a:rPr lang="en-GB" sz="2021">
                <a:solidFill>
                  <a:schemeClr val="dk1"/>
                </a:solidFill>
                <a:highlight>
                  <a:schemeClr val="lt1"/>
                </a:highlight>
                <a:latin typeface="Roboto"/>
                <a:ea typeface="Roboto"/>
                <a:cs typeface="Roboto"/>
                <a:sym typeface="Roboto"/>
              </a:rPr>
              <a:t>Partition the array into two sub-arrays based on the pivot element. All the elements less than the pivot element are moved to the left sub-array, and all the elements greater than the pivot element are moved to the right sub-array. The pivot element is now in its final sorted position.</a:t>
            </a:r>
            <a:endParaRPr sz="2021">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t/>
            </a:r>
            <a:endParaRPr sz="110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9" name="Google Shape;169;p32"/>
          <p:cNvSpPr txBox="1"/>
          <p:nvPr>
            <p:ph idx="1" type="body"/>
          </p:nvPr>
        </p:nvSpPr>
        <p:spPr>
          <a:xfrm>
            <a:off x="311700" y="273600"/>
            <a:ext cx="8520600" cy="4637400"/>
          </a:xfrm>
          <a:prstGeom prst="rect">
            <a:avLst/>
          </a:prstGeom>
        </p:spPr>
        <p:txBody>
          <a:bodyPr anchorCtr="0" anchor="t" bIns="91425" lIns="91425" spcFirstLastPara="1" rIns="91425" wrap="square" tIns="91425">
            <a:noAutofit/>
          </a:bodyPr>
          <a:lstStyle/>
          <a:p>
            <a:pPr indent="0" lvl="0" marL="0" rtl="0" algn="l">
              <a:lnSpc>
                <a:spcPct val="175000"/>
              </a:lnSpc>
              <a:spcBef>
                <a:spcPts val="1500"/>
              </a:spcBef>
              <a:spcAft>
                <a:spcPts val="0"/>
              </a:spcAft>
              <a:buNone/>
            </a:pPr>
            <a:r>
              <a:rPr lang="en-GB" sz="1250">
                <a:solidFill>
                  <a:schemeClr val="dk1"/>
                </a:solidFill>
                <a:highlight>
                  <a:schemeClr val="lt1"/>
                </a:highlight>
                <a:latin typeface="Roboto"/>
                <a:ea typeface="Roboto"/>
                <a:cs typeface="Roboto"/>
                <a:sym typeface="Roboto"/>
              </a:rPr>
              <a:t>Another example of a non-deterministic algorithm is the Genetic Algorithm, which is often used in optimization problems. This algorithm simulates the process of natural selection by generating a population of candidate solutions and iteratively selecting the fittest solutions to create the next generation. The algorithm makes random choices in the selection and mutation of solutions, allowing it to explore a wide range of possible solutions.</a:t>
            </a:r>
            <a:endParaRPr sz="1250">
              <a:solidFill>
                <a:schemeClr val="dk1"/>
              </a:solidFill>
              <a:highlight>
                <a:schemeClr val="lt1"/>
              </a:highlight>
              <a:latin typeface="Roboto"/>
              <a:ea typeface="Roboto"/>
              <a:cs typeface="Roboto"/>
              <a:sym typeface="Roboto"/>
            </a:endParaRPr>
          </a:p>
          <a:p>
            <a:pPr indent="0" lvl="0" marL="0" rtl="0" algn="l">
              <a:lnSpc>
                <a:spcPct val="175000"/>
              </a:lnSpc>
              <a:spcBef>
                <a:spcPts val="1500"/>
              </a:spcBef>
              <a:spcAft>
                <a:spcPts val="0"/>
              </a:spcAft>
              <a:buNone/>
            </a:pPr>
            <a:r>
              <a:rPr lang="en-GB" sz="1250">
                <a:solidFill>
                  <a:schemeClr val="dk1"/>
                </a:solidFill>
                <a:highlight>
                  <a:schemeClr val="lt1"/>
                </a:highlight>
                <a:latin typeface="Roboto"/>
                <a:ea typeface="Roboto"/>
                <a:cs typeface="Roboto"/>
                <a:sym typeface="Roboto"/>
              </a:rPr>
              <a:t>Non-deterministic sorting algorithms are algorithms that use randomization to sort data. One example of a non-deterministic sorting algorithm is the Bogosort algorithm. This algorithm randomly shuffles the data and checks if the data is sorted. If it is not sorted, the algorithm shuffles the data again and repeats the process. The Bogosort algorithm has a worst-case time complexity of O(n!), which makes it impractical for large datasets. However, it is often used for educational purposes because of its simplicity.</a:t>
            </a:r>
            <a:endParaRPr sz="1250">
              <a:solidFill>
                <a:schemeClr val="dk1"/>
              </a:solidFill>
              <a:highlight>
                <a:schemeClr val="lt1"/>
              </a:highlight>
              <a:latin typeface="Roboto"/>
              <a:ea typeface="Roboto"/>
              <a:cs typeface="Roboto"/>
              <a:sym typeface="Roboto"/>
            </a:endParaRPr>
          </a:p>
          <a:p>
            <a:pPr indent="0" lvl="0" marL="0" rtl="0" algn="l">
              <a:lnSpc>
                <a:spcPct val="175000"/>
              </a:lnSpc>
              <a:spcBef>
                <a:spcPts val="1500"/>
              </a:spcBef>
              <a:spcAft>
                <a:spcPts val="0"/>
              </a:spcAft>
              <a:buNone/>
            </a:pPr>
            <a:r>
              <a:rPr lang="en-GB" sz="1250">
                <a:solidFill>
                  <a:schemeClr val="dk1"/>
                </a:solidFill>
                <a:highlight>
                  <a:schemeClr val="lt1"/>
                </a:highlight>
                <a:latin typeface="Roboto"/>
                <a:ea typeface="Roboto"/>
                <a:cs typeface="Roboto"/>
                <a:sym typeface="Roboto"/>
              </a:rPr>
              <a:t>In general, non-deterministic algorithms can be useful in situations where deterministic algorithms are not feasible. However, they often have higher time complexity and can be less predictable in their behavior, which makes them less suitable for certain applications.</a:t>
            </a:r>
            <a:endParaRPr sz="1250">
              <a:solidFill>
                <a:schemeClr val="dk1"/>
              </a:solidFill>
              <a:highlight>
                <a:schemeClr val="lt1"/>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1580">
                <a:highlight>
                  <a:schemeClr val="lt1"/>
                </a:highlight>
                <a:latin typeface="Roboto"/>
                <a:ea typeface="Roboto"/>
                <a:cs typeface="Roboto"/>
                <a:sym typeface="Roboto"/>
              </a:rPr>
              <a:t>Q.8  a) Analyze and compare the class P, NP, NP-hard and NP-complete problems, and provide examples of each. Discuss their significance in computer science and their potential real-world applications.</a:t>
            </a:r>
            <a:endParaRPr b="1" sz="3020">
              <a:highlight>
                <a:schemeClr val="lt1"/>
              </a:highlight>
            </a:endParaRPr>
          </a:p>
        </p:txBody>
      </p:sp>
      <p:sp>
        <p:nvSpPr>
          <p:cNvPr id="175" name="Google Shape;175;p33"/>
          <p:cNvSpPr txBox="1"/>
          <p:nvPr>
            <p:ph idx="1" type="body"/>
          </p:nvPr>
        </p:nvSpPr>
        <p:spPr>
          <a:xfrm>
            <a:off x="311700" y="1299550"/>
            <a:ext cx="8520600" cy="3269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Answer :-</a:t>
            </a:r>
            <a:endParaRPr/>
          </a:p>
          <a:p>
            <a:pPr indent="0" lvl="0" marL="0" rtl="0" algn="l">
              <a:spcBef>
                <a:spcPts val="1200"/>
              </a:spcBef>
              <a:spcAft>
                <a:spcPts val="0"/>
              </a:spcAft>
              <a:buNone/>
            </a:pPr>
            <a:r>
              <a:rPr lang="en-GB" sz="1600">
                <a:solidFill>
                  <a:schemeClr val="dk1"/>
                </a:solidFill>
                <a:highlight>
                  <a:schemeClr val="lt1"/>
                </a:highlight>
                <a:latin typeface="Roboto"/>
                <a:ea typeface="Roboto"/>
                <a:cs typeface="Roboto"/>
                <a:sym typeface="Roboto"/>
              </a:rPr>
              <a:t>The classes P, NP, NP-hard, and NP-complete are important concepts in computer science and computational complexity theory.</a:t>
            </a:r>
            <a:endParaRPr sz="1600">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rPr lang="en-GB" sz="1600">
                <a:solidFill>
                  <a:schemeClr val="dk1"/>
                </a:solidFill>
                <a:highlight>
                  <a:schemeClr val="lt1"/>
                </a:highlight>
                <a:latin typeface="Roboto"/>
                <a:ea typeface="Roboto"/>
                <a:cs typeface="Roboto"/>
                <a:sym typeface="Roboto"/>
              </a:rPr>
              <a:t>P: The class P contains all decision problems that can be solved in polynomial time by a deterministic algorithm. Polynomial time means that the running time of the algorithm is proportional to a polynomial function of the size of the input. Examples of problems in P include sorting, searching, and graph traversal algorithms. These problems are efficiently solvable and have many real-world applications, such as data processing and optimization.</a:t>
            </a:r>
            <a:endParaRPr sz="1600">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t/>
            </a:r>
            <a:endParaRPr sz="1500">
              <a:solidFill>
                <a:schemeClr val="dk1"/>
              </a:solidFill>
              <a:highlight>
                <a:schemeClr val="lt1"/>
              </a:highlight>
            </a:endParaRPr>
          </a:p>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1" name="Google Shape;181;p34"/>
          <p:cNvSpPr txBox="1"/>
          <p:nvPr>
            <p:ph idx="1" type="body"/>
          </p:nvPr>
        </p:nvSpPr>
        <p:spPr>
          <a:xfrm>
            <a:off x="311700" y="342000"/>
            <a:ext cx="8520600" cy="4650900"/>
          </a:xfrm>
          <a:prstGeom prst="rect">
            <a:avLst/>
          </a:prstGeom>
        </p:spPr>
        <p:txBody>
          <a:bodyPr anchorCtr="0" anchor="t" bIns="91425" lIns="91425" spcFirstLastPara="1" rIns="91425" wrap="square" tIns="91425">
            <a:normAutofit fontScale="85000" lnSpcReduction="10000"/>
          </a:bodyPr>
          <a:lstStyle/>
          <a:p>
            <a:pPr indent="0" lvl="0" marL="0" rtl="0" algn="l">
              <a:spcBef>
                <a:spcPts val="1500"/>
              </a:spcBef>
              <a:spcAft>
                <a:spcPts val="0"/>
              </a:spcAft>
              <a:buNone/>
            </a:pPr>
            <a:r>
              <a:rPr lang="en-GB" sz="1608">
                <a:solidFill>
                  <a:schemeClr val="dk1"/>
                </a:solidFill>
                <a:highlight>
                  <a:schemeClr val="lt1"/>
                </a:highlight>
                <a:latin typeface="Roboto"/>
                <a:ea typeface="Roboto"/>
                <a:cs typeface="Roboto"/>
                <a:sym typeface="Roboto"/>
              </a:rPr>
              <a:t>NP: The class NP contains all decision problems for which a "yes" answer can be verified in polynomial time by a non-deterministic algorithm. Non-deterministic algorithms are hypothetical machines that can make multiple choices simultaneously. Examples of problems in NP include the Traveling Salesman Problem and the Boolean Satisfiability Problem. These problems are computationally challenging to solve, but once a solution is proposed, it can be verified efficiently. Many real-world optimization problems, such as scheduling and logistics, fall into this category.</a:t>
            </a:r>
            <a:endParaRPr sz="1608">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rPr lang="en-GB" sz="1608">
                <a:solidFill>
                  <a:schemeClr val="dk1"/>
                </a:solidFill>
                <a:highlight>
                  <a:schemeClr val="lt1"/>
                </a:highlight>
                <a:latin typeface="Roboto"/>
                <a:ea typeface="Roboto"/>
                <a:cs typeface="Roboto"/>
                <a:sym typeface="Roboto"/>
              </a:rPr>
              <a:t>NP-hard: The class NP-hard contains all decision problems that are at least as hard as the hardest problems in NP. These problems are not necessarily in NP themselves, but they are considered to be at least as difficult to solve. Examples of NP-hard problems include the Knapsack Problem and the Graph Coloring Problem. These problems are computationally intractable and do not have efficient algorithms for solving them.</a:t>
            </a:r>
            <a:endParaRPr sz="1608">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rPr lang="en-GB" sz="1608">
                <a:solidFill>
                  <a:schemeClr val="dk1"/>
                </a:solidFill>
                <a:highlight>
                  <a:schemeClr val="lt1"/>
                </a:highlight>
                <a:latin typeface="Roboto"/>
                <a:ea typeface="Roboto"/>
                <a:cs typeface="Roboto"/>
                <a:sym typeface="Roboto"/>
              </a:rPr>
              <a:t>NP-complete: The class NP-complete contains all decision problems that are in both NP and NP-hard. These problems are considered to be the most challenging problems in NP, and they are believed to be fundamentally difficult to solve. Examples of NP-complete problems include the Traveling Salesman Problem and the Boolean Satisfiability Problem. Solving an NP-complete problem in polynomial time would mean that all problems in NP could be solved efficiently, which is currently believed to be unlikely.</a:t>
            </a:r>
            <a:endParaRPr sz="1608">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t/>
            </a:r>
            <a:endParaRPr sz="1100">
              <a:solidFill>
                <a:schemeClr val="dk1"/>
              </a:solidFill>
              <a:highlight>
                <a:schemeClr val="lt1"/>
              </a:highlight>
            </a:endParaRPr>
          </a:p>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500">
                <a:highlight>
                  <a:schemeClr val="lt1"/>
                </a:highlight>
                <a:latin typeface="Roboto"/>
                <a:ea typeface="Roboto"/>
                <a:cs typeface="Roboto"/>
                <a:sym typeface="Roboto"/>
              </a:rPr>
              <a:t>Q.8  b)   Derive the time complexity of the iterative and recursive versions of the Fibonacci function to compare their efficiency in each case</a:t>
            </a:r>
            <a:endParaRPr b="1" sz="3100">
              <a:highlight>
                <a:schemeClr val="lt1"/>
              </a:highlight>
            </a:endParaRPr>
          </a:p>
        </p:txBody>
      </p:sp>
      <p:sp>
        <p:nvSpPr>
          <p:cNvPr id="187" name="Google Shape;18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a:t>Answer :-</a:t>
            </a:r>
            <a:endParaRPr/>
          </a:p>
          <a:p>
            <a:pPr indent="0" lvl="0" marL="0" rtl="0" algn="l">
              <a:spcBef>
                <a:spcPts val="1200"/>
              </a:spcBef>
              <a:spcAft>
                <a:spcPts val="0"/>
              </a:spcAft>
              <a:buNone/>
            </a:pPr>
            <a:r>
              <a:rPr lang="en-GB" sz="1500">
                <a:solidFill>
                  <a:schemeClr val="dk1"/>
                </a:solidFill>
                <a:highlight>
                  <a:schemeClr val="lt1"/>
                </a:highlight>
                <a:latin typeface="Roboto"/>
                <a:ea typeface="Roboto"/>
                <a:cs typeface="Roboto"/>
                <a:sym typeface="Roboto"/>
              </a:rPr>
              <a:t>The Fibonacci sequence is defined as a series of numbers where each number is the sum of the two preceding numbers, starting with 0 and 1. The recursive and iterative versions of the Fibonacci function are two common ways to compute the nth number in the sequence.</a:t>
            </a:r>
            <a:endParaRPr sz="1500">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rPr lang="en-GB" sz="1500">
                <a:solidFill>
                  <a:schemeClr val="dk1"/>
                </a:solidFill>
                <a:highlight>
                  <a:schemeClr val="lt1"/>
                </a:highlight>
                <a:latin typeface="Roboto"/>
                <a:ea typeface="Roboto"/>
                <a:cs typeface="Roboto"/>
                <a:sym typeface="Roboto"/>
              </a:rPr>
              <a:t>Recursive version:</a:t>
            </a:r>
            <a:endParaRPr sz="1500">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rPr lang="en-GB" sz="1050">
                <a:solidFill>
                  <a:srgbClr val="FFFFFF"/>
                </a:solidFill>
                <a:highlight>
                  <a:srgbClr val="000000"/>
                </a:highlight>
                <a:latin typeface="Courier New"/>
                <a:ea typeface="Courier New"/>
                <a:cs typeface="Courier New"/>
                <a:sym typeface="Courier New"/>
              </a:rPr>
              <a:t>fib(n):</a:t>
            </a:r>
            <a:endParaRPr sz="1050">
              <a:solidFill>
                <a:srgbClr val="FFFFFF"/>
              </a:solidFill>
              <a:highlight>
                <a:srgbClr val="000000"/>
              </a:highlight>
              <a:latin typeface="Courier New"/>
              <a:ea typeface="Courier New"/>
              <a:cs typeface="Courier New"/>
              <a:sym typeface="Courier New"/>
            </a:endParaRPr>
          </a:p>
          <a:p>
            <a:pPr indent="0" lvl="0" marL="0" rtl="0" algn="l">
              <a:spcBef>
                <a:spcPts val="1200"/>
              </a:spcBef>
              <a:spcAft>
                <a:spcPts val="0"/>
              </a:spcAft>
              <a:buNone/>
            </a:pPr>
            <a:r>
              <a:rPr lang="en-GB" sz="1050">
                <a:solidFill>
                  <a:srgbClr val="FFFFFF"/>
                </a:solidFill>
                <a:highlight>
                  <a:srgbClr val="000000"/>
                </a:highlight>
                <a:latin typeface="Courier New"/>
                <a:ea typeface="Courier New"/>
                <a:cs typeface="Courier New"/>
                <a:sym typeface="Courier New"/>
              </a:rPr>
              <a:t>    </a:t>
            </a:r>
            <a:r>
              <a:rPr lang="en-GB" sz="1050">
                <a:solidFill>
                  <a:srgbClr val="2E95D3"/>
                </a:solidFill>
                <a:highlight>
                  <a:srgbClr val="000000"/>
                </a:highlight>
                <a:latin typeface="Courier New"/>
                <a:ea typeface="Courier New"/>
                <a:cs typeface="Courier New"/>
                <a:sym typeface="Courier New"/>
              </a:rPr>
              <a:t>if</a:t>
            </a:r>
            <a:r>
              <a:rPr lang="en-GB" sz="1050">
                <a:solidFill>
                  <a:srgbClr val="FFFFFF"/>
                </a:solidFill>
                <a:highlight>
                  <a:srgbClr val="000000"/>
                </a:highlight>
                <a:latin typeface="Courier New"/>
                <a:ea typeface="Courier New"/>
                <a:cs typeface="Courier New"/>
                <a:sym typeface="Courier New"/>
              </a:rPr>
              <a:t> n == </a:t>
            </a:r>
            <a:r>
              <a:rPr lang="en-GB" sz="1050">
                <a:solidFill>
                  <a:srgbClr val="DF3079"/>
                </a:solidFill>
                <a:highlight>
                  <a:srgbClr val="000000"/>
                </a:highlight>
                <a:latin typeface="Courier New"/>
                <a:ea typeface="Courier New"/>
                <a:cs typeface="Courier New"/>
                <a:sym typeface="Courier New"/>
              </a:rPr>
              <a:t>0</a:t>
            </a:r>
            <a:r>
              <a:rPr lang="en-GB" sz="1050">
                <a:solidFill>
                  <a:srgbClr val="FFFFFF"/>
                </a:solidFill>
                <a:highlight>
                  <a:srgbClr val="000000"/>
                </a:highlight>
                <a:latin typeface="Courier New"/>
                <a:ea typeface="Courier New"/>
                <a:cs typeface="Courier New"/>
                <a:sym typeface="Courier New"/>
              </a:rPr>
              <a:t>:</a:t>
            </a:r>
            <a:endParaRPr sz="1050">
              <a:solidFill>
                <a:srgbClr val="FFFFFF"/>
              </a:solidFill>
              <a:highlight>
                <a:srgbClr val="000000"/>
              </a:highlight>
              <a:latin typeface="Courier New"/>
              <a:ea typeface="Courier New"/>
              <a:cs typeface="Courier New"/>
              <a:sym typeface="Courier New"/>
            </a:endParaRPr>
          </a:p>
          <a:p>
            <a:pPr indent="0" lvl="0" marL="0" rtl="0" algn="l">
              <a:spcBef>
                <a:spcPts val="1200"/>
              </a:spcBef>
              <a:spcAft>
                <a:spcPts val="0"/>
              </a:spcAft>
              <a:buNone/>
            </a:pPr>
            <a:r>
              <a:rPr lang="en-GB" sz="1050">
                <a:solidFill>
                  <a:srgbClr val="FFFFFF"/>
                </a:solidFill>
                <a:highlight>
                  <a:srgbClr val="000000"/>
                </a:highlight>
                <a:latin typeface="Courier New"/>
                <a:ea typeface="Courier New"/>
                <a:cs typeface="Courier New"/>
                <a:sym typeface="Courier New"/>
              </a:rPr>
              <a:t>        </a:t>
            </a:r>
            <a:r>
              <a:rPr lang="en-GB" sz="1050">
                <a:solidFill>
                  <a:srgbClr val="2E95D3"/>
                </a:solidFill>
                <a:highlight>
                  <a:srgbClr val="000000"/>
                </a:highlight>
                <a:latin typeface="Courier New"/>
                <a:ea typeface="Courier New"/>
                <a:cs typeface="Courier New"/>
                <a:sym typeface="Courier New"/>
              </a:rPr>
              <a:t>return</a:t>
            </a:r>
            <a:r>
              <a:rPr lang="en-GB" sz="1050">
                <a:solidFill>
                  <a:srgbClr val="FFFFFF"/>
                </a:solidFill>
                <a:highlight>
                  <a:srgbClr val="000000"/>
                </a:highlight>
                <a:latin typeface="Courier New"/>
                <a:ea typeface="Courier New"/>
                <a:cs typeface="Courier New"/>
                <a:sym typeface="Courier New"/>
              </a:rPr>
              <a:t> </a:t>
            </a:r>
            <a:r>
              <a:rPr lang="en-GB" sz="1050">
                <a:solidFill>
                  <a:srgbClr val="DF3079"/>
                </a:solidFill>
                <a:highlight>
                  <a:srgbClr val="000000"/>
                </a:highlight>
                <a:latin typeface="Courier New"/>
                <a:ea typeface="Courier New"/>
                <a:cs typeface="Courier New"/>
                <a:sym typeface="Courier New"/>
              </a:rPr>
              <a:t>0</a:t>
            </a:r>
            <a:endParaRPr sz="1050">
              <a:solidFill>
                <a:srgbClr val="FFFFFF"/>
              </a:solidFill>
              <a:highlight>
                <a:srgbClr val="000000"/>
              </a:highlight>
              <a:latin typeface="Courier New"/>
              <a:ea typeface="Courier New"/>
              <a:cs typeface="Courier New"/>
              <a:sym typeface="Courier New"/>
            </a:endParaRPr>
          </a:p>
          <a:p>
            <a:pPr indent="0" lvl="0" marL="0" rtl="0" algn="l">
              <a:spcBef>
                <a:spcPts val="1200"/>
              </a:spcBef>
              <a:spcAft>
                <a:spcPts val="0"/>
              </a:spcAft>
              <a:buNone/>
            </a:pPr>
            <a:r>
              <a:rPr lang="en-GB" sz="1050">
                <a:solidFill>
                  <a:srgbClr val="FFFFFF"/>
                </a:solidFill>
                <a:highlight>
                  <a:srgbClr val="000000"/>
                </a:highlight>
                <a:latin typeface="Courier New"/>
                <a:ea typeface="Courier New"/>
                <a:cs typeface="Courier New"/>
                <a:sym typeface="Courier New"/>
              </a:rPr>
              <a:t>    elif n == </a:t>
            </a:r>
            <a:r>
              <a:rPr lang="en-GB" sz="1050">
                <a:solidFill>
                  <a:srgbClr val="DF3079"/>
                </a:solidFill>
                <a:highlight>
                  <a:srgbClr val="000000"/>
                </a:highlight>
                <a:latin typeface="Courier New"/>
                <a:ea typeface="Courier New"/>
                <a:cs typeface="Courier New"/>
                <a:sym typeface="Courier New"/>
              </a:rPr>
              <a:t>1</a:t>
            </a:r>
            <a:r>
              <a:rPr lang="en-GB" sz="1050">
                <a:solidFill>
                  <a:srgbClr val="FFFFFF"/>
                </a:solidFill>
                <a:highlight>
                  <a:srgbClr val="000000"/>
                </a:highlight>
                <a:latin typeface="Courier New"/>
                <a:ea typeface="Courier New"/>
                <a:cs typeface="Courier New"/>
                <a:sym typeface="Courier New"/>
              </a:rPr>
              <a:t>:</a:t>
            </a:r>
            <a:endParaRPr sz="1050">
              <a:solidFill>
                <a:srgbClr val="FFFFFF"/>
              </a:solidFill>
              <a:highlight>
                <a:srgbClr val="000000"/>
              </a:highlight>
              <a:latin typeface="Courier New"/>
              <a:ea typeface="Courier New"/>
              <a:cs typeface="Courier New"/>
              <a:sym typeface="Courier New"/>
            </a:endParaRPr>
          </a:p>
          <a:p>
            <a:pPr indent="0" lvl="0" marL="0" rtl="0" algn="l">
              <a:spcBef>
                <a:spcPts val="1200"/>
              </a:spcBef>
              <a:spcAft>
                <a:spcPts val="0"/>
              </a:spcAft>
              <a:buNone/>
            </a:pPr>
            <a:r>
              <a:rPr lang="en-GB" sz="1050">
                <a:solidFill>
                  <a:srgbClr val="FFFFFF"/>
                </a:solidFill>
                <a:highlight>
                  <a:srgbClr val="000000"/>
                </a:highlight>
                <a:latin typeface="Courier New"/>
                <a:ea typeface="Courier New"/>
                <a:cs typeface="Courier New"/>
                <a:sym typeface="Courier New"/>
              </a:rPr>
              <a:t>        </a:t>
            </a:r>
            <a:r>
              <a:rPr lang="en-GB" sz="1050">
                <a:solidFill>
                  <a:srgbClr val="2E95D3"/>
                </a:solidFill>
                <a:highlight>
                  <a:srgbClr val="000000"/>
                </a:highlight>
                <a:latin typeface="Courier New"/>
                <a:ea typeface="Courier New"/>
                <a:cs typeface="Courier New"/>
                <a:sym typeface="Courier New"/>
              </a:rPr>
              <a:t>return</a:t>
            </a:r>
            <a:r>
              <a:rPr lang="en-GB" sz="1050">
                <a:solidFill>
                  <a:srgbClr val="FFFFFF"/>
                </a:solidFill>
                <a:highlight>
                  <a:srgbClr val="000000"/>
                </a:highlight>
                <a:latin typeface="Courier New"/>
                <a:ea typeface="Courier New"/>
                <a:cs typeface="Courier New"/>
                <a:sym typeface="Courier New"/>
              </a:rPr>
              <a:t> </a:t>
            </a:r>
            <a:r>
              <a:rPr lang="en-GB" sz="1050">
                <a:solidFill>
                  <a:srgbClr val="DF3079"/>
                </a:solidFill>
                <a:highlight>
                  <a:srgbClr val="000000"/>
                </a:highlight>
                <a:latin typeface="Courier New"/>
                <a:ea typeface="Courier New"/>
                <a:cs typeface="Courier New"/>
                <a:sym typeface="Courier New"/>
              </a:rPr>
              <a:t>1</a:t>
            </a:r>
            <a:endParaRPr sz="1050">
              <a:solidFill>
                <a:srgbClr val="FFFFFF"/>
              </a:solidFill>
              <a:highlight>
                <a:srgbClr val="000000"/>
              </a:highlight>
              <a:latin typeface="Courier New"/>
              <a:ea typeface="Courier New"/>
              <a:cs typeface="Courier New"/>
              <a:sym typeface="Courier New"/>
            </a:endParaRPr>
          </a:p>
          <a:p>
            <a:pPr indent="0" lvl="0" marL="0" rtl="0" algn="l">
              <a:spcBef>
                <a:spcPts val="1200"/>
              </a:spcBef>
              <a:spcAft>
                <a:spcPts val="0"/>
              </a:spcAft>
              <a:buNone/>
            </a:pPr>
            <a:r>
              <a:rPr lang="en-GB" sz="1050">
                <a:solidFill>
                  <a:srgbClr val="FFFFFF"/>
                </a:solidFill>
                <a:highlight>
                  <a:srgbClr val="000000"/>
                </a:highlight>
                <a:latin typeface="Courier New"/>
                <a:ea typeface="Courier New"/>
                <a:cs typeface="Courier New"/>
                <a:sym typeface="Courier New"/>
              </a:rPr>
              <a:t>    </a:t>
            </a:r>
            <a:r>
              <a:rPr lang="en-GB" sz="1050">
                <a:solidFill>
                  <a:srgbClr val="2E95D3"/>
                </a:solidFill>
                <a:highlight>
                  <a:srgbClr val="000000"/>
                </a:highlight>
                <a:latin typeface="Courier New"/>
                <a:ea typeface="Courier New"/>
                <a:cs typeface="Courier New"/>
                <a:sym typeface="Courier New"/>
              </a:rPr>
              <a:t>else</a:t>
            </a:r>
            <a:r>
              <a:rPr lang="en-GB" sz="1050">
                <a:solidFill>
                  <a:srgbClr val="FFFFFF"/>
                </a:solidFill>
                <a:highlight>
                  <a:srgbClr val="000000"/>
                </a:highlight>
                <a:latin typeface="Courier New"/>
                <a:ea typeface="Courier New"/>
                <a:cs typeface="Courier New"/>
                <a:sym typeface="Courier New"/>
              </a:rPr>
              <a:t>:</a:t>
            </a:r>
            <a:endParaRPr sz="1050">
              <a:solidFill>
                <a:srgbClr val="FFFFFF"/>
              </a:solidFill>
              <a:highlight>
                <a:srgbClr val="000000"/>
              </a:highlight>
              <a:latin typeface="Courier New"/>
              <a:ea typeface="Courier New"/>
              <a:cs typeface="Courier New"/>
              <a:sym typeface="Courier New"/>
            </a:endParaRPr>
          </a:p>
          <a:p>
            <a:pPr indent="0" lvl="0" marL="0" rtl="0" algn="l">
              <a:spcBef>
                <a:spcPts val="1200"/>
              </a:spcBef>
              <a:spcAft>
                <a:spcPts val="1200"/>
              </a:spcAft>
              <a:buNone/>
            </a:pPr>
            <a:r>
              <a:rPr lang="en-GB" sz="1050">
                <a:solidFill>
                  <a:srgbClr val="FFFFFF"/>
                </a:solidFill>
                <a:highlight>
                  <a:srgbClr val="000000"/>
                </a:highlight>
                <a:latin typeface="Courier New"/>
                <a:ea typeface="Courier New"/>
                <a:cs typeface="Courier New"/>
                <a:sym typeface="Courier New"/>
              </a:rPr>
              <a:t>        </a:t>
            </a:r>
            <a:r>
              <a:rPr lang="en-GB" sz="1050">
                <a:solidFill>
                  <a:srgbClr val="2E95D3"/>
                </a:solidFill>
                <a:highlight>
                  <a:srgbClr val="000000"/>
                </a:highlight>
                <a:latin typeface="Courier New"/>
                <a:ea typeface="Courier New"/>
                <a:cs typeface="Courier New"/>
                <a:sym typeface="Courier New"/>
              </a:rPr>
              <a:t>return</a:t>
            </a:r>
            <a:r>
              <a:rPr lang="en-GB" sz="1050">
                <a:solidFill>
                  <a:srgbClr val="FFFFFF"/>
                </a:solidFill>
                <a:highlight>
                  <a:srgbClr val="000000"/>
                </a:highlight>
                <a:latin typeface="Courier New"/>
                <a:ea typeface="Courier New"/>
                <a:cs typeface="Courier New"/>
                <a:sym typeface="Courier New"/>
              </a:rPr>
              <a:t> fib(n-</a:t>
            </a:r>
            <a:r>
              <a:rPr lang="en-GB" sz="1050">
                <a:solidFill>
                  <a:srgbClr val="DF3079"/>
                </a:solidFill>
                <a:highlight>
                  <a:srgbClr val="000000"/>
                </a:highlight>
                <a:latin typeface="Courier New"/>
                <a:ea typeface="Courier New"/>
                <a:cs typeface="Courier New"/>
                <a:sym typeface="Courier New"/>
              </a:rPr>
              <a:t>1</a:t>
            </a:r>
            <a:r>
              <a:rPr lang="en-GB" sz="1050">
                <a:solidFill>
                  <a:srgbClr val="FFFFFF"/>
                </a:solidFill>
                <a:highlight>
                  <a:srgbClr val="000000"/>
                </a:highlight>
                <a:latin typeface="Courier New"/>
                <a:ea typeface="Courier New"/>
                <a:cs typeface="Courier New"/>
                <a:sym typeface="Courier New"/>
              </a:rPr>
              <a:t>) + fib(n-</a:t>
            </a:r>
            <a:r>
              <a:rPr lang="en-GB" sz="1050">
                <a:solidFill>
                  <a:srgbClr val="DF3079"/>
                </a:solidFill>
                <a:highlight>
                  <a:srgbClr val="000000"/>
                </a:highlight>
                <a:latin typeface="Courier New"/>
                <a:ea typeface="Courier New"/>
                <a:cs typeface="Courier New"/>
                <a:sym typeface="Courier New"/>
              </a:rPr>
              <a:t>2</a:t>
            </a:r>
            <a:r>
              <a:rPr lang="en-GB" sz="1050">
                <a:solidFill>
                  <a:srgbClr val="FFFFFF"/>
                </a:solidFill>
                <a:highlight>
                  <a:srgbClr val="000000"/>
                </a:highlight>
                <a:latin typeface="Courier New"/>
                <a:ea typeface="Courier New"/>
                <a:cs typeface="Courier New"/>
                <a:sym typeface="Courier New"/>
              </a:rPr>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3" name="Google Shape;193;p36"/>
          <p:cNvSpPr txBox="1"/>
          <p:nvPr>
            <p:ph idx="1" type="body"/>
          </p:nvPr>
        </p:nvSpPr>
        <p:spPr>
          <a:xfrm>
            <a:off x="311700" y="191525"/>
            <a:ext cx="8520600" cy="4582500"/>
          </a:xfrm>
          <a:prstGeom prst="rect">
            <a:avLst/>
          </a:prstGeom>
        </p:spPr>
        <p:txBody>
          <a:bodyPr anchorCtr="0" anchor="t" bIns="91425" lIns="91425" spcFirstLastPara="1" rIns="91425" wrap="square" tIns="91425">
            <a:normAutofit fontScale="92500" lnSpcReduction="20000"/>
          </a:bodyPr>
          <a:lstStyle/>
          <a:p>
            <a:pPr indent="0" lvl="0" marL="0" rtl="0" algn="l">
              <a:spcBef>
                <a:spcPts val="1500"/>
              </a:spcBef>
              <a:spcAft>
                <a:spcPts val="0"/>
              </a:spcAft>
              <a:buNone/>
            </a:pPr>
            <a:r>
              <a:rPr lang="en-GB" sz="1500">
                <a:solidFill>
                  <a:schemeClr val="dk1"/>
                </a:solidFill>
                <a:highlight>
                  <a:schemeClr val="lt1"/>
                </a:highlight>
                <a:latin typeface="Roboto"/>
                <a:ea typeface="Roboto"/>
                <a:cs typeface="Roboto"/>
                <a:sym typeface="Roboto"/>
              </a:rPr>
              <a:t>The time complexity of the recursive version of the Fibonacci function is exponential, O(2^n). This is because the function makes two recursive calls for each call, and the number of recursive calls grows exponentially with the input size.</a:t>
            </a:r>
            <a:endParaRPr sz="1500">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rPr lang="en-GB" sz="1500">
                <a:solidFill>
                  <a:schemeClr val="dk1"/>
                </a:solidFill>
                <a:highlight>
                  <a:schemeClr val="lt1"/>
                </a:highlight>
                <a:latin typeface="Roboto"/>
                <a:ea typeface="Roboto"/>
                <a:cs typeface="Roboto"/>
                <a:sym typeface="Roboto"/>
              </a:rPr>
              <a:t>Iterative version:</a:t>
            </a:r>
            <a:endParaRPr sz="1500">
              <a:solidFill>
                <a:schemeClr val="dk1"/>
              </a:solidFill>
              <a:highlight>
                <a:schemeClr val="lt1"/>
              </a:highlight>
              <a:latin typeface="Roboto"/>
              <a:ea typeface="Roboto"/>
              <a:cs typeface="Roboto"/>
              <a:sym typeface="Roboto"/>
            </a:endParaRPr>
          </a:p>
          <a:p>
            <a:pPr indent="0" lvl="0" marL="0" rtl="0" algn="l">
              <a:lnSpc>
                <a:spcPct val="171429"/>
              </a:lnSpc>
              <a:spcBef>
                <a:spcPts val="1500"/>
              </a:spcBef>
              <a:spcAft>
                <a:spcPts val="0"/>
              </a:spcAft>
              <a:buNone/>
            </a:pPr>
            <a:r>
              <a:rPr lang="en-GB" sz="950">
                <a:solidFill>
                  <a:schemeClr val="dk1"/>
                </a:solidFill>
                <a:highlight>
                  <a:schemeClr val="lt1"/>
                </a:highlight>
                <a:latin typeface="Roboto Mono"/>
                <a:ea typeface="Roboto Mono"/>
                <a:cs typeface="Roboto Mono"/>
                <a:sym typeface="Roboto Mono"/>
              </a:rPr>
              <a:t>fib(n):</a:t>
            </a:r>
            <a:endParaRPr sz="950">
              <a:solidFill>
                <a:schemeClr val="dk1"/>
              </a:solidFill>
              <a:highlight>
                <a:schemeClr val="lt1"/>
              </a:highlight>
              <a:latin typeface="Roboto Mono"/>
              <a:ea typeface="Roboto Mono"/>
              <a:cs typeface="Roboto Mono"/>
              <a:sym typeface="Roboto Mono"/>
            </a:endParaRPr>
          </a:p>
          <a:p>
            <a:pPr indent="0" lvl="0" marL="0" rtl="0" algn="l">
              <a:lnSpc>
                <a:spcPct val="171429"/>
              </a:lnSpc>
              <a:spcBef>
                <a:spcPts val="0"/>
              </a:spcBef>
              <a:spcAft>
                <a:spcPts val="0"/>
              </a:spcAft>
              <a:buNone/>
            </a:pPr>
            <a:r>
              <a:rPr lang="en-GB" sz="950">
                <a:solidFill>
                  <a:schemeClr val="dk1"/>
                </a:solidFill>
                <a:highlight>
                  <a:schemeClr val="lt1"/>
                </a:highlight>
                <a:latin typeface="Roboto Mono"/>
                <a:ea typeface="Roboto Mono"/>
                <a:cs typeface="Roboto Mono"/>
                <a:sym typeface="Roboto Mono"/>
              </a:rPr>
              <a:t> if n == 0: </a:t>
            </a:r>
            <a:endParaRPr sz="950">
              <a:solidFill>
                <a:schemeClr val="dk1"/>
              </a:solidFill>
              <a:highlight>
                <a:schemeClr val="lt1"/>
              </a:highlight>
              <a:latin typeface="Roboto Mono"/>
              <a:ea typeface="Roboto Mono"/>
              <a:cs typeface="Roboto Mono"/>
              <a:sym typeface="Roboto Mono"/>
            </a:endParaRPr>
          </a:p>
          <a:p>
            <a:pPr indent="0" lvl="0" marL="0" rtl="0" algn="l">
              <a:lnSpc>
                <a:spcPct val="171429"/>
              </a:lnSpc>
              <a:spcBef>
                <a:spcPts val="0"/>
              </a:spcBef>
              <a:spcAft>
                <a:spcPts val="0"/>
              </a:spcAft>
              <a:buNone/>
            </a:pPr>
            <a:r>
              <a:rPr lang="en-GB" sz="950">
                <a:solidFill>
                  <a:schemeClr val="dk1"/>
                </a:solidFill>
                <a:highlight>
                  <a:schemeClr val="lt1"/>
                </a:highlight>
                <a:latin typeface="Roboto Mono"/>
                <a:ea typeface="Roboto Mono"/>
                <a:cs typeface="Roboto Mono"/>
                <a:sym typeface="Roboto Mono"/>
              </a:rPr>
              <a:t>return 0 </a:t>
            </a:r>
            <a:endParaRPr sz="950">
              <a:solidFill>
                <a:schemeClr val="dk1"/>
              </a:solidFill>
              <a:highlight>
                <a:schemeClr val="lt1"/>
              </a:highlight>
              <a:latin typeface="Roboto Mono"/>
              <a:ea typeface="Roboto Mono"/>
              <a:cs typeface="Roboto Mono"/>
              <a:sym typeface="Roboto Mono"/>
            </a:endParaRPr>
          </a:p>
          <a:p>
            <a:pPr indent="0" lvl="0" marL="0" rtl="0" algn="l">
              <a:lnSpc>
                <a:spcPct val="171429"/>
              </a:lnSpc>
              <a:spcBef>
                <a:spcPts val="0"/>
              </a:spcBef>
              <a:spcAft>
                <a:spcPts val="0"/>
              </a:spcAft>
              <a:buNone/>
            </a:pPr>
            <a:r>
              <a:rPr lang="en-GB" sz="950">
                <a:solidFill>
                  <a:schemeClr val="dk1"/>
                </a:solidFill>
                <a:highlight>
                  <a:schemeClr val="lt1"/>
                </a:highlight>
                <a:latin typeface="Roboto Mono"/>
                <a:ea typeface="Roboto Mono"/>
                <a:cs typeface="Roboto Mono"/>
                <a:sym typeface="Roboto Mono"/>
              </a:rPr>
              <a:t>elif n == 1:</a:t>
            </a:r>
            <a:endParaRPr sz="950">
              <a:solidFill>
                <a:schemeClr val="dk1"/>
              </a:solidFill>
              <a:highlight>
                <a:schemeClr val="lt1"/>
              </a:highlight>
              <a:latin typeface="Roboto Mono"/>
              <a:ea typeface="Roboto Mono"/>
              <a:cs typeface="Roboto Mono"/>
              <a:sym typeface="Roboto Mono"/>
            </a:endParaRPr>
          </a:p>
          <a:p>
            <a:pPr indent="0" lvl="0" marL="0" rtl="0" algn="l">
              <a:lnSpc>
                <a:spcPct val="171429"/>
              </a:lnSpc>
              <a:spcBef>
                <a:spcPts val="0"/>
              </a:spcBef>
              <a:spcAft>
                <a:spcPts val="0"/>
              </a:spcAft>
              <a:buNone/>
            </a:pPr>
            <a:r>
              <a:rPr lang="en-GB" sz="950">
                <a:solidFill>
                  <a:schemeClr val="dk1"/>
                </a:solidFill>
                <a:highlight>
                  <a:schemeClr val="lt1"/>
                </a:highlight>
                <a:latin typeface="Roboto Mono"/>
                <a:ea typeface="Roboto Mono"/>
                <a:cs typeface="Roboto Mono"/>
                <a:sym typeface="Roboto Mono"/>
              </a:rPr>
              <a:t> return 1</a:t>
            </a:r>
            <a:endParaRPr sz="950">
              <a:solidFill>
                <a:schemeClr val="dk1"/>
              </a:solidFill>
              <a:highlight>
                <a:schemeClr val="lt1"/>
              </a:highlight>
              <a:latin typeface="Roboto Mono"/>
              <a:ea typeface="Roboto Mono"/>
              <a:cs typeface="Roboto Mono"/>
              <a:sym typeface="Roboto Mono"/>
            </a:endParaRPr>
          </a:p>
          <a:p>
            <a:pPr indent="0" lvl="0" marL="0" rtl="0" algn="l">
              <a:lnSpc>
                <a:spcPct val="171429"/>
              </a:lnSpc>
              <a:spcBef>
                <a:spcPts val="0"/>
              </a:spcBef>
              <a:spcAft>
                <a:spcPts val="0"/>
              </a:spcAft>
              <a:buNone/>
            </a:pPr>
            <a:r>
              <a:rPr lang="en-GB" sz="950">
                <a:solidFill>
                  <a:schemeClr val="dk1"/>
                </a:solidFill>
                <a:highlight>
                  <a:schemeClr val="lt1"/>
                </a:highlight>
                <a:latin typeface="Roboto Mono"/>
                <a:ea typeface="Roboto Mono"/>
                <a:cs typeface="Roboto Mono"/>
                <a:sym typeface="Roboto Mono"/>
              </a:rPr>
              <a:t> Else:</a:t>
            </a:r>
            <a:endParaRPr sz="950">
              <a:solidFill>
                <a:schemeClr val="dk1"/>
              </a:solidFill>
              <a:highlight>
                <a:schemeClr val="lt1"/>
              </a:highlight>
              <a:latin typeface="Roboto Mono"/>
              <a:ea typeface="Roboto Mono"/>
              <a:cs typeface="Roboto Mono"/>
              <a:sym typeface="Roboto Mono"/>
            </a:endParaRPr>
          </a:p>
          <a:p>
            <a:pPr indent="0" lvl="0" marL="0" rtl="0" algn="l">
              <a:lnSpc>
                <a:spcPct val="171429"/>
              </a:lnSpc>
              <a:spcBef>
                <a:spcPts val="0"/>
              </a:spcBef>
              <a:spcAft>
                <a:spcPts val="0"/>
              </a:spcAft>
              <a:buNone/>
            </a:pPr>
            <a:r>
              <a:rPr lang="en-GB" sz="950">
                <a:solidFill>
                  <a:schemeClr val="dk1"/>
                </a:solidFill>
                <a:highlight>
                  <a:schemeClr val="lt1"/>
                </a:highlight>
                <a:latin typeface="Roboto Mono"/>
                <a:ea typeface="Roboto Mono"/>
                <a:cs typeface="Roboto Mono"/>
                <a:sym typeface="Roboto Mono"/>
              </a:rPr>
              <a:t> prev1 = 0 prev2 = 1 </a:t>
            </a:r>
            <a:endParaRPr sz="950">
              <a:solidFill>
                <a:schemeClr val="dk1"/>
              </a:solidFill>
              <a:highlight>
                <a:schemeClr val="lt1"/>
              </a:highlight>
              <a:latin typeface="Roboto Mono"/>
              <a:ea typeface="Roboto Mono"/>
              <a:cs typeface="Roboto Mono"/>
              <a:sym typeface="Roboto Mono"/>
            </a:endParaRPr>
          </a:p>
          <a:p>
            <a:pPr indent="0" lvl="0" marL="0" rtl="0" algn="l">
              <a:lnSpc>
                <a:spcPct val="171429"/>
              </a:lnSpc>
              <a:spcBef>
                <a:spcPts val="0"/>
              </a:spcBef>
              <a:spcAft>
                <a:spcPts val="0"/>
              </a:spcAft>
              <a:buNone/>
            </a:pPr>
            <a:r>
              <a:rPr lang="en-GB" sz="950">
                <a:solidFill>
                  <a:schemeClr val="dk1"/>
                </a:solidFill>
                <a:highlight>
                  <a:schemeClr val="lt1"/>
                </a:highlight>
                <a:latin typeface="Roboto Mono"/>
                <a:ea typeface="Roboto Mono"/>
                <a:cs typeface="Roboto Mono"/>
                <a:sym typeface="Roboto Mono"/>
              </a:rPr>
              <a:t>for i in range(2, n+1): </a:t>
            </a:r>
            <a:endParaRPr sz="950">
              <a:solidFill>
                <a:schemeClr val="dk1"/>
              </a:solidFill>
              <a:highlight>
                <a:schemeClr val="lt1"/>
              </a:highlight>
              <a:latin typeface="Roboto Mono"/>
              <a:ea typeface="Roboto Mono"/>
              <a:cs typeface="Roboto Mono"/>
              <a:sym typeface="Roboto Mono"/>
            </a:endParaRPr>
          </a:p>
          <a:p>
            <a:pPr indent="0" lvl="0" marL="0" rtl="0" algn="l">
              <a:lnSpc>
                <a:spcPct val="171429"/>
              </a:lnSpc>
              <a:spcBef>
                <a:spcPts val="0"/>
              </a:spcBef>
              <a:spcAft>
                <a:spcPts val="0"/>
              </a:spcAft>
              <a:buNone/>
            </a:pPr>
            <a:r>
              <a:rPr lang="en-GB" sz="950">
                <a:solidFill>
                  <a:schemeClr val="dk1"/>
                </a:solidFill>
                <a:highlight>
                  <a:schemeClr val="lt1"/>
                </a:highlight>
                <a:latin typeface="Roboto Mono"/>
                <a:ea typeface="Roboto Mono"/>
                <a:cs typeface="Roboto Mono"/>
                <a:sym typeface="Roboto Mono"/>
              </a:rPr>
              <a:t>current = prev1 + prev2 </a:t>
            </a:r>
            <a:endParaRPr sz="950">
              <a:solidFill>
                <a:schemeClr val="dk1"/>
              </a:solidFill>
              <a:highlight>
                <a:schemeClr val="lt1"/>
              </a:highlight>
              <a:latin typeface="Roboto Mono"/>
              <a:ea typeface="Roboto Mono"/>
              <a:cs typeface="Roboto Mono"/>
              <a:sym typeface="Roboto Mono"/>
            </a:endParaRPr>
          </a:p>
          <a:p>
            <a:pPr indent="0" lvl="0" marL="0" rtl="0" algn="l">
              <a:lnSpc>
                <a:spcPct val="171429"/>
              </a:lnSpc>
              <a:spcBef>
                <a:spcPts val="0"/>
              </a:spcBef>
              <a:spcAft>
                <a:spcPts val="0"/>
              </a:spcAft>
              <a:buNone/>
            </a:pPr>
            <a:r>
              <a:rPr lang="en-GB" sz="950">
                <a:solidFill>
                  <a:schemeClr val="dk1"/>
                </a:solidFill>
                <a:highlight>
                  <a:schemeClr val="lt1"/>
                </a:highlight>
                <a:latin typeface="Roboto Mono"/>
                <a:ea typeface="Roboto Mono"/>
                <a:cs typeface="Roboto Mono"/>
                <a:sym typeface="Roboto Mono"/>
              </a:rPr>
              <a:t>prev1 = prev2 </a:t>
            </a:r>
            <a:endParaRPr sz="950">
              <a:solidFill>
                <a:schemeClr val="dk1"/>
              </a:solidFill>
              <a:highlight>
                <a:schemeClr val="lt1"/>
              </a:highlight>
              <a:latin typeface="Roboto Mono"/>
              <a:ea typeface="Roboto Mono"/>
              <a:cs typeface="Roboto Mono"/>
              <a:sym typeface="Roboto Mono"/>
            </a:endParaRPr>
          </a:p>
          <a:p>
            <a:pPr indent="0" lvl="0" marL="0" rtl="0" algn="l">
              <a:lnSpc>
                <a:spcPct val="171429"/>
              </a:lnSpc>
              <a:spcBef>
                <a:spcPts val="0"/>
              </a:spcBef>
              <a:spcAft>
                <a:spcPts val="0"/>
              </a:spcAft>
              <a:buNone/>
            </a:pPr>
            <a:r>
              <a:rPr lang="en-GB" sz="950">
                <a:solidFill>
                  <a:schemeClr val="dk1"/>
                </a:solidFill>
                <a:highlight>
                  <a:schemeClr val="lt1"/>
                </a:highlight>
                <a:latin typeface="Roboto Mono"/>
                <a:ea typeface="Roboto Mono"/>
                <a:cs typeface="Roboto Mono"/>
                <a:sym typeface="Roboto Mono"/>
              </a:rPr>
              <a:t>prev2 = current</a:t>
            </a:r>
            <a:endParaRPr sz="950">
              <a:solidFill>
                <a:schemeClr val="dk1"/>
              </a:solidFill>
              <a:highlight>
                <a:schemeClr val="lt1"/>
              </a:highlight>
              <a:latin typeface="Roboto Mono"/>
              <a:ea typeface="Roboto Mono"/>
              <a:cs typeface="Roboto Mono"/>
              <a:sym typeface="Roboto Mono"/>
            </a:endParaRPr>
          </a:p>
          <a:p>
            <a:pPr indent="0" lvl="0" marL="0" rtl="0" algn="l">
              <a:lnSpc>
                <a:spcPct val="171429"/>
              </a:lnSpc>
              <a:spcBef>
                <a:spcPts val="0"/>
              </a:spcBef>
              <a:spcAft>
                <a:spcPts val="0"/>
              </a:spcAft>
              <a:buNone/>
            </a:pPr>
            <a:r>
              <a:rPr lang="en-GB" sz="950">
                <a:solidFill>
                  <a:schemeClr val="dk1"/>
                </a:solidFill>
                <a:highlight>
                  <a:schemeClr val="lt1"/>
                </a:highlight>
                <a:latin typeface="Roboto Mono"/>
                <a:ea typeface="Roboto Mono"/>
                <a:cs typeface="Roboto Mono"/>
                <a:sym typeface="Roboto Mono"/>
              </a:rPr>
              <a:t> return current</a:t>
            </a:r>
            <a:endParaRPr sz="950">
              <a:solidFill>
                <a:schemeClr val="dk1"/>
              </a:solidFill>
              <a:highlight>
                <a:schemeClr val="lt1"/>
              </a:highlight>
              <a:latin typeface="Roboto Mono"/>
              <a:ea typeface="Roboto Mono"/>
              <a:cs typeface="Roboto Mono"/>
              <a:sym typeface="Roboto Mono"/>
            </a:endParaRPr>
          </a:p>
          <a:p>
            <a:pPr indent="0" lvl="0" marL="12700" marR="12700" rtl="0" algn="l">
              <a:lnSpc>
                <a:spcPct val="150000"/>
              </a:lnSpc>
              <a:spcBef>
                <a:spcPts val="0"/>
              </a:spcBef>
              <a:spcAft>
                <a:spcPts val="0"/>
              </a:spcAft>
              <a:buNone/>
            </a:pPr>
            <a:r>
              <a:rPr lang="en-GB" sz="1200">
                <a:solidFill>
                  <a:schemeClr val="dk1"/>
                </a:solidFill>
                <a:highlight>
                  <a:schemeClr val="lt1"/>
                </a:highlight>
                <a:latin typeface="Roboto"/>
                <a:ea typeface="Roboto"/>
                <a:cs typeface="Roboto"/>
                <a:sym typeface="Roboto"/>
              </a:rPr>
              <a:t>The time complexity of the iterative version of the Fibonacci function is linear, O(n). This is because the function iterates through the loop n times, and each iteration takes constant time</a:t>
            </a:r>
            <a:endParaRPr sz="950">
              <a:solidFill>
                <a:schemeClr val="dk1"/>
              </a:solidFill>
              <a:highlight>
                <a:schemeClr val="lt1"/>
              </a:highlight>
              <a:latin typeface="Roboto Mono"/>
              <a:ea typeface="Roboto Mono"/>
              <a:cs typeface="Roboto Mono"/>
              <a:sym typeface="Roboto Mono"/>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36800"/>
            <a:ext cx="8520600" cy="4650900"/>
          </a:xfrm>
          <a:prstGeom prst="rect">
            <a:avLst/>
          </a:prstGeom>
        </p:spPr>
        <p:txBody>
          <a:bodyPr anchorCtr="0" anchor="t" bIns="91425" lIns="91425" spcFirstLastPara="1" rIns="91425" wrap="square" tIns="91425">
            <a:noAutofit/>
          </a:bodyPr>
          <a:lstStyle/>
          <a:p>
            <a:pPr indent="0" lvl="0" marL="457200" rtl="0" algn="l">
              <a:spcBef>
                <a:spcPts val="1500"/>
              </a:spcBef>
              <a:spcAft>
                <a:spcPts val="0"/>
              </a:spcAft>
              <a:buNone/>
            </a:pPr>
            <a:r>
              <a:rPr lang="en-GB" sz="1400">
                <a:solidFill>
                  <a:schemeClr val="dk1"/>
                </a:solidFill>
                <a:highlight>
                  <a:schemeClr val="lt1"/>
                </a:highlight>
                <a:latin typeface="Roboto"/>
                <a:ea typeface="Roboto"/>
                <a:cs typeface="Roboto"/>
                <a:sym typeface="Roboto"/>
              </a:rPr>
              <a:t>3.  Recursively sort the left sub-array and the right sub-array. This step involves repeating steps 1 and 2 for each sub-array.</a:t>
            </a:r>
            <a:endParaRPr sz="1400">
              <a:solidFill>
                <a:schemeClr val="dk1"/>
              </a:solidFill>
              <a:highlight>
                <a:schemeClr val="lt1"/>
              </a:highlight>
              <a:latin typeface="Roboto"/>
              <a:ea typeface="Roboto"/>
              <a:cs typeface="Roboto"/>
              <a:sym typeface="Roboto"/>
            </a:endParaRPr>
          </a:p>
          <a:p>
            <a:pPr indent="0" lvl="0" marL="457200" rtl="0" algn="l">
              <a:spcBef>
                <a:spcPts val="1500"/>
              </a:spcBef>
              <a:spcAft>
                <a:spcPts val="0"/>
              </a:spcAft>
              <a:buNone/>
            </a:pPr>
            <a:r>
              <a:rPr lang="en-GB" sz="1400">
                <a:solidFill>
                  <a:schemeClr val="dk1"/>
                </a:solidFill>
                <a:highlight>
                  <a:schemeClr val="lt1"/>
                </a:highlight>
                <a:latin typeface="Roboto"/>
                <a:ea typeface="Roboto"/>
                <a:cs typeface="Roboto"/>
                <a:sym typeface="Roboto"/>
              </a:rPr>
              <a:t>4.  Combine the sorted left sub-array, pivot element, and sorted right sub-array to obtain the final sorted array.</a:t>
            </a:r>
            <a:endParaRPr sz="1400">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rPr lang="en-GB" sz="1400">
                <a:solidFill>
                  <a:schemeClr val="dk1"/>
                </a:solidFill>
                <a:highlight>
                  <a:schemeClr val="lt1"/>
                </a:highlight>
                <a:latin typeface="Roboto"/>
                <a:ea typeface="Roboto"/>
                <a:cs typeface="Roboto"/>
                <a:sym typeface="Roboto"/>
              </a:rPr>
              <a:t>Let's consider an example to illustrate the Quick Sort algorithm. Suppose we have an array of integers [5, 3, 8, 4, 2, 7, 1, 6].</a:t>
            </a:r>
            <a:endParaRPr sz="1400">
              <a:solidFill>
                <a:schemeClr val="dk1"/>
              </a:solidFill>
              <a:highlight>
                <a:schemeClr val="lt1"/>
              </a:highlight>
              <a:latin typeface="Roboto"/>
              <a:ea typeface="Roboto"/>
              <a:cs typeface="Roboto"/>
              <a:sym typeface="Roboto"/>
            </a:endParaRPr>
          </a:p>
          <a:p>
            <a:pPr indent="-317500" lvl="0" marL="457200" rtl="0" algn="l">
              <a:spcBef>
                <a:spcPts val="1500"/>
              </a:spcBef>
              <a:spcAft>
                <a:spcPts val="0"/>
              </a:spcAft>
              <a:buClr>
                <a:schemeClr val="dk1"/>
              </a:buClr>
              <a:buSzPts val="1400"/>
              <a:buFont typeface="Roboto"/>
              <a:buAutoNum type="arabicPeriod"/>
            </a:pPr>
            <a:r>
              <a:rPr lang="en-GB" sz="1400">
                <a:solidFill>
                  <a:schemeClr val="dk1"/>
                </a:solidFill>
                <a:highlight>
                  <a:schemeClr val="lt1"/>
                </a:highlight>
                <a:latin typeface="Roboto"/>
                <a:ea typeface="Roboto"/>
                <a:cs typeface="Roboto"/>
                <a:sym typeface="Roboto"/>
              </a:rPr>
              <a:t>We select the last element of the array (6) as the pivot element.</a:t>
            </a:r>
            <a:endParaRPr sz="1400">
              <a:solidFill>
                <a:schemeClr val="dk1"/>
              </a:solidFill>
              <a:highlight>
                <a:schemeClr val="lt1"/>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GB" sz="1400">
                <a:solidFill>
                  <a:schemeClr val="dk1"/>
                </a:solidFill>
                <a:highlight>
                  <a:schemeClr val="lt1"/>
                </a:highlight>
                <a:latin typeface="Roboto"/>
                <a:ea typeface="Roboto"/>
                <a:cs typeface="Roboto"/>
                <a:sym typeface="Roboto"/>
              </a:rPr>
              <a:t>We partition the array based on the pivot element:</a:t>
            </a:r>
            <a:endParaRPr sz="1400">
              <a:solidFill>
                <a:schemeClr val="dk1"/>
              </a:solidFill>
              <a:highlight>
                <a:schemeClr val="lt1"/>
              </a:highlight>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GB">
                <a:solidFill>
                  <a:schemeClr val="dk1"/>
                </a:solidFill>
                <a:highlight>
                  <a:schemeClr val="lt1"/>
                </a:highlight>
                <a:latin typeface="Roboto"/>
                <a:ea typeface="Roboto"/>
                <a:cs typeface="Roboto"/>
                <a:sym typeface="Roboto"/>
              </a:rPr>
              <a:t>The left sub-array consists of [5, 3, 4, 2, 1], which are all less than 6.</a:t>
            </a:r>
            <a:endParaRPr>
              <a:solidFill>
                <a:schemeClr val="dk1"/>
              </a:solidFill>
              <a:highlight>
                <a:schemeClr val="lt1"/>
              </a:highlight>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GB">
                <a:solidFill>
                  <a:schemeClr val="dk1"/>
                </a:solidFill>
                <a:highlight>
                  <a:schemeClr val="lt1"/>
                </a:highlight>
                <a:latin typeface="Roboto"/>
                <a:ea typeface="Roboto"/>
                <a:cs typeface="Roboto"/>
                <a:sym typeface="Roboto"/>
              </a:rPr>
              <a:t>The right sub-array consists of [8, 7], which are all greater than 6.</a:t>
            </a:r>
            <a:endParaRPr>
              <a:solidFill>
                <a:schemeClr val="dk1"/>
              </a:solidFill>
              <a:highlight>
                <a:schemeClr val="lt1"/>
              </a:highlight>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GB">
                <a:solidFill>
                  <a:schemeClr val="dk1"/>
                </a:solidFill>
                <a:highlight>
                  <a:schemeClr val="lt1"/>
                </a:highlight>
                <a:latin typeface="Roboto"/>
                <a:ea typeface="Roboto"/>
                <a:cs typeface="Roboto"/>
                <a:sym typeface="Roboto"/>
              </a:rPr>
              <a:t>The pivot element (6) is in its final sorted position.</a:t>
            </a:r>
            <a:endParaRPr>
              <a:solidFill>
                <a:schemeClr val="dk1"/>
              </a:solidFill>
              <a:highlight>
                <a:schemeClr val="lt1"/>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GB" sz="1400">
                <a:solidFill>
                  <a:schemeClr val="dk1"/>
                </a:solidFill>
                <a:highlight>
                  <a:schemeClr val="lt1"/>
                </a:highlight>
                <a:latin typeface="Roboto"/>
                <a:ea typeface="Roboto"/>
                <a:cs typeface="Roboto"/>
                <a:sym typeface="Roboto"/>
              </a:rPr>
              <a:t>We recursively sort the left sub-array and the right sub-array:</a:t>
            </a:r>
            <a:endParaRPr sz="1400">
              <a:solidFill>
                <a:schemeClr val="dk1"/>
              </a:solidFill>
              <a:highlight>
                <a:schemeClr val="lt1"/>
              </a:highlight>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GB">
                <a:solidFill>
                  <a:schemeClr val="dk1"/>
                </a:solidFill>
                <a:highlight>
                  <a:schemeClr val="lt1"/>
                </a:highlight>
                <a:latin typeface="Roboto"/>
                <a:ea typeface="Roboto"/>
                <a:cs typeface="Roboto"/>
                <a:sym typeface="Roboto"/>
              </a:rPr>
              <a:t>We select the last element of the left sub-array (1) as the pivot element.</a:t>
            </a:r>
            <a:endParaRPr>
              <a:solidFill>
                <a:schemeClr val="dk1"/>
              </a:solidFill>
              <a:highlight>
                <a:schemeClr val="lt1"/>
              </a:highlight>
              <a:latin typeface="Roboto"/>
              <a:ea typeface="Roboto"/>
              <a:cs typeface="Roboto"/>
              <a:sym typeface="Roboto"/>
            </a:endParaRPr>
          </a:p>
          <a:p>
            <a:pPr indent="-317500" lvl="1" marL="914400" rtl="0" algn="l">
              <a:spcBef>
                <a:spcPts val="0"/>
              </a:spcBef>
              <a:spcAft>
                <a:spcPts val="0"/>
              </a:spcAft>
              <a:buClr>
                <a:schemeClr val="dk1"/>
              </a:buClr>
              <a:buSzPts val="1400"/>
              <a:buFont typeface="Roboto"/>
              <a:buChar char="●"/>
            </a:pPr>
            <a:r>
              <a:rPr lang="en-GB">
                <a:solidFill>
                  <a:schemeClr val="dk1"/>
                </a:solidFill>
                <a:highlight>
                  <a:schemeClr val="lt1"/>
                </a:highlight>
                <a:latin typeface="Roboto"/>
                <a:ea typeface="Roboto"/>
                <a:cs typeface="Roboto"/>
                <a:sym typeface="Roboto"/>
              </a:rPr>
              <a:t>We partition the left sub-array based on the pivot element:</a:t>
            </a:r>
            <a:endParaRPr>
              <a:solidFill>
                <a:schemeClr val="dk1"/>
              </a:solidFill>
              <a:highlight>
                <a:schemeClr val="lt1"/>
              </a:highlight>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GB">
                <a:solidFill>
                  <a:schemeClr val="dk1"/>
                </a:solidFill>
                <a:highlight>
                  <a:schemeClr val="lt1"/>
                </a:highlight>
                <a:latin typeface="Roboto"/>
                <a:ea typeface="Roboto"/>
                <a:cs typeface="Roboto"/>
                <a:sym typeface="Roboto"/>
              </a:rPr>
              <a:t>The left sub-array consists of an empty array (there are no elements less than 1).</a:t>
            </a:r>
            <a:endParaRPr>
              <a:solidFill>
                <a:schemeClr val="dk1"/>
              </a:solidFill>
              <a:highlight>
                <a:schemeClr val="lt1"/>
              </a:highlight>
              <a:latin typeface="Roboto"/>
              <a:ea typeface="Roboto"/>
              <a:cs typeface="Roboto"/>
              <a:sym typeface="Roboto"/>
            </a:endParaRPr>
          </a:p>
          <a:p>
            <a:pPr indent="-317500" lvl="2" marL="1371600" rtl="0" algn="l">
              <a:spcBef>
                <a:spcPts val="0"/>
              </a:spcBef>
              <a:spcAft>
                <a:spcPts val="0"/>
              </a:spcAft>
              <a:buClr>
                <a:schemeClr val="dk1"/>
              </a:buClr>
              <a:buSzPts val="1400"/>
              <a:buFont typeface="Roboto"/>
              <a:buChar char="●"/>
            </a:pPr>
            <a:r>
              <a:rPr lang="en-GB">
                <a:solidFill>
                  <a:schemeClr val="dk1"/>
                </a:solidFill>
                <a:highlight>
                  <a:schemeClr val="lt1"/>
                </a:highlight>
                <a:latin typeface="Roboto"/>
                <a:ea typeface="Roboto"/>
                <a:cs typeface="Roboto"/>
                <a:sym typeface="Roboto"/>
              </a:rPr>
              <a:t>The </a:t>
            </a:r>
            <a:r>
              <a:rPr lang="en-GB" sz="1200">
                <a:solidFill>
                  <a:schemeClr val="dk1"/>
                </a:solidFill>
                <a:highlight>
                  <a:schemeClr val="lt1"/>
                </a:highlight>
                <a:latin typeface="Roboto"/>
                <a:ea typeface="Roboto"/>
                <a:cs typeface="Roboto"/>
                <a:sym typeface="Roboto"/>
              </a:rPr>
              <a:t>right sub-array consists of [5, 3, 4], which are all greater than 2</a:t>
            </a:r>
            <a:endParaRPr>
              <a:solidFill>
                <a:schemeClr val="dk1"/>
              </a:solidFill>
              <a:highlight>
                <a:schemeClr val="lt1"/>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 name="Google Shape;73;p16"/>
          <p:cNvSpPr txBox="1"/>
          <p:nvPr>
            <p:ph idx="1" type="body"/>
          </p:nvPr>
        </p:nvSpPr>
        <p:spPr>
          <a:xfrm>
            <a:off x="311700" y="273600"/>
            <a:ext cx="8520600" cy="4705800"/>
          </a:xfrm>
          <a:prstGeom prst="rect">
            <a:avLst/>
          </a:prstGeom>
        </p:spPr>
        <p:txBody>
          <a:bodyPr anchorCtr="0" anchor="t" bIns="91425" lIns="91425" spcFirstLastPara="1" rIns="91425" wrap="square" tIns="91425">
            <a:normAutofit/>
          </a:bodyPr>
          <a:lstStyle/>
          <a:p>
            <a:pPr indent="-327025" lvl="2" marL="1371600" rtl="0" algn="l">
              <a:spcBef>
                <a:spcPts val="1500"/>
              </a:spcBef>
              <a:spcAft>
                <a:spcPts val="0"/>
              </a:spcAft>
              <a:buClr>
                <a:schemeClr val="dk1"/>
              </a:buClr>
              <a:buSzPts val="1550"/>
              <a:buFont typeface="Roboto"/>
              <a:buChar char="●"/>
            </a:pPr>
            <a:r>
              <a:rPr lang="en-GB" sz="1550">
                <a:solidFill>
                  <a:schemeClr val="dk1"/>
                </a:solidFill>
                <a:highlight>
                  <a:schemeClr val="lt1"/>
                </a:highlight>
                <a:latin typeface="Roboto"/>
                <a:ea typeface="Roboto"/>
                <a:cs typeface="Roboto"/>
                <a:sym typeface="Roboto"/>
              </a:rPr>
              <a:t>The pivot element (2) is in its final sorted position.</a:t>
            </a:r>
            <a:endParaRPr sz="1550">
              <a:solidFill>
                <a:schemeClr val="dk1"/>
              </a:solidFill>
              <a:highlight>
                <a:schemeClr val="lt1"/>
              </a:highlight>
              <a:latin typeface="Roboto"/>
              <a:ea typeface="Roboto"/>
              <a:cs typeface="Roboto"/>
              <a:sym typeface="Roboto"/>
            </a:endParaRPr>
          </a:p>
          <a:p>
            <a:pPr indent="-327025" lvl="1" marL="914400" rtl="0" algn="l">
              <a:spcBef>
                <a:spcPts val="0"/>
              </a:spcBef>
              <a:spcAft>
                <a:spcPts val="0"/>
              </a:spcAft>
              <a:buClr>
                <a:schemeClr val="dk1"/>
              </a:buClr>
              <a:buSzPts val="1550"/>
              <a:buFont typeface="Roboto"/>
              <a:buChar char="●"/>
            </a:pPr>
            <a:r>
              <a:rPr lang="en-GB" sz="1550">
                <a:solidFill>
                  <a:schemeClr val="dk1"/>
                </a:solidFill>
                <a:highlight>
                  <a:schemeClr val="lt1"/>
                </a:highlight>
                <a:latin typeface="Roboto"/>
                <a:ea typeface="Roboto"/>
                <a:cs typeface="Roboto"/>
                <a:sym typeface="Roboto"/>
              </a:rPr>
              <a:t>We combine the sorted left sub-array, pivot element, and sorted right sub-array to obtain the sorted sub-array [1, 2, 3, 4, 5].</a:t>
            </a:r>
            <a:endParaRPr sz="1550">
              <a:solidFill>
                <a:schemeClr val="dk1"/>
              </a:solidFill>
              <a:highlight>
                <a:schemeClr val="lt1"/>
              </a:highlight>
              <a:latin typeface="Roboto"/>
              <a:ea typeface="Roboto"/>
              <a:cs typeface="Roboto"/>
              <a:sym typeface="Roboto"/>
            </a:endParaRPr>
          </a:p>
          <a:p>
            <a:pPr indent="-327025" lvl="1" marL="914400" rtl="0" algn="l">
              <a:spcBef>
                <a:spcPts val="0"/>
              </a:spcBef>
              <a:spcAft>
                <a:spcPts val="0"/>
              </a:spcAft>
              <a:buClr>
                <a:schemeClr val="dk1"/>
              </a:buClr>
              <a:buSzPts val="1550"/>
              <a:buFont typeface="Roboto"/>
              <a:buChar char="●"/>
            </a:pPr>
            <a:r>
              <a:rPr lang="en-GB" sz="1550">
                <a:solidFill>
                  <a:schemeClr val="dk1"/>
                </a:solidFill>
                <a:highlight>
                  <a:schemeClr val="lt1"/>
                </a:highlight>
                <a:latin typeface="Roboto"/>
                <a:ea typeface="Roboto"/>
                <a:cs typeface="Roboto"/>
                <a:sym typeface="Roboto"/>
              </a:rPr>
              <a:t>We select the last element of the right sub-array (7) as the pivot element.</a:t>
            </a:r>
            <a:endParaRPr sz="1550">
              <a:solidFill>
                <a:schemeClr val="dk1"/>
              </a:solidFill>
              <a:highlight>
                <a:schemeClr val="lt1"/>
              </a:highlight>
              <a:latin typeface="Roboto"/>
              <a:ea typeface="Roboto"/>
              <a:cs typeface="Roboto"/>
              <a:sym typeface="Roboto"/>
            </a:endParaRPr>
          </a:p>
          <a:p>
            <a:pPr indent="-327025" lvl="1" marL="914400" rtl="0" algn="l">
              <a:spcBef>
                <a:spcPts val="0"/>
              </a:spcBef>
              <a:spcAft>
                <a:spcPts val="0"/>
              </a:spcAft>
              <a:buClr>
                <a:schemeClr val="dk1"/>
              </a:buClr>
              <a:buSzPts val="1550"/>
              <a:buFont typeface="Roboto"/>
              <a:buChar char="●"/>
            </a:pPr>
            <a:r>
              <a:rPr lang="en-GB" sz="1550">
                <a:solidFill>
                  <a:schemeClr val="dk1"/>
                </a:solidFill>
                <a:highlight>
                  <a:schemeClr val="lt1"/>
                </a:highlight>
                <a:latin typeface="Roboto"/>
                <a:ea typeface="Roboto"/>
                <a:cs typeface="Roboto"/>
                <a:sym typeface="Roboto"/>
              </a:rPr>
              <a:t>We partition the right sub-array based on the pivot element:</a:t>
            </a:r>
            <a:endParaRPr sz="1550">
              <a:solidFill>
                <a:schemeClr val="dk1"/>
              </a:solidFill>
              <a:highlight>
                <a:schemeClr val="lt1"/>
              </a:highlight>
              <a:latin typeface="Roboto"/>
              <a:ea typeface="Roboto"/>
              <a:cs typeface="Roboto"/>
              <a:sym typeface="Roboto"/>
            </a:endParaRPr>
          </a:p>
          <a:p>
            <a:pPr indent="-327025" lvl="2" marL="1371600" rtl="0" algn="l">
              <a:spcBef>
                <a:spcPts val="0"/>
              </a:spcBef>
              <a:spcAft>
                <a:spcPts val="0"/>
              </a:spcAft>
              <a:buClr>
                <a:schemeClr val="dk1"/>
              </a:buClr>
              <a:buSzPts val="1550"/>
              <a:buFont typeface="Roboto"/>
              <a:buChar char="●"/>
            </a:pPr>
            <a:r>
              <a:rPr lang="en-GB" sz="1550">
                <a:solidFill>
                  <a:schemeClr val="dk1"/>
                </a:solidFill>
                <a:highlight>
                  <a:schemeClr val="lt1"/>
                </a:highlight>
                <a:latin typeface="Roboto"/>
                <a:ea typeface="Roboto"/>
                <a:cs typeface="Roboto"/>
                <a:sym typeface="Roboto"/>
              </a:rPr>
              <a:t>The left sub-array consists of [7], which is the pivot element.</a:t>
            </a:r>
            <a:endParaRPr sz="1550">
              <a:solidFill>
                <a:schemeClr val="dk1"/>
              </a:solidFill>
              <a:highlight>
                <a:schemeClr val="lt1"/>
              </a:highlight>
              <a:latin typeface="Roboto"/>
              <a:ea typeface="Roboto"/>
              <a:cs typeface="Roboto"/>
              <a:sym typeface="Roboto"/>
            </a:endParaRPr>
          </a:p>
          <a:p>
            <a:pPr indent="-327025" lvl="2" marL="1371600" rtl="0" algn="l">
              <a:spcBef>
                <a:spcPts val="0"/>
              </a:spcBef>
              <a:spcAft>
                <a:spcPts val="0"/>
              </a:spcAft>
              <a:buClr>
                <a:schemeClr val="dk1"/>
              </a:buClr>
              <a:buSzPts val="1550"/>
              <a:buFont typeface="Roboto"/>
              <a:buChar char="●"/>
            </a:pPr>
            <a:r>
              <a:rPr lang="en-GB" sz="1550">
                <a:solidFill>
                  <a:schemeClr val="dk1"/>
                </a:solidFill>
                <a:highlight>
                  <a:schemeClr val="lt1"/>
                </a:highlight>
                <a:latin typeface="Roboto"/>
                <a:ea typeface="Roboto"/>
                <a:cs typeface="Roboto"/>
                <a:sym typeface="Roboto"/>
              </a:rPr>
              <a:t>The right sub-array consists of [8], which is the only element in the sub-array.</a:t>
            </a:r>
            <a:endParaRPr sz="1550">
              <a:solidFill>
                <a:schemeClr val="dk1"/>
              </a:solidFill>
              <a:highlight>
                <a:schemeClr val="lt1"/>
              </a:highlight>
              <a:latin typeface="Roboto"/>
              <a:ea typeface="Roboto"/>
              <a:cs typeface="Roboto"/>
              <a:sym typeface="Roboto"/>
            </a:endParaRPr>
          </a:p>
          <a:p>
            <a:pPr indent="-327025" lvl="2" marL="1371600" rtl="0" algn="l">
              <a:spcBef>
                <a:spcPts val="0"/>
              </a:spcBef>
              <a:spcAft>
                <a:spcPts val="0"/>
              </a:spcAft>
              <a:buClr>
                <a:schemeClr val="dk1"/>
              </a:buClr>
              <a:buSzPts val="1550"/>
              <a:buFont typeface="Roboto"/>
              <a:buChar char="●"/>
            </a:pPr>
            <a:r>
              <a:rPr lang="en-GB" sz="1550">
                <a:solidFill>
                  <a:schemeClr val="dk1"/>
                </a:solidFill>
                <a:highlight>
                  <a:schemeClr val="lt1"/>
                </a:highlight>
                <a:latin typeface="Roboto"/>
                <a:ea typeface="Roboto"/>
                <a:cs typeface="Roboto"/>
                <a:sym typeface="Roboto"/>
              </a:rPr>
              <a:t>The pivot element (7) is in its final sorted position.</a:t>
            </a:r>
            <a:endParaRPr sz="1550">
              <a:solidFill>
                <a:schemeClr val="dk1"/>
              </a:solidFill>
              <a:highlight>
                <a:schemeClr val="lt1"/>
              </a:highlight>
              <a:latin typeface="Roboto"/>
              <a:ea typeface="Roboto"/>
              <a:cs typeface="Roboto"/>
              <a:sym typeface="Roboto"/>
            </a:endParaRPr>
          </a:p>
          <a:p>
            <a:pPr indent="-327025" lvl="1" marL="914400" rtl="0" algn="l">
              <a:spcBef>
                <a:spcPts val="0"/>
              </a:spcBef>
              <a:spcAft>
                <a:spcPts val="0"/>
              </a:spcAft>
              <a:buClr>
                <a:schemeClr val="dk1"/>
              </a:buClr>
              <a:buSzPts val="1550"/>
              <a:buFont typeface="Roboto"/>
              <a:buChar char="●"/>
            </a:pPr>
            <a:r>
              <a:rPr lang="en-GB" sz="1550">
                <a:solidFill>
                  <a:schemeClr val="dk1"/>
                </a:solidFill>
                <a:highlight>
                  <a:schemeClr val="lt1"/>
                </a:highlight>
                <a:latin typeface="Roboto"/>
                <a:ea typeface="Roboto"/>
                <a:cs typeface="Roboto"/>
                <a:sym typeface="Roboto"/>
              </a:rPr>
              <a:t>We combine the sorted left sub-array, pivot element, and sorted right sub-array to obtain the sorted sub-array [7, 8].</a:t>
            </a:r>
            <a:endParaRPr sz="1550">
              <a:solidFill>
                <a:schemeClr val="dk1"/>
              </a:solidFill>
              <a:highlight>
                <a:schemeClr val="lt1"/>
              </a:highlight>
              <a:latin typeface="Roboto"/>
              <a:ea typeface="Roboto"/>
              <a:cs typeface="Roboto"/>
              <a:sym typeface="Roboto"/>
            </a:endParaRPr>
          </a:p>
          <a:p>
            <a:pPr indent="-327025" lvl="0" marL="457200" rtl="0" algn="l">
              <a:spcBef>
                <a:spcPts val="0"/>
              </a:spcBef>
              <a:spcAft>
                <a:spcPts val="0"/>
              </a:spcAft>
              <a:buClr>
                <a:schemeClr val="dk1"/>
              </a:buClr>
              <a:buSzPts val="1550"/>
              <a:buFont typeface="Roboto"/>
              <a:buAutoNum type="arabicPeriod"/>
            </a:pPr>
            <a:r>
              <a:rPr lang="en-GB" sz="1550">
                <a:solidFill>
                  <a:schemeClr val="dk1"/>
                </a:solidFill>
                <a:highlight>
                  <a:schemeClr val="lt1"/>
                </a:highlight>
                <a:latin typeface="Roboto"/>
                <a:ea typeface="Roboto"/>
                <a:cs typeface="Roboto"/>
                <a:sym typeface="Roboto"/>
              </a:rPr>
              <a:t>We combine the sorted left sub</a:t>
            </a:r>
            <a:endParaRPr sz="1550">
              <a:solidFill>
                <a:schemeClr val="dk1"/>
              </a:solidFill>
              <a:highlight>
                <a:schemeClr val="lt1"/>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1580">
                <a:highlight>
                  <a:schemeClr val="lt1"/>
                </a:highlight>
                <a:latin typeface="Roboto"/>
                <a:ea typeface="Roboto"/>
                <a:cs typeface="Roboto"/>
                <a:sym typeface="Roboto"/>
              </a:rPr>
              <a:t> Q. 2  Critically evaluate Strassen's matrix multiplication algorithm and compare ite time complexity with the traditional matrix multiplication method. </a:t>
            </a:r>
            <a:endParaRPr b="1" sz="3020">
              <a:highlight>
                <a:schemeClr val="lt1"/>
              </a:highlight>
            </a:endParaRPr>
          </a:p>
        </p:txBody>
      </p:sp>
      <p:sp>
        <p:nvSpPr>
          <p:cNvPr id="79" name="Google Shape;79;p17"/>
          <p:cNvSpPr txBox="1"/>
          <p:nvPr>
            <p:ph idx="1" type="body"/>
          </p:nvPr>
        </p:nvSpPr>
        <p:spPr>
          <a:xfrm>
            <a:off x="311700" y="1152475"/>
            <a:ext cx="8520600" cy="3676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700">
                <a:solidFill>
                  <a:schemeClr val="dk1"/>
                </a:solidFill>
                <a:highlight>
                  <a:schemeClr val="lt1"/>
                </a:highlight>
              </a:rPr>
              <a:t>Answer :-</a:t>
            </a:r>
            <a:endParaRPr sz="1700">
              <a:solidFill>
                <a:schemeClr val="dk1"/>
              </a:solidFill>
              <a:highlight>
                <a:schemeClr val="lt1"/>
              </a:highlight>
            </a:endParaRPr>
          </a:p>
          <a:p>
            <a:pPr indent="0" lvl="0" marL="0" rtl="0" algn="l">
              <a:spcBef>
                <a:spcPts val="1200"/>
              </a:spcBef>
              <a:spcAft>
                <a:spcPts val="0"/>
              </a:spcAft>
              <a:buNone/>
            </a:pPr>
            <a:r>
              <a:rPr lang="en-GB" sz="1500">
                <a:solidFill>
                  <a:schemeClr val="dk1"/>
                </a:solidFill>
                <a:highlight>
                  <a:schemeClr val="lt1"/>
                </a:highlight>
                <a:latin typeface="Roboto"/>
                <a:ea typeface="Roboto"/>
                <a:cs typeface="Roboto"/>
                <a:sym typeface="Roboto"/>
              </a:rPr>
              <a:t>Strassen's matrix multiplication algorithm is an efficient algorithm for multiplying two matrices. It works by recursively breaking down the matrices into smaller sub-matrices and using a set of mathematical formulas to compute the product of these sub-matrices.</a:t>
            </a:r>
            <a:endParaRPr sz="1500">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rPr lang="en-GB" sz="1500">
                <a:solidFill>
                  <a:schemeClr val="dk1"/>
                </a:solidFill>
                <a:highlight>
                  <a:schemeClr val="lt1"/>
                </a:highlight>
                <a:latin typeface="Roboto"/>
                <a:ea typeface="Roboto"/>
                <a:cs typeface="Roboto"/>
                <a:sym typeface="Roboto"/>
              </a:rPr>
              <a:t>The time complexity of Strassen's algorithm is O(n^log2(7)), which is faster than the traditional matrix multiplication method's time complexity of O(n^3) for large matrices. However, Strassen's algorithm has a larger constant factor in its runtime, which makes it slower than traditional matrix multiplication for smaller matrices.</a:t>
            </a:r>
            <a:endParaRPr sz="1716">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rPr lang="en-GB" sz="1416">
                <a:solidFill>
                  <a:schemeClr val="dk1"/>
                </a:solidFill>
                <a:highlight>
                  <a:schemeClr val="lt1"/>
                </a:highlight>
                <a:latin typeface="Roboto"/>
                <a:ea typeface="Roboto"/>
                <a:cs typeface="Roboto"/>
                <a:sym typeface="Roboto"/>
              </a:rPr>
              <a:t>One drawback of Strassen's algorithm is that it requires the matrix dimensions to be powers of 2. This means that if the matrices are not of this form, they need to be padded with extra rows and columns, which can be expensive in terms of memory usage.</a:t>
            </a:r>
            <a:endParaRPr sz="1716">
              <a:solidFill>
                <a:schemeClr val="dk1"/>
              </a:solidFill>
              <a:highlight>
                <a:schemeClr val="lt1"/>
              </a:highlight>
              <a:latin typeface="Roboto"/>
              <a:ea typeface="Roboto"/>
              <a:cs typeface="Roboto"/>
              <a:sym typeface="Roboto"/>
            </a:endParaRPr>
          </a:p>
          <a:p>
            <a:pPr indent="0" lvl="0" marL="0" rtl="0" algn="l">
              <a:spcBef>
                <a:spcPts val="1500"/>
              </a:spcBef>
              <a:spcAft>
                <a:spcPts val="1200"/>
              </a:spcAft>
              <a:buNone/>
            </a:pPr>
            <a:r>
              <a:t/>
            </a:r>
            <a:endParaRPr sz="1700">
              <a:solidFill>
                <a:schemeClr val="dk1"/>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 name="Google Shape;85;p18"/>
          <p:cNvSpPr txBox="1"/>
          <p:nvPr>
            <p:ph idx="1" type="body"/>
          </p:nvPr>
        </p:nvSpPr>
        <p:spPr>
          <a:xfrm>
            <a:off x="311700" y="218875"/>
            <a:ext cx="8520600" cy="4610100"/>
          </a:xfrm>
          <a:prstGeom prst="rect">
            <a:avLst/>
          </a:prstGeom>
        </p:spPr>
        <p:txBody>
          <a:bodyPr anchorCtr="0" anchor="t" bIns="91425" lIns="91425" spcFirstLastPara="1" rIns="91425" wrap="square" tIns="91425">
            <a:noAutofit/>
          </a:bodyPr>
          <a:lstStyle/>
          <a:p>
            <a:pPr indent="0" lvl="0" marL="0" rtl="0" algn="l">
              <a:lnSpc>
                <a:spcPct val="175000"/>
              </a:lnSpc>
              <a:spcBef>
                <a:spcPts val="1500"/>
              </a:spcBef>
              <a:spcAft>
                <a:spcPts val="0"/>
              </a:spcAft>
              <a:buNone/>
            </a:pPr>
            <a:r>
              <a:rPr lang="en-GB" sz="1350">
                <a:solidFill>
                  <a:schemeClr val="dk1"/>
                </a:solidFill>
                <a:highlight>
                  <a:schemeClr val="lt1"/>
                </a:highlight>
                <a:latin typeface="Roboto"/>
                <a:ea typeface="Roboto"/>
                <a:cs typeface="Roboto"/>
                <a:sym typeface="Roboto"/>
              </a:rPr>
              <a:t>Another drawback of Strassen's algorithm is that it is less numerically stable than traditional matrix multiplication. This means that errors can accumulate during the computation, leading to inaccuracies in the final result.</a:t>
            </a:r>
            <a:endParaRPr sz="1350">
              <a:solidFill>
                <a:schemeClr val="dk1"/>
              </a:solidFill>
              <a:highlight>
                <a:schemeClr val="lt1"/>
              </a:highlight>
              <a:latin typeface="Roboto"/>
              <a:ea typeface="Roboto"/>
              <a:cs typeface="Roboto"/>
              <a:sym typeface="Roboto"/>
            </a:endParaRPr>
          </a:p>
          <a:p>
            <a:pPr indent="0" lvl="0" marL="0" rtl="0" algn="l">
              <a:lnSpc>
                <a:spcPct val="175000"/>
              </a:lnSpc>
              <a:spcBef>
                <a:spcPts val="1500"/>
              </a:spcBef>
              <a:spcAft>
                <a:spcPts val="0"/>
              </a:spcAft>
              <a:buNone/>
            </a:pPr>
            <a:r>
              <a:rPr lang="en-GB" sz="1350">
                <a:solidFill>
                  <a:schemeClr val="dk1"/>
                </a:solidFill>
                <a:highlight>
                  <a:schemeClr val="lt1"/>
                </a:highlight>
                <a:latin typeface="Roboto"/>
                <a:ea typeface="Roboto"/>
                <a:cs typeface="Roboto"/>
                <a:sym typeface="Roboto"/>
              </a:rPr>
              <a:t>In comparison, traditional matrix multiplication is a simpler and more straightforward algorithm that is easy to implement and understand. It is also more numerically stable and accurate than Strassen's algorithm.</a:t>
            </a:r>
            <a:endParaRPr sz="1350">
              <a:solidFill>
                <a:schemeClr val="dk1"/>
              </a:solidFill>
              <a:highlight>
                <a:schemeClr val="lt1"/>
              </a:highlight>
              <a:latin typeface="Roboto"/>
              <a:ea typeface="Roboto"/>
              <a:cs typeface="Roboto"/>
              <a:sym typeface="Roboto"/>
            </a:endParaRPr>
          </a:p>
          <a:p>
            <a:pPr indent="0" lvl="0" marL="0" rtl="0" algn="l">
              <a:lnSpc>
                <a:spcPct val="175000"/>
              </a:lnSpc>
              <a:spcBef>
                <a:spcPts val="1500"/>
              </a:spcBef>
              <a:spcAft>
                <a:spcPts val="0"/>
              </a:spcAft>
              <a:buNone/>
            </a:pPr>
            <a:r>
              <a:rPr lang="en-GB" sz="1350">
                <a:solidFill>
                  <a:schemeClr val="dk1"/>
                </a:solidFill>
                <a:highlight>
                  <a:schemeClr val="lt1"/>
                </a:highlight>
                <a:latin typeface="Roboto"/>
                <a:ea typeface="Roboto"/>
                <a:cs typeface="Roboto"/>
                <a:sym typeface="Roboto"/>
              </a:rPr>
              <a:t>In summary, Strassen's matrix multiplication algorithm is an efficient algorithm for multiplying large matrices, but it has some drawbacks such as its requirement for matrices to be of power-of-2 dimensions, lower numerical stability, and a larger constant factor in its runtime. Traditional matrix multiplication, on the other hand, is simpler, more stable, and more accurate, but it is slower for large matrices. The choice of algorithm depends on the specific requirements of the problem and the characteristics of the matrices being multiplied.</a:t>
            </a:r>
            <a:endParaRPr sz="1350">
              <a:solidFill>
                <a:schemeClr val="dk1"/>
              </a:solidFill>
              <a:highlight>
                <a:schemeClr val="lt1"/>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1" lang="en-GB" sz="1545">
                <a:highlight>
                  <a:schemeClr val="lt1"/>
                </a:highlight>
                <a:latin typeface="Roboto"/>
                <a:ea typeface="Roboto"/>
                <a:cs typeface="Roboto"/>
                <a:sym typeface="Roboto"/>
              </a:rPr>
              <a:t>Q. 3  </a:t>
            </a:r>
            <a:r>
              <a:rPr b="1" lang="en-GB" sz="1545">
                <a:highlight>
                  <a:schemeClr val="lt1"/>
                </a:highlight>
                <a:latin typeface="Roboto"/>
                <a:ea typeface="Roboto"/>
                <a:cs typeface="Roboto"/>
                <a:sym typeface="Roboto"/>
              </a:rPr>
              <a:t>Evaluate Prim's algorithm for fading the minimal spanning tree, and provide a real-world scenario where it can be applied. by Analyze Hamiltonian cycles and provide an example of how they can be use in real-life applications</a:t>
            </a:r>
            <a:endParaRPr b="1" sz="3120">
              <a:highlight>
                <a:schemeClr val="lt1"/>
              </a:highlight>
            </a:endParaRPr>
          </a:p>
        </p:txBody>
      </p:sp>
      <p:sp>
        <p:nvSpPr>
          <p:cNvPr id="91" name="Google Shape;91;p19"/>
          <p:cNvSpPr txBox="1"/>
          <p:nvPr>
            <p:ph idx="1" type="body"/>
          </p:nvPr>
        </p:nvSpPr>
        <p:spPr>
          <a:xfrm>
            <a:off x="311700" y="1354266"/>
            <a:ext cx="8520600" cy="344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highlight>
                  <a:schemeClr val="lt1"/>
                </a:highlight>
                <a:latin typeface="Roboto"/>
                <a:ea typeface="Roboto"/>
                <a:cs typeface="Roboto"/>
                <a:sym typeface="Roboto"/>
              </a:rPr>
              <a:t>Answer :-</a:t>
            </a:r>
            <a:endParaRPr sz="1600">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rPr lang="en-GB" sz="1400">
                <a:solidFill>
                  <a:schemeClr val="dk1"/>
                </a:solidFill>
                <a:highlight>
                  <a:schemeClr val="lt1"/>
                </a:highlight>
                <a:latin typeface="Roboto"/>
                <a:ea typeface="Roboto"/>
                <a:cs typeface="Roboto"/>
                <a:sym typeface="Roboto"/>
              </a:rPr>
              <a:t>Prim's algorithm is a popular algorithm for finding the minimum spanning tree of a weighted, connected graph. The algorithm works by starting with an arbitrary node and adding the minimum-weight edge to the tree, until all nodes are included in the tree. The time complexity of Prim's algorithm is O(E log V), where E is the number of edges and V is the number of vertices in the graph.</a:t>
            </a:r>
            <a:endParaRPr sz="1400">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rPr lang="en-GB" sz="1400">
                <a:solidFill>
                  <a:schemeClr val="dk1"/>
                </a:solidFill>
                <a:highlight>
                  <a:schemeClr val="lt1"/>
                </a:highlight>
                <a:latin typeface="Roboto"/>
                <a:ea typeface="Roboto"/>
                <a:cs typeface="Roboto"/>
                <a:sym typeface="Roboto"/>
              </a:rPr>
              <a:t>Prim's algorithm is useful in a variety of real-world scenarios, such as network routing, transportation planning, and power grid design. For example, it can be used to determine the optimal routes for laying fiber optic cables between cities or to identify the most efficient routes for shipping goods between warehouses.</a:t>
            </a:r>
            <a:endParaRPr sz="1400">
              <a:solidFill>
                <a:schemeClr val="dk1"/>
              </a:solidFill>
              <a:highlight>
                <a:schemeClr val="lt1"/>
              </a:highlight>
              <a:latin typeface="Roboto"/>
              <a:ea typeface="Roboto"/>
              <a:cs typeface="Roboto"/>
              <a:sym typeface="Roboto"/>
            </a:endParaRPr>
          </a:p>
          <a:p>
            <a:pPr indent="0" lvl="0" marL="0" rtl="0" algn="l">
              <a:spcBef>
                <a:spcPts val="1500"/>
              </a:spcBef>
              <a:spcAft>
                <a:spcPts val="1500"/>
              </a:spcAft>
              <a:buNone/>
            </a:pPr>
            <a:r>
              <a:t/>
            </a:r>
            <a:endParaRPr sz="1400">
              <a:solidFill>
                <a:schemeClr val="dk1"/>
              </a:solidFill>
              <a:highlight>
                <a:schemeClr val="lt1"/>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7" name="Google Shape;97;p20"/>
          <p:cNvSpPr txBox="1"/>
          <p:nvPr>
            <p:ph idx="1" type="body"/>
          </p:nvPr>
        </p:nvSpPr>
        <p:spPr>
          <a:xfrm>
            <a:off x="311700" y="615575"/>
            <a:ext cx="8520600" cy="4199700"/>
          </a:xfrm>
          <a:prstGeom prst="rect">
            <a:avLst/>
          </a:prstGeom>
        </p:spPr>
        <p:txBody>
          <a:bodyPr anchorCtr="0" anchor="t" bIns="91425" lIns="91425" spcFirstLastPara="1" rIns="91425" wrap="square" tIns="91425">
            <a:noAutofit/>
          </a:bodyPr>
          <a:lstStyle/>
          <a:p>
            <a:pPr indent="0" lvl="0" marL="0" rtl="0" algn="l">
              <a:lnSpc>
                <a:spcPct val="175000"/>
              </a:lnSpc>
              <a:spcBef>
                <a:spcPts val="1500"/>
              </a:spcBef>
              <a:spcAft>
                <a:spcPts val="0"/>
              </a:spcAft>
              <a:buNone/>
            </a:pPr>
            <a:r>
              <a:rPr lang="en-GB" sz="1350">
                <a:solidFill>
                  <a:schemeClr val="dk1"/>
                </a:solidFill>
                <a:highlight>
                  <a:schemeClr val="lt1"/>
                </a:highlight>
                <a:latin typeface="Roboto"/>
                <a:ea typeface="Roboto"/>
                <a:cs typeface="Roboto"/>
                <a:sym typeface="Roboto"/>
              </a:rPr>
              <a:t>On the other hand, Hamiltonian cycles refer to a cycle that visits every vertex exactly once in a connected graph. Finding a Hamiltonian cycle is known to be an NP-hard problem, meaning that there is no known polynomial-time algorithm to solve it. However, there are some approximate algorithms that can find a near-optimal Hamiltonian cycle.</a:t>
            </a:r>
            <a:endParaRPr sz="1350">
              <a:solidFill>
                <a:schemeClr val="dk1"/>
              </a:solidFill>
              <a:highlight>
                <a:schemeClr val="lt1"/>
              </a:highlight>
              <a:latin typeface="Roboto"/>
              <a:ea typeface="Roboto"/>
              <a:cs typeface="Roboto"/>
              <a:sym typeface="Roboto"/>
            </a:endParaRPr>
          </a:p>
          <a:p>
            <a:pPr indent="0" lvl="0" marL="0" rtl="0" algn="l">
              <a:lnSpc>
                <a:spcPct val="175000"/>
              </a:lnSpc>
              <a:spcBef>
                <a:spcPts val="1500"/>
              </a:spcBef>
              <a:spcAft>
                <a:spcPts val="0"/>
              </a:spcAft>
              <a:buNone/>
            </a:pPr>
            <a:r>
              <a:rPr lang="en-GB" sz="1350">
                <a:solidFill>
                  <a:schemeClr val="dk1"/>
                </a:solidFill>
                <a:highlight>
                  <a:schemeClr val="lt1"/>
                </a:highlight>
                <a:latin typeface="Roboto"/>
                <a:ea typeface="Roboto"/>
                <a:cs typeface="Roboto"/>
                <a:sym typeface="Roboto"/>
              </a:rPr>
              <a:t>Hamiltonian cycles have several real-world applications, such as in logistics and transportation planning, where they can be used to find optimal delivery routes between multiple destinations. For example, a delivery company may use a Hamiltonian cycle to find the shortest route that visits all of its customers in a given region.</a:t>
            </a:r>
            <a:endParaRPr sz="1350">
              <a:solidFill>
                <a:schemeClr val="dk1"/>
              </a:solidFill>
              <a:highlight>
                <a:schemeClr val="lt1"/>
              </a:highlight>
              <a:latin typeface="Roboto"/>
              <a:ea typeface="Roboto"/>
              <a:cs typeface="Roboto"/>
              <a:sym typeface="Roboto"/>
            </a:endParaRPr>
          </a:p>
          <a:p>
            <a:pPr indent="0" lvl="0" marL="0" rtl="0" algn="l">
              <a:lnSpc>
                <a:spcPct val="175000"/>
              </a:lnSpc>
              <a:spcBef>
                <a:spcPts val="1500"/>
              </a:spcBef>
              <a:spcAft>
                <a:spcPts val="0"/>
              </a:spcAft>
              <a:buNone/>
            </a:pPr>
            <a:r>
              <a:rPr lang="en-GB" sz="1350">
                <a:solidFill>
                  <a:schemeClr val="dk1"/>
                </a:solidFill>
                <a:highlight>
                  <a:schemeClr val="lt1"/>
                </a:highlight>
                <a:latin typeface="Roboto"/>
                <a:ea typeface="Roboto"/>
                <a:cs typeface="Roboto"/>
                <a:sym typeface="Roboto"/>
              </a:rPr>
              <a:t>Overall, Prim's algorithm and Hamiltonian cycles are powerful tools in graph theory with many practical applications in various fields.</a:t>
            </a:r>
            <a:endParaRPr sz="1350">
              <a:solidFill>
                <a:schemeClr val="dk1"/>
              </a:solidFill>
              <a:highlight>
                <a:schemeClr val="lt1"/>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1716">
                <a:highlight>
                  <a:schemeClr val="lt1"/>
                </a:highlight>
                <a:latin typeface="Roboto"/>
                <a:ea typeface="Roboto"/>
                <a:cs typeface="Roboto"/>
                <a:sym typeface="Roboto"/>
              </a:rPr>
              <a:t> Q.4   Apply analytical perspectives to develop a greedy algorithm for sequencing unit time jobs with deadlines and profits. Discuss the advantages and limitations of this approach.</a:t>
            </a:r>
            <a:endParaRPr b="1" sz="1716">
              <a:highlight>
                <a:schemeClr val="lt1"/>
              </a:highlight>
              <a:latin typeface="Roboto"/>
              <a:ea typeface="Roboto"/>
              <a:cs typeface="Roboto"/>
              <a:sym typeface="Roboto"/>
            </a:endParaRPr>
          </a:p>
          <a:p>
            <a:pPr indent="0" lvl="0" marL="0" rtl="0" algn="l">
              <a:lnSpc>
                <a:spcPct val="115000"/>
              </a:lnSpc>
              <a:spcBef>
                <a:spcPts val="0"/>
              </a:spcBef>
              <a:spcAft>
                <a:spcPts val="0"/>
              </a:spcAft>
              <a:buNone/>
            </a:pPr>
            <a:r>
              <a:t/>
            </a:r>
            <a:endParaRPr sz="1050">
              <a:solidFill>
                <a:srgbClr val="000000"/>
              </a:solidFill>
              <a:highlight>
                <a:srgbClr val="343541"/>
              </a:highlight>
              <a:latin typeface="Roboto"/>
              <a:ea typeface="Roboto"/>
              <a:cs typeface="Roboto"/>
              <a:sym typeface="Roboto"/>
            </a:endParaRPr>
          </a:p>
          <a:p>
            <a:pPr indent="0" lvl="0" marL="0" rtl="0" algn="l">
              <a:spcBef>
                <a:spcPts val="0"/>
              </a:spcBef>
              <a:spcAft>
                <a:spcPts val="0"/>
              </a:spcAft>
              <a:buNone/>
            </a:pPr>
            <a:r>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solidFill>
                  <a:schemeClr val="dk1"/>
                </a:solidFill>
                <a:highlight>
                  <a:schemeClr val="lt1"/>
                </a:highlight>
                <a:latin typeface="Roboto"/>
                <a:ea typeface="Roboto"/>
                <a:cs typeface="Roboto"/>
                <a:sym typeface="Roboto"/>
              </a:rPr>
              <a:t>To develop a greedy algorithm for sequencing unit time jobs with deadlines and profits, we can follow the following steps:</a:t>
            </a:r>
            <a:endParaRPr sz="1500">
              <a:solidFill>
                <a:schemeClr val="dk1"/>
              </a:solidFill>
              <a:highlight>
                <a:schemeClr val="lt1"/>
              </a:highlight>
              <a:latin typeface="Roboto"/>
              <a:ea typeface="Roboto"/>
              <a:cs typeface="Roboto"/>
              <a:sym typeface="Roboto"/>
            </a:endParaRPr>
          </a:p>
          <a:p>
            <a:pPr indent="-323850" lvl="0" marL="457200" rtl="0" algn="l">
              <a:spcBef>
                <a:spcPts val="1500"/>
              </a:spcBef>
              <a:spcAft>
                <a:spcPts val="0"/>
              </a:spcAft>
              <a:buClr>
                <a:schemeClr val="dk1"/>
              </a:buClr>
              <a:buSzPts val="1500"/>
              <a:buFont typeface="Roboto"/>
              <a:buAutoNum type="arabicPeriod"/>
            </a:pPr>
            <a:r>
              <a:rPr lang="en-GB" sz="1500">
                <a:solidFill>
                  <a:schemeClr val="dk1"/>
                </a:solidFill>
                <a:highlight>
                  <a:schemeClr val="lt1"/>
                </a:highlight>
                <a:latin typeface="Roboto"/>
                <a:ea typeface="Roboto"/>
                <a:cs typeface="Roboto"/>
                <a:sym typeface="Roboto"/>
              </a:rPr>
              <a:t>Sort the jobs in decreasing order of profit.</a:t>
            </a:r>
            <a:endParaRPr sz="1500">
              <a:solidFill>
                <a:schemeClr val="dk1"/>
              </a:solidFill>
              <a:highlight>
                <a:schemeClr val="lt1"/>
              </a:highlight>
              <a:latin typeface="Roboto"/>
              <a:ea typeface="Roboto"/>
              <a:cs typeface="Roboto"/>
              <a:sym typeface="Roboto"/>
            </a:endParaRPr>
          </a:p>
          <a:p>
            <a:pPr indent="-323850" lvl="0" marL="457200" rtl="0" algn="l">
              <a:spcBef>
                <a:spcPts val="0"/>
              </a:spcBef>
              <a:spcAft>
                <a:spcPts val="0"/>
              </a:spcAft>
              <a:buClr>
                <a:schemeClr val="dk1"/>
              </a:buClr>
              <a:buSzPts val="1500"/>
              <a:buFont typeface="Roboto"/>
              <a:buAutoNum type="arabicPeriod"/>
            </a:pPr>
            <a:r>
              <a:rPr lang="en-GB" sz="1500">
                <a:solidFill>
                  <a:schemeClr val="dk1"/>
                </a:solidFill>
                <a:highlight>
                  <a:schemeClr val="lt1"/>
                </a:highlight>
                <a:latin typeface="Roboto"/>
                <a:ea typeface="Roboto"/>
                <a:cs typeface="Roboto"/>
                <a:sym typeface="Roboto"/>
              </a:rPr>
              <a:t>For each job, starting from the highest profit job, schedule the job at the latest possible time slot that is available before the job's deadline.</a:t>
            </a:r>
            <a:endParaRPr sz="1500">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rPr lang="en-GB" sz="1500">
                <a:solidFill>
                  <a:schemeClr val="dk1"/>
                </a:solidFill>
                <a:highlight>
                  <a:schemeClr val="lt1"/>
                </a:highlight>
                <a:latin typeface="Roboto"/>
                <a:ea typeface="Roboto"/>
                <a:cs typeface="Roboto"/>
                <a:sym typeface="Roboto"/>
              </a:rPr>
              <a:t>This algorithm is known as the "deadline scheduling algorithm". The advantage of this approach is that it is easy to implement and has a time complexity of O(n log n), where n is the number of jobs. Additionally, this algorithm guarantees that we will always find a schedule that achieves the maximum profit.</a:t>
            </a:r>
            <a:endParaRPr sz="1500">
              <a:solidFill>
                <a:schemeClr val="dk1"/>
              </a:solidFill>
              <a:highlight>
                <a:schemeClr val="lt1"/>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