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Century Schoolbook"/>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92EB1A-5D68-4489-8D2D-BAC9C1B84CBE}">
  <a:tblStyle styleId="{8892EB1A-5D68-4489-8D2D-BAC9C1B84CB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enturySchoolbook-bold.fntdata"/><Relationship Id="rId16" Type="http://schemas.openxmlformats.org/officeDocument/2006/relationships/font" Target="fonts/CenturySchoolbook-regular.fntdata"/><Relationship Id="rId5" Type="http://schemas.openxmlformats.org/officeDocument/2006/relationships/slideMaster" Target="slideMasters/slideMaster1.xml"/><Relationship Id="rId19" Type="http://schemas.openxmlformats.org/officeDocument/2006/relationships/font" Target="fonts/CenturySchoolbook-boldItalic.fntdata"/><Relationship Id="rId6" Type="http://schemas.openxmlformats.org/officeDocument/2006/relationships/notesMaster" Target="notesMasters/notesMaster1.xml"/><Relationship Id="rId18" Type="http://schemas.openxmlformats.org/officeDocument/2006/relationships/font" Target="fonts/CenturySchoolbook-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38fbb3b5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38fbb3b5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38fbb3b5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38fbb3b5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38fbb3b5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38fbb3b5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38fbb3b5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38fbb3b5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38fbb3b5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38fbb3b5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2b0b555fbe553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2b0b555fbe553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2b0b555fbe553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2b0b555fbe553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2b0b555fbe553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b0b555fbe553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00950"/>
            <a:ext cx="8520600" cy="249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Analysis And Design Of Algorithms</a:t>
            </a:r>
            <a:endParaRPr/>
          </a:p>
          <a:p>
            <a:pPr indent="0" lvl="0" marL="0" rtl="0" algn="ctr">
              <a:spcBef>
                <a:spcPts val="0"/>
              </a:spcBef>
              <a:spcAft>
                <a:spcPts val="0"/>
              </a:spcAft>
              <a:buNone/>
            </a:pPr>
            <a:r>
              <a:rPr lang="en-GB"/>
              <a:t>Test -1 Solution</a:t>
            </a:r>
            <a:endParaRPr/>
          </a:p>
        </p:txBody>
      </p:sp>
      <p:sp>
        <p:nvSpPr>
          <p:cNvPr id="55" name="Google Shape;55;p13"/>
          <p:cNvSpPr txBox="1"/>
          <p:nvPr>
            <p:ph idx="1" type="subTitle"/>
          </p:nvPr>
        </p:nvSpPr>
        <p:spPr>
          <a:xfrm>
            <a:off x="311700" y="3105250"/>
            <a:ext cx="8520600" cy="1737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Name :- Poornima Tanwar</a:t>
            </a:r>
            <a:endParaRPr/>
          </a:p>
          <a:p>
            <a:pPr indent="0" lvl="0" marL="0" rtl="0" algn="ctr">
              <a:spcBef>
                <a:spcPts val="0"/>
              </a:spcBef>
              <a:spcAft>
                <a:spcPts val="0"/>
              </a:spcAft>
              <a:buNone/>
            </a:pPr>
            <a:r>
              <a:rPr lang="en-GB"/>
              <a:t>Roll No. :- IT-2K20-40</a:t>
            </a:r>
            <a:endParaRPr/>
          </a:p>
          <a:p>
            <a:pPr indent="0" lvl="0" marL="0" rtl="0" algn="ctr">
              <a:spcBef>
                <a:spcPts val="0"/>
              </a:spcBef>
              <a:spcAft>
                <a:spcPts val="0"/>
              </a:spcAft>
              <a:buNone/>
            </a:pPr>
            <a:r>
              <a:rPr lang="en-GB"/>
              <a:t>Class :- MTECH [IT] 6th SEM</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6950"/>
            <a:ext cx="8520600" cy="465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b="1" lang="en-GB" sz="1644">
                <a:highlight>
                  <a:schemeClr val="lt1"/>
                </a:highlight>
                <a:latin typeface="Century Schoolbook"/>
                <a:ea typeface="Century Schoolbook"/>
                <a:cs typeface="Century Schoolbook"/>
                <a:sym typeface="Century Schoolbook"/>
              </a:rPr>
              <a:t>Q.1: Complete the table1.0 after simplification of corresponding recurrence relation</a:t>
            </a:r>
            <a:endParaRPr b="1" sz="1644">
              <a:highlight>
                <a:schemeClr val="lt1"/>
              </a:highlight>
              <a:latin typeface="Century Schoolbook"/>
              <a:ea typeface="Century Schoolbook"/>
              <a:cs typeface="Century Schoolbook"/>
              <a:sym typeface="Century Schoolbook"/>
            </a:endParaRPr>
          </a:p>
          <a:p>
            <a:pPr indent="0" lvl="0" marL="0" rtl="0" algn="l">
              <a:spcBef>
                <a:spcPts val="0"/>
              </a:spcBef>
              <a:spcAft>
                <a:spcPts val="0"/>
              </a:spcAft>
              <a:buNone/>
            </a:pPr>
            <a:r>
              <a:t/>
            </a:r>
            <a:endParaRPr b="1" sz="900">
              <a:solidFill>
                <a:srgbClr val="000000"/>
              </a:solidFill>
              <a:latin typeface="Century Schoolbook"/>
              <a:ea typeface="Century Schoolbook"/>
              <a:cs typeface="Century Schoolbook"/>
              <a:sym typeface="Century Schoolbook"/>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graphicFrame>
        <p:nvGraphicFramePr>
          <p:cNvPr id="62" name="Google Shape;62;p14"/>
          <p:cNvGraphicFramePr/>
          <p:nvPr/>
        </p:nvGraphicFramePr>
        <p:xfrm>
          <a:off x="125538" y="708029"/>
          <a:ext cx="3000000" cy="3000000"/>
        </p:xfrm>
        <a:graphic>
          <a:graphicData uri="http://schemas.openxmlformats.org/drawingml/2006/table">
            <a:tbl>
              <a:tblPr>
                <a:noFill/>
                <a:tableStyleId>{8892EB1A-5D68-4489-8D2D-BAC9C1B84CBE}</a:tableStyleId>
              </a:tblPr>
              <a:tblGrid>
                <a:gridCol w="1765850"/>
                <a:gridCol w="3240125"/>
                <a:gridCol w="1296025"/>
                <a:gridCol w="1474225"/>
                <a:gridCol w="1116700"/>
              </a:tblGrid>
              <a:tr h="258500">
                <a:tc gridSpan="5">
                  <a:txBody>
                    <a:bodyPr/>
                    <a:lstStyle/>
                    <a:p>
                      <a:pPr indent="0" lvl="0" marL="0" rtl="0" algn="l">
                        <a:lnSpc>
                          <a:spcPct val="150000"/>
                        </a:lnSpc>
                        <a:spcBef>
                          <a:spcPts val="0"/>
                        </a:spcBef>
                        <a:spcAft>
                          <a:spcPts val="0"/>
                        </a:spcAft>
                        <a:buNone/>
                      </a:pPr>
                      <a:r>
                        <a:t/>
                      </a:r>
                      <a:endParaRPr b="1" sz="900">
                        <a:solidFill>
                          <a:schemeClr val="dk1"/>
                        </a:solidFill>
                        <a:latin typeface="Century Schoolbook"/>
                        <a:ea typeface="Century Schoolbook"/>
                        <a:cs typeface="Century Schoolbook"/>
                        <a:sym typeface="Century Schoolbook"/>
                      </a:endParaRPr>
                    </a:p>
                  </a:txBody>
                  <a:tcPr marT="63500" marB="63500" marR="63500" marL="63500"/>
                </a:tc>
                <a:tc hMerge="1"/>
                <a:tc hMerge="1"/>
                <a:tc hMerge="1"/>
                <a:tc hMerge="1"/>
              </a:tr>
              <a:tr h="534425">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Algorithm</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Relation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Time </a:t>
                      </a:r>
                      <a:endParaRPr sz="900">
                        <a:solidFill>
                          <a:schemeClr val="dk1"/>
                        </a:solidFill>
                        <a:latin typeface="Century Schoolbook"/>
                        <a:ea typeface="Century Schoolbook"/>
                        <a:cs typeface="Century Schoolbook"/>
                        <a:sym typeface="Century Schoolbook"/>
                      </a:endParaRPr>
                    </a:p>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Complexity</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Space Complexity</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Power Complexity</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Linear Search</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 T(n-1)+O(c)</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Binary Search</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 T(n/2)+O(c)</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Factorial</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 T(n-1)+O(c)</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Tower of Hanoi</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T(n)=2 T(n-1)+O(c)</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Binary Tree Traversal</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T(n)=2 T(n/2)+O(1)</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329350">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Merge Sort</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T(n)=2 T(n/2)+O(n)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534425">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Quick Sort</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Best Case: T(n)=2 T(n/2)+O(n)</a:t>
                      </a:r>
                      <a:endParaRPr sz="900">
                        <a:solidFill>
                          <a:schemeClr val="dk1"/>
                        </a:solidFill>
                        <a:latin typeface="Century Schoolbook"/>
                        <a:ea typeface="Century Schoolbook"/>
                        <a:cs typeface="Century Schoolbook"/>
                        <a:sym typeface="Century Schoolbook"/>
                      </a:endParaRPr>
                    </a:p>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Worst Case: T(n)= T(n-1)+O(n*n)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534425">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Strassen’s Matrix Multiplication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T(n)=7T(n/2)+O(n*n)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r h="534425">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Karatsuba Integer Multiplication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rPr lang="en-GB" sz="900">
                          <a:solidFill>
                            <a:schemeClr val="dk1"/>
                          </a:solidFill>
                          <a:latin typeface="Century Schoolbook"/>
                          <a:ea typeface="Century Schoolbook"/>
                          <a:cs typeface="Century Schoolbook"/>
                          <a:sym typeface="Century Schoolbook"/>
                        </a:rPr>
                        <a:t>T(n)=3T(n/2)+O(n*n)</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c>
                  <a:txBody>
                    <a:bodyPr/>
                    <a:lstStyle/>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txBody>
                  <a:tcPr marT="63500" marB="63500" marR="63500" marL="63500"/>
                </a:tc>
              </a:tr>
            </a:tbl>
          </a:graphicData>
        </a:graphic>
      </p:graphicFrame>
      <p:sp>
        <p:nvSpPr>
          <p:cNvPr id="63" name="Google Shape;63;p14"/>
          <p:cNvSpPr txBox="1"/>
          <p:nvPr/>
        </p:nvSpPr>
        <p:spPr>
          <a:xfrm>
            <a:off x="411775" y="612504"/>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b="1" sz="900">
              <a:solidFill>
                <a:schemeClr val="dk1"/>
              </a:solidFill>
              <a:latin typeface="Century Schoolbook"/>
              <a:ea typeface="Century Schoolbook"/>
              <a:cs typeface="Century Schoolbook"/>
              <a:sym typeface="Century Schoolbook"/>
            </a:endParaRPr>
          </a:p>
          <a:p>
            <a:pPr indent="0" lvl="0" marL="0" rtl="0" algn="l">
              <a:lnSpc>
                <a:spcPct val="150000"/>
              </a:lnSpc>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p:txBody>
      </p:sp>
      <p:sp>
        <p:nvSpPr>
          <p:cNvPr id="64" name="Google Shape;64;p14"/>
          <p:cNvSpPr txBox="1"/>
          <p:nvPr/>
        </p:nvSpPr>
        <p:spPr>
          <a:xfrm>
            <a:off x="3159575" y="969925"/>
            <a:ext cx="601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4"/>
          <p:cNvSpPr txBox="1"/>
          <p:nvPr/>
        </p:nvSpPr>
        <p:spPr>
          <a:xfrm>
            <a:off x="4394025" y="999300"/>
            <a:ext cx="47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 name="Google Shape;71;p15"/>
          <p:cNvSpPr txBox="1"/>
          <p:nvPr>
            <p:ph idx="1" type="body"/>
          </p:nvPr>
        </p:nvSpPr>
        <p:spPr>
          <a:xfrm>
            <a:off x="311700" y="279225"/>
            <a:ext cx="8520600" cy="4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Century Schoolbook"/>
                <a:ea typeface="Century Schoolbook"/>
                <a:cs typeface="Century Schoolbook"/>
                <a:sym typeface="Century Schoolbook"/>
              </a:rPr>
              <a:t>Solution1:</a:t>
            </a:r>
            <a:endParaRPr b="1"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b="1" lang="en-GB" sz="1500">
                <a:solidFill>
                  <a:schemeClr val="dk1"/>
                </a:solidFill>
                <a:latin typeface="Century Schoolbook"/>
                <a:ea typeface="Century Schoolbook"/>
                <a:cs typeface="Century Schoolbook"/>
                <a:sym typeface="Century Schoolbook"/>
              </a:rPr>
              <a:t>Time complexity</a:t>
            </a:r>
            <a:r>
              <a:rPr lang="en-GB" sz="1500">
                <a:solidFill>
                  <a:schemeClr val="dk1"/>
                </a:solidFill>
                <a:latin typeface="Century Schoolbook"/>
                <a:ea typeface="Century Schoolbook"/>
                <a:cs typeface="Century Schoolbook"/>
                <a:sym typeface="Century Schoolbook"/>
              </a:rPr>
              <a:t> may depend on various factors, such as the specific inputs to the algorithm, the efficiency of the implementation, and the use of any auxiliary data structures or algorithms. In practice, the actual running time of an algorithm may also be affected by various external factors, such as hardware limitations, operating system overhead, and the size of the input data.</a:t>
            </a:r>
            <a:endParaRPr sz="1500">
              <a:solidFill>
                <a:schemeClr val="dk1"/>
              </a:solidFill>
              <a:latin typeface="Century Schoolbook"/>
              <a:ea typeface="Century Schoolbook"/>
              <a:cs typeface="Century Schoolbook"/>
              <a:sym typeface="Century Schoolbook"/>
            </a:endParaRPr>
          </a:p>
          <a:p>
            <a:pPr indent="0" lvl="0" marL="457200" rtl="0" algn="l">
              <a:spcBef>
                <a:spcPts val="0"/>
              </a:spcBef>
              <a:spcAft>
                <a:spcPts val="0"/>
              </a:spcAft>
              <a:buNone/>
            </a:pPr>
            <a:r>
              <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Linear Search: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Binary Search: O(log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Factorial: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Tower of Hanoi: O(2^n)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Binary Tree Traversal: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Merge Sort: O(n 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Quick Sort (best case): O(n 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Quick Sort (worst case): O(n^2)</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Strassen's Matrix Multiplication: O(n^log2(7))</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Karatsuba Integer Multiplication: O(n^log2(3))</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 name="Google Shape;77;p16"/>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1"/>
                </a:solidFill>
                <a:latin typeface="Century Schoolbook"/>
                <a:ea typeface="Century Schoolbook"/>
                <a:cs typeface="Century Schoolbook"/>
                <a:sym typeface="Century Schoolbook"/>
              </a:rPr>
              <a:t>Space complexity</a:t>
            </a:r>
            <a:r>
              <a:rPr lang="en-GB" sz="1600">
                <a:solidFill>
                  <a:schemeClr val="dk1"/>
                </a:solidFill>
                <a:latin typeface="Century Schoolbook"/>
                <a:ea typeface="Century Schoolbook"/>
                <a:cs typeface="Century Schoolbook"/>
                <a:sym typeface="Century Schoolbook"/>
              </a:rPr>
              <a:t> may also depend on other factors, such as the implementation details and the specific inputs to the algorithm. In some cases, the space complexity may also be affected by the use of auxiliary data structures or temporary variables.</a:t>
            </a:r>
            <a:endParaRPr sz="16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Linear Search: O(1)</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Binary Search: O(1)</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Factorial: O(1)</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Tower of Hanoi: O(n)</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Binary Tree Traversal: O(h), where h is the height of the tree.</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Merge Sort: O(n)</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Quick Sort (best case): O(log n)</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Quick Sort (worst case): O(n)</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Strassen's Matrix Multiplication: O(n^2)</a:t>
            </a:r>
            <a:endParaRPr sz="1600">
              <a:solidFill>
                <a:schemeClr val="dk1"/>
              </a:solidFill>
              <a:latin typeface="Century Schoolbook"/>
              <a:ea typeface="Century Schoolbook"/>
              <a:cs typeface="Century Schoolbook"/>
              <a:sym typeface="Century Schoolbook"/>
            </a:endParaRPr>
          </a:p>
          <a:p>
            <a:pPr indent="-330200" lvl="0" marL="457200" rtl="0" algn="l">
              <a:spcBef>
                <a:spcPts val="0"/>
              </a:spcBef>
              <a:spcAft>
                <a:spcPts val="0"/>
              </a:spcAft>
              <a:buClr>
                <a:schemeClr val="dk1"/>
              </a:buClr>
              <a:buSzPts val="1600"/>
              <a:buFont typeface="Century Schoolbook"/>
              <a:buChar char="●"/>
            </a:pPr>
            <a:r>
              <a:rPr lang="en-GB" sz="1600">
                <a:solidFill>
                  <a:schemeClr val="dk1"/>
                </a:solidFill>
                <a:latin typeface="Century Schoolbook"/>
                <a:ea typeface="Century Schoolbook"/>
                <a:cs typeface="Century Schoolbook"/>
                <a:sym typeface="Century Schoolbook"/>
              </a:rPr>
              <a:t>Karatsuba Integer Multiplication: O(n^log2(3))</a:t>
            </a:r>
            <a:endParaRPr sz="1600">
              <a:solidFill>
                <a:schemeClr val="dk1"/>
              </a:solidFill>
              <a:latin typeface="Century Schoolbook"/>
              <a:ea typeface="Century Schoolbook"/>
              <a:cs typeface="Century Schoolbook"/>
              <a:sym typeface="Century Schoolbook"/>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308600"/>
            <a:ext cx="8520600" cy="4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Century Schoolbook"/>
                <a:ea typeface="Century Schoolbook"/>
                <a:cs typeface="Century Schoolbook"/>
                <a:sym typeface="Century Schoolbook"/>
              </a:rPr>
              <a:t>Power Complexity:</a:t>
            </a:r>
            <a:r>
              <a:rPr lang="en-GB" sz="1500">
                <a:solidFill>
                  <a:schemeClr val="dk1"/>
                </a:solidFill>
                <a:latin typeface="Century Schoolbook"/>
                <a:ea typeface="Century Schoolbook"/>
                <a:cs typeface="Century Schoolbook"/>
                <a:sym typeface="Century Schoolbook"/>
              </a:rPr>
              <a:t> The power complexity of an algorithm is a measure of how the algorithm's running time grows as the input size increases. It is typically expressed in terms of the exponent in the running time's big O notation.Note that the power complexities of the algorithms are not the same as their time or space complexities. The time and space complexities may have different constants or lower-order terms that affect the actual running time or memory usage of the algorithm.</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Linear Search: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Binary Search: O(log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Factorial: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Tower of Hanoi: O(2^n)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Binary Tree Traversal: O(n)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Merge Sort: O(n 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Quick Sort (best case): O(n log n)</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Quick Sort (worst case): O(n^2)</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Strassen's Matrix Multiplication: O(n^log2(7))</a:t>
            </a:r>
            <a:endParaRPr sz="1500">
              <a:solidFill>
                <a:schemeClr val="dk1"/>
              </a:solidFill>
              <a:latin typeface="Century Schoolbook"/>
              <a:ea typeface="Century Schoolbook"/>
              <a:cs typeface="Century Schoolbook"/>
              <a:sym typeface="Century Schoolbook"/>
            </a:endParaRPr>
          </a:p>
          <a:p>
            <a:pPr indent="-323850" lvl="0" marL="457200" rtl="0" algn="l">
              <a:spcBef>
                <a:spcPts val="0"/>
              </a:spcBef>
              <a:spcAft>
                <a:spcPts val="0"/>
              </a:spcAft>
              <a:buClr>
                <a:schemeClr val="dk1"/>
              </a:buClr>
              <a:buSzPts val="1500"/>
              <a:buFont typeface="Century Schoolbook"/>
              <a:buChar char="●"/>
            </a:pPr>
            <a:r>
              <a:rPr lang="en-GB" sz="1500">
                <a:solidFill>
                  <a:schemeClr val="dk1"/>
                </a:solidFill>
                <a:latin typeface="Century Schoolbook"/>
                <a:ea typeface="Century Schoolbook"/>
                <a:cs typeface="Century Schoolbook"/>
                <a:sym typeface="Century Schoolbook"/>
              </a:rPr>
              <a:t>Karatsuba Integer Multiplication: O(n^log2(3))</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600">
                <a:latin typeface="Century Schoolbook"/>
                <a:ea typeface="Century Schoolbook"/>
                <a:cs typeface="Century Schoolbook"/>
                <a:sym typeface="Century Schoolbook"/>
              </a:rPr>
              <a:t>Q</a:t>
            </a:r>
            <a:r>
              <a:rPr b="1" lang="en-GB" sz="1600">
                <a:latin typeface="Century Schoolbook"/>
                <a:ea typeface="Century Schoolbook"/>
                <a:cs typeface="Century Schoolbook"/>
                <a:sym typeface="Century Schoolbook"/>
              </a:rPr>
              <a:t>.2     Write recursive algorithm for polynomial representation.</a:t>
            </a:r>
            <a:endParaRPr b="1" sz="3500"/>
          </a:p>
        </p:txBody>
      </p:sp>
      <p:sp>
        <p:nvSpPr>
          <p:cNvPr id="89" name="Google Shape;89;p18"/>
          <p:cNvSpPr txBox="1"/>
          <p:nvPr>
            <p:ph idx="1" type="body"/>
          </p:nvPr>
        </p:nvSpPr>
        <p:spPr>
          <a:xfrm>
            <a:off x="311700" y="1017725"/>
            <a:ext cx="8520600" cy="3801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t/>
            </a:r>
            <a:endParaRPr b="1" sz="193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3044">
                <a:solidFill>
                  <a:schemeClr val="dk1"/>
                </a:solidFill>
                <a:latin typeface="Century Schoolbook"/>
                <a:ea typeface="Century Schoolbook"/>
                <a:cs typeface="Century Schoolbook"/>
                <a:sym typeface="Century Schoolbook"/>
              </a:rPr>
              <a:t>This algorithm defines a class Polynomial with a constructor that takes a list of coefficients. The evaluate method evaluates the polynomial for a given value of x.</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3044">
                <a:solidFill>
                  <a:schemeClr val="dk1"/>
                </a:solidFill>
                <a:latin typeface="Century Schoolbook"/>
                <a:ea typeface="Century Schoolbook"/>
                <a:cs typeface="Century Schoolbook"/>
                <a:sym typeface="Century Schoolbook"/>
              </a:rPr>
              <a:t>The base case of the recursion is when the polynomial has degree 0, i.e., it is a constant polynomial. In this case, the method simply returns the single coefficient.</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3044">
                <a:solidFill>
                  <a:schemeClr val="dk1"/>
                </a:solidFill>
                <a:latin typeface="Century Schoolbook"/>
                <a:ea typeface="Century Schoolbook"/>
                <a:cs typeface="Century Schoolbook"/>
                <a:sym typeface="Century Schoolbook"/>
              </a:rPr>
              <a:t>In the recursive case, the method creates a new polynomial p of degree n-1 by removing the highest degree coefficient from the list of coefficients. It then recursively evaluates p for the given value of x, and multiplies the result by x. Finally, it adds the highest degree coefficient to obtain the value of the polynomial for the given value of x.</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3044">
                <a:solidFill>
                  <a:schemeClr val="dk1"/>
                </a:solidFill>
                <a:latin typeface="Century Schoolbook"/>
                <a:ea typeface="Century Schoolbook"/>
                <a:cs typeface="Century Schoolbook"/>
                <a:sym typeface="Century Schoolbook"/>
              </a:rPr>
              <a:t>The algorithm works by breaking down the problem of evaluating a polynomial of degree n into the problem of evaluating a polynomial of degree n-1. It uses the fact that a polynomial of degree n can be expressed as p(x) = x * q(x) + c, where q(x) is a polynomial of degree n-1 and c is the highest degree coefficient. This allows the evaluation to be performed recursively by computing q(x) and multiplying by x, and then adding the highest degree coefficient.</a:t>
            </a:r>
            <a:endParaRPr sz="304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2584">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2010">
                <a:solidFill>
                  <a:schemeClr val="dk1"/>
                </a:solidFill>
                <a:latin typeface="Century Schoolbook"/>
                <a:ea typeface="Century Schoolbook"/>
                <a:cs typeface="Century Schoolbook"/>
                <a:sym typeface="Century Schoolbook"/>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311325"/>
            <a:ext cx="8520600" cy="460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class Polynomial:</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def __init__(self, coefficients):</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self.coefficients = coefficients</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def evaluate(self, x):</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Evaluates the polynomial for a given value of x.</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n = len(self.coefficients)</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 Base case: constant polynomial</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if n == 1:</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return self.coefficients[0]</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 Recursive case: evaluate recursively for smaller degree</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else:</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 Compute the value of the polynomial of degree n-1</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p = Polynomial(self.coefficients[:-1])</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result = p.evaluate(x)</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 Add the term for the highest degree</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result = result*x + self.coefficients[-1]</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rPr lang="en-GB" sz="1200">
                <a:solidFill>
                  <a:schemeClr val="dk1"/>
                </a:solidFill>
                <a:latin typeface="Century Schoolbook"/>
                <a:ea typeface="Century Schoolbook"/>
                <a:cs typeface="Century Schoolbook"/>
                <a:sym typeface="Century Schoolbook"/>
              </a:rPr>
              <a:t>            return result</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0"/>
              </a:spcAft>
              <a:buNone/>
            </a:pPr>
            <a:r>
              <a:t/>
            </a:r>
            <a:endParaRPr sz="1200">
              <a:solidFill>
                <a:schemeClr val="dk1"/>
              </a:solidFill>
              <a:latin typeface="Century Schoolbook"/>
              <a:ea typeface="Century Schoolbook"/>
              <a:cs typeface="Century Schoolbook"/>
              <a:sym typeface="Century Schoolbook"/>
            </a:endParaRPr>
          </a:p>
          <a:p>
            <a:pPr indent="0" lvl="0" marL="0" rtl="0" algn="l">
              <a:lnSpc>
                <a:spcPct val="105000"/>
              </a:lnSpc>
              <a:spcBef>
                <a:spcPts val="0"/>
              </a:spcBef>
              <a:spcAft>
                <a:spcPts val="12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550">
                <a:latin typeface="Century Schoolbook"/>
                <a:ea typeface="Century Schoolbook"/>
                <a:cs typeface="Century Schoolbook"/>
                <a:sym typeface="Century Schoolbook"/>
              </a:rPr>
              <a:t>Q.3 Write iterative version of Tower of Hanoi Problem.</a:t>
            </a:r>
            <a:endParaRPr b="1" sz="1550">
              <a:latin typeface="Century Schoolbook"/>
              <a:ea typeface="Century Schoolbook"/>
              <a:cs typeface="Century Schoolbook"/>
              <a:sym typeface="Century Schoolbook"/>
            </a:endParaRPr>
          </a:p>
          <a:p>
            <a:pPr indent="0" lvl="0" marL="0" rtl="0" algn="l">
              <a:lnSpc>
                <a:spcPct val="115000"/>
              </a:lnSpc>
              <a:spcBef>
                <a:spcPts val="0"/>
              </a:spcBef>
              <a:spcAft>
                <a:spcPts val="0"/>
              </a:spcAft>
              <a:buSzPts val="990"/>
              <a:buNone/>
            </a:pPr>
            <a:r>
              <a:t/>
            </a:r>
            <a:endParaRPr b="1" sz="1350">
              <a:latin typeface="Century Schoolbook"/>
              <a:ea typeface="Century Schoolbook"/>
              <a:cs typeface="Century Schoolbook"/>
              <a:sym typeface="Century Schoolbook"/>
            </a:endParaRPr>
          </a:p>
        </p:txBody>
      </p:sp>
      <p:sp>
        <p:nvSpPr>
          <p:cNvPr id="101" name="Google Shape;101;p20"/>
          <p:cNvSpPr txBox="1"/>
          <p:nvPr>
            <p:ph idx="1" type="body"/>
          </p:nvPr>
        </p:nvSpPr>
        <p:spPr>
          <a:xfrm>
            <a:off x="311700" y="1152475"/>
            <a:ext cx="8520600" cy="3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Century Schoolbook"/>
                <a:ea typeface="Century Schoolbook"/>
                <a:cs typeface="Century Schoolbook"/>
                <a:sym typeface="Century Schoolbook"/>
              </a:rPr>
              <a:t>This implementation uses a stack to keep track of the recursive calls that would be made in the recursive version. The stack starts with the initial call to move n disks from the from_rod to the to_rod, using the aux_rod as an intermediary.</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500">
                <a:solidFill>
                  <a:schemeClr val="dk1"/>
                </a:solidFill>
                <a:latin typeface="Century Schoolbook"/>
                <a:ea typeface="Century Schoolbook"/>
                <a:cs typeface="Century Schoolbook"/>
                <a:sym typeface="Century Schoolbook"/>
              </a:rPr>
              <a:t>In each iteration of the loop, the top call is popped from the stack and executed. If there is only one disk to move, it is moved and the loop continues. Otherwise, two recursive calls are pushed onto the stack: one to move n-1 disks from from_rod to aux_rod (using to_rod as intermediary), and another to move n-1 disks from aux_rod to to_rod (using from_rod as intermediary). Finally, the call to move the remaining disk from from_rod to to_rod is also pushed onto the stack.</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500">
                <a:solidFill>
                  <a:schemeClr val="dk1"/>
                </a:solidFill>
                <a:latin typeface="Century Schoolbook"/>
                <a:ea typeface="Century Schoolbook"/>
                <a:cs typeface="Century Schoolbook"/>
                <a:sym typeface="Century Schoolbook"/>
              </a:rPr>
              <a:t>This process continues until the stack is empty, at which point all the necessary moves have been made to solve the Tower of Hanoi problem.</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500">
              <a:solidFill>
                <a:schemeClr val="dk1"/>
              </a:solidFill>
              <a:latin typeface="Century Schoolbook"/>
              <a:ea typeface="Century Schoolbook"/>
              <a:cs typeface="Century Schoolbook"/>
              <a:sym typeface="Century Schoolbook"/>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433500" y="162425"/>
            <a:ext cx="8520600" cy="478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9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def tower_of_hanoi(n: int, from_rod: str, to_rod: str, aux_rod: str) -&gt; None:</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 Create a stack and push the initial values</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stack = [(n, from_rod, to_rod, aux_rod)]</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 Loop until the stack is empty</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while stack:</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n, from_rod, to_rod, aux_rod = stack.pop()</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 If there is only one disk to move, move it and continue</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if n == 1:</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print(f"Move disk 1 from {from_rod} to {to_rod}")</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continue</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 Otherwise, push the two recursive calls onto the stack</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stack.append((n - 1, aux_rod, to_rod, from_rod))</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stack.append((1, from_rod, to_rod, aux_rod))</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rPr lang="en-GB" sz="1740">
                <a:solidFill>
                  <a:schemeClr val="dk1"/>
                </a:solidFill>
                <a:latin typeface="Century Schoolbook"/>
                <a:ea typeface="Century Schoolbook"/>
                <a:cs typeface="Century Schoolbook"/>
                <a:sym typeface="Century Schoolbook"/>
              </a:rPr>
              <a:t>        stack.append((n - 1, from_rod, aux_rod, to_rod))</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740">
              <a:solidFill>
                <a:schemeClr val="dk1"/>
              </a:solidFill>
              <a:latin typeface="Century Schoolbook"/>
              <a:ea typeface="Century Schoolbook"/>
              <a:cs typeface="Century Schoolbook"/>
              <a:sym typeface="Century Schoolbook"/>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