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Century Schoolbook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40DAFD-E799-44EC-84D5-4F1FA9E81509}">
  <a:tblStyle styleId="{9B40DAFD-E799-44EC-84D5-4F1FA9E815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375">
              <a:solidFill>
                <a:srgbClr val="A3A3A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375">
              <a:solidFill>
                <a:srgbClr val="A3A3A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375">
              <a:solidFill>
                <a:srgbClr val="A3A3A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375">
              <a:solidFill>
                <a:srgbClr val="A3A3A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375">
              <a:solidFill>
                <a:srgbClr val="A3A3A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375">
              <a:solidFill>
                <a:srgbClr val="A3A3A3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CenturySchoolbook-bold.fntdata"/><Relationship Id="rId10" Type="http://schemas.openxmlformats.org/officeDocument/2006/relationships/slide" Target="slides/slide4.xml"/><Relationship Id="rId21" Type="http://schemas.openxmlformats.org/officeDocument/2006/relationships/font" Target="fonts/CenturySchoolbook-regular.fntdata"/><Relationship Id="rId13" Type="http://schemas.openxmlformats.org/officeDocument/2006/relationships/slide" Target="slides/slide7.xml"/><Relationship Id="rId24" Type="http://schemas.openxmlformats.org/officeDocument/2006/relationships/font" Target="fonts/CenturySchoolbook-boldItalic.fntdata"/><Relationship Id="rId12" Type="http://schemas.openxmlformats.org/officeDocument/2006/relationships/slide" Target="slides/slide6.xml"/><Relationship Id="rId23" Type="http://schemas.openxmlformats.org/officeDocument/2006/relationships/font" Target="fonts/CenturySchoolbook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39410982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39410982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39410982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39410982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39410982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39410982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39410982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39410982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39410982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39410982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39410982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39410982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39410982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39410982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39410982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39410982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39410982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39410982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39410982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39410982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39410982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39410982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39410982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39410982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39410982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39410982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And Design Of Algorithms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-2  Solution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76400"/>
            <a:ext cx="8520600" cy="16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 :- Poornima Tanwar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Roll No :- IT-2K20-40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:- MTECH [IT] 6th SEM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218875"/>
            <a:ext cx="8520600" cy="46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8.    </a:t>
            </a:r>
            <a:r>
              <a:rPr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time complexity of binary search is ____________.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9.     The time complexity of merge sort is ____________.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10.    The time complexity of quicksort is ____________.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11.    In the ___________ algorithm, the input sequence is divided into two parts and the       search is continued in the part where the key may be found.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12.   ___________ is a type of algorithm that always selects the best possible choice at each step.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13.   ___________ is a coding technique used to compress data without losing any information.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14.   ___________ is an algorithm that finds the minimum weight spanning tree of a graph.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15.   The time complexity of the Huffman coding algorithm is ____________.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Answers :-</a:t>
            </a:r>
            <a:endParaRPr b="1" sz="1600" u="sng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8.    O(log n)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9.    O(n log n)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10.  O(n log n)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11.   Binary search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12.   Greedy algorithm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13.   Huffman coding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14.    Minimum spanning tree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15.    O(n log n)</a:t>
            </a:r>
            <a:endParaRPr b="1" sz="1900" u="sng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287275"/>
            <a:ext cx="8520600" cy="45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16    The time complexity of the minimum spanning tree algorithm is ____________.</a:t>
            </a:r>
            <a:endParaRPr sz="16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17. 1 The time complexity of the longest common subsequence problem is ____________.</a:t>
            </a:r>
            <a:endParaRPr sz="16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18.   The time complexity of the matrix chain multiplication problem is ____________.</a:t>
            </a:r>
            <a:endParaRPr sz="16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19.   The notation used to describe the upper bound on the running time of an algorithm is _________.</a:t>
            </a:r>
            <a:endParaRPr sz="16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20.  The notation used to describe the lower bound on the running time of an algorithm is ________.</a:t>
            </a:r>
            <a:endParaRPr sz="16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Answers :-</a:t>
            </a:r>
            <a:endParaRPr b="1" sz="1600" u="sng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AutoNum type="arabicPeriod"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O(m log n)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AutoNum type="arabicPeriod"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O(mn)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AutoNum type="arabicPeriod"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O(n^3)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AutoNum type="arabicPeriod"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Big O notation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AutoNum type="arabicPeriod"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Omega notation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Match the column :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2" name="Google Shape;122;p24"/>
          <p:cNvGraphicFramePr/>
          <p:nvPr/>
        </p:nvGraphicFramePr>
        <p:xfrm>
          <a:off x="11578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{9B40DAFD-E799-44EC-84D5-4F1FA9E81509}</a:tableStyleId>
              </a:tblPr>
              <a:tblGrid>
                <a:gridCol w="3127325"/>
                <a:gridCol w="2876475"/>
              </a:tblGrid>
              <a:tr h="3416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1.Binary Search</a:t>
                      </a:r>
                      <a:endParaRPr sz="10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 a. Greedy Algorithm</a:t>
                      </a:r>
                      <a:endParaRPr sz="10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6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2.Depth-First Search</a:t>
                      </a:r>
                      <a:endParaRPr sz="10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 b. Divide-and-Conquer Algorithm</a:t>
                      </a:r>
                      <a:endParaRPr sz="10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6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3.Breadth-First Search</a:t>
                      </a:r>
                      <a:endParaRPr sz="10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 c. Dynamic Programming Problem</a:t>
                      </a:r>
                      <a:endParaRPr sz="10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6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4.Merge Sort</a:t>
                      </a:r>
                      <a:endParaRPr sz="10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 d. Algorithmic Notation</a:t>
                      </a:r>
                      <a:endParaRPr sz="10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6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5.Quick Sort</a:t>
                      </a:r>
                      <a:endParaRPr sz="10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 e. Graph Algorithm</a:t>
                      </a:r>
                      <a:endParaRPr sz="10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6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6.Huffman Coding</a:t>
                      </a:r>
                      <a:endParaRPr sz="10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f. Compression Technique</a:t>
                      </a:r>
                      <a:endParaRPr sz="10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6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7.Minimum Spanning Tree</a:t>
                      </a:r>
                      <a:endParaRPr sz="10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g. Time Complexity</a:t>
                      </a:r>
                      <a:endParaRPr sz="10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6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8.Upper Bound on Running Time</a:t>
                      </a:r>
                      <a:endParaRPr sz="10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 h. Lower Bound on Running Time</a:t>
                      </a:r>
                      <a:endParaRPr sz="10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6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9.Longest Common Subsequence</a:t>
                      </a:r>
                      <a:endParaRPr sz="10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 i. Matrix Multiplication Problem</a:t>
                      </a:r>
                      <a:endParaRPr sz="10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6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10.Big O Notation</a:t>
                      </a:r>
                      <a:endParaRPr sz="10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j. Omega Notation</a:t>
                      </a:r>
                      <a:endParaRPr sz="10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" name="Google Shape;123;p24"/>
          <p:cNvSpPr txBox="1"/>
          <p:nvPr/>
        </p:nvSpPr>
        <p:spPr>
          <a:xfrm>
            <a:off x="2206275" y="13048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342000"/>
            <a:ext cx="8520600" cy="44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0" name="Google Shape;130;p25"/>
          <p:cNvGraphicFramePr/>
          <p:nvPr/>
        </p:nvGraphicFramePr>
        <p:xfrm>
          <a:off x="747450" y="2134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{9B40DAFD-E799-44EC-84D5-4F1FA9E81509}</a:tableStyleId>
              </a:tblPr>
              <a:tblGrid>
                <a:gridCol w="4965925"/>
                <a:gridCol w="3118925"/>
              </a:tblGrid>
              <a:tr h="4070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1.Binary Search</a:t>
                      </a:r>
                      <a:endParaRPr sz="12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 a. 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Divide-and-Conquer Algorithm</a:t>
                      </a:r>
                      <a:endParaRPr sz="12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0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2.Depth-First Search</a:t>
                      </a:r>
                      <a:endParaRPr sz="12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 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e. Graph Algorithm</a:t>
                      </a:r>
                      <a:endParaRPr sz="12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3.Breadth-First Search</a:t>
                      </a:r>
                      <a:endParaRPr sz="12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e. Graph Algorithm</a:t>
                      </a:r>
                      <a:endParaRPr sz="12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0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4.Merge Sort</a:t>
                      </a:r>
                      <a:endParaRPr sz="12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 b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. Divide-and-Conquer Algorithm</a:t>
                      </a:r>
                      <a:endParaRPr sz="12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0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5.Quick Sort</a:t>
                      </a:r>
                      <a:endParaRPr sz="12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 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a. Divide-and-Conquer Algorithm</a:t>
                      </a:r>
                      <a:endParaRPr sz="12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0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6.Huffman Coding</a:t>
                      </a:r>
                      <a:endParaRPr sz="12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entury Schoolbook"/>
                        <a:buAutoNum type="alphaLcPeriod"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Greedy Algorithm 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f. Compression Technique</a:t>
                      </a:r>
                      <a:endParaRPr sz="12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0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7.Minimum Spanning Tree</a:t>
                      </a:r>
                      <a:endParaRPr sz="12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entury Schoolbook"/>
                        <a:buAutoNum type="alphaLcPeriod"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Greedy Algorithm</a:t>
                      </a:r>
                      <a:endParaRPr sz="12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0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8.Upper Bound on Running Time</a:t>
                      </a:r>
                      <a:endParaRPr sz="12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 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g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  Time Cmplexity</a:t>
                      </a:r>
                      <a:endParaRPr sz="12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0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9.Longest Common Subsequence</a:t>
                      </a:r>
                      <a:endParaRPr sz="12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 C  Dynamic Programming Problem</a:t>
                      </a:r>
                      <a:endParaRPr sz="12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0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10.Big O Notation</a:t>
                      </a:r>
                      <a:endParaRPr sz="12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D  Algorithmic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 Notation</a:t>
                      </a:r>
                      <a:endParaRPr sz="12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50800" marB="50800" marR="50800" marL="50800">
                    <a:lnL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3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1" name="Google Shape;131;p25"/>
          <p:cNvSpPr txBox="1"/>
          <p:nvPr/>
        </p:nvSpPr>
        <p:spPr>
          <a:xfrm>
            <a:off x="2397775" y="32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50475" y="259900"/>
            <a:ext cx="8877900" cy="47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/>
            </a:pPr>
            <a:r>
              <a:rPr b="1"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What is an algorithm?</a:t>
            </a:r>
            <a:endParaRPr b="1"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a) A set of instructions to perform a task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b) A type of programming language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c) A type of hardware component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d) A device used for data storage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Answer :- A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/>
            </a:pPr>
            <a:r>
              <a:rPr b="1"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Which notation is commonly used to represent the time complexity of an  algorithm?</a:t>
            </a:r>
            <a:endParaRPr b="1"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a) O(n)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b) Ω(n)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c) Θ(n)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d) All of the above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Answer :- D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/>
            </a:pPr>
            <a:r>
              <a:rPr b="1"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What is the purpose of analyzing algorithms?</a:t>
            </a:r>
            <a:endParaRPr b="1"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a) To determine their correctness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b) To optimize their performance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c) To make them more readable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d) To make them easier to implement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Answer :- B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218875"/>
            <a:ext cx="8520600" cy="46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4.    Which of the following is an example of a dynamic programming problem?</a:t>
            </a:r>
            <a:endParaRPr b="1"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a) Longest common subsequence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b) Binary search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c) Merge sort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d) Quick sort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Answer :- A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5.    Which of the following is an example of a graph algorithm?</a:t>
            </a:r>
            <a:endParaRPr b="1"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a) Binary search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b) Merge sort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c) Depth-first search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d) Quick sort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Answer :- C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6.    What is the time complexity of binary search?</a:t>
            </a:r>
            <a:endParaRPr b="1"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a) O(n)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b) Ω(n)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c) Θ(n)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d) O(log n)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     </a:t>
            </a:r>
            <a:r>
              <a:rPr lang="en-GB" sz="1500">
                <a:solidFill>
                  <a:schemeClr val="dk1"/>
                </a:solidFill>
              </a:rPr>
              <a:t>Answer :- D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218875"/>
            <a:ext cx="8520600" cy="47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7.  What is the time complexity of merge sort?</a:t>
            </a:r>
            <a:endParaRPr b="1"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a) O(n)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b) Ω(n)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c) Θ(n)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d) O(n log n)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Answer :- D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8.   What is the time complexity of quicksort in the worst case?</a:t>
            </a:r>
            <a:endParaRPr b="1"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a) O(n)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b) Ω(n)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c) Θ(n)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d) O(n^2)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Answer :-  D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9.   Which of the following is an example of a divide-and-conquer algorithm?</a:t>
            </a:r>
            <a:endParaRPr b="1"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a) Binary search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b) Depth-first search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c) Huffman coding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d) Minimum spanning tree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     </a:t>
            </a:r>
            <a:r>
              <a:rPr lang="en-GB" sz="1500">
                <a:solidFill>
                  <a:schemeClr val="dk1"/>
                </a:solidFill>
              </a:rPr>
              <a:t>Answer :- A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23125"/>
            <a:ext cx="8520600" cy="48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10.  What is the divide-and-conquer strategy?</a:t>
            </a:r>
            <a:endParaRPr b="1"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a) Breaking a problem down into smaller subproblems and solving each subproblem recursively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b) Iterating through a list of elements to find a specific value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c) Sorting a list of elements in ascending order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d) None of the above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Answer :- A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11.  Which of the following is an example of a greedy algorithm?</a:t>
            </a:r>
            <a:endParaRPr b="1"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a) Longest common subsequence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b) Depth-first search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c) Huffman coding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d) Merge sort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Answer :- C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12.  What is the time complexity of Huffman coding?</a:t>
            </a:r>
            <a:endParaRPr b="1"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a) O(n)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b) Ω(n)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c) Θ(n)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d) O(n log n)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Answer :- D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64150"/>
            <a:ext cx="8520600" cy="47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13.  Which of the following is an example of a dynamic programming problem?</a:t>
            </a:r>
            <a:endParaRPr b="1"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a) Binary search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b) Matrix chain multiplication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c) Quick sort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d) Depth-first search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Answer :- B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14.  What is the time complexity of breadth-first search?</a:t>
            </a:r>
            <a:endParaRPr b="1"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a) O(n)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b) Ω(n)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c) Θ(n)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d) O(n log n)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Answer :- A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15.  Which of the following is an example of a graph algorithm?</a:t>
            </a:r>
            <a:endParaRPr b="1"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a) Binary search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b) Merge sort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c) Breadth-first search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d) Quick sort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   </a:t>
            </a:r>
            <a:r>
              <a:rPr lang="en-GB" sz="1500">
                <a:solidFill>
                  <a:schemeClr val="dk1"/>
                </a:solidFill>
              </a:rPr>
              <a:t> Answer :- C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300950"/>
            <a:ext cx="8520600" cy="47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16.  Which notation is commonly used to represent the space complexity of an algorithm?</a:t>
            </a:r>
            <a:endParaRPr b="1"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a) O(n)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b) Ω(n)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c) Θ(n)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d) O(1)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Answer :- D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17.  Which of the following is an example of a divide-and-conquer algorithm?</a:t>
            </a:r>
            <a:endParaRPr b="1"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a) Huffman coding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b) Minimum spanning tree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c) Depth-first search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d) Breadth-first search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Answer :- B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18.  What is the time complexity of matrix chain multiplication?</a:t>
            </a:r>
            <a:endParaRPr b="1"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a) O(n)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b) Ω(n)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c) Θ(n)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d) O(n^3)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Answer :- D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328300"/>
            <a:ext cx="8520600" cy="44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19.  Which of the following is an example of a greedy algorithm?</a:t>
            </a:r>
            <a:endParaRPr b="1"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a) Longest common subsequence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b) Minimum spanning tree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c) Merge sort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d) Quick sort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Answer :-  B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20.  What is the time complexity of binary search in the worst case?</a:t>
            </a:r>
            <a:endParaRPr b="1"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a) O(n)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b) Ω(n)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c) Θ(n)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d) O(log n)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    </a:t>
            </a:r>
            <a:r>
              <a:rPr lang="en-GB" sz="1500">
                <a:solidFill>
                  <a:schemeClr val="dk1"/>
                </a:solidFill>
              </a:rPr>
              <a:t> Answer :-  D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1778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Fill in The Blanks :-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793425"/>
            <a:ext cx="8520600" cy="4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2793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Schoolbook"/>
              <a:buAutoNum type="arabicPeriod"/>
            </a:pPr>
            <a:r>
              <a:rPr lang="en-GB" sz="2234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___________ is the process of finding the solution to a problem step by step.</a:t>
            </a:r>
            <a:endParaRPr sz="2234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793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Schoolbook"/>
              <a:buAutoNum type="arabicPeriod"/>
            </a:pPr>
            <a:r>
              <a:rPr lang="en-GB" sz="2234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time complexity of an algorithm is denoted by _________.</a:t>
            </a:r>
            <a:endParaRPr sz="2234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793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Schoolbook"/>
              <a:buAutoNum type="arabicPeriod"/>
            </a:pPr>
            <a:r>
              <a:rPr lang="en-GB" sz="2234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____________ is an example of a dynamic programming problem.</a:t>
            </a:r>
            <a:endParaRPr sz="2234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793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Schoolbook"/>
              <a:buAutoNum type="arabicPeriod"/>
            </a:pPr>
            <a:r>
              <a:rPr lang="en-GB" sz="2234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 the ___________ approach, a problem is divided into smaller subproblems and solved recursively.</a:t>
            </a:r>
            <a:endParaRPr sz="2234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793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Schoolbook"/>
              <a:buAutoNum type="arabicPeriod"/>
            </a:pPr>
            <a:r>
              <a:rPr lang="en-GB" sz="2234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____________ algorithm finds the shortest path between two nodes in a graph.</a:t>
            </a:r>
            <a:endParaRPr sz="2234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793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Schoolbook"/>
              <a:buAutoNum type="arabicPeriod"/>
            </a:pPr>
            <a:r>
              <a:rPr lang="en-GB" sz="2234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____________ algorithm is used to traverse a graph in a depth-first manner.</a:t>
            </a:r>
            <a:endParaRPr sz="2234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793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Schoolbook"/>
              <a:buAutoNum type="arabicPeriod"/>
            </a:pPr>
            <a:r>
              <a:rPr lang="en-GB" sz="2234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____________ algorithm is used to traverse a graph in a breadth-first manner.</a:t>
            </a:r>
            <a:endParaRPr sz="2234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24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Answers :-</a:t>
            </a:r>
            <a:endParaRPr b="1" sz="1824" u="sng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182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Schoolbook"/>
              <a:buAutoNum type="arabicPeriod"/>
            </a:pPr>
            <a:r>
              <a:rPr lang="en-GB" sz="1872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Iteration</a:t>
            </a:r>
            <a:endParaRPr sz="1872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182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Schoolbook"/>
              <a:buAutoNum type="arabicPeriod"/>
            </a:pPr>
            <a:r>
              <a:rPr lang="en-GB" sz="1872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Big O notation</a:t>
            </a:r>
            <a:endParaRPr sz="1872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182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Schoolbook"/>
              <a:buAutoNum type="arabicPeriod"/>
            </a:pPr>
            <a:r>
              <a:rPr lang="en-GB" sz="1872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Longest common subsequence</a:t>
            </a:r>
            <a:endParaRPr sz="1872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182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Schoolbook"/>
              <a:buAutoNum type="arabicPeriod"/>
            </a:pPr>
            <a:r>
              <a:rPr lang="en-GB" sz="1872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Divide-and-conquer</a:t>
            </a:r>
            <a:endParaRPr sz="1872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182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Schoolbook"/>
              <a:buAutoNum type="arabicPeriod"/>
            </a:pPr>
            <a:r>
              <a:rPr lang="en-GB" sz="1872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Dijkstra's algorithm</a:t>
            </a:r>
            <a:endParaRPr sz="1872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182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Schoolbook"/>
              <a:buAutoNum type="arabicPeriod"/>
            </a:pPr>
            <a:r>
              <a:rPr lang="en-GB" sz="1872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Depth-first search</a:t>
            </a:r>
            <a:endParaRPr sz="1872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182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Schoolbook"/>
              <a:buAutoNum type="arabicPeriod"/>
            </a:pPr>
            <a:r>
              <a:rPr lang="en-GB" sz="1872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Breadth-first search</a:t>
            </a:r>
            <a:endParaRPr sz="1872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24" u="sng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