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4422c9f27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4422c9f27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4422c9f27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4422c9f27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422c9f27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422c9f27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422c9f27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422c9f27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422c9f27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422c9f27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4422c9f27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4422c9f27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422c9f27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422c9f27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422c9f27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422c9f27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422c9f27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422c9f27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422c9f27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422c9f27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422c9f27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422c9f27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422c9f27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422c9f27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422c9f27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422c9f27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422c9f27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422c9f27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Analysis And Design Of Algorithms</a:t>
            </a:r>
            <a:endParaRPr/>
          </a:p>
          <a:p>
            <a:pPr indent="0" lvl="0" marL="0" rtl="0" algn="ctr">
              <a:spcBef>
                <a:spcPts val="0"/>
              </a:spcBef>
              <a:spcAft>
                <a:spcPts val="0"/>
              </a:spcAft>
              <a:buNone/>
            </a:pPr>
            <a:r>
              <a:rPr lang="en-GB"/>
              <a:t>Test -3  Solution</a:t>
            </a:r>
            <a:endParaRPr/>
          </a:p>
        </p:txBody>
      </p:sp>
      <p:sp>
        <p:nvSpPr>
          <p:cNvPr id="55" name="Google Shape;55;p13"/>
          <p:cNvSpPr txBox="1"/>
          <p:nvPr>
            <p:ph idx="1" type="subTitle"/>
          </p:nvPr>
        </p:nvSpPr>
        <p:spPr>
          <a:xfrm>
            <a:off x="311700" y="2834125"/>
            <a:ext cx="8520600" cy="205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GB"/>
              <a:t>Name :- Poornima Tanwar</a:t>
            </a:r>
            <a:endParaRPr/>
          </a:p>
          <a:p>
            <a:pPr indent="0" lvl="0" marL="0" rtl="0" algn="ctr">
              <a:spcBef>
                <a:spcPts val="0"/>
              </a:spcBef>
              <a:spcAft>
                <a:spcPts val="0"/>
              </a:spcAft>
              <a:buNone/>
            </a:pPr>
            <a:r>
              <a:rPr lang="en-GB"/>
              <a:t>Roll No :- IT-2K20-40</a:t>
            </a:r>
            <a:endParaRPr/>
          </a:p>
          <a:p>
            <a:pPr indent="0" lvl="0" marL="0" rtl="0" algn="ctr">
              <a:spcBef>
                <a:spcPts val="0"/>
              </a:spcBef>
              <a:spcAft>
                <a:spcPts val="0"/>
              </a:spcAft>
              <a:buNone/>
            </a:pPr>
            <a:r>
              <a:rPr lang="en-GB"/>
              <a:t>Class :-  MTECH [IT] 6th SEM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9" name="Google Shape;109;p22"/>
          <p:cNvSpPr txBox="1"/>
          <p:nvPr>
            <p:ph idx="1" type="body"/>
          </p:nvPr>
        </p:nvSpPr>
        <p:spPr>
          <a:xfrm>
            <a:off x="311700" y="314625"/>
            <a:ext cx="8520600" cy="4555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26.   The running time of Strassen's algorithm is faster than the standard matrix multiplication algorithm for matrices of size:</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a) 1x1		b) 2x2</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c) 3x3		d) 4x4</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Answer :- D</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27.   In the Huffman code, the average length of a code word is:</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a) Always equal to the number of symbols</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b) Less than the number of symbols</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c) Greater than the number of symbols</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d) None of the above</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Answer :- B</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28.   What is the time complexity of the dynamic programming approach to solve the Matrix Chain Multiplication problem?</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400">
                <a:solidFill>
                  <a:schemeClr val="dk1"/>
                </a:solidFill>
                <a:latin typeface="Times New Roman"/>
                <a:ea typeface="Times New Roman"/>
                <a:cs typeface="Times New Roman"/>
                <a:sym typeface="Times New Roman"/>
              </a:rPr>
              <a:t>A) O(n^2)		B) O(n^3)</a:t>
            </a:r>
            <a:endParaRPr sz="1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400">
                <a:solidFill>
                  <a:schemeClr val="dk1"/>
                </a:solidFill>
                <a:latin typeface="Times New Roman"/>
                <a:ea typeface="Times New Roman"/>
                <a:cs typeface="Times New Roman"/>
                <a:sym typeface="Times New Roman"/>
              </a:rPr>
              <a:t>C) O(n^4)		D) O(2^n)</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rPr lang="en-GB" sz="1500">
                <a:solidFill>
                  <a:schemeClr val="dk1"/>
                </a:solidFill>
              </a:rPr>
              <a:t>       Answer :- B</a:t>
            </a:r>
            <a:endParaRPr sz="15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5" name="Google Shape;115;p23"/>
          <p:cNvSpPr txBox="1"/>
          <p:nvPr>
            <p:ph idx="1" type="body"/>
          </p:nvPr>
        </p:nvSpPr>
        <p:spPr>
          <a:xfrm>
            <a:off x="311700" y="150475"/>
            <a:ext cx="8520600" cy="481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29.   What is the maximum number of subproblems that need to be solved in the dynamic programming approach for the Matrix Chain Multiplication problem for n matrices?</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A) n-1		B) n</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C) n^2		D) 2^n</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Answer :- C</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30.   In the dynamic programming approach to solve the Longest Common Subsequence problem, what is the recurrence relation used to calculate the length of the LCS?</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A) LCS[i][j] = LCS[i-1][j-1] + 1 if X[i] == Y[j]</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B) LCS[i][j] = max(LCS[i-1][j], LCS[i][j-1]) if X[i] != Y[j]</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C) LCS[i][j] = max(LCS[i-1][j], LCS[i][j-1], LCS[i-1][j-1]) if X[i] == Y[j]</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D) None of the above</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Answer :- B</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31.   In the dynamic programming approach to solve the Longest Common Subsequence problem, what is the time complexity to print the LCS?</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A) O(n)		B) O(n^2)</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C) O(2^n)		D) O(nlogn)</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rPr lang="en-GB"/>
              <a:t>      </a:t>
            </a:r>
            <a:r>
              <a:rPr lang="en-GB" sz="1500">
                <a:solidFill>
                  <a:schemeClr val="dk1"/>
                </a:solidFill>
              </a:rPr>
              <a:t>Answer :- 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1" name="Google Shape;121;p24"/>
          <p:cNvSpPr txBox="1"/>
          <p:nvPr>
            <p:ph idx="1" type="body"/>
          </p:nvPr>
        </p:nvSpPr>
        <p:spPr>
          <a:xfrm>
            <a:off x="191525" y="191525"/>
            <a:ext cx="8640900" cy="471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32.   What is the time complexity of the dynamic programming approach to solve the Matrix Chain Multiplication problem for a given sequence of n matrices?</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400">
                <a:solidFill>
                  <a:schemeClr val="dk1"/>
                </a:solidFill>
                <a:latin typeface="Times New Roman"/>
                <a:ea typeface="Times New Roman"/>
                <a:cs typeface="Times New Roman"/>
                <a:sym typeface="Times New Roman"/>
              </a:rPr>
              <a:t>A) O(n^2)			B) O(n^3)</a:t>
            </a:r>
            <a:endParaRPr sz="1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400">
                <a:solidFill>
                  <a:schemeClr val="dk1"/>
                </a:solidFill>
                <a:latin typeface="Times New Roman"/>
                <a:ea typeface="Times New Roman"/>
                <a:cs typeface="Times New Roman"/>
                <a:sym typeface="Times New Roman"/>
              </a:rPr>
              <a:t>C) O(n^4)			D) O(2^n)</a:t>
            </a:r>
            <a:endParaRPr sz="1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Answer :- A</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33.    What is the time complexity of the dynamic programming approach to solve the Matrix Chain Multiplication problem for a given sequence of n matrices using memoization?</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400">
                <a:solidFill>
                  <a:schemeClr val="dk1"/>
                </a:solidFill>
                <a:latin typeface="Times New Roman"/>
                <a:ea typeface="Times New Roman"/>
                <a:cs typeface="Times New Roman"/>
                <a:sym typeface="Times New Roman"/>
              </a:rPr>
              <a:t>A) O(n^2)			B) O(n^3)</a:t>
            </a:r>
            <a:endParaRPr sz="1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400">
                <a:solidFill>
                  <a:schemeClr val="dk1"/>
                </a:solidFill>
                <a:latin typeface="Times New Roman"/>
                <a:ea typeface="Times New Roman"/>
                <a:cs typeface="Times New Roman"/>
                <a:sym typeface="Times New Roman"/>
              </a:rPr>
              <a:t>C) O(n^4)			D) O(2^n)</a:t>
            </a:r>
            <a:endParaRPr sz="1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400">
                <a:solidFill>
                  <a:schemeClr val="dk1"/>
                </a:solidFill>
                <a:latin typeface="Times New Roman"/>
                <a:ea typeface="Times New Roman"/>
                <a:cs typeface="Times New Roman"/>
                <a:sym typeface="Times New Roman"/>
              </a:rPr>
              <a:t>Answer :- D</a:t>
            </a:r>
            <a:endParaRPr sz="1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34.    Which of the following algorithms can be used to solve the Longest Common Subsequence problem?</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400">
                <a:solidFill>
                  <a:schemeClr val="dk1"/>
                </a:solidFill>
                <a:latin typeface="Times New Roman"/>
                <a:ea typeface="Times New Roman"/>
                <a:cs typeface="Times New Roman"/>
                <a:sym typeface="Times New Roman"/>
              </a:rPr>
              <a:t>A) Brute Force	           B) Greedy</a:t>
            </a:r>
            <a:endParaRPr sz="1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400">
                <a:solidFill>
                  <a:schemeClr val="dk1"/>
                </a:solidFill>
                <a:latin typeface="Times New Roman"/>
                <a:ea typeface="Times New Roman"/>
                <a:cs typeface="Times New Roman"/>
                <a:sym typeface="Times New Roman"/>
              </a:rPr>
              <a:t>C) Divide and Conquer     D) Dynamic Programming</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rPr lang="en-GB"/>
              <a:t>      </a:t>
            </a:r>
            <a:r>
              <a:rPr lang="en-GB" sz="1500">
                <a:solidFill>
                  <a:schemeClr val="dk1"/>
                </a:solidFill>
              </a:rPr>
              <a:t>Answer :- D</a:t>
            </a:r>
            <a:endParaRPr sz="15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7" name="Google Shape;127;p25"/>
          <p:cNvSpPr txBox="1"/>
          <p:nvPr>
            <p:ph idx="1" type="body"/>
          </p:nvPr>
        </p:nvSpPr>
        <p:spPr>
          <a:xfrm>
            <a:off x="311700" y="123125"/>
            <a:ext cx="8520600" cy="4787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35.    Which of the following algorithms can be used to solve the Matrix Chain Multiplication problem?</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A) Brute Force</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B) Greedy</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C) Divide and Conquer</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D) Dynamic Programming</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Answer :- D</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36.   In the dynamic programming approach to solve the Matrix Chain Multiplication problem, what is the minimum number of scalar multiplications required to multiply n matrices?</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A) m[1][n]</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B) m[0][n-1]</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C) m[0][n]</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D) None of the above</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Answer :- B</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37.   In the dynamic programming approach to solve the Matrix Chain Multiplication problem, what is the minimum number of scalar multiplications required to multiply a chain of length n-1?</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A) m[1][n-1]	B) m[0][n-1]</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C) m[0][n]		D) None of the above</a:t>
            </a:r>
            <a:br>
              <a:rPr lang="en-GB" sz="1300">
                <a:solidFill>
                  <a:schemeClr val="dk1"/>
                </a:solidFill>
                <a:latin typeface="Times New Roman"/>
                <a:ea typeface="Times New Roman"/>
                <a:cs typeface="Times New Roman"/>
                <a:sym typeface="Times New Roman"/>
              </a:rPr>
            </a:br>
            <a:r>
              <a:rPr lang="en-GB" sz="1500">
                <a:solidFill>
                  <a:schemeClr val="dk1"/>
                </a:solidFill>
                <a:latin typeface="Times New Roman"/>
                <a:ea typeface="Times New Roman"/>
                <a:cs typeface="Times New Roman"/>
                <a:sym typeface="Times New Roman"/>
              </a:rPr>
              <a:t>Answer :- B</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3" name="Google Shape;133;p26"/>
          <p:cNvSpPr txBox="1"/>
          <p:nvPr>
            <p:ph idx="1" type="body"/>
          </p:nvPr>
        </p:nvSpPr>
        <p:spPr>
          <a:xfrm>
            <a:off x="311700" y="259900"/>
            <a:ext cx="8520600" cy="46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38.   Which of the following is not a subproblem of the dynamic programming approach to solve the Longest Common Subsequence problem?</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 LCS[i-1][j]		B) LCS[i][j-1]</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C) LCS[i-1][j-1]		D) LCS[i+1][j+1]</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Answer :- D</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39.  The dynamic programming approach to solve the Longest Common Subsequence problem has a time complexity of:</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 O(n^2)		B) O(n^3)</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C) O(2^n)		D) O(n)</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rPr>
              <a:t>Answer :- A</a:t>
            </a:r>
            <a:endParaRPr sz="15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40.  </a:t>
            </a:r>
            <a:r>
              <a:rPr b="1" lang="en-GB" sz="1500">
                <a:solidFill>
                  <a:schemeClr val="dk1"/>
                </a:solidFill>
                <a:latin typeface="Times New Roman"/>
                <a:ea typeface="Times New Roman"/>
                <a:cs typeface="Times New Roman"/>
                <a:sym typeface="Times New Roman"/>
              </a:rPr>
              <a:t>What is the difference between Prim's algorithm and Kruskal's algorithm for finding the Minimum Spanning Tree of a graph?</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 Prim's algorithm starts with an arbitrary node and adds the shortest edge from the set of available edges, while Kruskal's algorithm starts with the shortest edge and adds edges in increasing order of their weight.</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B) Prim's algorithm uses a priority queue to select the next edge to add to the tree, while Kruskal's algorithm uses a disjoint-set data structure to maintain the set of connected components.</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C) Prim's algorithm always produces a connected tree, while Kruskal's algorithm may produce a forest of disconnected trees.</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D) All of the above.</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600">
                <a:solidFill>
                  <a:schemeClr val="dk1"/>
                </a:solidFill>
                <a:latin typeface="Times New Roman"/>
                <a:ea typeface="Times New Roman"/>
                <a:cs typeface="Times New Roman"/>
                <a:sym typeface="Times New Roman"/>
              </a:rPr>
              <a:t>Answer :- D</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300950"/>
            <a:ext cx="8520600" cy="56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Multiple Choice Questions :-</a:t>
            </a:r>
            <a:endParaRPr/>
          </a:p>
        </p:txBody>
      </p:sp>
      <p:sp>
        <p:nvSpPr>
          <p:cNvPr id="61" name="Google Shape;61;p14"/>
          <p:cNvSpPr txBox="1"/>
          <p:nvPr>
            <p:ph idx="1" type="body"/>
          </p:nvPr>
        </p:nvSpPr>
        <p:spPr>
          <a:xfrm>
            <a:off x="311700" y="933600"/>
            <a:ext cx="8520600" cy="38268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Clr>
                <a:schemeClr val="dk1"/>
              </a:buClr>
              <a:buSzPts val="1500"/>
              <a:buFont typeface="Times New Roman"/>
              <a:buAutoNum type="arabicPeriod"/>
            </a:pPr>
            <a:r>
              <a:rPr b="1" lang="en-GB" sz="1500">
                <a:solidFill>
                  <a:schemeClr val="dk1"/>
                </a:solidFill>
                <a:latin typeface="Times New Roman"/>
                <a:ea typeface="Times New Roman"/>
                <a:cs typeface="Times New Roman"/>
                <a:sym typeface="Times New Roman"/>
              </a:rPr>
              <a:t>In Strassen's matrix multiplication, the number of multiplications needed to multiply two 2x2 matrices is:</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 4	 b) 6	  c) 8  	d) 10</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500">
                <a:solidFill>
                  <a:schemeClr val="dk1"/>
                </a:solidFill>
                <a:latin typeface="Times New Roman"/>
                <a:ea typeface="Times New Roman"/>
                <a:cs typeface="Times New Roman"/>
                <a:sym typeface="Times New Roman"/>
              </a:rPr>
              <a:t>        Answer :- B</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AutoNum type="arabicPeriod"/>
            </a:pPr>
            <a:r>
              <a:rPr b="1" lang="en-GB" sz="1500">
                <a:solidFill>
                  <a:schemeClr val="dk1"/>
                </a:solidFill>
                <a:latin typeface="Times New Roman"/>
                <a:ea typeface="Times New Roman"/>
                <a:cs typeface="Times New Roman"/>
                <a:sym typeface="Times New Roman"/>
              </a:rPr>
              <a:t>The Huffman code is a type of:</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 Lossless compression algorithm</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b) Lossy compression algorithm</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c) Encryption algorithm</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d) Decryption algorithm</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Answer  :-  A</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AutoNum type="arabicPeriod"/>
            </a:pPr>
            <a:r>
              <a:rPr b="1" lang="en-GB" sz="1500">
                <a:solidFill>
                  <a:schemeClr val="dk1"/>
                </a:solidFill>
                <a:latin typeface="Times New Roman"/>
                <a:ea typeface="Times New Roman"/>
                <a:cs typeface="Times New Roman"/>
                <a:sym typeface="Times New Roman"/>
              </a:rPr>
              <a:t>In Kruskal's algorithm, what is the time complexity for sorting the edges of the graph?</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 O(n)    	b) O(nlogn)</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c) O(n^2)	d) O(n^3)</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rPr lang="en-GB"/>
              <a:t>       </a:t>
            </a:r>
            <a:r>
              <a:rPr lang="en-GB" sz="1500">
                <a:solidFill>
                  <a:schemeClr val="dk1"/>
                </a:solidFill>
              </a:rPr>
              <a:t>Answer : -  B</a:t>
            </a:r>
            <a:endParaRPr sz="1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246225"/>
            <a:ext cx="8520600" cy="462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4.   In Prim's algorithm, what is the time complexity for finding the minimum-weight edge from a vertex?</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 O(n)		b) O(nlogn)</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c) O(n^2)		d) O(n^3)</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Answer :- A</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5.   Depth-first search (DFS) can be used to find:</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 The shortest path between two nodes in a graph</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b) The longest path between two nodes in a graph</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c) The minimum spanning tree of a graph</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d) The maximum flow in a network</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Answer :- B</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6.   Breadth-first search (BFS) can be used to find:</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 The shortest path between two nodes in a graph</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b) The longest path between two nodes in a graph</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c) The minimum spanning tree of a graph</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d) The maximum flow in a network</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rPr lang="en-GB"/>
              <a:t>     </a:t>
            </a:r>
            <a:r>
              <a:rPr lang="en-GB" sz="1500">
                <a:solidFill>
                  <a:schemeClr val="dk1"/>
                </a:solidFill>
              </a:rPr>
              <a:t> Answer :- A</a:t>
            </a:r>
            <a:endParaRPr sz="15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 name="Google Shape;73;p16"/>
          <p:cNvSpPr txBox="1"/>
          <p:nvPr>
            <p:ph idx="1" type="body"/>
          </p:nvPr>
        </p:nvSpPr>
        <p:spPr>
          <a:xfrm>
            <a:off x="311700" y="246225"/>
            <a:ext cx="8520600" cy="47952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t/>
            </a:r>
            <a:endParaRPr sz="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7.    Dynamic programming can be used to solve problems that exhibit:</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a) Optimal substructure and overlapping subproblems</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b) Optimal substructure and non-overlapping subproblems</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c) Non-optimal substructure and overlapping subproblems</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d) Non-optimal substructure and non-overlapping subproblems</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Answer :- A</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8.  The Matrix Chain Multiplication problem can be solved using:</a:t>
            </a:r>
            <a:endParaRPr b="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400">
                <a:solidFill>
                  <a:schemeClr val="dk1"/>
                </a:solidFill>
                <a:latin typeface="Times New Roman"/>
                <a:ea typeface="Times New Roman"/>
                <a:cs typeface="Times New Roman"/>
                <a:sym typeface="Times New Roman"/>
              </a:rPr>
              <a:t>         </a:t>
            </a:r>
            <a:r>
              <a:rPr lang="en-GB" sz="1300">
                <a:solidFill>
                  <a:schemeClr val="dk1"/>
                </a:solidFill>
                <a:latin typeface="Times New Roman"/>
                <a:ea typeface="Times New Roman"/>
                <a:cs typeface="Times New Roman"/>
                <a:sym typeface="Times New Roman"/>
              </a:rPr>
              <a:t>a) Dynamic programming</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b) Breadth-first search</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c) Depth-first search</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d) Kruskal's algorithm</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500">
                <a:solidFill>
                  <a:schemeClr val="dk1"/>
                </a:solidFill>
                <a:latin typeface="Times New Roman"/>
                <a:ea typeface="Times New Roman"/>
                <a:cs typeface="Times New Roman"/>
                <a:sym typeface="Times New Roman"/>
              </a:rPr>
              <a:t>      Answer : - A</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9.   The Longest Common Subsequence problem can be solved using:</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a) Dynamic programming</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b) Breadth-first search</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c) Depth-first search</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300">
                <a:solidFill>
                  <a:schemeClr val="dk1"/>
                </a:solidFill>
                <a:latin typeface="Times New Roman"/>
                <a:ea typeface="Times New Roman"/>
                <a:cs typeface="Times New Roman"/>
                <a:sym typeface="Times New Roman"/>
              </a:rPr>
              <a:t>           d) Kruskal's algorithm</a:t>
            </a:r>
            <a:r>
              <a:rPr lang="en-GB"/>
              <a:t>       </a:t>
            </a:r>
            <a:endParaRPr/>
          </a:p>
          <a:p>
            <a:pPr indent="0" lvl="0" marL="0" rtl="0" algn="l">
              <a:spcBef>
                <a:spcPts val="1200"/>
              </a:spcBef>
              <a:spcAft>
                <a:spcPts val="1200"/>
              </a:spcAft>
              <a:buNone/>
            </a:pPr>
            <a:r>
              <a:rPr lang="en-GB"/>
              <a:t>         </a:t>
            </a:r>
            <a:r>
              <a:rPr lang="en-GB" sz="1500">
                <a:solidFill>
                  <a:schemeClr val="dk1"/>
                </a:solidFill>
              </a:rPr>
              <a:t>Answer</a:t>
            </a:r>
            <a:r>
              <a:rPr lang="en-GB" sz="1500">
                <a:solidFill>
                  <a:schemeClr val="dk1"/>
                </a:solidFill>
              </a:rPr>
              <a:t> </a:t>
            </a:r>
            <a:r>
              <a:rPr lang="en-GB" sz="1500"/>
              <a:t>:- </a:t>
            </a:r>
            <a:r>
              <a:rPr lang="en-GB" sz="1500">
                <a:solidFill>
                  <a:schemeClr val="dk1"/>
                </a:solidFill>
              </a:rPr>
              <a:t>A</a:t>
            </a:r>
            <a:endParaRPr sz="15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12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p17"/>
          <p:cNvSpPr txBox="1"/>
          <p:nvPr>
            <p:ph idx="1" type="body"/>
          </p:nvPr>
        </p:nvSpPr>
        <p:spPr>
          <a:xfrm>
            <a:off x="191525" y="212475"/>
            <a:ext cx="8709300" cy="473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10.   In Strassen's algorithm, the matrices to be multiplied are divided into:</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a) Four equal parts</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b) Two equal parts</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c) Three equal parts</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d) Five equal parts</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Answer :- B</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11.   The running time of Strassen's algorithm is:</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a) O(n)		b) O(n^2)</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c) O(n^2.81)    	d) O(n^3)</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Answer :- C</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12.   Huffman codes are prefix codes, which means that:</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a) No code is a prefix of any other code</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b) Some codes are prefixes of other codes</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c) All codes have the same length</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d) None of the above</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rPr lang="en-GB"/>
              <a:t>     </a:t>
            </a:r>
            <a:r>
              <a:rPr lang="en-GB" sz="1500">
                <a:solidFill>
                  <a:schemeClr val="dk1"/>
                </a:solidFill>
              </a:rPr>
              <a:t> Answer :- A</a:t>
            </a:r>
            <a:endParaRPr sz="1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 name="Google Shape;85;p18"/>
          <p:cNvSpPr txBox="1"/>
          <p:nvPr>
            <p:ph idx="1" type="body"/>
          </p:nvPr>
        </p:nvSpPr>
        <p:spPr>
          <a:xfrm>
            <a:off x="311700" y="177825"/>
            <a:ext cx="8520600" cy="4815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13.   The minimum number of bits required to represent the symbols in a set using a Huffman code is:</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a) Equal to the number of symbols</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b) Less than the number of symbols</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c) Greater than the number of symbols</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d) None of the above</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Answer :- B</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14.   What is the time complexity of the standard matrix multiplication algorithm?</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a) O(n)		b) O(nlogn)</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c) O(n^2)		d) O(n^3)</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Answer :- D</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15.  In Strassen's algorithm, what is the base case for the recursive algorithm?</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a) When the matrices are 1x1</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b) When the matrices are 2x2</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c) When the matrices are 3x3</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d) When the matrices are 4x4</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Answer:  B</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1" name="Google Shape;91;p19"/>
          <p:cNvSpPr txBox="1"/>
          <p:nvPr>
            <p:ph idx="1" type="body"/>
          </p:nvPr>
        </p:nvSpPr>
        <p:spPr>
          <a:xfrm>
            <a:off x="311700" y="218875"/>
            <a:ext cx="8520600" cy="461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16.   The Huffman code assigns shorter codes to:</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a) Symbols with high probability</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b) Symbols with low probability</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c) Symbols with equal probability</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d) None of the above</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Answer :- A</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17.   In Kruskal's algorithm, how many times are the edges of the graph sorted?</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a) Once		b) Twice</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c) Three times	d) Four times</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Answer :- A</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18.  Prim's algorithm can be used to find the minimum spanning tree of:</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a) Undirected graphs</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b) Directed graphs</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c) Both directed and undirected graphs</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d) None of the above</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rPr lang="en-GB"/>
              <a:t>     </a:t>
            </a:r>
            <a:r>
              <a:rPr lang="en-GB" sz="1500">
                <a:solidFill>
                  <a:schemeClr val="dk1"/>
                </a:solidFill>
              </a:rPr>
              <a:t> Answer :- D</a:t>
            </a:r>
            <a:endParaRPr sz="1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7" name="Google Shape;97;p20"/>
          <p:cNvSpPr txBox="1"/>
          <p:nvPr>
            <p:ph idx="1" type="body"/>
          </p:nvPr>
        </p:nvSpPr>
        <p:spPr>
          <a:xfrm>
            <a:off x="311700" y="109425"/>
            <a:ext cx="8520600" cy="48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19.   The time complexity of BFS is:</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a) O(n)		b) O(nlogn)</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c) O(n^2)		d) O(n^3)</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Answer :- A</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20.   The time complexity of DFS is:</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a) O(n)		b) O(nlogn)</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c) O(n^2)		d) O(n^3)</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Answer :- A</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21.  What is the time complexity of the Dynamic Programming approach for solving the Longest Common Subsequence problem?</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a) O(n)		b) O(n^2)</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c) O(n^3)		d) O(2^n)</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Answer :- b</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22.   In the Matrix Chain Multiplication problem, the number of matrices to be multiplied is:</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a) Given as an input to the algorithm</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b) Determined based on the size of the matrices</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c) Always equal to the size of the largest matrix</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300">
                <a:solidFill>
                  <a:schemeClr val="dk1"/>
                </a:solidFill>
                <a:latin typeface="Times New Roman"/>
                <a:ea typeface="Times New Roman"/>
                <a:cs typeface="Times New Roman"/>
                <a:sym typeface="Times New Roman"/>
              </a:rPr>
              <a:t>d) None of the above</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Answer :- A</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3" name="Google Shape;103;p21"/>
          <p:cNvSpPr txBox="1"/>
          <p:nvPr>
            <p:ph idx="1" type="body"/>
          </p:nvPr>
        </p:nvSpPr>
        <p:spPr>
          <a:xfrm>
            <a:off x="311700" y="164150"/>
            <a:ext cx="8520600" cy="48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23.   What is the time complexity of the Dynamic Programming approach for solving the Matrix Chain Multiplication problem?</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 O(n)		b) O(nlogn)</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c) O(n^2)		d) O(n^3)</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 Answer :- D</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24.   Which of the following algorithms uses a greedy approach?</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 Kruskal's algorithm	b) Prim's algorithm</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c) DFS		d) Dynamic Programming</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Answer :-A</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sz="1500">
                <a:solidFill>
                  <a:schemeClr val="dk1"/>
                </a:solidFill>
                <a:latin typeface="Times New Roman"/>
                <a:ea typeface="Times New Roman"/>
                <a:cs typeface="Times New Roman"/>
                <a:sym typeface="Times New Roman"/>
              </a:rPr>
              <a:t>25.    The Longest Common Subsequence problem can be used to solve:</a:t>
            </a:r>
            <a:endParaRPr b="1"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 Text editing problems</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b) DNA sequencing problems</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c) Image processing problems</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d) None of the above</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GB" sz="1500">
                <a:solidFill>
                  <a:schemeClr val="dk1"/>
                </a:solidFill>
                <a:latin typeface="Times New Roman"/>
                <a:ea typeface="Times New Roman"/>
                <a:cs typeface="Times New Roman"/>
                <a:sym typeface="Times New Roman"/>
              </a:rPr>
              <a:t>Answer :- B</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