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5" r:id="rId2"/>
    <p:sldId id="258" r:id="rId3"/>
    <p:sldId id="257" r:id="rId4"/>
    <p:sldId id="259" r:id="rId5"/>
    <p:sldId id="260" r:id="rId6"/>
    <p:sldId id="261" r:id="rId7"/>
    <p:sldId id="267" r:id="rId8"/>
    <p:sldId id="262" r:id="rId9"/>
    <p:sldId id="264" r:id="rId10"/>
    <p:sldId id="263"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2" d="100"/>
          <a:sy n="42" d="100"/>
        </p:scale>
        <p:origin x="4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5787-6A1F-494E-8FD9-D315B7D86E50}" type="datetimeFigureOut">
              <a:rPr lang="en-US" smtClean="0"/>
              <a:t>4/29/2017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DA820-39A1-42A2-8981-E7E8C3720E13}" type="slidenum">
              <a:rPr lang="en-US" smtClean="0"/>
              <a:t>‹#›</a:t>
            </a:fld>
            <a:endParaRPr lang="en-US"/>
          </a:p>
        </p:txBody>
      </p:sp>
    </p:spTree>
    <p:extLst>
      <p:ext uri="{BB962C8B-B14F-4D97-AF65-F5344CB8AC3E}">
        <p14:creationId xmlns:p14="http://schemas.microsoft.com/office/powerpoint/2010/main" val="103727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DA820-39A1-42A2-8981-E7E8C3720E13}" type="slidenum">
              <a:rPr lang="en-US" smtClean="0"/>
              <a:t>2</a:t>
            </a:fld>
            <a:endParaRPr lang="en-US"/>
          </a:p>
        </p:txBody>
      </p:sp>
    </p:spTree>
    <p:extLst>
      <p:ext uri="{BB962C8B-B14F-4D97-AF65-F5344CB8AC3E}">
        <p14:creationId xmlns:p14="http://schemas.microsoft.com/office/powerpoint/2010/main" val="425348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Ozone is a component</a:t>
            </a:r>
            <a:r>
              <a:rPr lang="en-US" baseline="0" dirty="0" smtClean="0"/>
              <a:t> in the atmosphere which forms a blanket around the surface of the earth which limits the impact of the ultra violent rays on the earth’s atmosphere </a:t>
            </a:r>
            <a:endParaRPr lang="en-US" dirty="0"/>
          </a:p>
        </p:txBody>
      </p:sp>
      <p:sp>
        <p:nvSpPr>
          <p:cNvPr id="4" name="Slide Number Placeholder 3"/>
          <p:cNvSpPr>
            <a:spLocks noGrp="1"/>
          </p:cNvSpPr>
          <p:nvPr>
            <p:ph type="sldNum" sz="quarter" idx="10"/>
          </p:nvPr>
        </p:nvSpPr>
        <p:spPr/>
        <p:txBody>
          <a:bodyPr/>
          <a:lstStyle/>
          <a:p>
            <a:fld id="{818DA820-39A1-42A2-8981-E7E8C3720E13}" type="slidenum">
              <a:rPr lang="en-US" smtClean="0"/>
              <a:t>3</a:t>
            </a:fld>
            <a:endParaRPr lang="en-US"/>
          </a:p>
        </p:txBody>
      </p:sp>
    </p:spTree>
    <p:extLst>
      <p:ext uri="{BB962C8B-B14F-4D97-AF65-F5344CB8AC3E}">
        <p14:creationId xmlns:p14="http://schemas.microsoft.com/office/powerpoint/2010/main" val="249698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t>4/29/2017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t>4/29/2017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t>4/29/2017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7813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t>4/29/2017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t>‹#›</a:t>
            </a:fld>
            <a:endParaRPr lang="en-US"/>
          </a:p>
        </p:txBody>
      </p:sp>
    </p:spTree>
    <p:extLst>
      <p:ext uri="{BB962C8B-B14F-4D97-AF65-F5344CB8AC3E}">
        <p14:creationId xmlns:p14="http://schemas.microsoft.com/office/powerpoint/2010/main"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ot.ee.surrey.ac.uk:8080/dataset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90690" y="868785"/>
            <a:ext cx="42060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dirty="0"/>
          </a:p>
        </p:txBody>
      </p:sp>
      <p:sp>
        <p:nvSpPr>
          <p:cNvPr id="2" name="Title 1"/>
          <p:cNvSpPr>
            <a:spLocks noGrp="1"/>
          </p:cNvSpPr>
          <p:nvPr>
            <p:ph type="title"/>
          </p:nvPr>
        </p:nvSpPr>
        <p:spPr>
          <a:xfrm>
            <a:off x="1077936" y="34384"/>
            <a:ext cx="7608864" cy="1143000"/>
          </a:xfrm>
          <a:noFill/>
        </p:spPr>
        <p:txBody>
          <a:bodyPr>
            <a:normAutofit/>
          </a:bodyPr>
          <a:lstStyle/>
          <a:p>
            <a:r>
              <a:rPr lang="en-US" b="1" dirty="0" smtClean="0">
                <a:solidFill>
                  <a:srgbClr val="1F497D"/>
                </a:solidFill>
              </a:rPr>
              <a:t>Capstone of </a:t>
            </a:r>
            <a:r>
              <a:rPr lang="en-US" b="1" dirty="0" smtClean="0">
                <a:solidFill>
                  <a:srgbClr val="FF0000"/>
                </a:solidFill>
              </a:rPr>
              <a:t>Poornima R</a:t>
            </a:r>
            <a:endParaRPr lang="en-US" b="1" dirty="0">
              <a:solidFill>
                <a:srgbClr val="FF0000"/>
              </a:solidFill>
            </a:endParaRPr>
          </a:p>
        </p:txBody>
      </p:sp>
      <p:sp>
        <p:nvSpPr>
          <p:cNvPr id="8" name="Rectangle 7"/>
          <p:cNvSpPr/>
          <p:nvPr/>
        </p:nvSpPr>
        <p:spPr>
          <a:xfrm>
            <a:off x="5619243" y="6455678"/>
            <a:ext cx="3521705" cy="369332"/>
          </a:xfrm>
          <a:prstGeom prst="rect">
            <a:avLst/>
          </a:prstGeom>
        </p:spPr>
        <p:txBody>
          <a:bodyPr wrap="none">
            <a:spAutoFit/>
          </a:bodyPr>
          <a:lstStyle/>
          <a:p>
            <a:r>
              <a:rPr lang="en-US" dirty="0" smtClean="0"/>
              <a:t>Venn Diagram of Data Science Skills</a:t>
            </a:r>
            <a:endParaRPr lang="en-US" dirty="0"/>
          </a:p>
        </p:txBody>
      </p:sp>
      <p:cxnSp>
        <p:nvCxnSpPr>
          <p:cNvPr id="10" name="Straight Arrow Connector 9"/>
          <p:cNvCxnSpPr/>
          <p:nvPr/>
        </p:nvCxnSpPr>
        <p:spPr>
          <a:xfrm flipH="1">
            <a:off x="4599890" y="909539"/>
            <a:ext cx="789535" cy="2454331"/>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178886" y="868785"/>
            <a:ext cx="42015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1" name="Oval 10"/>
          <p:cNvSpPr/>
          <p:nvPr/>
        </p:nvSpPr>
        <p:spPr>
          <a:xfrm>
            <a:off x="2473107" y="2622783"/>
            <a:ext cx="4197787" cy="420616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
        <p:nvSpPr>
          <p:cNvPr id="4" name="TextBox 3"/>
          <p:cNvSpPr txBox="1"/>
          <p:nvPr/>
        </p:nvSpPr>
        <p:spPr>
          <a:xfrm>
            <a:off x="2935004" y="5267298"/>
            <a:ext cx="3295445" cy="830997"/>
          </a:xfrm>
          <a:prstGeom prst="rect">
            <a:avLst/>
          </a:prstGeom>
          <a:noFill/>
        </p:spPr>
        <p:txBody>
          <a:bodyPr wrap="square" rtlCol="0">
            <a:spAutoFit/>
          </a:bodyPr>
          <a:lstStyle/>
          <a:p>
            <a:pPr algn="ctr"/>
            <a:r>
              <a:rPr lang="en-US" sz="2400" dirty="0"/>
              <a:t>Communicating Results for Decision-</a:t>
            </a:r>
            <a:r>
              <a:rPr lang="en-US" sz="2400" dirty="0" smtClean="0"/>
              <a:t>Making</a:t>
            </a:r>
            <a:endParaRPr lang="en-US" sz="2400" dirty="0"/>
          </a:p>
        </p:txBody>
      </p:sp>
      <p:sp>
        <p:nvSpPr>
          <p:cNvPr id="5" name="Rectangle 4"/>
          <p:cNvSpPr/>
          <p:nvPr/>
        </p:nvSpPr>
        <p:spPr>
          <a:xfrm>
            <a:off x="5921502" y="2125114"/>
            <a:ext cx="2424590" cy="1200328"/>
          </a:xfrm>
          <a:prstGeom prst="rect">
            <a:avLst/>
          </a:prstGeom>
        </p:spPr>
        <p:txBody>
          <a:bodyPr wrap="square">
            <a:spAutoFit/>
          </a:bodyPr>
          <a:lstStyle/>
          <a:p>
            <a:pPr algn="ctr"/>
            <a:r>
              <a:rPr lang="en-US" sz="2400" dirty="0"/>
              <a:t>Coding </a:t>
            </a:r>
            <a:r>
              <a:rPr lang="en-US" sz="2400" dirty="0" smtClean="0"/>
              <a:t>with Performance </a:t>
            </a:r>
            <a:r>
              <a:rPr lang="en-US" sz="2400" dirty="0"/>
              <a:t>on Big Data</a:t>
            </a:r>
          </a:p>
        </p:txBody>
      </p:sp>
      <p:sp>
        <p:nvSpPr>
          <p:cNvPr id="6" name="Rectangle 5"/>
          <p:cNvSpPr/>
          <p:nvPr/>
        </p:nvSpPr>
        <p:spPr>
          <a:xfrm>
            <a:off x="1042109" y="2193758"/>
            <a:ext cx="2827667" cy="461665"/>
          </a:xfrm>
          <a:prstGeom prst="rect">
            <a:avLst/>
          </a:prstGeom>
        </p:spPr>
        <p:txBody>
          <a:bodyPr wrap="none">
            <a:spAutoFit/>
          </a:bodyPr>
          <a:lstStyle/>
          <a:p>
            <a:pPr algn="ctr"/>
            <a:r>
              <a:rPr lang="en-US" sz="2400" dirty="0" smtClean="0"/>
              <a:t>Statistics &amp; Modeling</a:t>
            </a:r>
            <a:endParaRPr lang="en-US" sz="2400" dirty="0"/>
          </a:p>
        </p:txBody>
      </p:sp>
    </p:spTree>
    <p:extLst>
      <p:ext uri="{BB962C8B-B14F-4D97-AF65-F5344CB8AC3E}">
        <p14:creationId xmlns:p14="http://schemas.microsoft.com/office/powerpoint/2010/main" val="25533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Conclusion</a:t>
            </a:r>
            <a:endParaRPr lang="en-US" b="1" dirty="0">
              <a:solidFill>
                <a:srgbClr val="1F497D"/>
              </a:solidFill>
            </a:endParaRPr>
          </a:p>
        </p:txBody>
      </p:sp>
      <p:sp>
        <p:nvSpPr>
          <p:cNvPr id="3" name="Content Placeholder 2"/>
          <p:cNvSpPr>
            <a:spLocks noGrp="1"/>
          </p:cNvSpPr>
          <p:nvPr>
            <p:ph idx="1"/>
          </p:nvPr>
        </p:nvSpPr>
        <p:spPr/>
        <p:txBody>
          <a:bodyPr>
            <a:normAutofit/>
          </a:bodyPr>
          <a:lstStyle/>
          <a:p>
            <a:r>
              <a:rPr lang="en-US" sz="1800" dirty="0" smtClean="0"/>
              <a:t>From our time series analysis we can identify the parameters which were the main parameters which impacted the ozone layer . </a:t>
            </a:r>
          </a:p>
          <a:p>
            <a:pPr algn="just"/>
            <a:r>
              <a:rPr lang="en-US" sz="1800" dirty="0" smtClean="0"/>
              <a:t>These analysis will be help build better parking infrastructure, identifying the traffic pattern in around the area, regulating parking prices and also proper traffic management </a:t>
            </a:r>
          </a:p>
          <a:p>
            <a:pPr algn="just"/>
            <a:r>
              <a:rPr lang="en-US" sz="1800" b="1" dirty="0" smtClean="0"/>
              <a:t>Future Scope</a:t>
            </a:r>
          </a:p>
          <a:p>
            <a:pPr algn="just">
              <a:buFont typeface="Wingdings" panose="05000000000000000000" pitchFamily="2" charset="2"/>
              <a:buChar char="Ø"/>
            </a:pPr>
            <a:r>
              <a:rPr lang="en-US" sz="1800" dirty="0" smtClean="0"/>
              <a:t>We can use the systems and the analysis by connecting it to the Global Positioning system to identify the areas where the pollution is high and also help reaching the driver reach his or her parking slots fast. </a:t>
            </a:r>
            <a:endParaRPr lang="en-US" sz="1800" dirty="0"/>
          </a:p>
        </p:txBody>
      </p:sp>
    </p:spTree>
    <p:extLst>
      <p:ext uri="{BB962C8B-B14F-4D97-AF65-F5344CB8AC3E}">
        <p14:creationId xmlns:p14="http://schemas.microsoft.com/office/powerpoint/2010/main" val="210582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Quiz for Your Classmates</a:t>
            </a:r>
            <a:endParaRPr lang="en-US" b="1" dirty="0">
              <a:solidFill>
                <a:srgbClr val="1F497D"/>
              </a:solidFill>
            </a:endParaRPr>
          </a:p>
        </p:txBody>
      </p:sp>
      <p:sp>
        <p:nvSpPr>
          <p:cNvPr id="3" name="Content Placeholder 2"/>
          <p:cNvSpPr>
            <a:spLocks noGrp="1"/>
          </p:cNvSpPr>
          <p:nvPr>
            <p:ph idx="1"/>
          </p:nvPr>
        </p:nvSpPr>
        <p:spPr/>
        <p:txBody>
          <a:bodyPr/>
          <a:lstStyle/>
          <a:p>
            <a:r>
              <a:rPr lang="en-US" dirty="0" smtClean="0">
                <a:solidFill>
                  <a:srgbClr val="1F497D"/>
                </a:solidFill>
              </a:rPr>
              <a:t>What statistical method was used?</a:t>
            </a:r>
          </a:p>
          <a:p>
            <a:pPr marL="0" indent="0">
              <a:buNone/>
            </a:pPr>
            <a:endParaRPr lang="en-US" dirty="0" smtClean="0">
              <a:solidFill>
                <a:srgbClr val="1F497D"/>
              </a:solidFill>
            </a:endParaRPr>
          </a:p>
          <a:p>
            <a:r>
              <a:rPr lang="en-US" dirty="0" smtClean="0">
                <a:solidFill>
                  <a:srgbClr val="1F497D"/>
                </a:solidFill>
              </a:rPr>
              <a:t>What programming tool was used?</a:t>
            </a:r>
          </a:p>
          <a:p>
            <a:pPr marL="0" indent="0">
              <a:buNone/>
            </a:pPr>
            <a:endParaRPr lang="en-US" dirty="0" smtClean="0">
              <a:solidFill>
                <a:srgbClr val="1F497D"/>
              </a:solidFill>
            </a:endParaRPr>
          </a:p>
          <a:p>
            <a:r>
              <a:rPr lang="en-US" dirty="0" smtClean="0">
                <a:solidFill>
                  <a:srgbClr val="1F497D"/>
                </a:solidFill>
              </a:rPr>
              <a:t>What scientific contribution was made?</a:t>
            </a:r>
          </a:p>
          <a:p>
            <a:endParaRPr lang="en-US" dirty="0">
              <a:solidFill>
                <a:srgbClr val="1F497D"/>
              </a:solidFill>
            </a:endParaRPr>
          </a:p>
          <a:p>
            <a:r>
              <a:rPr lang="en-US" dirty="0" smtClean="0">
                <a:solidFill>
                  <a:srgbClr val="1F497D"/>
                </a:solidFill>
              </a:rPr>
              <a:t>What idea could be useful for </a:t>
            </a:r>
            <a:r>
              <a:rPr lang="en-US" smtClean="0">
                <a:solidFill>
                  <a:srgbClr val="1F497D"/>
                </a:solidFill>
              </a:rPr>
              <a:t>your project?</a:t>
            </a:r>
            <a:endParaRPr lang="en-US" dirty="0">
              <a:solidFill>
                <a:srgbClr val="1F497D"/>
              </a:solidFill>
            </a:endParaRPr>
          </a:p>
        </p:txBody>
      </p:sp>
    </p:spTree>
    <p:extLst>
      <p:ext uri="{BB962C8B-B14F-4D97-AF65-F5344CB8AC3E}">
        <p14:creationId xmlns:p14="http://schemas.microsoft.com/office/powerpoint/2010/main" val="78684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sp>
        <p:nvSpPr>
          <p:cNvPr id="3" name="Content Placeholder 2"/>
          <p:cNvSpPr>
            <a:spLocks noGrp="1"/>
          </p:cNvSpPr>
          <p:nvPr>
            <p:ph sz="half" idx="1"/>
          </p:nvPr>
        </p:nvSpPr>
        <p:spPr/>
        <p:txBody>
          <a:bodyPr>
            <a:normAutofit fontScale="85000" lnSpcReduction="10000"/>
          </a:bodyPr>
          <a:lstStyle/>
          <a:p>
            <a:pPr algn="just"/>
            <a:r>
              <a:rPr lang="en-US" sz="2000" dirty="0" smtClean="0"/>
              <a:t>Competitor Article</a:t>
            </a:r>
            <a:endParaRPr lang="en-US" sz="2000" dirty="0"/>
          </a:p>
          <a:p>
            <a:pPr marL="0" indent="0" algn="just">
              <a:buNone/>
            </a:pPr>
            <a:r>
              <a:rPr lang="en-US" sz="2000" dirty="0" smtClean="0"/>
              <a:t>      -Smart Parking System Based on Reservation(SPSR)</a:t>
            </a:r>
          </a:p>
          <a:p>
            <a:pPr marL="0" indent="0" algn="just">
              <a:buNone/>
            </a:pPr>
            <a:r>
              <a:rPr lang="en-US" sz="2000" dirty="0" smtClean="0"/>
              <a:t>With the increase in economic behavior and upgrade of living standards of people around the world the ratio  of the people who own the motor vehicles and cars have increased. This has increased the traffic congestions on the streets. </a:t>
            </a:r>
            <a:endParaRPr lang="en-US" sz="2000" dirty="0"/>
          </a:p>
          <a:p>
            <a:pPr marL="0" indent="0" algn="just">
              <a:buNone/>
            </a:pPr>
            <a:r>
              <a:rPr lang="en-US" sz="2000" dirty="0" smtClean="0"/>
              <a:t>According </a:t>
            </a:r>
            <a:r>
              <a:rPr lang="en-US" sz="2000" dirty="0"/>
              <a:t>the study of the Union of </a:t>
            </a:r>
            <a:r>
              <a:rPr lang="en-US" sz="2000" dirty="0" smtClean="0"/>
              <a:t>Concerned Scientists </a:t>
            </a:r>
            <a:r>
              <a:rPr lang="en-US" sz="2000" dirty="0"/>
              <a:t>(UCSUSA</a:t>
            </a:r>
            <a:r>
              <a:rPr lang="en-US" sz="2000" dirty="0" smtClean="0"/>
              <a:t>)  60 percent of traffic congestion on the street . Further the council also stated that the 80 percent of air pollution is caused by the search for parking. </a:t>
            </a:r>
          </a:p>
          <a:p>
            <a:pPr marL="0" indent="0" algn="just">
              <a:buNone/>
            </a:pPr>
            <a:r>
              <a:rPr lang="en-US" sz="2000" dirty="0" smtClean="0"/>
              <a:t>The authors hence proposed a system named SPSR which can collect an effective parking management. </a:t>
            </a:r>
          </a:p>
          <a:p>
            <a:pPr marL="0" indent="0" algn="just">
              <a:buNone/>
            </a:pPr>
            <a:endParaRPr lang="en-US" sz="2000" dirty="0" smtClean="0"/>
          </a:p>
          <a:p>
            <a:pPr marL="0" indent="0">
              <a:buNone/>
            </a:pPr>
            <a:endParaRPr lang="en-US" dirty="0"/>
          </a:p>
        </p:txBody>
      </p:sp>
      <p:sp>
        <p:nvSpPr>
          <p:cNvPr id="5" name="Content Placeholder 4"/>
          <p:cNvSpPr>
            <a:spLocks noGrp="1"/>
          </p:cNvSpPr>
          <p:nvPr>
            <p:ph sz="half" idx="2"/>
          </p:nvPr>
        </p:nvSpPr>
        <p:spPr/>
        <p:txBody>
          <a:bodyPr>
            <a:normAutofit fontScale="85000" lnSpcReduction="10000"/>
          </a:bodyPr>
          <a:lstStyle/>
          <a:p>
            <a:r>
              <a:rPr lang="en-US" sz="1800" dirty="0" smtClean="0"/>
              <a:t>Proposed system</a:t>
            </a:r>
            <a:endParaRPr lang="en-US" sz="1800" dirty="0"/>
          </a:p>
        </p:txBody>
      </p:sp>
      <p:pic>
        <p:nvPicPr>
          <p:cNvPr id="4" name="Picture 3"/>
          <p:cNvPicPr>
            <a:picLocks noChangeAspect="1"/>
          </p:cNvPicPr>
          <p:nvPr/>
        </p:nvPicPr>
        <p:blipFill>
          <a:blip r:embed="rId3"/>
          <a:stretch>
            <a:fillRect/>
          </a:stretch>
        </p:blipFill>
        <p:spPr>
          <a:xfrm>
            <a:off x="4797472" y="2083844"/>
            <a:ext cx="3467692" cy="2938532"/>
          </a:xfrm>
          <a:prstGeom prst="rect">
            <a:avLst/>
          </a:prstGeom>
        </p:spPr>
      </p:pic>
    </p:spTree>
    <p:extLst>
      <p:ext uri="{BB962C8B-B14F-4D97-AF65-F5344CB8AC3E}">
        <p14:creationId xmlns:p14="http://schemas.microsoft.com/office/powerpoint/2010/main" val="340408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Description of Your Contribution</a:t>
            </a:r>
            <a:endParaRPr lang="en-US" b="1" dirty="0">
              <a:solidFill>
                <a:srgbClr val="1F497D"/>
              </a:solidFill>
            </a:endParaRPr>
          </a:p>
        </p:txBody>
      </p:sp>
      <p:sp>
        <p:nvSpPr>
          <p:cNvPr id="3" name="Content Placeholder 2"/>
          <p:cNvSpPr>
            <a:spLocks noGrp="1"/>
          </p:cNvSpPr>
          <p:nvPr>
            <p:ph idx="1"/>
          </p:nvPr>
        </p:nvSpPr>
        <p:spPr/>
        <p:txBody>
          <a:bodyPr>
            <a:normAutofit/>
          </a:bodyPr>
          <a:lstStyle/>
          <a:p>
            <a:pPr algn="just"/>
            <a:endParaRPr lang="en-US" sz="1800" dirty="0" smtClean="0"/>
          </a:p>
          <a:p>
            <a:pPr algn="just"/>
            <a:r>
              <a:rPr lang="en-US" sz="1800" dirty="0" smtClean="0"/>
              <a:t>There has been a number of summits and conferences where the topic of climate is discussed and many pacts are signed across the world to work on the environment.</a:t>
            </a:r>
            <a:endParaRPr lang="en-US" sz="1800" dirty="0"/>
          </a:p>
          <a:p>
            <a:pPr algn="just"/>
            <a:r>
              <a:rPr lang="en-US" sz="1800" dirty="0" smtClean="0"/>
              <a:t>My contribution is to use the data generated from the Parking Management systems and combine it with the data generated by the pollution department to identify the areas where the pollution is high.</a:t>
            </a:r>
          </a:p>
          <a:p>
            <a:pPr algn="just"/>
            <a:r>
              <a:rPr lang="en-US" sz="1800" dirty="0" smtClean="0"/>
              <a:t>For this I used  1. Multiple Linear Regression and  2.Time Series to fit a predictive model and identify the reasons which was caused the pollution. </a:t>
            </a:r>
          </a:p>
          <a:p>
            <a:pPr algn="just"/>
            <a:r>
              <a:rPr lang="en-US" sz="1800" dirty="0" smtClean="0"/>
              <a:t>We chose the ozone layer as the dependent variable for our analysis.</a:t>
            </a:r>
          </a:p>
          <a:p>
            <a:pPr algn="just"/>
            <a:endParaRPr lang="en-US" sz="1800" dirty="0" smtClean="0"/>
          </a:p>
          <a:p>
            <a:pPr algn="just"/>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787" y="4722125"/>
            <a:ext cx="2420013" cy="2032853"/>
          </a:xfrm>
          <a:prstGeom prst="rect">
            <a:avLst/>
          </a:prstGeom>
        </p:spPr>
      </p:pic>
    </p:spTree>
    <p:extLst>
      <p:ext uri="{BB962C8B-B14F-4D97-AF65-F5344CB8AC3E}">
        <p14:creationId xmlns:p14="http://schemas.microsoft.com/office/powerpoint/2010/main" val="646432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Data Source and Content</a:t>
            </a:r>
            <a:endParaRPr lang="en-US" b="1" dirty="0">
              <a:solidFill>
                <a:srgbClr val="1F497D"/>
              </a:solidFill>
            </a:endParaRPr>
          </a:p>
        </p:txBody>
      </p:sp>
      <p:sp>
        <p:nvSpPr>
          <p:cNvPr id="3" name="Content Placeholder 2"/>
          <p:cNvSpPr>
            <a:spLocks noGrp="1"/>
          </p:cNvSpPr>
          <p:nvPr>
            <p:ph idx="1"/>
          </p:nvPr>
        </p:nvSpPr>
        <p:spPr/>
        <p:txBody>
          <a:bodyPr>
            <a:normAutofit/>
          </a:bodyPr>
          <a:lstStyle/>
          <a:p>
            <a:r>
              <a:rPr lang="en-US" sz="2400" dirty="0" smtClean="0"/>
              <a:t>We used the Parking and Pollution data set given by the city administration of Aarhus city  Denmark. Aarhus is a smart city. </a:t>
            </a:r>
          </a:p>
          <a:p>
            <a:r>
              <a:rPr lang="en-US" sz="2400" dirty="0" smtClean="0"/>
              <a:t>The Parking Data Set consists of </a:t>
            </a:r>
            <a:r>
              <a:rPr lang="en-US" sz="2400" dirty="0"/>
              <a:t>1. Vehicle Count </a:t>
            </a:r>
            <a:r>
              <a:rPr lang="en-US" sz="2400" dirty="0" smtClean="0"/>
              <a:t> 2</a:t>
            </a:r>
            <a:r>
              <a:rPr lang="en-US" sz="2400" dirty="0"/>
              <a:t>. Total Space </a:t>
            </a:r>
            <a:r>
              <a:rPr lang="en-US" sz="2400" dirty="0" smtClean="0"/>
              <a:t> 3.GarageCode</a:t>
            </a:r>
            <a:r>
              <a:rPr lang="en-US" sz="2400" dirty="0"/>
              <a:t>. </a:t>
            </a:r>
            <a:endParaRPr lang="en-US" sz="2400" dirty="0" smtClean="0"/>
          </a:p>
          <a:p>
            <a:r>
              <a:rPr lang="en-US" sz="2400" dirty="0" smtClean="0"/>
              <a:t>The pollution data set consists of </a:t>
            </a:r>
            <a:r>
              <a:rPr lang="en-US" sz="2400" dirty="0"/>
              <a:t>1. Ozone 2.Sulpur Dioxide 3. Particulate matter 4.Nitrogen Dioxide and Carbon Monoxide. </a:t>
            </a:r>
            <a:endParaRPr lang="en-US" sz="2400" dirty="0" smtClean="0"/>
          </a:p>
          <a:p>
            <a:r>
              <a:rPr lang="en-US" sz="2400" dirty="0" smtClean="0"/>
              <a:t>Link:</a:t>
            </a:r>
          </a:p>
          <a:p>
            <a:r>
              <a:rPr lang="en-US" sz="2400" dirty="0"/>
              <a:t> </a:t>
            </a:r>
            <a:r>
              <a:rPr lang="en-US" sz="2400" dirty="0">
                <a:hlinkClick r:id="rId2"/>
              </a:rPr>
              <a:t>http://</a:t>
            </a:r>
            <a:r>
              <a:rPr lang="en-US" sz="2400" dirty="0" smtClean="0">
                <a:hlinkClick r:id="rId2"/>
              </a:rPr>
              <a:t>iot.ee.surrey.ac.uk:8080/datasets.html</a:t>
            </a:r>
            <a:endParaRPr lang="en-US" sz="2400" dirty="0" smtClean="0"/>
          </a:p>
          <a:p>
            <a:endParaRPr lang="en-US" sz="2400" dirty="0"/>
          </a:p>
        </p:txBody>
      </p:sp>
    </p:spTree>
    <p:extLst>
      <p:ext uri="{BB962C8B-B14F-4D97-AF65-F5344CB8AC3E}">
        <p14:creationId xmlns:p14="http://schemas.microsoft.com/office/powerpoint/2010/main" val="377177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Your Method</a:t>
            </a:r>
            <a:endParaRPr lang="en-US" b="1" dirty="0">
              <a:solidFill>
                <a:srgbClr val="1F497D"/>
              </a:solidFill>
            </a:endParaRPr>
          </a:p>
        </p:txBody>
      </p:sp>
      <p:sp>
        <p:nvSpPr>
          <p:cNvPr id="3" name="Content Placeholder 2"/>
          <p:cNvSpPr>
            <a:spLocks noGrp="1"/>
          </p:cNvSpPr>
          <p:nvPr>
            <p:ph idx="1"/>
          </p:nvPr>
        </p:nvSpPr>
        <p:spPr/>
        <p:txBody>
          <a:bodyPr>
            <a:normAutofit/>
          </a:bodyPr>
          <a:lstStyle/>
          <a:p>
            <a:r>
              <a:rPr lang="en-US" sz="2400" dirty="0"/>
              <a:t>Our algorithm consists of running a linear regression and a time series </a:t>
            </a:r>
            <a:r>
              <a:rPr lang="en-US" sz="2400" dirty="0" smtClean="0"/>
              <a:t>analysis</a:t>
            </a:r>
          </a:p>
          <a:p>
            <a:r>
              <a:rPr lang="en-US" sz="2400" dirty="0"/>
              <a:t>With linear regression we can fit a predictive model with the dependent and independent variables. We took the “ozone” field as the dependent variable and the “vehicle count,” “total spaces,” and “</a:t>
            </a:r>
            <a:r>
              <a:rPr lang="en-US" sz="2400" dirty="0" smtClean="0"/>
              <a:t>garage </a:t>
            </a:r>
            <a:r>
              <a:rPr lang="en-US" sz="2400" dirty="0"/>
              <a:t>code” as the independent </a:t>
            </a:r>
            <a:r>
              <a:rPr lang="en-US" sz="2400" dirty="0" smtClean="0"/>
              <a:t>variables.</a:t>
            </a:r>
          </a:p>
          <a:p>
            <a:r>
              <a:rPr lang="en-US" sz="2400" dirty="0"/>
              <a:t>We then performed the time series analysis to get a better understanding of the impact that our variables had on the ozone layer. </a:t>
            </a:r>
          </a:p>
          <a:p>
            <a:endParaRPr lang="en-US" sz="2400" dirty="0"/>
          </a:p>
        </p:txBody>
      </p:sp>
    </p:spTree>
    <p:extLst>
      <p:ext uri="{BB962C8B-B14F-4D97-AF65-F5344CB8AC3E}">
        <p14:creationId xmlns:p14="http://schemas.microsoft.com/office/powerpoint/2010/main" val="173997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1</a:t>
            </a:r>
            <a:endParaRPr lang="en-US" b="1" dirty="0">
              <a:solidFill>
                <a:srgbClr val="1F497D"/>
              </a:solidFill>
            </a:endParaRPr>
          </a:p>
        </p:txBody>
      </p:sp>
      <p:sp>
        <p:nvSpPr>
          <p:cNvPr id="3" name="Content Placeholder 2"/>
          <p:cNvSpPr>
            <a:spLocks noGrp="1"/>
          </p:cNvSpPr>
          <p:nvPr>
            <p:ph idx="1"/>
          </p:nvPr>
        </p:nvSpPr>
        <p:spPr/>
        <p:txBody>
          <a:bodyPr>
            <a:normAutofit/>
          </a:bodyPr>
          <a:lstStyle/>
          <a:p>
            <a:r>
              <a:rPr lang="en-US" sz="1800" dirty="0" smtClean="0"/>
              <a:t>Understand the impact of the Vehicle Count on the ozone layer.</a:t>
            </a:r>
          </a:p>
          <a:p>
            <a:endParaRPr lang="en-US" sz="18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572577" y="1816734"/>
            <a:ext cx="4576763" cy="4092893"/>
          </a:xfrm>
          <a:prstGeom prst="rect">
            <a:avLst/>
          </a:prstGeom>
        </p:spPr>
      </p:pic>
    </p:spTree>
    <p:extLst>
      <p:ext uri="{BB962C8B-B14F-4D97-AF65-F5344CB8AC3E}">
        <p14:creationId xmlns:p14="http://schemas.microsoft.com/office/powerpoint/2010/main" val="1769908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2</a:t>
            </a:r>
            <a:endParaRPr lang="en-US" b="1" dirty="0">
              <a:solidFill>
                <a:srgbClr val="1F497D"/>
              </a:solidFill>
            </a:endParaRPr>
          </a:p>
        </p:txBody>
      </p:sp>
      <p:sp>
        <p:nvSpPr>
          <p:cNvPr id="6" name="Content Placeholder 5"/>
          <p:cNvSpPr>
            <a:spLocks noGrp="1"/>
          </p:cNvSpPr>
          <p:nvPr>
            <p:ph idx="1"/>
          </p:nvPr>
        </p:nvSpPr>
        <p:spPr/>
        <p:txBody>
          <a:bodyPr>
            <a:normAutofit/>
          </a:bodyPr>
          <a:lstStyle/>
          <a:p>
            <a:r>
              <a:rPr lang="en-US" sz="1800" dirty="0" smtClean="0"/>
              <a:t>             Impact of total spaces on ozone layers.</a:t>
            </a:r>
          </a:p>
          <a:p>
            <a:endParaRPr lang="en-US" sz="1800" dirty="0"/>
          </a:p>
          <a:p>
            <a:endParaRPr lang="en-US" sz="18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04644" y="2001837"/>
            <a:ext cx="4819015" cy="4306888"/>
          </a:xfrm>
          <a:prstGeom prst="rect">
            <a:avLst/>
          </a:prstGeom>
          <a:noFill/>
          <a:ln>
            <a:noFill/>
          </a:ln>
        </p:spPr>
      </p:pic>
    </p:spTree>
    <p:extLst>
      <p:ext uri="{BB962C8B-B14F-4D97-AF65-F5344CB8AC3E}">
        <p14:creationId xmlns:p14="http://schemas.microsoft.com/office/powerpoint/2010/main" val="300012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Discussion: Comparison With Your Competitor</a:t>
            </a:r>
            <a:endParaRPr lang="en-US" b="1" dirty="0">
              <a:solidFill>
                <a:srgbClr val="1F497D"/>
              </a:solidFill>
            </a:endParaRPr>
          </a:p>
        </p:txBody>
      </p:sp>
      <p:sp>
        <p:nvSpPr>
          <p:cNvPr id="4" name="Text Placeholder 3"/>
          <p:cNvSpPr>
            <a:spLocks noGrp="1"/>
          </p:cNvSpPr>
          <p:nvPr>
            <p:ph type="body" idx="1"/>
          </p:nvPr>
        </p:nvSpPr>
        <p:spPr>
          <a:solidFill>
            <a:srgbClr val="FFFFFF"/>
          </a:solidFill>
        </p:spPr>
        <p:txBody>
          <a:bodyPr/>
          <a:lstStyle/>
          <a:p>
            <a:r>
              <a:rPr lang="en-US" dirty="0" smtClean="0">
                <a:solidFill>
                  <a:srgbClr val="1F497D"/>
                </a:solidFill>
              </a:rPr>
              <a:t>Competitor’s Results</a:t>
            </a:r>
            <a:endParaRPr lang="en-US" dirty="0">
              <a:solidFill>
                <a:srgbClr val="1F497D"/>
              </a:solidFill>
            </a:endParaRPr>
          </a:p>
        </p:txBody>
      </p:sp>
      <p:sp>
        <p:nvSpPr>
          <p:cNvPr id="5" name="Content Placeholder 4"/>
          <p:cNvSpPr>
            <a:spLocks noGrp="1"/>
          </p:cNvSpPr>
          <p:nvPr>
            <p:ph sz="half" idx="2"/>
          </p:nvPr>
        </p:nvSpPr>
        <p:spPr/>
        <p:txBody>
          <a:bodyPr>
            <a:normAutofit/>
          </a:bodyPr>
          <a:lstStyle/>
          <a:p>
            <a:r>
              <a:rPr lang="en-US" sz="1800" dirty="0" smtClean="0"/>
              <a:t>The results focused on reducing the search and wait time for parking in a particular area in the city.</a:t>
            </a:r>
          </a:p>
          <a:p>
            <a:r>
              <a:rPr lang="en-US" sz="1800" dirty="0" smtClean="0"/>
              <a:t>It helps reduce the other drawbacks of the previous systems like fake parking requests, user identification.</a:t>
            </a:r>
          </a:p>
          <a:p>
            <a:r>
              <a:rPr lang="en-US" sz="1800" dirty="0" smtClean="0"/>
              <a:t>The results also depicted that the proposed system of parking will be helpful in managing the parking in an effective way.</a:t>
            </a:r>
            <a:endParaRPr lang="en-US" sz="1800" dirty="0"/>
          </a:p>
        </p:txBody>
      </p:sp>
      <p:sp>
        <p:nvSpPr>
          <p:cNvPr id="6" name="Text Placeholder 5"/>
          <p:cNvSpPr>
            <a:spLocks noGrp="1"/>
          </p:cNvSpPr>
          <p:nvPr>
            <p:ph type="body" sz="quarter" idx="3"/>
          </p:nvPr>
        </p:nvSpPr>
        <p:spPr>
          <a:solidFill>
            <a:srgbClr val="FFFFFF"/>
          </a:solidFill>
        </p:spPr>
        <p:txBody>
          <a:bodyPr/>
          <a:lstStyle/>
          <a:p>
            <a:r>
              <a:rPr lang="en-US" dirty="0" smtClean="0">
                <a:solidFill>
                  <a:srgbClr val="1F497D"/>
                </a:solidFill>
              </a:rPr>
              <a:t>Your Results</a:t>
            </a:r>
            <a:endParaRPr lang="en-US" dirty="0">
              <a:solidFill>
                <a:srgbClr val="1F497D"/>
              </a:solidFill>
            </a:endParaRPr>
          </a:p>
        </p:txBody>
      </p:sp>
      <p:sp>
        <p:nvSpPr>
          <p:cNvPr id="7" name="Content Placeholder 6"/>
          <p:cNvSpPr>
            <a:spLocks noGrp="1"/>
          </p:cNvSpPr>
          <p:nvPr>
            <p:ph sz="quarter" idx="4"/>
          </p:nvPr>
        </p:nvSpPr>
        <p:spPr/>
        <p:txBody>
          <a:bodyPr>
            <a:normAutofit/>
          </a:bodyPr>
          <a:lstStyle/>
          <a:p>
            <a:r>
              <a:rPr lang="en-US" sz="1800" dirty="0" smtClean="0"/>
              <a:t>Our results focused on identification of the parameters which impacted the ozone layer on the parameters.</a:t>
            </a:r>
          </a:p>
          <a:p>
            <a:r>
              <a:rPr lang="en-US" sz="1800" dirty="0" smtClean="0"/>
              <a:t>Our linear regression model help us understand the relationship between the independent and dependent variables.</a:t>
            </a:r>
          </a:p>
          <a:p>
            <a:r>
              <a:rPr lang="en-US" sz="1800" dirty="0" smtClean="0"/>
              <a:t>The time series helped us understand the impact of each of our variables on the ozone later.</a:t>
            </a:r>
            <a:endParaRPr lang="en-US" sz="1800" dirty="0"/>
          </a:p>
        </p:txBody>
      </p:sp>
    </p:spTree>
    <p:extLst>
      <p:ext uri="{BB962C8B-B14F-4D97-AF65-F5344CB8AC3E}">
        <p14:creationId xmlns:p14="http://schemas.microsoft.com/office/powerpoint/2010/main" val="2799172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Performance on Big Data: Time Measurements</a:t>
            </a:r>
            <a:endParaRPr lang="en-US" b="1" dirty="0">
              <a:solidFill>
                <a:srgbClr val="1F497D"/>
              </a:solidFill>
            </a:endParaRPr>
          </a:p>
        </p:txBody>
      </p:sp>
      <p:pic>
        <p:nvPicPr>
          <p:cNvPr id="4" name="Content Placeholder 3" descr="Screen Shot 2017-04-17 at 7.37.56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2039144"/>
            <a:ext cx="6457950" cy="3648075"/>
          </a:xfrm>
          <a:prstGeom prst="rect">
            <a:avLst/>
          </a:prstGeom>
        </p:spPr>
      </p:pic>
    </p:spTree>
    <p:extLst>
      <p:ext uri="{BB962C8B-B14F-4D97-AF65-F5344CB8AC3E}">
        <p14:creationId xmlns:p14="http://schemas.microsoft.com/office/powerpoint/2010/main" val="1074901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711</Words>
  <Application>Microsoft Office PowerPoint</Application>
  <PresentationFormat>On-screen Show (4:3)</PresentationFormat>
  <Paragraphs>58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Capstone of Poornima R</vt:lpstr>
      <vt:lpstr>Contribution of Competitor’s Article</vt:lpstr>
      <vt:lpstr>Description of Your Contribution</vt:lpstr>
      <vt:lpstr>Data Source and Content</vt:lpstr>
      <vt:lpstr>Your Method</vt:lpstr>
      <vt:lpstr>Quantitative Results 1</vt:lpstr>
      <vt:lpstr>Quantitative Results 2</vt:lpstr>
      <vt:lpstr>Discussion: Comparison With Your Competitor</vt:lpstr>
      <vt:lpstr>Performance on Big Data: Time Measurements</vt:lpstr>
      <vt:lpstr>Conclusion</vt:lpstr>
      <vt:lpstr>Quiz for Your Classmates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of FirstName LastName</dc:title>
  <dc:subject/>
  <dc:creator>Poornima Ramachandran</dc:creator>
  <cp:keywords/>
  <dc:description/>
  <cp:lastModifiedBy>poornima R</cp:lastModifiedBy>
  <cp:revision>40</cp:revision>
  <dcterms:created xsi:type="dcterms:W3CDTF">2017-04-16T22:38:03Z</dcterms:created>
  <dcterms:modified xsi:type="dcterms:W3CDTF">2017-04-29T22:16:15Z</dcterms:modified>
  <cp:category/>
</cp:coreProperties>
</file>