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88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232F28-5C31-41DD-A68D-E2AEA7173AA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C0C5FA4-6A90-4389-873D-CCB7C3C9E95D}">
      <dgm:prSet/>
      <dgm:spPr/>
      <dgm:t>
        <a:bodyPr/>
        <a:lstStyle/>
        <a:p>
          <a:r>
            <a:rPr lang="en-US"/>
            <a:t>- Perform time series analysis on closing stock prices of AAPL, AMZN, GOOG, and MSFT</a:t>
          </a:r>
        </a:p>
      </dgm:t>
    </dgm:pt>
    <dgm:pt modelId="{BD91E9CB-D7BF-49F5-953E-4856A6EBA889}" type="parTrans" cxnId="{34FD7480-2057-4C64-9950-27640F57782E}">
      <dgm:prSet/>
      <dgm:spPr/>
      <dgm:t>
        <a:bodyPr/>
        <a:lstStyle/>
        <a:p>
          <a:endParaRPr lang="en-US"/>
        </a:p>
      </dgm:t>
    </dgm:pt>
    <dgm:pt modelId="{9AD97150-65FC-4D32-96A9-654D637FFAD8}" type="sibTrans" cxnId="{34FD7480-2057-4C64-9950-27640F57782E}">
      <dgm:prSet/>
      <dgm:spPr/>
      <dgm:t>
        <a:bodyPr/>
        <a:lstStyle/>
        <a:p>
          <a:endParaRPr lang="en-US"/>
        </a:p>
      </dgm:t>
    </dgm:pt>
    <dgm:pt modelId="{8834E8C8-18B1-4562-9EEE-03789FEB2F42}">
      <dgm:prSet/>
      <dgm:spPr/>
      <dgm:t>
        <a:bodyPr/>
        <a:lstStyle/>
        <a:p>
          <a:r>
            <a:rPr lang="en-US"/>
            <a:t>- Explore trends using moving averages, returns, correlations, and visualizations</a:t>
          </a:r>
        </a:p>
      </dgm:t>
    </dgm:pt>
    <dgm:pt modelId="{55C0EFB7-9571-4915-85E2-FAF4C2360915}" type="parTrans" cxnId="{C8F8281B-BE7B-44D3-ACBF-E7E8BA435321}">
      <dgm:prSet/>
      <dgm:spPr/>
      <dgm:t>
        <a:bodyPr/>
        <a:lstStyle/>
        <a:p>
          <a:endParaRPr lang="en-US"/>
        </a:p>
      </dgm:t>
    </dgm:pt>
    <dgm:pt modelId="{7F858B81-828C-41C9-83EC-4A9816151F92}" type="sibTrans" cxnId="{C8F8281B-BE7B-44D3-ACBF-E7E8BA435321}">
      <dgm:prSet/>
      <dgm:spPr/>
      <dgm:t>
        <a:bodyPr/>
        <a:lstStyle/>
        <a:p>
          <a:endParaRPr lang="en-US"/>
        </a:p>
      </dgm:t>
    </dgm:pt>
    <dgm:pt modelId="{6FADA9E4-98E6-4F36-AC45-34E01DDF7B45}">
      <dgm:prSet/>
      <dgm:spPr/>
      <dgm:t>
        <a:bodyPr/>
        <a:lstStyle/>
        <a:p>
          <a:r>
            <a:rPr lang="en-US"/>
            <a:t>- Gain insights for investment and financial strategies</a:t>
          </a:r>
        </a:p>
      </dgm:t>
    </dgm:pt>
    <dgm:pt modelId="{2B277B4C-4A4A-42B0-B5E4-06D204EAF368}" type="parTrans" cxnId="{8E494007-8439-4F50-99BC-A2051B4FF66E}">
      <dgm:prSet/>
      <dgm:spPr/>
      <dgm:t>
        <a:bodyPr/>
        <a:lstStyle/>
        <a:p>
          <a:endParaRPr lang="en-US"/>
        </a:p>
      </dgm:t>
    </dgm:pt>
    <dgm:pt modelId="{05A540F3-274C-43D2-B432-5C8BCC2FFFEE}" type="sibTrans" cxnId="{8E494007-8439-4F50-99BC-A2051B4FF66E}">
      <dgm:prSet/>
      <dgm:spPr/>
      <dgm:t>
        <a:bodyPr/>
        <a:lstStyle/>
        <a:p>
          <a:endParaRPr lang="en-US"/>
        </a:p>
      </dgm:t>
    </dgm:pt>
    <dgm:pt modelId="{EB496365-BD74-4214-B7C1-5A38E1F54E84}" type="pres">
      <dgm:prSet presAssocID="{63232F28-5C31-41DD-A68D-E2AEA7173AA9}" presName="root" presStyleCnt="0">
        <dgm:presLayoutVars>
          <dgm:dir/>
          <dgm:resizeHandles val="exact"/>
        </dgm:presLayoutVars>
      </dgm:prSet>
      <dgm:spPr/>
    </dgm:pt>
    <dgm:pt modelId="{23E63B73-78B0-48FF-B0EA-7BAB053BCF9B}" type="pres">
      <dgm:prSet presAssocID="{9C0C5FA4-6A90-4389-873D-CCB7C3C9E95D}" presName="compNode" presStyleCnt="0"/>
      <dgm:spPr/>
    </dgm:pt>
    <dgm:pt modelId="{616E37D0-D785-4AEE-A17E-97C346557E23}" type="pres">
      <dgm:prSet presAssocID="{9C0C5FA4-6A90-4389-873D-CCB7C3C9E95D}" presName="bgRect" presStyleLbl="bgShp" presStyleIdx="0" presStyleCnt="3"/>
      <dgm:spPr/>
    </dgm:pt>
    <dgm:pt modelId="{39825A54-9248-4775-9366-2E347303D4E0}" type="pres">
      <dgm:prSet presAssocID="{9C0C5FA4-6A90-4389-873D-CCB7C3C9E95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83131D5-50C7-4F98-AA68-1016A9C6FD4E}" type="pres">
      <dgm:prSet presAssocID="{9C0C5FA4-6A90-4389-873D-CCB7C3C9E95D}" presName="spaceRect" presStyleCnt="0"/>
      <dgm:spPr/>
    </dgm:pt>
    <dgm:pt modelId="{12668FBA-B3BE-4D51-853A-A338B0DC5121}" type="pres">
      <dgm:prSet presAssocID="{9C0C5FA4-6A90-4389-873D-CCB7C3C9E95D}" presName="parTx" presStyleLbl="revTx" presStyleIdx="0" presStyleCnt="3">
        <dgm:presLayoutVars>
          <dgm:chMax val="0"/>
          <dgm:chPref val="0"/>
        </dgm:presLayoutVars>
      </dgm:prSet>
      <dgm:spPr/>
    </dgm:pt>
    <dgm:pt modelId="{F9066980-CA12-4052-B16E-20E1DC3AFE25}" type="pres">
      <dgm:prSet presAssocID="{9AD97150-65FC-4D32-96A9-654D637FFAD8}" presName="sibTrans" presStyleCnt="0"/>
      <dgm:spPr/>
    </dgm:pt>
    <dgm:pt modelId="{82ED9719-FB8B-43CE-8F7D-C0EBBEF748ED}" type="pres">
      <dgm:prSet presAssocID="{8834E8C8-18B1-4562-9EEE-03789FEB2F42}" presName="compNode" presStyleCnt="0"/>
      <dgm:spPr/>
    </dgm:pt>
    <dgm:pt modelId="{6B07ECE7-9871-4CFE-867C-23A954346DF7}" type="pres">
      <dgm:prSet presAssocID="{8834E8C8-18B1-4562-9EEE-03789FEB2F42}" presName="bgRect" presStyleLbl="bgShp" presStyleIdx="1" presStyleCnt="3"/>
      <dgm:spPr/>
    </dgm:pt>
    <dgm:pt modelId="{853927D5-5604-4D31-A5FB-C9CD36E1DE21}" type="pres">
      <dgm:prSet presAssocID="{8834E8C8-18B1-4562-9EEE-03789FEB2F4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CAAFF6A-46A2-4993-9A77-190E9A101E5F}" type="pres">
      <dgm:prSet presAssocID="{8834E8C8-18B1-4562-9EEE-03789FEB2F42}" presName="spaceRect" presStyleCnt="0"/>
      <dgm:spPr/>
    </dgm:pt>
    <dgm:pt modelId="{2A088350-6076-4187-AF4B-D69C792F01E7}" type="pres">
      <dgm:prSet presAssocID="{8834E8C8-18B1-4562-9EEE-03789FEB2F42}" presName="parTx" presStyleLbl="revTx" presStyleIdx="1" presStyleCnt="3">
        <dgm:presLayoutVars>
          <dgm:chMax val="0"/>
          <dgm:chPref val="0"/>
        </dgm:presLayoutVars>
      </dgm:prSet>
      <dgm:spPr/>
    </dgm:pt>
    <dgm:pt modelId="{9EAEC27E-7ADA-431B-AD93-D769486402C6}" type="pres">
      <dgm:prSet presAssocID="{7F858B81-828C-41C9-83EC-4A9816151F92}" presName="sibTrans" presStyleCnt="0"/>
      <dgm:spPr/>
    </dgm:pt>
    <dgm:pt modelId="{9A1A57D8-8112-4F98-BDF7-69C3D131C2AA}" type="pres">
      <dgm:prSet presAssocID="{6FADA9E4-98E6-4F36-AC45-34E01DDF7B45}" presName="compNode" presStyleCnt="0"/>
      <dgm:spPr/>
    </dgm:pt>
    <dgm:pt modelId="{872F1526-93F2-486E-81C4-2329EF86DCCD}" type="pres">
      <dgm:prSet presAssocID="{6FADA9E4-98E6-4F36-AC45-34E01DDF7B45}" presName="bgRect" presStyleLbl="bgShp" presStyleIdx="2" presStyleCnt="3"/>
      <dgm:spPr/>
    </dgm:pt>
    <dgm:pt modelId="{677565F2-0CA6-4296-97DF-6AA4AAA7ED48}" type="pres">
      <dgm:prSet presAssocID="{6FADA9E4-98E6-4F36-AC45-34E01DDF7B4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BE2A27CE-19E7-476C-8B4F-8D9574A5F96B}" type="pres">
      <dgm:prSet presAssocID="{6FADA9E4-98E6-4F36-AC45-34E01DDF7B45}" presName="spaceRect" presStyleCnt="0"/>
      <dgm:spPr/>
    </dgm:pt>
    <dgm:pt modelId="{7C3D6F66-43EE-4E59-ABEA-86761FBB501B}" type="pres">
      <dgm:prSet presAssocID="{6FADA9E4-98E6-4F36-AC45-34E01DDF7B4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E494007-8439-4F50-99BC-A2051B4FF66E}" srcId="{63232F28-5C31-41DD-A68D-E2AEA7173AA9}" destId="{6FADA9E4-98E6-4F36-AC45-34E01DDF7B45}" srcOrd="2" destOrd="0" parTransId="{2B277B4C-4A4A-42B0-B5E4-06D204EAF368}" sibTransId="{05A540F3-274C-43D2-B432-5C8BCC2FFFEE}"/>
    <dgm:cxn modelId="{C8F8281B-BE7B-44D3-ACBF-E7E8BA435321}" srcId="{63232F28-5C31-41DD-A68D-E2AEA7173AA9}" destId="{8834E8C8-18B1-4562-9EEE-03789FEB2F42}" srcOrd="1" destOrd="0" parTransId="{55C0EFB7-9571-4915-85E2-FAF4C2360915}" sibTransId="{7F858B81-828C-41C9-83EC-4A9816151F92}"/>
    <dgm:cxn modelId="{14B4002B-6B0A-4F1E-9DA2-9A204BF56431}" type="presOf" srcId="{63232F28-5C31-41DD-A68D-E2AEA7173AA9}" destId="{EB496365-BD74-4214-B7C1-5A38E1F54E84}" srcOrd="0" destOrd="0" presId="urn:microsoft.com/office/officeart/2018/2/layout/IconVerticalSolidList"/>
    <dgm:cxn modelId="{45E4CA78-138D-4970-80D9-893A4C6AF221}" type="presOf" srcId="{9C0C5FA4-6A90-4389-873D-CCB7C3C9E95D}" destId="{12668FBA-B3BE-4D51-853A-A338B0DC5121}" srcOrd="0" destOrd="0" presId="urn:microsoft.com/office/officeart/2018/2/layout/IconVerticalSolidList"/>
    <dgm:cxn modelId="{34FD7480-2057-4C64-9950-27640F57782E}" srcId="{63232F28-5C31-41DD-A68D-E2AEA7173AA9}" destId="{9C0C5FA4-6A90-4389-873D-CCB7C3C9E95D}" srcOrd="0" destOrd="0" parTransId="{BD91E9CB-D7BF-49F5-953E-4856A6EBA889}" sibTransId="{9AD97150-65FC-4D32-96A9-654D637FFAD8}"/>
    <dgm:cxn modelId="{3996D2C1-A02B-4476-BF6E-9CC2888F6388}" type="presOf" srcId="{8834E8C8-18B1-4562-9EEE-03789FEB2F42}" destId="{2A088350-6076-4187-AF4B-D69C792F01E7}" srcOrd="0" destOrd="0" presId="urn:microsoft.com/office/officeart/2018/2/layout/IconVerticalSolidList"/>
    <dgm:cxn modelId="{CEB1A3C9-A782-4FEE-B540-069AF5573E22}" type="presOf" srcId="{6FADA9E4-98E6-4F36-AC45-34E01DDF7B45}" destId="{7C3D6F66-43EE-4E59-ABEA-86761FBB501B}" srcOrd="0" destOrd="0" presId="urn:microsoft.com/office/officeart/2018/2/layout/IconVerticalSolidList"/>
    <dgm:cxn modelId="{1C0FEFE1-B0E7-471B-86DC-F3D7D4E1F5B3}" type="presParOf" srcId="{EB496365-BD74-4214-B7C1-5A38E1F54E84}" destId="{23E63B73-78B0-48FF-B0EA-7BAB053BCF9B}" srcOrd="0" destOrd="0" presId="urn:microsoft.com/office/officeart/2018/2/layout/IconVerticalSolidList"/>
    <dgm:cxn modelId="{FC7FEADE-A7E8-4D40-82CF-B9EB5A0C8CF1}" type="presParOf" srcId="{23E63B73-78B0-48FF-B0EA-7BAB053BCF9B}" destId="{616E37D0-D785-4AEE-A17E-97C346557E23}" srcOrd="0" destOrd="0" presId="urn:microsoft.com/office/officeart/2018/2/layout/IconVerticalSolidList"/>
    <dgm:cxn modelId="{F0016379-8AC7-4A3A-B15E-381A042016F8}" type="presParOf" srcId="{23E63B73-78B0-48FF-B0EA-7BAB053BCF9B}" destId="{39825A54-9248-4775-9366-2E347303D4E0}" srcOrd="1" destOrd="0" presId="urn:microsoft.com/office/officeart/2018/2/layout/IconVerticalSolidList"/>
    <dgm:cxn modelId="{DC9249D9-FBBB-4731-9E18-5976C67AF8B2}" type="presParOf" srcId="{23E63B73-78B0-48FF-B0EA-7BAB053BCF9B}" destId="{883131D5-50C7-4F98-AA68-1016A9C6FD4E}" srcOrd="2" destOrd="0" presId="urn:microsoft.com/office/officeart/2018/2/layout/IconVerticalSolidList"/>
    <dgm:cxn modelId="{32687806-60BF-4A3B-82A7-5BAAAD7F0493}" type="presParOf" srcId="{23E63B73-78B0-48FF-B0EA-7BAB053BCF9B}" destId="{12668FBA-B3BE-4D51-853A-A338B0DC5121}" srcOrd="3" destOrd="0" presId="urn:microsoft.com/office/officeart/2018/2/layout/IconVerticalSolidList"/>
    <dgm:cxn modelId="{A1F14755-4DCF-402D-8175-7AF9CDEB8EB1}" type="presParOf" srcId="{EB496365-BD74-4214-B7C1-5A38E1F54E84}" destId="{F9066980-CA12-4052-B16E-20E1DC3AFE25}" srcOrd="1" destOrd="0" presId="urn:microsoft.com/office/officeart/2018/2/layout/IconVerticalSolidList"/>
    <dgm:cxn modelId="{DE21977A-1714-4121-B8C8-37A441086F86}" type="presParOf" srcId="{EB496365-BD74-4214-B7C1-5A38E1F54E84}" destId="{82ED9719-FB8B-43CE-8F7D-C0EBBEF748ED}" srcOrd="2" destOrd="0" presId="urn:microsoft.com/office/officeart/2018/2/layout/IconVerticalSolidList"/>
    <dgm:cxn modelId="{AC41941C-5F68-4492-A5BD-E93C866C35F5}" type="presParOf" srcId="{82ED9719-FB8B-43CE-8F7D-C0EBBEF748ED}" destId="{6B07ECE7-9871-4CFE-867C-23A954346DF7}" srcOrd="0" destOrd="0" presId="urn:microsoft.com/office/officeart/2018/2/layout/IconVerticalSolidList"/>
    <dgm:cxn modelId="{55147767-E0DE-408F-BCD0-4DEA0B337EA6}" type="presParOf" srcId="{82ED9719-FB8B-43CE-8F7D-C0EBBEF748ED}" destId="{853927D5-5604-4D31-A5FB-C9CD36E1DE21}" srcOrd="1" destOrd="0" presId="urn:microsoft.com/office/officeart/2018/2/layout/IconVerticalSolidList"/>
    <dgm:cxn modelId="{42ABC395-5CF3-4202-86F5-70F2DB79ADFB}" type="presParOf" srcId="{82ED9719-FB8B-43CE-8F7D-C0EBBEF748ED}" destId="{1CAAFF6A-46A2-4993-9A77-190E9A101E5F}" srcOrd="2" destOrd="0" presId="urn:microsoft.com/office/officeart/2018/2/layout/IconVerticalSolidList"/>
    <dgm:cxn modelId="{52CC6C2C-EF16-4F19-A560-9AA64D5531E2}" type="presParOf" srcId="{82ED9719-FB8B-43CE-8F7D-C0EBBEF748ED}" destId="{2A088350-6076-4187-AF4B-D69C792F01E7}" srcOrd="3" destOrd="0" presId="urn:microsoft.com/office/officeart/2018/2/layout/IconVerticalSolidList"/>
    <dgm:cxn modelId="{8186DBA7-9AE4-498F-BF30-3FE2C0F979B2}" type="presParOf" srcId="{EB496365-BD74-4214-B7C1-5A38E1F54E84}" destId="{9EAEC27E-7ADA-431B-AD93-D769486402C6}" srcOrd="3" destOrd="0" presId="urn:microsoft.com/office/officeart/2018/2/layout/IconVerticalSolidList"/>
    <dgm:cxn modelId="{A56C9B29-C60E-48DB-B9E9-564DC4284208}" type="presParOf" srcId="{EB496365-BD74-4214-B7C1-5A38E1F54E84}" destId="{9A1A57D8-8112-4F98-BDF7-69C3D131C2AA}" srcOrd="4" destOrd="0" presId="urn:microsoft.com/office/officeart/2018/2/layout/IconVerticalSolidList"/>
    <dgm:cxn modelId="{8582CDE6-21FE-40AF-99C5-C1D76681715E}" type="presParOf" srcId="{9A1A57D8-8112-4F98-BDF7-69C3D131C2AA}" destId="{872F1526-93F2-486E-81C4-2329EF86DCCD}" srcOrd="0" destOrd="0" presId="urn:microsoft.com/office/officeart/2018/2/layout/IconVerticalSolidList"/>
    <dgm:cxn modelId="{F02F807F-D0D2-4CA1-8757-CF33E153CA17}" type="presParOf" srcId="{9A1A57D8-8112-4F98-BDF7-69C3D131C2AA}" destId="{677565F2-0CA6-4296-97DF-6AA4AAA7ED48}" srcOrd="1" destOrd="0" presId="urn:microsoft.com/office/officeart/2018/2/layout/IconVerticalSolidList"/>
    <dgm:cxn modelId="{43714E22-3F10-415F-8E92-A4E1273C4F77}" type="presParOf" srcId="{9A1A57D8-8112-4F98-BDF7-69C3D131C2AA}" destId="{BE2A27CE-19E7-476C-8B4F-8D9574A5F96B}" srcOrd="2" destOrd="0" presId="urn:microsoft.com/office/officeart/2018/2/layout/IconVerticalSolidList"/>
    <dgm:cxn modelId="{7DB5E326-D3FE-4CF1-B1DB-00DA3954D91F}" type="presParOf" srcId="{9A1A57D8-8112-4F98-BDF7-69C3D131C2AA}" destId="{7C3D6F66-43EE-4E59-ABEA-86761FBB50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B1B4EC-AACC-4C33-967D-557C0A8BBDD9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EC52A52-B329-4DA6-B357-ADF6C867CF8A}">
      <dgm:prSet/>
      <dgm:spPr/>
      <dgm:t>
        <a:bodyPr/>
        <a:lstStyle/>
        <a:p>
          <a:r>
            <a:rPr lang="en-US"/>
            <a:t>- Source: S&amp;P 500 tech stock data from 2013 to 2018</a:t>
          </a:r>
        </a:p>
      </dgm:t>
    </dgm:pt>
    <dgm:pt modelId="{EDB5FC42-0E8F-499B-A8CF-6FEFC3564F93}" type="parTrans" cxnId="{5918DFC4-446A-4345-BBCF-9689C6312771}">
      <dgm:prSet/>
      <dgm:spPr/>
      <dgm:t>
        <a:bodyPr/>
        <a:lstStyle/>
        <a:p>
          <a:endParaRPr lang="en-US"/>
        </a:p>
      </dgm:t>
    </dgm:pt>
    <dgm:pt modelId="{8B4489E4-066C-4BBE-9A26-05A72F9DA73C}" type="sibTrans" cxnId="{5918DFC4-446A-4345-BBCF-9689C6312771}">
      <dgm:prSet/>
      <dgm:spPr/>
      <dgm:t>
        <a:bodyPr/>
        <a:lstStyle/>
        <a:p>
          <a:endParaRPr lang="en-US"/>
        </a:p>
      </dgm:t>
    </dgm:pt>
    <dgm:pt modelId="{0FC63C13-0BAE-4558-9954-7E611A414F09}">
      <dgm:prSet/>
      <dgm:spPr/>
      <dgm:t>
        <a:bodyPr/>
        <a:lstStyle/>
        <a:p>
          <a:r>
            <a:rPr lang="en-US"/>
            <a:t>- 505 individual CSV files with 7 columns: Date, Open, High, Low, Close, Volume, Name</a:t>
          </a:r>
        </a:p>
      </dgm:t>
    </dgm:pt>
    <dgm:pt modelId="{CF8F9DA8-F879-4E00-A26D-68FD2C647D1E}" type="parTrans" cxnId="{DCCB4DD4-2332-479E-80DC-58BCD52AE333}">
      <dgm:prSet/>
      <dgm:spPr/>
      <dgm:t>
        <a:bodyPr/>
        <a:lstStyle/>
        <a:p>
          <a:endParaRPr lang="en-US"/>
        </a:p>
      </dgm:t>
    </dgm:pt>
    <dgm:pt modelId="{390CB7B9-8F6C-4C30-AEA9-D809E772DFE6}" type="sibTrans" cxnId="{DCCB4DD4-2332-479E-80DC-58BCD52AE333}">
      <dgm:prSet/>
      <dgm:spPr/>
      <dgm:t>
        <a:bodyPr/>
        <a:lstStyle/>
        <a:p>
          <a:endParaRPr lang="en-US"/>
        </a:p>
      </dgm:t>
    </dgm:pt>
    <dgm:pt modelId="{D3CF6C90-22E5-4122-A0E4-13D8B2C0266F}">
      <dgm:prSet/>
      <dgm:spPr/>
      <dgm:t>
        <a:bodyPr/>
        <a:lstStyle/>
        <a:p>
          <a:r>
            <a:rPr lang="en-US"/>
            <a:t>- Combined major tech stocks (AAPL, AMZN, GOOG, MSFT) for analysis</a:t>
          </a:r>
        </a:p>
      </dgm:t>
    </dgm:pt>
    <dgm:pt modelId="{F6C5BDE8-4A0A-4B94-8180-4E4105ECFAF4}" type="parTrans" cxnId="{43E765B0-762E-4170-A398-45C6849E2CEA}">
      <dgm:prSet/>
      <dgm:spPr/>
      <dgm:t>
        <a:bodyPr/>
        <a:lstStyle/>
        <a:p>
          <a:endParaRPr lang="en-US"/>
        </a:p>
      </dgm:t>
    </dgm:pt>
    <dgm:pt modelId="{50902B1F-78F9-4416-83DC-195B0C06BDDC}" type="sibTrans" cxnId="{43E765B0-762E-4170-A398-45C6849E2CEA}">
      <dgm:prSet/>
      <dgm:spPr/>
      <dgm:t>
        <a:bodyPr/>
        <a:lstStyle/>
        <a:p>
          <a:endParaRPr lang="en-US"/>
        </a:p>
      </dgm:t>
    </dgm:pt>
    <dgm:pt modelId="{90B4B7C7-5519-4843-B3F6-2AA7C0880134}">
      <dgm:prSet/>
      <dgm:spPr/>
      <dgm:t>
        <a:bodyPr/>
        <a:lstStyle/>
        <a:p>
          <a:r>
            <a:rPr lang="en-US"/>
            <a:t>- Total Rows: 4752 | Cleaned and formatted</a:t>
          </a:r>
        </a:p>
      </dgm:t>
    </dgm:pt>
    <dgm:pt modelId="{45D2E1BD-C5C1-4286-A577-E5B1E9CCF2EF}" type="parTrans" cxnId="{6D0EFF60-EAC1-4516-A437-14C0F12F0BBE}">
      <dgm:prSet/>
      <dgm:spPr/>
      <dgm:t>
        <a:bodyPr/>
        <a:lstStyle/>
        <a:p>
          <a:endParaRPr lang="en-US"/>
        </a:p>
      </dgm:t>
    </dgm:pt>
    <dgm:pt modelId="{A76BC88E-23F4-48B4-9019-5C6B9405838F}" type="sibTrans" cxnId="{6D0EFF60-EAC1-4516-A437-14C0F12F0BBE}">
      <dgm:prSet/>
      <dgm:spPr/>
      <dgm:t>
        <a:bodyPr/>
        <a:lstStyle/>
        <a:p>
          <a:endParaRPr lang="en-US"/>
        </a:p>
      </dgm:t>
    </dgm:pt>
    <dgm:pt modelId="{7047F3C6-86C4-4BF0-AFE1-DE1361DF5D5A}" type="pres">
      <dgm:prSet presAssocID="{E7B1B4EC-AACC-4C33-967D-557C0A8BBDD9}" presName="matrix" presStyleCnt="0">
        <dgm:presLayoutVars>
          <dgm:chMax val="1"/>
          <dgm:dir/>
          <dgm:resizeHandles val="exact"/>
        </dgm:presLayoutVars>
      </dgm:prSet>
      <dgm:spPr/>
    </dgm:pt>
    <dgm:pt modelId="{8BC26ACE-C8A1-492D-B9F0-CDD92182E2A6}" type="pres">
      <dgm:prSet presAssocID="{E7B1B4EC-AACC-4C33-967D-557C0A8BBDD9}" presName="diamond" presStyleLbl="bgShp" presStyleIdx="0" presStyleCnt="1"/>
      <dgm:spPr/>
    </dgm:pt>
    <dgm:pt modelId="{93442D18-4757-432A-BF14-20908DC3B9CA}" type="pres">
      <dgm:prSet presAssocID="{E7B1B4EC-AACC-4C33-967D-557C0A8BBDD9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454D5C7-5933-4BB4-BFFD-C3FAEAD669D2}" type="pres">
      <dgm:prSet presAssocID="{E7B1B4EC-AACC-4C33-967D-557C0A8BBDD9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5BD866E7-505B-4502-A94A-86D8C60867DF}" type="pres">
      <dgm:prSet presAssocID="{E7B1B4EC-AACC-4C33-967D-557C0A8BBDD9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FDFAACF-EDDE-44CE-B185-57B3B62D6368}" type="pres">
      <dgm:prSet presAssocID="{E7B1B4EC-AACC-4C33-967D-557C0A8BBDD9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D0EFF60-EAC1-4516-A437-14C0F12F0BBE}" srcId="{E7B1B4EC-AACC-4C33-967D-557C0A8BBDD9}" destId="{90B4B7C7-5519-4843-B3F6-2AA7C0880134}" srcOrd="3" destOrd="0" parTransId="{45D2E1BD-C5C1-4286-A577-E5B1E9CCF2EF}" sibTransId="{A76BC88E-23F4-48B4-9019-5C6B9405838F}"/>
    <dgm:cxn modelId="{FF30DE68-A827-48BE-AEBB-6A2F94E22F4A}" type="presOf" srcId="{D3CF6C90-22E5-4122-A0E4-13D8B2C0266F}" destId="{5BD866E7-505B-4502-A94A-86D8C60867DF}" srcOrd="0" destOrd="0" presId="urn:microsoft.com/office/officeart/2005/8/layout/matrix3"/>
    <dgm:cxn modelId="{6BD0258A-DE26-440C-9885-21BFB9206797}" type="presOf" srcId="{90B4B7C7-5519-4843-B3F6-2AA7C0880134}" destId="{1FDFAACF-EDDE-44CE-B185-57B3B62D6368}" srcOrd="0" destOrd="0" presId="urn:microsoft.com/office/officeart/2005/8/layout/matrix3"/>
    <dgm:cxn modelId="{1A56E293-ED1D-43D2-B1C8-4747137C0471}" type="presOf" srcId="{AEC52A52-B329-4DA6-B357-ADF6C867CF8A}" destId="{93442D18-4757-432A-BF14-20908DC3B9CA}" srcOrd="0" destOrd="0" presId="urn:microsoft.com/office/officeart/2005/8/layout/matrix3"/>
    <dgm:cxn modelId="{43E765B0-762E-4170-A398-45C6849E2CEA}" srcId="{E7B1B4EC-AACC-4C33-967D-557C0A8BBDD9}" destId="{D3CF6C90-22E5-4122-A0E4-13D8B2C0266F}" srcOrd="2" destOrd="0" parTransId="{F6C5BDE8-4A0A-4B94-8180-4E4105ECFAF4}" sibTransId="{50902B1F-78F9-4416-83DC-195B0C06BDDC}"/>
    <dgm:cxn modelId="{5918DFC4-446A-4345-BBCF-9689C6312771}" srcId="{E7B1B4EC-AACC-4C33-967D-557C0A8BBDD9}" destId="{AEC52A52-B329-4DA6-B357-ADF6C867CF8A}" srcOrd="0" destOrd="0" parTransId="{EDB5FC42-0E8F-499B-A8CF-6FEFC3564F93}" sibTransId="{8B4489E4-066C-4BBE-9A26-05A72F9DA73C}"/>
    <dgm:cxn modelId="{3C98B0C5-E066-40E9-8674-E6540140EB26}" type="presOf" srcId="{0FC63C13-0BAE-4558-9954-7E611A414F09}" destId="{7454D5C7-5933-4BB4-BFFD-C3FAEAD669D2}" srcOrd="0" destOrd="0" presId="urn:microsoft.com/office/officeart/2005/8/layout/matrix3"/>
    <dgm:cxn modelId="{DCCB4DD4-2332-479E-80DC-58BCD52AE333}" srcId="{E7B1B4EC-AACC-4C33-967D-557C0A8BBDD9}" destId="{0FC63C13-0BAE-4558-9954-7E611A414F09}" srcOrd="1" destOrd="0" parTransId="{CF8F9DA8-F879-4E00-A26D-68FD2C647D1E}" sibTransId="{390CB7B9-8F6C-4C30-AEA9-D809E772DFE6}"/>
    <dgm:cxn modelId="{5B691BD6-67C5-4F2A-BAC5-809B6914C10B}" type="presOf" srcId="{E7B1B4EC-AACC-4C33-967D-557C0A8BBDD9}" destId="{7047F3C6-86C4-4BF0-AFE1-DE1361DF5D5A}" srcOrd="0" destOrd="0" presId="urn:microsoft.com/office/officeart/2005/8/layout/matrix3"/>
    <dgm:cxn modelId="{4D897B18-EFC3-4E8D-817C-D964A6B11673}" type="presParOf" srcId="{7047F3C6-86C4-4BF0-AFE1-DE1361DF5D5A}" destId="{8BC26ACE-C8A1-492D-B9F0-CDD92182E2A6}" srcOrd="0" destOrd="0" presId="urn:microsoft.com/office/officeart/2005/8/layout/matrix3"/>
    <dgm:cxn modelId="{60ED29CD-D68E-4ADE-9549-E4D3B2352E0F}" type="presParOf" srcId="{7047F3C6-86C4-4BF0-AFE1-DE1361DF5D5A}" destId="{93442D18-4757-432A-BF14-20908DC3B9CA}" srcOrd="1" destOrd="0" presId="urn:microsoft.com/office/officeart/2005/8/layout/matrix3"/>
    <dgm:cxn modelId="{FA7D2D22-56B5-49C0-AB7B-98C9377D4D90}" type="presParOf" srcId="{7047F3C6-86C4-4BF0-AFE1-DE1361DF5D5A}" destId="{7454D5C7-5933-4BB4-BFFD-C3FAEAD669D2}" srcOrd="2" destOrd="0" presId="urn:microsoft.com/office/officeart/2005/8/layout/matrix3"/>
    <dgm:cxn modelId="{0611A22D-7719-455A-BCA9-94B5A3731586}" type="presParOf" srcId="{7047F3C6-86C4-4BF0-AFE1-DE1361DF5D5A}" destId="{5BD866E7-505B-4502-A94A-86D8C60867DF}" srcOrd="3" destOrd="0" presId="urn:microsoft.com/office/officeart/2005/8/layout/matrix3"/>
    <dgm:cxn modelId="{222C8C98-2883-4F1A-A336-60B058C4990A}" type="presParOf" srcId="{7047F3C6-86C4-4BF0-AFE1-DE1361DF5D5A}" destId="{1FDFAACF-EDDE-44CE-B185-57B3B62D636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E8558D-277A-44F2-9498-FD924B1797B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367B694-0011-4D18-896F-E50073AD6990}">
      <dgm:prSet/>
      <dgm:spPr/>
      <dgm:t>
        <a:bodyPr/>
        <a:lstStyle/>
        <a:p>
          <a:r>
            <a:rPr lang="en-US"/>
            <a:t>- All four tech stocks show strong positive correlations</a:t>
          </a:r>
        </a:p>
      </dgm:t>
    </dgm:pt>
    <dgm:pt modelId="{27BF9C3A-D385-4622-AE16-5C6F801911B5}" type="parTrans" cxnId="{88A32516-8BB3-45E6-B2C8-6DA2B316E52C}">
      <dgm:prSet/>
      <dgm:spPr/>
      <dgm:t>
        <a:bodyPr/>
        <a:lstStyle/>
        <a:p>
          <a:endParaRPr lang="en-US"/>
        </a:p>
      </dgm:t>
    </dgm:pt>
    <dgm:pt modelId="{D123EE61-0362-408A-865C-41C9D32D33F2}" type="sibTrans" cxnId="{88A32516-8BB3-45E6-B2C8-6DA2B316E52C}">
      <dgm:prSet/>
      <dgm:spPr/>
      <dgm:t>
        <a:bodyPr/>
        <a:lstStyle/>
        <a:p>
          <a:endParaRPr lang="en-US"/>
        </a:p>
      </dgm:t>
    </dgm:pt>
    <dgm:pt modelId="{B7C466F4-C50B-4306-B6A1-92275C3B1CA2}">
      <dgm:prSet/>
      <dgm:spPr/>
      <dgm:t>
        <a:bodyPr/>
        <a:lstStyle/>
        <a:p>
          <a:r>
            <a:rPr lang="en-US"/>
            <a:t>- MSFT and AMZN had highest correlation (~0.95)</a:t>
          </a:r>
        </a:p>
      </dgm:t>
    </dgm:pt>
    <dgm:pt modelId="{9FA8452E-46D7-4241-9123-514B6B8A1DC4}" type="parTrans" cxnId="{8CA94A98-CD25-4B61-846A-BC09FEBF03FC}">
      <dgm:prSet/>
      <dgm:spPr/>
      <dgm:t>
        <a:bodyPr/>
        <a:lstStyle/>
        <a:p>
          <a:endParaRPr lang="en-US"/>
        </a:p>
      </dgm:t>
    </dgm:pt>
    <dgm:pt modelId="{FAE080C5-78EB-4BEB-809E-794A269CC39E}" type="sibTrans" cxnId="{8CA94A98-CD25-4B61-846A-BC09FEBF03FC}">
      <dgm:prSet/>
      <dgm:spPr/>
      <dgm:t>
        <a:bodyPr/>
        <a:lstStyle/>
        <a:p>
          <a:endParaRPr lang="en-US"/>
        </a:p>
      </dgm:t>
    </dgm:pt>
    <dgm:pt modelId="{0E8BCB97-5BDB-4C97-80E8-9BFD534DB156}">
      <dgm:prSet/>
      <dgm:spPr/>
      <dgm:t>
        <a:bodyPr/>
        <a:lstStyle/>
        <a:p>
          <a:r>
            <a:rPr lang="en-US"/>
            <a:t>- Moving averages highlight trends and entry/exit signals</a:t>
          </a:r>
        </a:p>
      </dgm:t>
    </dgm:pt>
    <dgm:pt modelId="{DCA48B25-2591-4E59-8109-0E98D2CBB763}" type="parTrans" cxnId="{79B04C71-66A4-4C83-8C04-B26CEEB8EEAF}">
      <dgm:prSet/>
      <dgm:spPr/>
      <dgm:t>
        <a:bodyPr/>
        <a:lstStyle/>
        <a:p>
          <a:endParaRPr lang="en-US"/>
        </a:p>
      </dgm:t>
    </dgm:pt>
    <dgm:pt modelId="{1DE7E1A7-F050-4A7C-9B2A-1DB028FC9633}" type="sibTrans" cxnId="{79B04C71-66A4-4C83-8C04-B26CEEB8EEAF}">
      <dgm:prSet/>
      <dgm:spPr/>
      <dgm:t>
        <a:bodyPr/>
        <a:lstStyle/>
        <a:p>
          <a:endParaRPr lang="en-US"/>
        </a:p>
      </dgm:t>
    </dgm:pt>
    <dgm:pt modelId="{0EE935C0-3B36-40E7-9569-D6A480E6ED19}">
      <dgm:prSet/>
      <dgm:spPr/>
      <dgm:t>
        <a:bodyPr/>
        <a:lstStyle/>
        <a:p>
          <a:r>
            <a:rPr lang="en-US"/>
            <a:t>- Apple stock showed seasonal trends across months, quarters, and years</a:t>
          </a:r>
        </a:p>
      </dgm:t>
    </dgm:pt>
    <dgm:pt modelId="{47D64448-6A70-4F23-9D10-B547C77A594D}" type="parTrans" cxnId="{8A9BFC44-9034-4CF6-94A1-312BA47AD8A7}">
      <dgm:prSet/>
      <dgm:spPr/>
      <dgm:t>
        <a:bodyPr/>
        <a:lstStyle/>
        <a:p>
          <a:endParaRPr lang="en-US"/>
        </a:p>
      </dgm:t>
    </dgm:pt>
    <dgm:pt modelId="{28C6DEC0-F6C3-499F-AE51-A02F2189C222}" type="sibTrans" cxnId="{8A9BFC44-9034-4CF6-94A1-312BA47AD8A7}">
      <dgm:prSet/>
      <dgm:spPr/>
      <dgm:t>
        <a:bodyPr/>
        <a:lstStyle/>
        <a:p>
          <a:endParaRPr lang="en-US"/>
        </a:p>
      </dgm:t>
    </dgm:pt>
    <dgm:pt modelId="{750CD0C9-1692-4490-8F33-D59C7103480A}">
      <dgm:prSet/>
      <dgm:spPr/>
      <dgm:t>
        <a:bodyPr/>
        <a:lstStyle/>
        <a:p>
          <a:r>
            <a:rPr lang="en-US"/>
            <a:t>- Data is now ready for prediction or further financial modeling</a:t>
          </a:r>
        </a:p>
      </dgm:t>
    </dgm:pt>
    <dgm:pt modelId="{4D2F7BCF-36D4-451B-BCAA-9B085684720D}" type="parTrans" cxnId="{43C70D18-7E85-48AA-A8D2-1A354468C8C9}">
      <dgm:prSet/>
      <dgm:spPr/>
      <dgm:t>
        <a:bodyPr/>
        <a:lstStyle/>
        <a:p>
          <a:endParaRPr lang="en-US"/>
        </a:p>
      </dgm:t>
    </dgm:pt>
    <dgm:pt modelId="{964E935D-7B73-4D41-A0B3-050D082EAFAC}" type="sibTrans" cxnId="{43C70D18-7E85-48AA-A8D2-1A354468C8C9}">
      <dgm:prSet/>
      <dgm:spPr/>
      <dgm:t>
        <a:bodyPr/>
        <a:lstStyle/>
        <a:p>
          <a:endParaRPr lang="en-US"/>
        </a:p>
      </dgm:t>
    </dgm:pt>
    <dgm:pt modelId="{D3C75AA7-E58B-4E73-B313-7FC2F2A1047F}" type="pres">
      <dgm:prSet presAssocID="{DDE8558D-277A-44F2-9498-FD924B1797B0}" presName="root" presStyleCnt="0">
        <dgm:presLayoutVars>
          <dgm:dir/>
          <dgm:resizeHandles val="exact"/>
        </dgm:presLayoutVars>
      </dgm:prSet>
      <dgm:spPr/>
    </dgm:pt>
    <dgm:pt modelId="{7E1D2B69-CD9C-4BAD-AFB2-950314969EDB}" type="pres">
      <dgm:prSet presAssocID="{3367B694-0011-4D18-896F-E50073AD6990}" presName="compNode" presStyleCnt="0"/>
      <dgm:spPr/>
    </dgm:pt>
    <dgm:pt modelId="{FB722706-1227-4EF5-B0AE-97340D7462F6}" type="pres">
      <dgm:prSet presAssocID="{3367B694-0011-4D18-896F-E50073AD6990}" presName="bgRect" presStyleLbl="bgShp" presStyleIdx="0" presStyleCnt="5"/>
      <dgm:spPr/>
    </dgm:pt>
    <dgm:pt modelId="{8389E237-DDDB-413D-848D-94CA1614DE64}" type="pres">
      <dgm:prSet presAssocID="{3367B694-0011-4D18-896F-E50073AD699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F2C3B4C3-A476-412E-A877-BFF5C1C57761}" type="pres">
      <dgm:prSet presAssocID="{3367B694-0011-4D18-896F-E50073AD6990}" presName="spaceRect" presStyleCnt="0"/>
      <dgm:spPr/>
    </dgm:pt>
    <dgm:pt modelId="{B1898542-46AA-491C-9248-7E1C049F4F4D}" type="pres">
      <dgm:prSet presAssocID="{3367B694-0011-4D18-896F-E50073AD6990}" presName="parTx" presStyleLbl="revTx" presStyleIdx="0" presStyleCnt="5">
        <dgm:presLayoutVars>
          <dgm:chMax val="0"/>
          <dgm:chPref val="0"/>
        </dgm:presLayoutVars>
      </dgm:prSet>
      <dgm:spPr/>
    </dgm:pt>
    <dgm:pt modelId="{F202DB2B-5E06-4545-A561-8C049CA5FF7E}" type="pres">
      <dgm:prSet presAssocID="{D123EE61-0362-408A-865C-41C9D32D33F2}" presName="sibTrans" presStyleCnt="0"/>
      <dgm:spPr/>
    </dgm:pt>
    <dgm:pt modelId="{37070BE9-27CD-4581-BD2D-6574A80308BD}" type="pres">
      <dgm:prSet presAssocID="{B7C466F4-C50B-4306-B6A1-92275C3B1CA2}" presName="compNode" presStyleCnt="0"/>
      <dgm:spPr/>
    </dgm:pt>
    <dgm:pt modelId="{9CC906B9-4697-482A-947B-F2DE75F39114}" type="pres">
      <dgm:prSet presAssocID="{B7C466F4-C50B-4306-B6A1-92275C3B1CA2}" presName="bgRect" presStyleLbl="bgShp" presStyleIdx="1" presStyleCnt="5"/>
      <dgm:spPr/>
    </dgm:pt>
    <dgm:pt modelId="{DEC8BD2D-D0A3-491A-801E-FEDF7068B5F8}" type="pres">
      <dgm:prSet presAssocID="{B7C466F4-C50B-4306-B6A1-92275C3B1C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BE059FB-3E33-4D29-9EF5-920ABAD46129}" type="pres">
      <dgm:prSet presAssocID="{B7C466F4-C50B-4306-B6A1-92275C3B1CA2}" presName="spaceRect" presStyleCnt="0"/>
      <dgm:spPr/>
    </dgm:pt>
    <dgm:pt modelId="{C3631780-37EE-49F7-9A2E-1B5F68ECCC67}" type="pres">
      <dgm:prSet presAssocID="{B7C466F4-C50B-4306-B6A1-92275C3B1CA2}" presName="parTx" presStyleLbl="revTx" presStyleIdx="1" presStyleCnt="5">
        <dgm:presLayoutVars>
          <dgm:chMax val="0"/>
          <dgm:chPref val="0"/>
        </dgm:presLayoutVars>
      </dgm:prSet>
      <dgm:spPr/>
    </dgm:pt>
    <dgm:pt modelId="{8269191B-5B5A-4BA2-B4D0-9FA3F511B023}" type="pres">
      <dgm:prSet presAssocID="{FAE080C5-78EB-4BEB-809E-794A269CC39E}" presName="sibTrans" presStyleCnt="0"/>
      <dgm:spPr/>
    </dgm:pt>
    <dgm:pt modelId="{3F737117-018D-4C77-96D8-E34E3997CA5C}" type="pres">
      <dgm:prSet presAssocID="{0E8BCB97-5BDB-4C97-80E8-9BFD534DB156}" presName="compNode" presStyleCnt="0"/>
      <dgm:spPr/>
    </dgm:pt>
    <dgm:pt modelId="{CAD5E6A8-BC1C-416E-90EF-F59E463DF95B}" type="pres">
      <dgm:prSet presAssocID="{0E8BCB97-5BDB-4C97-80E8-9BFD534DB156}" presName="bgRect" presStyleLbl="bgShp" presStyleIdx="2" presStyleCnt="5"/>
      <dgm:spPr/>
    </dgm:pt>
    <dgm:pt modelId="{EC230C73-6B75-4BDE-B72C-393573CEA645}" type="pres">
      <dgm:prSet presAssocID="{0E8BCB97-5BDB-4C97-80E8-9BFD534DB15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74BC851-B2DE-4206-A726-164DEE7A0656}" type="pres">
      <dgm:prSet presAssocID="{0E8BCB97-5BDB-4C97-80E8-9BFD534DB156}" presName="spaceRect" presStyleCnt="0"/>
      <dgm:spPr/>
    </dgm:pt>
    <dgm:pt modelId="{E5F6372D-53DA-4294-8227-62E15D3F24E2}" type="pres">
      <dgm:prSet presAssocID="{0E8BCB97-5BDB-4C97-80E8-9BFD534DB156}" presName="parTx" presStyleLbl="revTx" presStyleIdx="2" presStyleCnt="5">
        <dgm:presLayoutVars>
          <dgm:chMax val="0"/>
          <dgm:chPref val="0"/>
        </dgm:presLayoutVars>
      </dgm:prSet>
      <dgm:spPr/>
    </dgm:pt>
    <dgm:pt modelId="{83046610-4889-431B-A849-B73E60CFCE66}" type="pres">
      <dgm:prSet presAssocID="{1DE7E1A7-F050-4A7C-9B2A-1DB028FC9633}" presName="sibTrans" presStyleCnt="0"/>
      <dgm:spPr/>
    </dgm:pt>
    <dgm:pt modelId="{EBD88FDE-E083-4999-8D72-98AB941E9879}" type="pres">
      <dgm:prSet presAssocID="{0EE935C0-3B36-40E7-9569-D6A480E6ED19}" presName="compNode" presStyleCnt="0"/>
      <dgm:spPr/>
    </dgm:pt>
    <dgm:pt modelId="{8191E9A8-1C62-457F-B8F5-E36DABC40DFC}" type="pres">
      <dgm:prSet presAssocID="{0EE935C0-3B36-40E7-9569-D6A480E6ED19}" presName="bgRect" presStyleLbl="bgShp" presStyleIdx="3" presStyleCnt="5"/>
      <dgm:spPr/>
    </dgm:pt>
    <dgm:pt modelId="{E0534AAF-F81E-4892-B6A8-1978028EFC87}" type="pres">
      <dgm:prSet presAssocID="{0EE935C0-3B36-40E7-9569-D6A480E6ED1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ple"/>
        </a:ext>
      </dgm:extLst>
    </dgm:pt>
    <dgm:pt modelId="{05E70577-3408-4898-85D6-6236A0D4FCB5}" type="pres">
      <dgm:prSet presAssocID="{0EE935C0-3B36-40E7-9569-D6A480E6ED19}" presName="spaceRect" presStyleCnt="0"/>
      <dgm:spPr/>
    </dgm:pt>
    <dgm:pt modelId="{2B962D63-1101-4ED4-B798-8E7801C0241F}" type="pres">
      <dgm:prSet presAssocID="{0EE935C0-3B36-40E7-9569-D6A480E6ED19}" presName="parTx" presStyleLbl="revTx" presStyleIdx="3" presStyleCnt="5">
        <dgm:presLayoutVars>
          <dgm:chMax val="0"/>
          <dgm:chPref val="0"/>
        </dgm:presLayoutVars>
      </dgm:prSet>
      <dgm:spPr/>
    </dgm:pt>
    <dgm:pt modelId="{9D07002E-DF82-4E89-B2CB-6A09FADE8162}" type="pres">
      <dgm:prSet presAssocID="{28C6DEC0-F6C3-499F-AE51-A02F2189C222}" presName="sibTrans" presStyleCnt="0"/>
      <dgm:spPr/>
    </dgm:pt>
    <dgm:pt modelId="{39B5C7F2-FD74-4F1A-99D6-3F87DF11C836}" type="pres">
      <dgm:prSet presAssocID="{750CD0C9-1692-4490-8F33-D59C7103480A}" presName="compNode" presStyleCnt="0"/>
      <dgm:spPr/>
    </dgm:pt>
    <dgm:pt modelId="{134BDDD4-9972-459B-A785-AEFE3E0CFEAF}" type="pres">
      <dgm:prSet presAssocID="{750CD0C9-1692-4490-8F33-D59C7103480A}" presName="bgRect" presStyleLbl="bgShp" presStyleIdx="4" presStyleCnt="5"/>
      <dgm:spPr/>
    </dgm:pt>
    <dgm:pt modelId="{7E751D7E-5AFB-4083-AEF0-0A16163A0B6F}" type="pres">
      <dgm:prSet presAssocID="{750CD0C9-1692-4490-8F33-D59C7103480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142AA33-81F8-46A7-8B76-E84D9FC10C54}" type="pres">
      <dgm:prSet presAssocID="{750CD0C9-1692-4490-8F33-D59C7103480A}" presName="spaceRect" presStyleCnt="0"/>
      <dgm:spPr/>
    </dgm:pt>
    <dgm:pt modelId="{D7F15741-6689-45D8-BF86-4CF62B8B09C8}" type="pres">
      <dgm:prSet presAssocID="{750CD0C9-1692-4490-8F33-D59C7103480A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8A32516-8BB3-45E6-B2C8-6DA2B316E52C}" srcId="{DDE8558D-277A-44F2-9498-FD924B1797B0}" destId="{3367B694-0011-4D18-896F-E50073AD6990}" srcOrd="0" destOrd="0" parTransId="{27BF9C3A-D385-4622-AE16-5C6F801911B5}" sibTransId="{D123EE61-0362-408A-865C-41C9D32D33F2}"/>
    <dgm:cxn modelId="{43C70D18-7E85-48AA-A8D2-1A354468C8C9}" srcId="{DDE8558D-277A-44F2-9498-FD924B1797B0}" destId="{750CD0C9-1692-4490-8F33-D59C7103480A}" srcOrd="4" destOrd="0" parTransId="{4D2F7BCF-36D4-451B-BCAA-9B085684720D}" sibTransId="{964E935D-7B73-4D41-A0B3-050D082EAFAC}"/>
    <dgm:cxn modelId="{6D86101F-685D-4A17-A5DF-3399685D6A80}" type="presOf" srcId="{0E8BCB97-5BDB-4C97-80E8-9BFD534DB156}" destId="{E5F6372D-53DA-4294-8227-62E15D3F24E2}" srcOrd="0" destOrd="0" presId="urn:microsoft.com/office/officeart/2018/2/layout/IconVerticalSolidList"/>
    <dgm:cxn modelId="{8A9BFC44-9034-4CF6-94A1-312BA47AD8A7}" srcId="{DDE8558D-277A-44F2-9498-FD924B1797B0}" destId="{0EE935C0-3B36-40E7-9569-D6A480E6ED19}" srcOrd="3" destOrd="0" parTransId="{47D64448-6A70-4F23-9D10-B547C77A594D}" sibTransId="{28C6DEC0-F6C3-499F-AE51-A02F2189C222}"/>
    <dgm:cxn modelId="{2899DB6D-FD52-43A2-AE50-D627B65D4085}" type="presOf" srcId="{0EE935C0-3B36-40E7-9569-D6A480E6ED19}" destId="{2B962D63-1101-4ED4-B798-8E7801C0241F}" srcOrd="0" destOrd="0" presId="urn:microsoft.com/office/officeart/2018/2/layout/IconVerticalSolidList"/>
    <dgm:cxn modelId="{79B04C71-66A4-4C83-8C04-B26CEEB8EEAF}" srcId="{DDE8558D-277A-44F2-9498-FD924B1797B0}" destId="{0E8BCB97-5BDB-4C97-80E8-9BFD534DB156}" srcOrd="2" destOrd="0" parTransId="{DCA48B25-2591-4E59-8109-0E98D2CBB763}" sibTransId="{1DE7E1A7-F050-4A7C-9B2A-1DB028FC9633}"/>
    <dgm:cxn modelId="{98458573-D413-4E05-ABA5-0DD2D7F815B7}" type="presOf" srcId="{750CD0C9-1692-4490-8F33-D59C7103480A}" destId="{D7F15741-6689-45D8-BF86-4CF62B8B09C8}" srcOrd="0" destOrd="0" presId="urn:microsoft.com/office/officeart/2018/2/layout/IconVerticalSolidList"/>
    <dgm:cxn modelId="{8CA94A98-CD25-4B61-846A-BC09FEBF03FC}" srcId="{DDE8558D-277A-44F2-9498-FD924B1797B0}" destId="{B7C466F4-C50B-4306-B6A1-92275C3B1CA2}" srcOrd="1" destOrd="0" parTransId="{9FA8452E-46D7-4241-9123-514B6B8A1DC4}" sibTransId="{FAE080C5-78EB-4BEB-809E-794A269CC39E}"/>
    <dgm:cxn modelId="{5B84CBC6-B436-4604-B308-3CF4FE842984}" type="presOf" srcId="{DDE8558D-277A-44F2-9498-FD924B1797B0}" destId="{D3C75AA7-E58B-4E73-B313-7FC2F2A1047F}" srcOrd="0" destOrd="0" presId="urn:microsoft.com/office/officeart/2018/2/layout/IconVerticalSolidList"/>
    <dgm:cxn modelId="{B6E8A6C8-61CB-4953-8CF2-A51DF02CDB38}" type="presOf" srcId="{B7C466F4-C50B-4306-B6A1-92275C3B1CA2}" destId="{C3631780-37EE-49F7-9A2E-1B5F68ECCC67}" srcOrd="0" destOrd="0" presId="urn:microsoft.com/office/officeart/2018/2/layout/IconVerticalSolidList"/>
    <dgm:cxn modelId="{60215EE2-E817-40F5-8E08-1EEE77AEDC8C}" type="presOf" srcId="{3367B694-0011-4D18-896F-E50073AD6990}" destId="{B1898542-46AA-491C-9248-7E1C049F4F4D}" srcOrd="0" destOrd="0" presId="urn:microsoft.com/office/officeart/2018/2/layout/IconVerticalSolidList"/>
    <dgm:cxn modelId="{9217DA7E-C1D2-4616-9A65-C4D4B32D4F56}" type="presParOf" srcId="{D3C75AA7-E58B-4E73-B313-7FC2F2A1047F}" destId="{7E1D2B69-CD9C-4BAD-AFB2-950314969EDB}" srcOrd="0" destOrd="0" presId="urn:microsoft.com/office/officeart/2018/2/layout/IconVerticalSolidList"/>
    <dgm:cxn modelId="{75340C4B-28D4-49A8-9788-4E9984A313F8}" type="presParOf" srcId="{7E1D2B69-CD9C-4BAD-AFB2-950314969EDB}" destId="{FB722706-1227-4EF5-B0AE-97340D7462F6}" srcOrd="0" destOrd="0" presId="urn:microsoft.com/office/officeart/2018/2/layout/IconVerticalSolidList"/>
    <dgm:cxn modelId="{0D10C659-02C4-4978-9C83-CF881157A4D2}" type="presParOf" srcId="{7E1D2B69-CD9C-4BAD-AFB2-950314969EDB}" destId="{8389E237-DDDB-413D-848D-94CA1614DE64}" srcOrd="1" destOrd="0" presId="urn:microsoft.com/office/officeart/2018/2/layout/IconVerticalSolidList"/>
    <dgm:cxn modelId="{FBD2D1BC-EA6C-42D8-A2DC-8620C0F9D4BC}" type="presParOf" srcId="{7E1D2B69-CD9C-4BAD-AFB2-950314969EDB}" destId="{F2C3B4C3-A476-412E-A877-BFF5C1C57761}" srcOrd="2" destOrd="0" presId="urn:microsoft.com/office/officeart/2018/2/layout/IconVerticalSolidList"/>
    <dgm:cxn modelId="{FD8E8CF2-6DEF-45A5-8E26-50FC7E5AADF7}" type="presParOf" srcId="{7E1D2B69-CD9C-4BAD-AFB2-950314969EDB}" destId="{B1898542-46AA-491C-9248-7E1C049F4F4D}" srcOrd="3" destOrd="0" presId="urn:microsoft.com/office/officeart/2018/2/layout/IconVerticalSolidList"/>
    <dgm:cxn modelId="{8AA9EF35-59D7-462F-BCD6-F90A7D9E5BC2}" type="presParOf" srcId="{D3C75AA7-E58B-4E73-B313-7FC2F2A1047F}" destId="{F202DB2B-5E06-4545-A561-8C049CA5FF7E}" srcOrd="1" destOrd="0" presId="urn:microsoft.com/office/officeart/2018/2/layout/IconVerticalSolidList"/>
    <dgm:cxn modelId="{9023469F-B738-4BAB-B6AB-DA0C1EB5D686}" type="presParOf" srcId="{D3C75AA7-E58B-4E73-B313-7FC2F2A1047F}" destId="{37070BE9-27CD-4581-BD2D-6574A80308BD}" srcOrd="2" destOrd="0" presId="urn:microsoft.com/office/officeart/2018/2/layout/IconVerticalSolidList"/>
    <dgm:cxn modelId="{43A7FDC7-8236-4719-8F76-457F0FD2E83D}" type="presParOf" srcId="{37070BE9-27CD-4581-BD2D-6574A80308BD}" destId="{9CC906B9-4697-482A-947B-F2DE75F39114}" srcOrd="0" destOrd="0" presId="urn:microsoft.com/office/officeart/2018/2/layout/IconVerticalSolidList"/>
    <dgm:cxn modelId="{2E42D059-1128-425C-8FE6-C3D7FF3C5E03}" type="presParOf" srcId="{37070BE9-27CD-4581-BD2D-6574A80308BD}" destId="{DEC8BD2D-D0A3-491A-801E-FEDF7068B5F8}" srcOrd="1" destOrd="0" presId="urn:microsoft.com/office/officeart/2018/2/layout/IconVerticalSolidList"/>
    <dgm:cxn modelId="{742F2A0F-E212-4B57-BF18-30C3F4BEA647}" type="presParOf" srcId="{37070BE9-27CD-4581-BD2D-6574A80308BD}" destId="{1BE059FB-3E33-4D29-9EF5-920ABAD46129}" srcOrd="2" destOrd="0" presId="urn:microsoft.com/office/officeart/2018/2/layout/IconVerticalSolidList"/>
    <dgm:cxn modelId="{41608FF2-B93D-4E4B-A663-7B3940D6E690}" type="presParOf" srcId="{37070BE9-27CD-4581-BD2D-6574A80308BD}" destId="{C3631780-37EE-49F7-9A2E-1B5F68ECCC67}" srcOrd="3" destOrd="0" presId="urn:microsoft.com/office/officeart/2018/2/layout/IconVerticalSolidList"/>
    <dgm:cxn modelId="{809D95B7-595B-4434-8894-FBC7516B298C}" type="presParOf" srcId="{D3C75AA7-E58B-4E73-B313-7FC2F2A1047F}" destId="{8269191B-5B5A-4BA2-B4D0-9FA3F511B023}" srcOrd="3" destOrd="0" presId="urn:microsoft.com/office/officeart/2018/2/layout/IconVerticalSolidList"/>
    <dgm:cxn modelId="{176A2A22-DD39-464B-B705-105DB3522498}" type="presParOf" srcId="{D3C75AA7-E58B-4E73-B313-7FC2F2A1047F}" destId="{3F737117-018D-4C77-96D8-E34E3997CA5C}" srcOrd="4" destOrd="0" presId="urn:microsoft.com/office/officeart/2018/2/layout/IconVerticalSolidList"/>
    <dgm:cxn modelId="{C2037466-CFD8-4A74-962E-1D7B7BDBC456}" type="presParOf" srcId="{3F737117-018D-4C77-96D8-E34E3997CA5C}" destId="{CAD5E6A8-BC1C-416E-90EF-F59E463DF95B}" srcOrd="0" destOrd="0" presId="urn:microsoft.com/office/officeart/2018/2/layout/IconVerticalSolidList"/>
    <dgm:cxn modelId="{0FE85E22-2586-47F8-B2BD-A67F01D85138}" type="presParOf" srcId="{3F737117-018D-4C77-96D8-E34E3997CA5C}" destId="{EC230C73-6B75-4BDE-B72C-393573CEA645}" srcOrd="1" destOrd="0" presId="urn:microsoft.com/office/officeart/2018/2/layout/IconVerticalSolidList"/>
    <dgm:cxn modelId="{95498B00-9AFC-4C46-89F8-276225FE2D8D}" type="presParOf" srcId="{3F737117-018D-4C77-96D8-E34E3997CA5C}" destId="{D74BC851-B2DE-4206-A726-164DEE7A0656}" srcOrd="2" destOrd="0" presId="urn:microsoft.com/office/officeart/2018/2/layout/IconVerticalSolidList"/>
    <dgm:cxn modelId="{E621DDFE-9469-4ABB-B7A6-6BC894B2DE7F}" type="presParOf" srcId="{3F737117-018D-4C77-96D8-E34E3997CA5C}" destId="{E5F6372D-53DA-4294-8227-62E15D3F24E2}" srcOrd="3" destOrd="0" presId="urn:microsoft.com/office/officeart/2018/2/layout/IconVerticalSolidList"/>
    <dgm:cxn modelId="{26A1AD58-8B03-4064-B1D6-551C572AE298}" type="presParOf" srcId="{D3C75AA7-E58B-4E73-B313-7FC2F2A1047F}" destId="{83046610-4889-431B-A849-B73E60CFCE66}" srcOrd="5" destOrd="0" presId="urn:microsoft.com/office/officeart/2018/2/layout/IconVerticalSolidList"/>
    <dgm:cxn modelId="{A2EBF0BE-FBFF-46E1-ADBD-55F446646787}" type="presParOf" srcId="{D3C75AA7-E58B-4E73-B313-7FC2F2A1047F}" destId="{EBD88FDE-E083-4999-8D72-98AB941E9879}" srcOrd="6" destOrd="0" presId="urn:microsoft.com/office/officeart/2018/2/layout/IconVerticalSolidList"/>
    <dgm:cxn modelId="{DD90F052-882C-4788-A4E2-7F7338776B36}" type="presParOf" srcId="{EBD88FDE-E083-4999-8D72-98AB941E9879}" destId="{8191E9A8-1C62-457F-B8F5-E36DABC40DFC}" srcOrd="0" destOrd="0" presId="urn:microsoft.com/office/officeart/2018/2/layout/IconVerticalSolidList"/>
    <dgm:cxn modelId="{FC02C50D-B210-4A86-A210-68340900B88B}" type="presParOf" srcId="{EBD88FDE-E083-4999-8D72-98AB941E9879}" destId="{E0534AAF-F81E-4892-B6A8-1978028EFC87}" srcOrd="1" destOrd="0" presId="urn:microsoft.com/office/officeart/2018/2/layout/IconVerticalSolidList"/>
    <dgm:cxn modelId="{DBC08DB4-2558-4965-8B99-D8051EBEE012}" type="presParOf" srcId="{EBD88FDE-E083-4999-8D72-98AB941E9879}" destId="{05E70577-3408-4898-85D6-6236A0D4FCB5}" srcOrd="2" destOrd="0" presId="urn:microsoft.com/office/officeart/2018/2/layout/IconVerticalSolidList"/>
    <dgm:cxn modelId="{75C0350E-C6D4-407A-A12C-286F87B58E15}" type="presParOf" srcId="{EBD88FDE-E083-4999-8D72-98AB941E9879}" destId="{2B962D63-1101-4ED4-B798-8E7801C0241F}" srcOrd="3" destOrd="0" presId="urn:microsoft.com/office/officeart/2018/2/layout/IconVerticalSolidList"/>
    <dgm:cxn modelId="{D846A82A-C964-4A5E-A2DE-E35088523E73}" type="presParOf" srcId="{D3C75AA7-E58B-4E73-B313-7FC2F2A1047F}" destId="{9D07002E-DF82-4E89-B2CB-6A09FADE8162}" srcOrd="7" destOrd="0" presId="urn:microsoft.com/office/officeart/2018/2/layout/IconVerticalSolidList"/>
    <dgm:cxn modelId="{A805CEF6-28D6-424B-BB24-18A3C86834E9}" type="presParOf" srcId="{D3C75AA7-E58B-4E73-B313-7FC2F2A1047F}" destId="{39B5C7F2-FD74-4F1A-99D6-3F87DF11C836}" srcOrd="8" destOrd="0" presId="urn:microsoft.com/office/officeart/2018/2/layout/IconVerticalSolidList"/>
    <dgm:cxn modelId="{2D7118B6-EF90-4902-B263-7F139E285F21}" type="presParOf" srcId="{39B5C7F2-FD74-4F1A-99D6-3F87DF11C836}" destId="{134BDDD4-9972-459B-A785-AEFE3E0CFEAF}" srcOrd="0" destOrd="0" presId="urn:microsoft.com/office/officeart/2018/2/layout/IconVerticalSolidList"/>
    <dgm:cxn modelId="{1201E0BA-B444-42E3-ADA7-9A534E3CF672}" type="presParOf" srcId="{39B5C7F2-FD74-4F1A-99D6-3F87DF11C836}" destId="{7E751D7E-5AFB-4083-AEF0-0A16163A0B6F}" srcOrd="1" destOrd="0" presId="urn:microsoft.com/office/officeart/2018/2/layout/IconVerticalSolidList"/>
    <dgm:cxn modelId="{4761F445-C40C-4DD6-BBAA-38BF400C6963}" type="presParOf" srcId="{39B5C7F2-FD74-4F1A-99D6-3F87DF11C836}" destId="{8142AA33-81F8-46A7-8B76-E84D9FC10C54}" srcOrd="2" destOrd="0" presId="urn:microsoft.com/office/officeart/2018/2/layout/IconVerticalSolidList"/>
    <dgm:cxn modelId="{4715F2DC-57AC-47C3-9550-E721B60942EE}" type="presParOf" srcId="{39B5C7F2-FD74-4F1A-99D6-3F87DF11C836}" destId="{D7F15741-6689-45D8-BF86-4CF62B8B09C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E37D0-D785-4AEE-A17E-97C346557E23}">
      <dsp:nvSpPr>
        <dsp:cNvPr id="0" name=""/>
        <dsp:cNvSpPr/>
      </dsp:nvSpPr>
      <dsp:spPr>
        <a:xfrm>
          <a:off x="0" y="462"/>
          <a:ext cx="7543800" cy="10814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825A54-9248-4775-9366-2E347303D4E0}">
      <dsp:nvSpPr>
        <dsp:cNvPr id="0" name=""/>
        <dsp:cNvSpPr/>
      </dsp:nvSpPr>
      <dsp:spPr>
        <a:xfrm>
          <a:off x="327145" y="243793"/>
          <a:ext cx="594810" cy="5948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68FBA-B3BE-4D51-853A-A338B0DC5121}">
      <dsp:nvSpPr>
        <dsp:cNvPr id="0" name=""/>
        <dsp:cNvSpPr/>
      </dsp:nvSpPr>
      <dsp:spPr>
        <a:xfrm>
          <a:off x="1249101" y="462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Perform time series analysis on closing stock prices of AAPL, AMZN, GOOG, and MSFT</a:t>
          </a:r>
        </a:p>
      </dsp:txBody>
      <dsp:txXfrm>
        <a:off x="1249101" y="462"/>
        <a:ext cx="6294698" cy="1081473"/>
      </dsp:txXfrm>
    </dsp:sp>
    <dsp:sp modelId="{6B07ECE7-9871-4CFE-867C-23A954346DF7}">
      <dsp:nvSpPr>
        <dsp:cNvPr id="0" name=""/>
        <dsp:cNvSpPr/>
      </dsp:nvSpPr>
      <dsp:spPr>
        <a:xfrm>
          <a:off x="0" y="1352303"/>
          <a:ext cx="7543800" cy="10814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927D5-5604-4D31-A5FB-C9CD36E1DE21}">
      <dsp:nvSpPr>
        <dsp:cNvPr id="0" name=""/>
        <dsp:cNvSpPr/>
      </dsp:nvSpPr>
      <dsp:spPr>
        <a:xfrm>
          <a:off x="327145" y="1595634"/>
          <a:ext cx="594810" cy="5948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088350-6076-4187-AF4B-D69C792F01E7}">
      <dsp:nvSpPr>
        <dsp:cNvPr id="0" name=""/>
        <dsp:cNvSpPr/>
      </dsp:nvSpPr>
      <dsp:spPr>
        <a:xfrm>
          <a:off x="1249101" y="1352303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Explore trends using moving averages, returns, correlations, and visualizations</a:t>
          </a:r>
        </a:p>
      </dsp:txBody>
      <dsp:txXfrm>
        <a:off x="1249101" y="1352303"/>
        <a:ext cx="6294698" cy="1081473"/>
      </dsp:txXfrm>
    </dsp:sp>
    <dsp:sp modelId="{872F1526-93F2-486E-81C4-2329EF86DCCD}">
      <dsp:nvSpPr>
        <dsp:cNvPr id="0" name=""/>
        <dsp:cNvSpPr/>
      </dsp:nvSpPr>
      <dsp:spPr>
        <a:xfrm>
          <a:off x="0" y="2704144"/>
          <a:ext cx="7543800" cy="10814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7565F2-0CA6-4296-97DF-6AA4AAA7ED48}">
      <dsp:nvSpPr>
        <dsp:cNvPr id="0" name=""/>
        <dsp:cNvSpPr/>
      </dsp:nvSpPr>
      <dsp:spPr>
        <a:xfrm>
          <a:off x="327145" y="2947476"/>
          <a:ext cx="594810" cy="5948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D6F66-43EE-4E59-ABEA-86761FBB501B}">
      <dsp:nvSpPr>
        <dsp:cNvPr id="0" name=""/>
        <dsp:cNvSpPr/>
      </dsp:nvSpPr>
      <dsp:spPr>
        <a:xfrm>
          <a:off x="1249101" y="2704144"/>
          <a:ext cx="6294698" cy="10814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456" tIns="114456" rIns="114456" bIns="11445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Gain insights for investment and financial strategies</a:t>
          </a:r>
        </a:p>
      </dsp:txBody>
      <dsp:txXfrm>
        <a:off x="1249101" y="2704144"/>
        <a:ext cx="6294698" cy="10814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C26ACE-C8A1-492D-B9F0-CDD92182E2A6}">
      <dsp:nvSpPr>
        <dsp:cNvPr id="0" name=""/>
        <dsp:cNvSpPr/>
      </dsp:nvSpPr>
      <dsp:spPr>
        <a:xfrm>
          <a:off x="0" y="275828"/>
          <a:ext cx="5098256" cy="5098256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442D18-4757-432A-BF14-20908DC3B9CA}">
      <dsp:nvSpPr>
        <dsp:cNvPr id="0" name=""/>
        <dsp:cNvSpPr/>
      </dsp:nvSpPr>
      <dsp:spPr>
        <a:xfrm>
          <a:off x="484334" y="760162"/>
          <a:ext cx="1988319" cy="19883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Source: S&amp;P 500 tech stock data from 2013 to 2018</a:t>
          </a:r>
        </a:p>
      </dsp:txBody>
      <dsp:txXfrm>
        <a:off x="581396" y="857224"/>
        <a:ext cx="1794195" cy="1794195"/>
      </dsp:txXfrm>
    </dsp:sp>
    <dsp:sp modelId="{7454D5C7-5933-4BB4-BFFD-C3FAEAD669D2}">
      <dsp:nvSpPr>
        <dsp:cNvPr id="0" name=""/>
        <dsp:cNvSpPr/>
      </dsp:nvSpPr>
      <dsp:spPr>
        <a:xfrm>
          <a:off x="2625601" y="760162"/>
          <a:ext cx="1988319" cy="198831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- 505 individual CSV files with 7 columns: Date, Open, High, Low, Close, Volume, Name</a:t>
          </a:r>
        </a:p>
      </dsp:txBody>
      <dsp:txXfrm>
        <a:off x="2722663" y="857224"/>
        <a:ext cx="1794195" cy="1794195"/>
      </dsp:txXfrm>
    </dsp:sp>
    <dsp:sp modelId="{5BD866E7-505B-4502-A94A-86D8C60867DF}">
      <dsp:nvSpPr>
        <dsp:cNvPr id="0" name=""/>
        <dsp:cNvSpPr/>
      </dsp:nvSpPr>
      <dsp:spPr>
        <a:xfrm>
          <a:off x="484334" y="2901429"/>
          <a:ext cx="1988319" cy="198831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Combined major tech stocks (AAPL, AMZN, GOOG, MSFT) for analysis</a:t>
          </a:r>
        </a:p>
      </dsp:txBody>
      <dsp:txXfrm>
        <a:off x="581396" y="2998491"/>
        <a:ext cx="1794195" cy="1794195"/>
      </dsp:txXfrm>
    </dsp:sp>
    <dsp:sp modelId="{1FDFAACF-EDDE-44CE-B185-57B3B62D6368}">
      <dsp:nvSpPr>
        <dsp:cNvPr id="0" name=""/>
        <dsp:cNvSpPr/>
      </dsp:nvSpPr>
      <dsp:spPr>
        <a:xfrm>
          <a:off x="2625601" y="2901429"/>
          <a:ext cx="1988319" cy="19883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Total Rows: 4752 | Cleaned and formatted</a:t>
          </a:r>
        </a:p>
      </dsp:txBody>
      <dsp:txXfrm>
        <a:off x="2722663" y="2998491"/>
        <a:ext cx="1794195" cy="17941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722706-1227-4EF5-B0AE-97340D7462F6}">
      <dsp:nvSpPr>
        <dsp:cNvPr id="0" name=""/>
        <dsp:cNvSpPr/>
      </dsp:nvSpPr>
      <dsp:spPr>
        <a:xfrm>
          <a:off x="0" y="4413"/>
          <a:ext cx="5098256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9E237-DDDB-413D-848D-94CA1614DE64}">
      <dsp:nvSpPr>
        <dsp:cNvPr id="0" name=""/>
        <dsp:cNvSpPr/>
      </dsp:nvSpPr>
      <dsp:spPr>
        <a:xfrm>
          <a:off x="284404" y="215954"/>
          <a:ext cx="517099" cy="517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898542-46AA-491C-9248-7E1C049F4F4D}">
      <dsp:nvSpPr>
        <dsp:cNvPr id="0" name=""/>
        <dsp:cNvSpPr/>
      </dsp:nvSpPr>
      <dsp:spPr>
        <a:xfrm>
          <a:off x="1085908" y="4413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All four tech stocks show strong positive correlations</a:t>
          </a:r>
        </a:p>
      </dsp:txBody>
      <dsp:txXfrm>
        <a:off x="1085908" y="4413"/>
        <a:ext cx="4012347" cy="940180"/>
      </dsp:txXfrm>
    </dsp:sp>
    <dsp:sp modelId="{9CC906B9-4697-482A-947B-F2DE75F39114}">
      <dsp:nvSpPr>
        <dsp:cNvPr id="0" name=""/>
        <dsp:cNvSpPr/>
      </dsp:nvSpPr>
      <dsp:spPr>
        <a:xfrm>
          <a:off x="0" y="1179639"/>
          <a:ext cx="5098256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C8BD2D-D0A3-491A-801E-FEDF7068B5F8}">
      <dsp:nvSpPr>
        <dsp:cNvPr id="0" name=""/>
        <dsp:cNvSpPr/>
      </dsp:nvSpPr>
      <dsp:spPr>
        <a:xfrm>
          <a:off x="284404" y="1391180"/>
          <a:ext cx="517099" cy="517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31780-37EE-49F7-9A2E-1B5F68ECCC67}">
      <dsp:nvSpPr>
        <dsp:cNvPr id="0" name=""/>
        <dsp:cNvSpPr/>
      </dsp:nvSpPr>
      <dsp:spPr>
        <a:xfrm>
          <a:off x="1085908" y="1179639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MSFT and AMZN had highest correlation (~0.95)</a:t>
          </a:r>
        </a:p>
      </dsp:txBody>
      <dsp:txXfrm>
        <a:off x="1085908" y="1179639"/>
        <a:ext cx="4012347" cy="940180"/>
      </dsp:txXfrm>
    </dsp:sp>
    <dsp:sp modelId="{CAD5E6A8-BC1C-416E-90EF-F59E463DF95B}">
      <dsp:nvSpPr>
        <dsp:cNvPr id="0" name=""/>
        <dsp:cNvSpPr/>
      </dsp:nvSpPr>
      <dsp:spPr>
        <a:xfrm>
          <a:off x="0" y="2354865"/>
          <a:ext cx="5098256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230C73-6B75-4BDE-B72C-393573CEA645}">
      <dsp:nvSpPr>
        <dsp:cNvPr id="0" name=""/>
        <dsp:cNvSpPr/>
      </dsp:nvSpPr>
      <dsp:spPr>
        <a:xfrm>
          <a:off x="284404" y="2566406"/>
          <a:ext cx="517099" cy="517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6372D-53DA-4294-8227-62E15D3F24E2}">
      <dsp:nvSpPr>
        <dsp:cNvPr id="0" name=""/>
        <dsp:cNvSpPr/>
      </dsp:nvSpPr>
      <dsp:spPr>
        <a:xfrm>
          <a:off x="1085908" y="2354865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Moving averages highlight trends and entry/exit signals</a:t>
          </a:r>
        </a:p>
      </dsp:txBody>
      <dsp:txXfrm>
        <a:off x="1085908" y="2354865"/>
        <a:ext cx="4012347" cy="940180"/>
      </dsp:txXfrm>
    </dsp:sp>
    <dsp:sp modelId="{8191E9A8-1C62-457F-B8F5-E36DABC40DFC}">
      <dsp:nvSpPr>
        <dsp:cNvPr id="0" name=""/>
        <dsp:cNvSpPr/>
      </dsp:nvSpPr>
      <dsp:spPr>
        <a:xfrm>
          <a:off x="0" y="3530091"/>
          <a:ext cx="5098256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34AAF-F81E-4892-B6A8-1978028EFC87}">
      <dsp:nvSpPr>
        <dsp:cNvPr id="0" name=""/>
        <dsp:cNvSpPr/>
      </dsp:nvSpPr>
      <dsp:spPr>
        <a:xfrm>
          <a:off x="284404" y="3741632"/>
          <a:ext cx="517099" cy="5170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962D63-1101-4ED4-B798-8E7801C0241F}">
      <dsp:nvSpPr>
        <dsp:cNvPr id="0" name=""/>
        <dsp:cNvSpPr/>
      </dsp:nvSpPr>
      <dsp:spPr>
        <a:xfrm>
          <a:off x="1085908" y="3530091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Apple stock showed seasonal trends across months, quarters, and years</a:t>
          </a:r>
        </a:p>
      </dsp:txBody>
      <dsp:txXfrm>
        <a:off x="1085908" y="3530091"/>
        <a:ext cx="4012347" cy="940180"/>
      </dsp:txXfrm>
    </dsp:sp>
    <dsp:sp modelId="{134BDDD4-9972-459B-A785-AEFE3E0CFEAF}">
      <dsp:nvSpPr>
        <dsp:cNvPr id="0" name=""/>
        <dsp:cNvSpPr/>
      </dsp:nvSpPr>
      <dsp:spPr>
        <a:xfrm>
          <a:off x="0" y="4705317"/>
          <a:ext cx="5098256" cy="9401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1D7E-5AFB-4083-AEF0-0A16163A0B6F}">
      <dsp:nvSpPr>
        <dsp:cNvPr id="0" name=""/>
        <dsp:cNvSpPr/>
      </dsp:nvSpPr>
      <dsp:spPr>
        <a:xfrm>
          <a:off x="284404" y="4916857"/>
          <a:ext cx="517099" cy="51709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15741-6689-45D8-BF86-4CF62B8B09C8}">
      <dsp:nvSpPr>
        <dsp:cNvPr id="0" name=""/>
        <dsp:cNvSpPr/>
      </dsp:nvSpPr>
      <dsp:spPr>
        <a:xfrm>
          <a:off x="1085908" y="4705317"/>
          <a:ext cx="4012347" cy="9401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02" tIns="99502" rIns="99502" bIns="9950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Data is now ready for prediction or further financial modeling</a:t>
          </a:r>
        </a:p>
      </dsp:txBody>
      <dsp:txXfrm>
        <a:off x="1085908" y="4705317"/>
        <a:ext cx="4012347" cy="9401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72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70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105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400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2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86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84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4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343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Time Series Analysis of S&amp;P 500 Tech Stocks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AAPL, AMZN, GOOG, MSFT - 5 Year Study</a:t>
            </a:r>
          </a:p>
          <a:p>
            <a:r>
              <a:t>Prepared by: Poornima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PairGrid Plot of Stock Closing Price</a:t>
            </a:r>
          </a:p>
        </p:txBody>
      </p:sp>
      <p:pic>
        <p:nvPicPr>
          <p:cNvPr id="4" name="Picture 3" descr="PairGrid_Stock_Closing_Price_Relationship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092" y="1951022"/>
            <a:ext cx="8102991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4" name="Picture 3" descr="Correlation_Heatmap_of_Stock_Closing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958" y="2059664"/>
            <a:ext cx="51435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Summary &amp; Key Insights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98ECA19-28F3-0921-96B4-22A426222D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000111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288A07-2067-9778-F9C9-EABFCDBD7B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9771819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IN" sz="310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E4FB7C-3DEF-FBA2-91DD-D1AAC26883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474045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Stock Closing Prices Over Time</a:t>
            </a:r>
          </a:p>
        </p:txBody>
      </p:sp>
      <p:pic>
        <p:nvPicPr>
          <p:cNvPr id="4" name="Picture 3" descr="Stock_Closing_Prices_Over_Ti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881" y="1789810"/>
            <a:ext cx="7279440" cy="36965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Moving Averages (10, 20, 50 Days)</a:t>
            </a:r>
          </a:p>
        </p:txBody>
      </p:sp>
      <p:pic>
        <p:nvPicPr>
          <p:cNvPr id="4" name="Picture 3" descr="Moving_Averages_of_Tech_Stocks(10_20_50)_Day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255" y="1895780"/>
            <a:ext cx="7070757" cy="35906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Average Close - Apple</a:t>
            </a:r>
          </a:p>
        </p:txBody>
      </p:sp>
      <p:pic>
        <p:nvPicPr>
          <p:cNvPr id="4" name="Picture 3" descr="Monthly_Average_closing_price_of_Apple 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193291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Average Close - Apple</a:t>
            </a:r>
          </a:p>
        </p:txBody>
      </p:sp>
      <p:pic>
        <p:nvPicPr>
          <p:cNvPr id="4" name="Picture 3" descr="Quarterly_Average_Closing_price_of_Apple_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96007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Average Close - Apple</a:t>
            </a:r>
          </a:p>
        </p:txBody>
      </p:sp>
      <p:pic>
        <p:nvPicPr>
          <p:cNvPr id="4" name="Picture 3" descr="Yearly_Average_Closing_price_of_Apple_Sto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401" y="1987235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Pairwise Relationships (Seaborn Pairplot)</a:t>
            </a:r>
          </a:p>
        </p:txBody>
      </p:sp>
      <p:pic>
        <p:nvPicPr>
          <p:cNvPr id="4" name="Picture 3" descr="Pairwise_Relationships_of_Stock_Closing_Pr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504" y="1972483"/>
            <a:ext cx="8102991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230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Time Series Analysis of S&amp;P 500 Tech Stocks</vt:lpstr>
      <vt:lpstr>Project Objective</vt:lpstr>
      <vt:lpstr>Dataset Overview</vt:lpstr>
      <vt:lpstr>Stock Closing Prices Over Time</vt:lpstr>
      <vt:lpstr>Moving Averages (10, 20, 50 Days)</vt:lpstr>
      <vt:lpstr>Monthly Average Close - Apple</vt:lpstr>
      <vt:lpstr>Quarterly Average Close - Apple</vt:lpstr>
      <vt:lpstr>Yearly Average Close - Apple</vt:lpstr>
      <vt:lpstr>Pairwise Relationships (Seaborn Pairplot)</vt:lpstr>
      <vt:lpstr>PairGrid Plot of Stock Closing Price</vt:lpstr>
      <vt:lpstr>Correlation Heatmap</vt:lpstr>
      <vt:lpstr>Summary &amp; 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Graphic Design BP</cp:lastModifiedBy>
  <cp:revision>2</cp:revision>
  <dcterms:created xsi:type="dcterms:W3CDTF">2013-01-27T09:14:16Z</dcterms:created>
  <dcterms:modified xsi:type="dcterms:W3CDTF">2025-07-11T10:44:17Z</dcterms:modified>
  <cp:category/>
</cp:coreProperties>
</file>