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684" y="-2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POORNIMA G</a:t>
            </a:r>
            <a:endParaRPr lang="en-US" sz="2400" dirty="0"/>
          </a:p>
          <a:p>
            <a:r>
              <a:rPr lang="en-US" sz="2400" dirty="0"/>
              <a:t>REGISTER NO</a:t>
            </a:r>
            <a:r>
              <a:rPr lang="en-US" sz="2400" dirty="0" smtClean="0"/>
              <a:t>: 312209778 ,asunm1353312209778</a:t>
            </a:r>
            <a:endParaRPr lang="en-US" sz="2400" dirty="0"/>
          </a:p>
          <a:p>
            <a:r>
              <a:rPr lang="en-US" sz="2400" dirty="0"/>
              <a:t>DEPARTMENT</a:t>
            </a:r>
            <a:r>
              <a:rPr lang="en-US" sz="2400" dirty="0" smtClean="0"/>
              <a:t>: B.COM(COMPUTER APPLICATIONS)</a:t>
            </a:r>
            <a:endParaRPr lang="en-US" sz="2400" dirty="0"/>
          </a:p>
          <a:p>
            <a:r>
              <a:rPr lang="en-US" sz="2400" dirty="0" smtClean="0"/>
              <a:t>COLLEGE: ANNA ADARSH COLLEGE FOR WOMENS</a:t>
            </a:r>
            <a:endParaRPr lang="en-US" sz="2400" dirty="0"/>
          </a:p>
          <a:p>
            <a:r>
              <a:rPr lang="en-US" sz="2400" dirty="0"/>
              <a:t>           </a:t>
            </a:r>
            <a:endParaRPr lang="en-IN" sz="2400"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84082"/>
            <a:ext cx="5584825" cy="5889433"/>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endParaRPr lang="en-US" dirty="0" smtClean="0">
              <a:latin typeface="Trebuchet MS"/>
              <a:cs typeface="Trebuchet MS"/>
            </a:endParaRPr>
          </a:p>
          <a:p>
            <a:pPr marL="12700">
              <a:lnSpc>
                <a:spcPct val="100000"/>
              </a:lnSpc>
              <a:spcBef>
                <a:spcPts val="105"/>
              </a:spcBef>
            </a:pPr>
            <a:r>
              <a:rPr lang="en-US" dirty="0" smtClean="0">
                <a:latin typeface="Trebuchet MS"/>
                <a:cs typeface="Trebuchet MS"/>
              </a:rPr>
              <a:t>Data collection</a:t>
            </a:r>
          </a:p>
          <a:p>
            <a:pPr marL="355600" indent="-342900">
              <a:lnSpc>
                <a:spcPct val="100000"/>
              </a:lnSpc>
              <a:spcBef>
                <a:spcPts val="105"/>
              </a:spcBef>
            </a:pPr>
            <a:r>
              <a:rPr lang="en-US" dirty="0" smtClean="0">
                <a:latin typeface="Trebuchet MS"/>
                <a:cs typeface="Trebuchet MS"/>
              </a:rPr>
              <a:t>1)</a:t>
            </a:r>
            <a:r>
              <a:rPr lang="en-US" sz="1600" dirty="0" smtClean="0">
                <a:latin typeface="Trebuchet MS"/>
                <a:cs typeface="Trebuchet MS"/>
              </a:rPr>
              <a:t>Data are collected from kaggle</a:t>
            </a:r>
          </a:p>
          <a:p>
            <a:pPr marL="355600" indent="-342900">
              <a:lnSpc>
                <a:spcPct val="100000"/>
              </a:lnSpc>
              <a:spcBef>
                <a:spcPts val="105"/>
              </a:spcBef>
            </a:pPr>
            <a:r>
              <a:rPr lang="en-US" sz="1600" dirty="0" smtClean="0">
                <a:latin typeface="Trebuchet MS"/>
                <a:cs typeface="Trebuchet MS"/>
              </a:rPr>
              <a:t>2)Download the data</a:t>
            </a:r>
          </a:p>
          <a:p>
            <a:pPr marL="355600" indent="-342900">
              <a:lnSpc>
                <a:spcPct val="100000"/>
              </a:lnSpc>
              <a:spcBef>
                <a:spcPts val="105"/>
              </a:spcBef>
            </a:pPr>
            <a:r>
              <a:rPr lang="en-US" sz="1600" dirty="0" smtClean="0">
                <a:latin typeface="Trebuchet MS"/>
                <a:cs typeface="Trebuchet MS"/>
              </a:rPr>
              <a:t>3)Convert from zip file to excel </a:t>
            </a:r>
            <a:endParaRPr lang="en-US" sz="1600" dirty="0" smtClean="0">
              <a:latin typeface="Trebuchet MS"/>
              <a:cs typeface="Trebuchet MS"/>
            </a:endParaRPr>
          </a:p>
          <a:p>
            <a:pPr marL="12700">
              <a:lnSpc>
                <a:spcPct val="100000"/>
              </a:lnSpc>
              <a:spcBef>
                <a:spcPts val="105"/>
              </a:spcBef>
            </a:pPr>
            <a:endParaRPr lang="en-US" sz="1600" dirty="0" smtClean="0">
              <a:latin typeface="Trebuchet MS"/>
              <a:cs typeface="Trebuchet MS"/>
            </a:endParaRPr>
          </a:p>
          <a:p>
            <a:pPr marL="12700">
              <a:lnSpc>
                <a:spcPct val="100000"/>
              </a:lnSpc>
              <a:spcBef>
                <a:spcPts val="105"/>
              </a:spcBef>
            </a:pPr>
            <a:r>
              <a:rPr lang="en-US" dirty="0" smtClean="0">
                <a:latin typeface="Trebuchet MS"/>
                <a:cs typeface="Trebuchet MS"/>
              </a:rPr>
              <a:t>Feature </a:t>
            </a:r>
            <a:r>
              <a:rPr lang="en-US" dirty="0" smtClean="0">
                <a:latin typeface="Trebuchet MS"/>
                <a:cs typeface="Trebuchet MS"/>
              </a:rPr>
              <a:t>collection</a:t>
            </a:r>
          </a:p>
          <a:p>
            <a:pPr marL="12700">
              <a:lnSpc>
                <a:spcPct val="100000"/>
              </a:lnSpc>
              <a:spcBef>
                <a:spcPts val="105"/>
              </a:spcBef>
            </a:pPr>
            <a:r>
              <a:rPr lang="en-US" sz="1600" dirty="0" smtClean="0">
                <a:latin typeface="Trebuchet MS"/>
                <a:cs typeface="Trebuchet MS"/>
              </a:rPr>
              <a:t>01) Emp type</a:t>
            </a:r>
            <a:endParaRPr lang="en-US" sz="1600" dirty="0" smtClean="0">
              <a:latin typeface="Trebuchet MS"/>
              <a:cs typeface="Trebuchet MS"/>
            </a:endParaRPr>
          </a:p>
          <a:p>
            <a:pPr marL="12700">
              <a:lnSpc>
                <a:spcPct val="100000"/>
              </a:lnSpc>
              <a:spcBef>
                <a:spcPts val="105"/>
              </a:spcBef>
            </a:pPr>
            <a:r>
              <a:rPr lang="en-US" sz="1600" dirty="0" smtClean="0">
                <a:latin typeface="Trebuchet MS"/>
                <a:cs typeface="Trebuchet MS"/>
              </a:rPr>
              <a:t>02</a:t>
            </a:r>
            <a:r>
              <a:rPr lang="en-US" sz="1600" dirty="0" smtClean="0">
                <a:latin typeface="Trebuchet MS"/>
                <a:cs typeface="Trebuchet MS"/>
              </a:rPr>
              <a:t>) First and last of emp</a:t>
            </a:r>
          </a:p>
          <a:p>
            <a:pPr marL="12700">
              <a:lnSpc>
                <a:spcPct val="100000"/>
              </a:lnSpc>
              <a:spcBef>
                <a:spcPts val="105"/>
              </a:spcBef>
            </a:pPr>
            <a:endParaRPr lang="en-US" sz="1600" dirty="0" smtClean="0">
              <a:latin typeface="Trebuchet MS"/>
              <a:cs typeface="Trebuchet MS"/>
            </a:endParaRPr>
          </a:p>
          <a:p>
            <a:pPr marL="12700">
              <a:lnSpc>
                <a:spcPct val="100000"/>
              </a:lnSpc>
              <a:spcBef>
                <a:spcPts val="105"/>
              </a:spcBef>
            </a:pPr>
            <a:r>
              <a:rPr lang="en-US" dirty="0" smtClean="0">
                <a:latin typeface="Trebuchet MS"/>
                <a:cs typeface="Trebuchet MS"/>
              </a:rPr>
              <a:t>Data </a:t>
            </a:r>
            <a:r>
              <a:rPr lang="en-US" dirty="0" smtClean="0">
                <a:latin typeface="Trebuchet MS"/>
                <a:cs typeface="Trebuchet MS"/>
              </a:rPr>
              <a:t>cleaning</a:t>
            </a:r>
          </a:p>
          <a:p>
            <a:pPr marL="12700">
              <a:lnSpc>
                <a:spcPct val="100000"/>
              </a:lnSpc>
              <a:spcBef>
                <a:spcPts val="105"/>
              </a:spcBef>
            </a:pPr>
            <a:r>
              <a:rPr lang="en-US" sz="1600" dirty="0" smtClean="0">
                <a:latin typeface="Trebuchet MS"/>
                <a:cs typeface="Trebuchet MS"/>
              </a:rPr>
              <a:t>1)filter-remove</a:t>
            </a:r>
            <a:endParaRPr lang="en-US" sz="1600" dirty="0" smtClean="0">
              <a:latin typeface="Trebuchet MS"/>
              <a:cs typeface="Trebuchet MS"/>
            </a:endParaRPr>
          </a:p>
          <a:p>
            <a:pPr marL="12700">
              <a:lnSpc>
                <a:spcPct val="100000"/>
              </a:lnSpc>
              <a:spcBef>
                <a:spcPts val="105"/>
              </a:spcBef>
            </a:pPr>
            <a:r>
              <a:rPr lang="en-US" sz="1600" dirty="0" smtClean="0">
                <a:latin typeface="Trebuchet MS"/>
                <a:cs typeface="Trebuchet MS"/>
              </a:rPr>
              <a:t>2)Conditional formatting=missing</a:t>
            </a:r>
          </a:p>
          <a:p>
            <a:pPr marL="12700">
              <a:lnSpc>
                <a:spcPct val="100000"/>
              </a:lnSpc>
              <a:spcBef>
                <a:spcPts val="105"/>
              </a:spcBef>
            </a:pPr>
            <a:endParaRPr lang="en-US" sz="1600" dirty="0" smtClean="0">
              <a:latin typeface="Trebuchet MS"/>
              <a:cs typeface="Trebuchet MS"/>
            </a:endParaRPr>
          </a:p>
          <a:p>
            <a:pPr marL="12700">
              <a:lnSpc>
                <a:spcPct val="100000"/>
              </a:lnSpc>
              <a:spcBef>
                <a:spcPts val="105"/>
              </a:spcBef>
            </a:pPr>
            <a:r>
              <a:rPr lang="en-US" dirty="0" smtClean="0">
                <a:latin typeface="Trebuchet MS"/>
                <a:cs typeface="Trebuchet MS"/>
              </a:rPr>
              <a:t>performance level</a:t>
            </a:r>
            <a:endParaRPr lang="en-US" sz="1600" dirty="0" smtClean="0">
              <a:latin typeface="Trebuchet MS"/>
              <a:cs typeface="Trebuchet MS"/>
            </a:endParaRPr>
          </a:p>
          <a:p>
            <a:pPr marL="12700">
              <a:lnSpc>
                <a:spcPct val="100000"/>
              </a:lnSpc>
              <a:spcBef>
                <a:spcPts val="105"/>
              </a:spcBef>
            </a:pPr>
            <a:r>
              <a:rPr lang="en-US" sz="1600" dirty="0" smtClean="0">
                <a:latin typeface="Trebuchet MS"/>
                <a:cs typeface="Trebuchet MS"/>
              </a:rPr>
              <a:t>1)pivot-summary</a:t>
            </a:r>
          </a:p>
          <a:p>
            <a:pPr marL="12700">
              <a:lnSpc>
                <a:spcPct val="100000"/>
              </a:lnSpc>
              <a:spcBef>
                <a:spcPts val="105"/>
              </a:spcBef>
            </a:pPr>
            <a:r>
              <a:rPr lang="en-US" sz="1600" dirty="0" smtClean="0">
                <a:latin typeface="Trebuchet MS"/>
                <a:cs typeface="Trebuchet MS"/>
              </a:rPr>
              <a:t>2)formula-performance</a:t>
            </a:r>
          </a:p>
          <a:p>
            <a:pPr marL="12700">
              <a:lnSpc>
                <a:spcPct val="100000"/>
              </a:lnSpc>
              <a:spcBef>
                <a:spcPts val="105"/>
              </a:spcBef>
            </a:pPr>
            <a:r>
              <a:rPr lang="en-US" sz="1600" dirty="0" smtClean="0">
                <a:latin typeface="Trebuchet MS"/>
                <a:cs typeface="Trebuchet MS"/>
              </a:rPr>
              <a:t>3)graph-data visualization</a:t>
            </a:r>
          </a:p>
          <a:p>
            <a:pPr marL="12700">
              <a:lnSpc>
                <a:spcPct val="100000"/>
              </a:lnSpc>
              <a:spcBef>
                <a:spcPts val="105"/>
              </a:spcBef>
            </a:pPr>
            <a:endParaRPr lang="en-US" dirty="0" smtClean="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img grap.jpg"/>
          <p:cNvPicPr>
            <a:picLocks noChangeAspect="1"/>
          </p:cNvPicPr>
          <p:nvPr/>
        </p:nvPicPr>
        <p:blipFill>
          <a:blip r:embed="rId3" cstate="print"/>
          <a:stretch>
            <a:fillRect/>
          </a:stretch>
        </p:blipFill>
        <p:spPr>
          <a:xfrm>
            <a:off x="1143000" y="1371600"/>
            <a:ext cx="7308850" cy="4485647"/>
          </a:xfrm>
          <a:prstGeom prst="rect">
            <a:avLst/>
          </a:prstGeom>
        </p:spPr>
      </p:pic>
    </p:spTree>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5355312"/>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800" b="0" dirty="0" smtClean="0">
                <a:solidFill>
                  <a:srgbClr val="FF0000"/>
                </a:solidFill>
                <a:latin typeface="Times New Roman" panose="02020603050405020304" pitchFamily="18" charset="0"/>
                <a:cs typeface="Times New Roman" panose="02020603050405020304" pitchFamily="18" charset="0"/>
              </a:rPr>
              <a:t>Overview of Performance Trends</a:t>
            </a:r>
            <a:r>
              <a:rPr lang="en-US" sz="2400" b="0" dirty="0" smtClean="0">
                <a:latin typeface="Times New Roman" panose="02020603050405020304" pitchFamily="18" charset="0"/>
                <a:cs typeface="Times New Roman" panose="02020603050405020304" pitchFamily="18" charset="0"/>
              </a:rPr>
              <a:t>: Summarize </a:t>
            </a:r>
            <a:r>
              <a:rPr lang="en-US" sz="2400" b="0" dirty="0" smtClean="0">
                <a:latin typeface="Times New Roman" panose="02020603050405020304" pitchFamily="18" charset="0"/>
                <a:cs typeface="Times New Roman" panose="02020603050405020304" pitchFamily="18" charset="0"/>
              </a:rPr>
              <a:t>the overall performance trend observed. For instance, "Over the past quarter, employee performance has shown a steady </a:t>
            </a:r>
            <a:r>
              <a:rPr lang="en-US" sz="2400" b="0" dirty="0" smtClean="0">
                <a:latin typeface="Times New Roman" panose="02020603050405020304" pitchFamily="18" charset="0"/>
                <a:cs typeface="Times New Roman" panose="02020603050405020304" pitchFamily="18" charset="0"/>
              </a:rPr>
              <a:t>improvement.</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
            </a:r>
            <a:br>
              <a:rPr lang="en-US" sz="2400" b="0" dirty="0" smtClean="0">
                <a:latin typeface="Times New Roman" panose="02020603050405020304" pitchFamily="18" charset="0"/>
                <a:cs typeface="Times New Roman" panose="02020603050405020304" pitchFamily="18" charset="0"/>
              </a:rPr>
            </a:br>
            <a:r>
              <a:rPr lang="en-US" sz="2800" b="0" dirty="0" smtClean="0">
                <a:solidFill>
                  <a:srgbClr val="FF0000"/>
                </a:solidFill>
                <a:latin typeface="Times New Roman" panose="02020603050405020304" pitchFamily="18" charset="0"/>
                <a:cs typeface="Times New Roman" panose="02020603050405020304" pitchFamily="18" charset="0"/>
              </a:rPr>
              <a:t>Strengths </a:t>
            </a:r>
            <a:r>
              <a:rPr lang="en-US" sz="2800" b="0" dirty="0" smtClean="0">
                <a:solidFill>
                  <a:srgbClr val="FF0000"/>
                </a:solidFill>
                <a:latin typeface="Times New Roman" panose="02020603050405020304" pitchFamily="18" charset="0"/>
                <a:cs typeface="Times New Roman" panose="02020603050405020304" pitchFamily="18" charset="0"/>
              </a:rPr>
              <a:t>and Achievements</a:t>
            </a:r>
            <a:r>
              <a:rPr lang="en-US" sz="2400" b="0" dirty="0" smtClean="0">
                <a:latin typeface="Times New Roman" panose="02020603050405020304" pitchFamily="18" charset="0"/>
                <a:cs typeface="Times New Roman" panose="02020603050405020304" pitchFamily="18" charset="0"/>
              </a:rPr>
              <a:t>: Highlight </a:t>
            </a:r>
            <a:r>
              <a:rPr lang="en-US" sz="2400" b="0" dirty="0" smtClean="0">
                <a:latin typeface="Times New Roman" panose="02020603050405020304" pitchFamily="18" charset="0"/>
                <a:cs typeface="Times New Roman" panose="02020603050405020304" pitchFamily="18" charset="0"/>
              </a:rPr>
              <a:t>areas where performance has been particularly </a:t>
            </a:r>
            <a:r>
              <a:rPr lang="en-US" sz="2400" b="0" dirty="0" smtClean="0">
                <a:latin typeface="Times New Roman" panose="02020603050405020304" pitchFamily="18" charset="0"/>
                <a:cs typeface="Times New Roman" panose="02020603050405020304" pitchFamily="18" charset="0"/>
              </a:rPr>
              <a:t>strong.</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
            </a:r>
            <a:br>
              <a:rPr lang="en-US" sz="2400" b="0" dirty="0" smtClean="0">
                <a:latin typeface="Times New Roman" panose="02020603050405020304" pitchFamily="18" charset="0"/>
                <a:cs typeface="Times New Roman" panose="02020603050405020304" pitchFamily="18" charset="0"/>
              </a:rPr>
            </a:br>
            <a:r>
              <a:rPr lang="en-US" sz="2800" b="0" dirty="0" smtClean="0">
                <a:solidFill>
                  <a:srgbClr val="FF0000"/>
                </a:solidFill>
                <a:latin typeface="Times New Roman" panose="02020603050405020304" pitchFamily="18" charset="0"/>
                <a:cs typeface="Times New Roman" panose="02020603050405020304" pitchFamily="18" charset="0"/>
              </a:rPr>
              <a:t>Areas </a:t>
            </a:r>
            <a:r>
              <a:rPr lang="en-US" sz="2800" b="0" dirty="0" smtClean="0">
                <a:solidFill>
                  <a:srgbClr val="FF0000"/>
                </a:solidFill>
                <a:latin typeface="Times New Roman" panose="02020603050405020304" pitchFamily="18" charset="0"/>
                <a:cs typeface="Times New Roman" panose="02020603050405020304" pitchFamily="18" charset="0"/>
              </a:rPr>
              <a:t>for Improvement</a:t>
            </a:r>
            <a:r>
              <a:rPr lang="en-US" sz="2400" b="0" dirty="0" smtClean="0">
                <a:latin typeface="Times New Roman" panose="02020603050405020304" pitchFamily="18" charset="0"/>
                <a:cs typeface="Times New Roman" panose="02020603050405020304" pitchFamily="18" charset="0"/>
              </a:rPr>
              <a:t>: Identify </a:t>
            </a:r>
            <a:r>
              <a:rPr lang="en-US" sz="2400" b="0" dirty="0" smtClean="0">
                <a:latin typeface="Times New Roman" panose="02020603050405020304" pitchFamily="18" charset="0"/>
                <a:cs typeface="Times New Roman" panose="02020603050405020304" pitchFamily="18" charset="0"/>
              </a:rPr>
              <a:t>any areas where performance could be improved. For example, "While performance in project delivery is strong, there is room for growth in communication and teamwork."</a:t>
            </a:r>
            <a:endParaRPr lang="en-IN"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33400"/>
            <a:ext cx="5871528" cy="7118615"/>
          </a:xfrm>
          <a:prstGeom prst="rect">
            <a:avLst/>
          </a:prstGeom>
        </p:spPr>
        <p:txBody>
          <a:bodyPr vert="horz" wrap="square" lIns="0" tIns="16510" rIns="0" bIns="0" rtlCol="0">
            <a:spAutoFit/>
          </a:bodyPr>
          <a:lstStyle/>
          <a:p>
            <a:pPr marL="12700">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2000" b="0" spc="10" dirty="0" smtClean="0">
                <a:solidFill>
                  <a:srgbClr val="002060"/>
                </a:solidFill>
              </a:rPr>
              <a:t>A</a:t>
            </a:r>
            <a:r>
              <a:rPr lang="en-US" sz="2000" b="0" spc="10" dirty="0" smtClean="0">
                <a:solidFill>
                  <a:srgbClr val="002060"/>
                </a:solidFill>
                <a:latin typeface="Times New Roman" pitchFamily="18" charset="0"/>
                <a:cs typeface="Times New Roman" pitchFamily="18" charset="0"/>
              </a:rPr>
              <a:t>nalyzing </a:t>
            </a:r>
            <a:r>
              <a:rPr lang="en-US" sz="2000" b="0" spc="10" dirty="0" smtClean="0">
                <a:solidFill>
                  <a:srgbClr val="002060"/>
                </a:solidFill>
                <a:latin typeface="Times New Roman" pitchFamily="18" charset="0"/>
                <a:cs typeface="Times New Roman" pitchFamily="18" charset="0"/>
              </a:rPr>
              <a:t>employee performance in organizations </a:t>
            </a:r>
            <a:r>
              <a:rPr lang="en-US" sz="2400" b="0" spc="10" dirty="0" smtClean="0">
                <a:solidFill>
                  <a:srgbClr val="002060"/>
                </a:solidFill>
                <a:latin typeface="Times New Roman" pitchFamily="18" charset="0"/>
                <a:cs typeface="Times New Roman" pitchFamily="18" charset="0"/>
              </a:rPr>
              <a:t>;</a:t>
            </a:r>
            <a:r>
              <a:rPr lang="en-US" sz="2400" b="0" spc="10" dirty="0" smtClean="0">
                <a:solidFill>
                  <a:srgbClr val="FF0000"/>
                </a:solidFill>
                <a:latin typeface="Times New Roman" pitchFamily="18" charset="0"/>
                <a:cs typeface="Times New Roman" pitchFamily="18" charset="0"/>
              </a:rPr>
              <a:t/>
            </a:r>
            <a:br>
              <a:rPr lang="en-US" sz="2400" b="0" spc="10" dirty="0" smtClean="0">
                <a:solidFill>
                  <a:srgbClr val="FF0000"/>
                </a:solidFill>
                <a:latin typeface="Times New Roman" pitchFamily="18" charset="0"/>
                <a:cs typeface="Times New Roman" pitchFamily="18" charset="0"/>
              </a:rPr>
            </a:br>
            <a:r>
              <a:rPr lang="en-US" sz="1100" spc="10" dirty="0" smtClean="0"/>
              <a:t/>
            </a:r>
            <a:br>
              <a:rPr lang="en-US" sz="1100" spc="10" dirty="0" smtClean="0"/>
            </a:br>
            <a:r>
              <a:rPr lang="en-US" sz="1600" spc="10" dirty="0" smtClean="0">
                <a:latin typeface="+mn-lt"/>
              </a:rPr>
              <a:t> </a:t>
            </a:r>
            <a:r>
              <a:rPr lang="en-US" sz="1600" spc="10" dirty="0" smtClean="0">
                <a:latin typeface="+mn-lt"/>
              </a:rPr>
              <a:t>      </a:t>
            </a:r>
            <a:r>
              <a:rPr lang="en-US" sz="1600" b="0" spc="10" dirty="0" smtClean="0">
                <a:solidFill>
                  <a:srgbClr val="FF0000"/>
                </a:solidFill>
                <a:latin typeface="+mn-lt"/>
                <a:cs typeface="Times New Roman" pitchFamily="18" charset="0"/>
              </a:rPr>
              <a:t>Improvement and Development</a:t>
            </a:r>
            <a:r>
              <a:rPr lang="en-US" sz="1600" b="0" spc="10" dirty="0" smtClean="0">
                <a:latin typeface="+mn-lt"/>
                <a:cs typeface="Times New Roman" pitchFamily="18" charset="0"/>
              </a:rPr>
              <a:t>: It helps identify areas where employees can improve and provides them with feedback and resources for professional development</a:t>
            </a:r>
            <a:r>
              <a:rPr lang="en-US" sz="1600" spc="10" dirty="0" smtClean="0">
                <a:latin typeface="+mn-lt"/>
              </a:rPr>
              <a:t>.</a:t>
            </a:r>
            <a:br>
              <a:rPr lang="en-US" sz="1600" spc="10" dirty="0" smtClean="0">
                <a:latin typeface="+mn-lt"/>
              </a:rPr>
            </a:br>
            <a:r>
              <a:rPr lang="en-US" sz="1600" spc="10" dirty="0" smtClean="0">
                <a:latin typeface="+mn-lt"/>
              </a:rPr>
              <a:t/>
            </a:r>
            <a:br>
              <a:rPr lang="en-US" sz="1600" spc="10" dirty="0" smtClean="0">
                <a:latin typeface="+mn-lt"/>
              </a:rPr>
            </a:br>
            <a:r>
              <a:rPr lang="en-US" sz="1600" spc="10" dirty="0" smtClean="0">
                <a:latin typeface="+mn-lt"/>
              </a:rPr>
              <a:t> </a:t>
            </a:r>
            <a:r>
              <a:rPr lang="en-US" sz="1600" spc="10" dirty="0" smtClean="0">
                <a:latin typeface="+mn-lt"/>
              </a:rPr>
              <a:t>        </a:t>
            </a:r>
            <a:r>
              <a:rPr lang="en-US" sz="1600" b="0" spc="10" dirty="0" smtClean="0">
                <a:solidFill>
                  <a:srgbClr val="FF0000"/>
                </a:solidFill>
                <a:latin typeface="+mn-lt"/>
                <a:cs typeface="Times New Roman" pitchFamily="18" charset="0"/>
              </a:rPr>
              <a:t>Goal </a:t>
            </a:r>
            <a:r>
              <a:rPr lang="en-US" sz="1600" b="0" spc="10" dirty="0" smtClean="0">
                <a:solidFill>
                  <a:srgbClr val="FF0000"/>
                </a:solidFill>
                <a:latin typeface="+mn-lt"/>
                <a:cs typeface="Times New Roman" pitchFamily="18" charset="0"/>
              </a:rPr>
              <a:t>Alignment</a:t>
            </a:r>
            <a:r>
              <a:rPr lang="en-US" sz="1600" b="0" spc="10" dirty="0" smtClean="0">
                <a:latin typeface="+mn-lt"/>
                <a:cs typeface="Times New Roman" pitchFamily="18" charset="0"/>
              </a:rPr>
              <a:t>: Performance reviews ensure that employees' goals are aligned with organizational objectives, helping to drive the company's success.</a:t>
            </a:r>
            <a:br>
              <a:rPr lang="en-US" sz="1600" b="0" spc="10" dirty="0" smtClean="0">
                <a:latin typeface="+mn-lt"/>
                <a:cs typeface="Times New Roman" pitchFamily="18" charset="0"/>
              </a:rPr>
            </a:br>
            <a:r>
              <a:rPr lang="en-US" sz="1600" b="0" spc="10" dirty="0" smtClean="0">
                <a:latin typeface="+mn-lt"/>
                <a:cs typeface="Times New Roman" pitchFamily="18" charset="0"/>
              </a:rPr>
              <a:t/>
            </a:r>
            <a:br>
              <a:rPr lang="en-US" sz="1600" b="0" spc="10" dirty="0" smtClean="0">
                <a:latin typeface="+mn-lt"/>
                <a:cs typeface="Times New Roman" pitchFamily="18" charset="0"/>
              </a:rPr>
            </a:br>
            <a:r>
              <a:rPr lang="en-US" sz="1600" b="0" spc="10" dirty="0" smtClean="0">
                <a:latin typeface="+mn-lt"/>
                <a:cs typeface="Times New Roman" pitchFamily="18" charset="0"/>
              </a:rPr>
              <a:t> </a:t>
            </a:r>
            <a:r>
              <a:rPr lang="en-US" sz="1600" b="0" spc="10" dirty="0" smtClean="0">
                <a:latin typeface="+mn-lt"/>
                <a:cs typeface="Times New Roman" pitchFamily="18" charset="0"/>
              </a:rPr>
              <a:t>       </a:t>
            </a:r>
            <a:r>
              <a:rPr lang="en-US" sz="1600" b="0" spc="10" dirty="0" smtClean="0">
                <a:solidFill>
                  <a:srgbClr val="FF0000"/>
                </a:solidFill>
                <a:latin typeface="+mn-lt"/>
                <a:cs typeface="Times New Roman" pitchFamily="18" charset="0"/>
              </a:rPr>
              <a:t>Recognition and Motivation</a:t>
            </a:r>
            <a:r>
              <a:rPr lang="en-US" sz="1600" b="0" spc="10" dirty="0" smtClean="0">
                <a:latin typeface="+mn-lt"/>
                <a:cs typeface="Times New Roman" pitchFamily="18" charset="0"/>
              </a:rPr>
              <a:t>: It allows organizations to recognize and reward high performers, which can boost morale and motivation.</a:t>
            </a:r>
            <a:br>
              <a:rPr lang="en-US" sz="1600" b="0" spc="10" dirty="0" smtClean="0">
                <a:latin typeface="+mn-lt"/>
                <a:cs typeface="Times New Roman" pitchFamily="18" charset="0"/>
              </a:rPr>
            </a:br>
            <a:r>
              <a:rPr lang="en-US" sz="1600" b="0" spc="10" dirty="0" smtClean="0">
                <a:latin typeface="+mn-lt"/>
                <a:cs typeface="Times New Roman" pitchFamily="18" charset="0"/>
              </a:rPr>
              <a:t/>
            </a:r>
            <a:br>
              <a:rPr lang="en-US" sz="1600" b="0" spc="10" dirty="0" smtClean="0">
                <a:latin typeface="+mn-lt"/>
                <a:cs typeface="Times New Roman" pitchFamily="18" charset="0"/>
              </a:rPr>
            </a:br>
            <a:r>
              <a:rPr lang="en-US" sz="1600" b="0" spc="10" dirty="0" smtClean="0">
                <a:latin typeface="+mn-lt"/>
                <a:cs typeface="Times New Roman" pitchFamily="18" charset="0"/>
              </a:rPr>
              <a:t> </a:t>
            </a:r>
            <a:r>
              <a:rPr lang="en-US" sz="1600" b="0" spc="10" dirty="0" smtClean="0">
                <a:latin typeface="+mn-lt"/>
                <a:cs typeface="Times New Roman" pitchFamily="18" charset="0"/>
              </a:rPr>
              <a:t>     . </a:t>
            </a:r>
            <a:r>
              <a:rPr lang="en-US" sz="1600" b="0" spc="10" dirty="0" smtClean="0">
                <a:solidFill>
                  <a:srgbClr val="FF0000"/>
                </a:solidFill>
                <a:latin typeface="+mn-lt"/>
                <a:cs typeface="Times New Roman" pitchFamily="18" charset="0"/>
              </a:rPr>
              <a:t>Resource Allocation</a:t>
            </a:r>
            <a:r>
              <a:rPr lang="en-US" sz="1600" b="0" spc="10" dirty="0" smtClean="0">
                <a:latin typeface="+mn-lt"/>
                <a:cs typeface="Times New Roman" pitchFamily="18" charset="0"/>
              </a:rPr>
              <a:t>: By assessing performance, organizations can make informed decisions about promotions, raises, and training needs.</a:t>
            </a:r>
            <a:br>
              <a:rPr lang="en-US" sz="1600" b="0" spc="10" dirty="0" smtClean="0">
                <a:latin typeface="+mn-lt"/>
                <a:cs typeface="Times New Roman" pitchFamily="18" charset="0"/>
              </a:rPr>
            </a:br>
            <a:r>
              <a:rPr lang="en-US" sz="1600" b="0" spc="10" dirty="0" smtClean="0">
                <a:latin typeface="+mn-lt"/>
                <a:cs typeface="Times New Roman" pitchFamily="18" charset="0"/>
              </a:rPr>
              <a:t/>
            </a:r>
            <a:br>
              <a:rPr lang="en-US" sz="1600" b="0" spc="10" dirty="0" smtClean="0">
                <a:latin typeface="+mn-lt"/>
                <a:cs typeface="Times New Roman" pitchFamily="18" charset="0"/>
              </a:rPr>
            </a:br>
            <a:r>
              <a:rPr lang="en-US" sz="1600" b="0" spc="10" dirty="0" smtClean="0">
                <a:latin typeface="+mn-lt"/>
                <a:cs typeface="Times New Roman" pitchFamily="18" charset="0"/>
              </a:rPr>
              <a:t> </a:t>
            </a:r>
            <a:r>
              <a:rPr lang="en-US" sz="1600" b="0" spc="10" dirty="0" smtClean="0">
                <a:latin typeface="+mn-lt"/>
                <a:cs typeface="Times New Roman" pitchFamily="18" charset="0"/>
              </a:rPr>
              <a:t>     </a:t>
            </a:r>
            <a:r>
              <a:rPr lang="en-US" sz="1600" b="0" spc="10" dirty="0" smtClean="0">
                <a:solidFill>
                  <a:srgbClr val="FF0000"/>
                </a:solidFill>
                <a:latin typeface="+mn-lt"/>
                <a:cs typeface="Times New Roman" pitchFamily="18" charset="0"/>
              </a:rPr>
              <a:t>Problem </a:t>
            </a:r>
            <a:r>
              <a:rPr lang="en-US" sz="1600" b="0" spc="10" dirty="0" smtClean="0">
                <a:solidFill>
                  <a:srgbClr val="FF0000"/>
                </a:solidFill>
                <a:latin typeface="+mn-lt"/>
                <a:cs typeface="Times New Roman" pitchFamily="18" charset="0"/>
              </a:rPr>
              <a:t>Identification</a:t>
            </a:r>
            <a:r>
              <a:rPr lang="en-US" sz="1600" b="0" spc="10" dirty="0" smtClean="0">
                <a:latin typeface="+mn-lt"/>
                <a:cs typeface="Times New Roman" pitchFamily="18" charset="0"/>
              </a:rPr>
              <a:t>: Performance analysis can help identify and address potential issues or inefficiencies within teams or departments.</a:t>
            </a:r>
            <a:br>
              <a:rPr lang="en-US" sz="1600" b="0" spc="10" dirty="0" smtClean="0">
                <a:latin typeface="+mn-lt"/>
                <a:cs typeface="Times New Roman" pitchFamily="18" charset="0"/>
              </a:rPr>
            </a:br>
            <a:r>
              <a:rPr lang="en-US" sz="4250" spc="10" dirty="0" smtClean="0"/>
              <a:t/>
            </a:r>
            <a:br>
              <a:rPr lang="en-US" sz="4250" spc="10" dirty="0" smtClean="0"/>
            </a:br>
            <a:r>
              <a:rPr lang="en-US" sz="4250" spc="10" dirty="0" smtClean="0"/>
              <a:t/>
            </a:r>
            <a:br>
              <a:rPr lang="en-US" sz="4250" spc="10" dirty="0" smtClean="0"/>
            </a:br>
            <a:endParaRPr sz="11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356225" cy="471026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smtClean="0"/>
              <a:t/>
            </a:r>
            <a:br>
              <a:rPr lang="en-US" sz="4250" spc="-20" dirty="0" smtClean="0"/>
            </a:br>
            <a:r>
              <a:rPr lang="en-US" sz="2000" b="0" spc="-20" dirty="0" smtClean="0">
                <a:latin typeface="+mn-lt"/>
              </a:rPr>
              <a:t>The </a:t>
            </a:r>
            <a:r>
              <a:rPr lang="en-US" sz="2000" b="0" spc="-20" dirty="0" smtClean="0">
                <a:latin typeface="+mn-lt"/>
              </a:rPr>
              <a:t>employee performance project aims to enhance productivity and align individual goals with organizational objectives. The scope includes evaluating employees across various departments, focusing on specific competencies and achievement of </a:t>
            </a:r>
            <a:r>
              <a:rPr lang="en-US" sz="2000" b="0" spc="-20" dirty="0" smtClean="0">
                <a:latin typeface="+mn-lt"/>
              </a:rPr>
              <a:t>targets</a:t>
            </a:r>
            <a:r>
              <a:rPr lang="en-US" sz="2000" b="0" spc="-20" dirty="0" smtClean="0">
                <a:latin typeface="+mn-lt"/>
              </a:rPr>
              <a:t>. The methodology involves using performance appraisals, self-assessments, and peer reviews, with clear criteria based on qualitative and quantitative metrics. The project will follow a defined timeline with milestones for evaluation periods and deadlines for feedback. </a:t>
            </a:r>
            <a:endParaRPr sz="2000" b="0" dirty="0">
              <a:latin typeface="+mn-l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381000"/>
            <a:ext cx="5625148" cy="5710538"/>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1400" spc="5" dirty="0" smtClean="0"/>
              <a:t/>
            </a:r>
            <a:br>
              <a:rPr lang="en-US" sz="1400" spc="5" dirty="0" smtClean="0"/>
            </a:br>
            <a:r>
              <a:rPr lang="en-US" sz="1800" b="0" spc="5" dirty="0" smtClean="0">
                <a:solidFill>
                  <a:srgbClr val="7030A0"/>
                </a:solidFill>
                <a:latin typeface="+mn-lt"/>
              </a:rPr>
              <a:t>Employees</a:t>
            </a:r>
            <a:r>
              <a:rPr lang="en-US" sz="1800" b="0" spc="5" dirty="0" smtClean="0">
                <a:solidFill>
                  <a:srgbClr val="7030A0"/>
                </a:solidFill>
                <a:latin typeface="+mn-lt"/>
              </a:rPr>
              <a:t>:</a:t>
            </a:r>
            <a:r>
              <a:rPr lang="en-US" sz="1800" spc="5" dirty="0" smtClean="0"/>
              <a:t> </a:t>
            </a:r>
            <a:r>
              <a:rPr lang="en-US" sz="1800" b="0" spc="5" dirty="0" smtClean="0">
                <a:latin typeface="+mn-lt"/>
              </a:rPr>
              <a:t>They receive feedback and development plans based on the evaluation results, which impact their personal and professional </a:t>
            </a:r>
            <a:r>
              <a:rPr lang="en-US" sz="1800" b="0" spc="5" dirty="0" smtClean="0">
                <a:latin typeface="+mn-lt"/>
              </a:rPr>
              <a:t>growth</a:t>
            </a:r>
            <a:br>
              <a:rPr lang="en-US" sz="1800" b="0" spc="5" dirty="0" smtClean="0">
                <a:latin typeface="+mn-lt"/>
              </a:rPr>
            </a:br>
            <a:r>
              <a:rPr lang="en-US" sz="1800" b="0" spc="5" dirty="0" smtClean="0">
                <a:latin typeface="+mn-lt"/>
              </a:rPr>
              <a:t>.</a:t>
            </a:r>
            <a:br>
              <a:rPr lang="en-US" sz="1800" b="0" spc="5" dirty="0" smtClean="0">
                <a:latin typeface="+mn-lt"/>
              </a:rPr>
            </a:br>
            <a:r>
              <a:rPr lang="en-US" sz="1800" b="0" spc="5" dirty="0" smtClean="0">
                <a:solidFill>
                  <a:srgbClr val="002060"/>
                </a:solidFill>
                <a:latin typeface="+mn-lt"/>
              </a:rPr>
              <a:t>Managers/Supervisors</a:t>
            </a:r>
            <a:r>
              <a:rPr lang="en-US" sz="1800" b="0" spc="5" dirty="0" smtClean="0">
                <a:latin typeface="+mn-lt"/>
              </a:rPr>
              <a:t>: They use performance data to make informed decisions regarding promotions, raises, and training needs, and to provide support and guidance to their team members</a:t>
            </a:r>
            <a:r>
              <a:rPr lang="en-US" sz="1800" b="0" spc="5" dirty="0" smtClean="0">
                <a:latin typeface="+mn-lt"/>
              </a:rPr>
              <a:t>.</a:t>
            </a:r>
            <a:br>
              <a:rPr lang="en-US" sz="1800" b="0" spc="5" dirty="0" smtClean="0">
                <a:latin typeface="+mn-lt"/>
              </a:rPr>
            </a:br>
            <a:r>
              <a:rPr lang="en-US" sz="1800" b="0" spc="5" dirty="0" smtClean="0">
                <a:latin typeface="+mn-lt"/>
              </a:rPr>
              <a:t/>
            </a:r>
            <a:br>
              <a:rPr lang="en-US" sz="1800" b="0" spc="5" dirty="0" smtClean="0">
                <a:latin typeface="+mn-lt"/>
              </a:rPr>
            </a:br>
            <a:r>
              <a:rPr lang="en-US" sz="1800" b="0" spc="5" dirty="0" smtClean="0">
                <a:solidFill>
                  <a:srgbClr val="002060"/>
                </a:solidFill>
                <a:latin typeface="+mn-lt"/>
              </a:rPr>
              <a:t>HR </a:t>
            </a:r>
            <a:r>
              <a:rPr lang="en-US" sz="1800" b="0" spc="5" dirty="0" smtClean="0">
                <a:solidFill>
                  <a:srgbClr val="002060"/>
                </a:solidFill>
                <a:latin typeface="+mn-lt"/>
              </a:rPr>
              <a:t>Personnel</a:t>
            </a:r>
            <a:r>
              <a:rPr lang="en-US" sz="1800" b="0" spc="5" dirty="0" smtClean="0">
                <a:latin typeface="+mn-lt"/>
              </a:rPr>
              <a:t>: They are involved in administering the evaluation process, ensuring consistency and fairness, and using the data for broader organizational planning and development </a:t>
            </a:r>
            <a:r>
              <a:rPr lang="en-US" sz="1800" b="0" spc="5" dirty="0" smtClean="0">
                <a:latin typeface="+mn-lt"/>
              </a:rPr>
              <a:t>initiatives</a:t>
            </a:r>
            <a:br>
              <a:rPr lang="en-US" sz="1800" b="0" spc="5" dirty="0" smtClean="0">
                <a:latin typeface="+mn-lt"/>
              </a:rPr>
            </a:br>
            <a:r>
              <a:rPr lang="en-US" sz="1800" b="0" spc="5" dirty="0" smtClean="0">
                <a:latin typeface="+mn-lt"/>
              </a:rPr>
              <a:t>.</a:t>
            </a:r>
            <a:br>
              <a:rPr lang="en-US" sz="1800" b="0" spc="5" dirty="0" smtClean="0">
                <a:latin typeface="+mn-lt"/>
              </a:rPr>
            </a:br>
            <a:r>
              <a:rPr lang="en-US" sz="1800" b="0" spc="5" dirty="0" smtClean="0">
                <a:solidFill>
                  <a:srgbClr val="002060"/>
                </a:solidFill>
                <a:latin typeface="+mn-lt"/>
              </a:rPr>
              <a:t>Executive </a:t>
            </a:r>
            <a:r>
              <a:rPr lang="en-US" sz="1800" b="0" spc="5" dirty="0" smtClean="0">
                <a:solidFill>
                  <a:srgbClr val="002060"/>
                </a:solidFill>
                <a:latin typeface="+mn-lt"/>
              </a:rPr>
              <a:t>Leadership</a:t>
            </a:r>
            <a:r>
              <a:rPr lang="en-US" sz="1800" b="0" spc="5" dirty="0" smtClean="0">
                <a:latin typeface="+mn-lt"/>
              </a:rPr>
              <a:t>: They may review aggregated performance data to assess overall organizational effectiveness, identify trends, and make strategic decisions about resource allocation and organizational goals.</a:t>
            </a:r>
            <a:endParaRPr sz="1800" b="0" dirty="0">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015108"/>
          </a:xfrm>
          <a:prstGeom prst="rect">
            <a:avLst/>
          </a:prstGeom>
        </p:spPr>
        <p:txBody>
          <a:bodyPr vert="horz" wrap="square" lIns="0" tIns="13335" rIns="0" bIns="0" rtlCol="0">
            <a:spAutoFit/>
          </a:bodyPr>
          <a:lstStyle/>
          <a:p>
            <a:pPr marL="12700">
              <a:lnSpc>
                <a:spcPct val="15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lang="en-US" sz="3600" dirty="0" smtClean="0"/>
              <a:t/>
            </a:r>
            <a:br>
              <a:rPr lang="en-US" sz="3600" dirty="0" smtClean="0"/>
            </a:br>
            <a:r>
              <a:rPr lang="en-US" sz="3600" dirty="0" smtClean="0"/>
              <a:t/>
            </a:r>
            <a:br>
              <a:rPr lang="en-US" sz="3600" dirty="0" smtClean="0"/>
            </a:br>
            <a:r>
              <a:rPr lang="en-US" sz="3600" dirty="0" smtClean="0"/>
              <a:t>                    </a:t>
            </a:r>
            <a:r>
              <a:rPr lang="en-US" sz="2000" dirty="0" smtClean="0">
                <a:latin typeface="+mn-lt"/>
              </a:rPr>
              <a:t>Conditional Formatting-missing</a:t>
            </a:r>
            <a:br>
              <a:rPr lang="en-US" sz="2000" dirty="0" smtClean="0">
                <a:latin typeface="+mn-lt"/>
              </a:rPr>
            </a:br>
            <a:r>
              <a:rPr lang="en-US" sz="2000" dirty="0" smtClean="0">
                <a:latin typeface="+mn-lt"/>
              </a:rPr>
              <a:t>                                                 Filter-remove</a:t>
            </a:r>
            <a:br>
              <a:rPr lang="en-US" sz="2000" dirty="0" smtClean="0">
                <a:latin typeface="+mn-lt"/>
              </a:rPr>
            </a:br>
            <a:r>
              <a:rPr lang="en-US" sz="2000" dirty="0" smtClean="0">
                <a:latin typeface="+mn-lt"/>
              </a:rPr>
              <a:t>                                                 Formula-performance</a:t>
            </a:r>
            <a:br>
              <a:rPr lang="en-US" sz="2000" dirty="0" smtClean="0">
                <a:latin typeface="+mn-lt"/>
              </a:rPr>
            </a:br>
            <a:r>
              <a:rPr lang="en-US" sz="2000" dirty="0" smtClean="0">
                <a:latin typeface="+mn-lt"/>
              </a:rPr>
              <a:t>                                                 Pivot-summary</a:t>
            </a:r>
            <a:br>
              <a:rPr lang="en-US" sz="2000" dirty="0" smtClean="0">
                <a:latin typeface="+mn-lt"/>
              </a:rPr>
            </a:br>
            <a:r>
              <a:rPr lang="en-US" sz="2000" dirty="0" smtClean="0">
                <a:latin typeface="+mn-lt"/>
              </a:rPr>
              <a:t>                                                 Graph-data </a:t>
            </a:r>
            <a:r>
              <a:rPr lang="en-US" sz="2000" dirty="0" err="1" smtClean="0">
                <a:latin typeface="+mn-lt"/>
              </a:rPr>
              <a:t>Visualizition</a:t>
            </a:r>
            <a:r>
              <a:rPr lang="en-US" sz="2000" dirty="0" smtClean="0">
                <a:latin typeface="+mn-lt"/>
              </a:rPr>
              <a:t>   </a:t>
            </a:r>
            <a:br>
              <a:rPr lang="en-US" sz="2000" dirty="0" smtClean="0">
                <a:latin typeface="+mn-lt"/>
              </a:rPr>
            </a:br>
            <a:r>
              <a:rPr lang="en-US" sz="3600" dirty="0" smtClean="0"/>
              <a:t/>
            </a:r>
            <a:br>
              <a:rPr lang="en-US" sz="360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186309"/>
          </a:xfrm>
        </p:spPr>
        <p:txBody>
          <a:bodyPr/>
          <a:lstStyle/>
          <a:p>
            <a:r>
              <a:rPr lang="en-IN" dirty="0"/>
              <a:t>Dataset </a:t>
            </a:r>
            <a:r>
              <a:rPr lang="en-IN" dirty="0" smtClean="0"/>
              <a:t>Description</a:t>
            </a:r>
            <a:br>
              <a:rPr lang="en-IN" dirty="0" smtClean="0"/>
            </a:br>
            <a:r>
              <a:rPr lang="en-IN" dirty="0" smtClean="0"/>
              <a:t/>
            </a:r>
            <a:br>
              <a:rPr lang="en-IN" dirty="0" smtClean="0"/>
            </a:br>
            <a:r>
              <a:rPr lang="en-US" sz="1800" dirty="0" smtClean="0">
                <a:latin typeface="+mn-lt"/>
              </a:rPr>
              <a:t>Employee- Kaggle</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26-features</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9-features</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Emp Id-num</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Name-text</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Emp Type</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Performance Level</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Gender-male Female</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Employee Rating-num</a:t>
            </a:r>
            <a:endParaRPr lang="en-IN" sz="1800" dirty="0">
              <a:latin typeface="+mn-lt"/>
            </a:endParaRPr>
          </a:p>
        </p:txBody>
      </p:sp>
    </p:spTree>
    <p:extLst>
      <p:ext uri="{BB962C8B-B14F-4D97-AF65-F5344CB8AC3E}">
        <p14:creationId xmlns:p14="http://schemas.microsoft.com/office/powerpoint/2010/main" xmlns="" val="2720660618"/>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1864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r>
            <a:br>
              <a:rPr lang="en-US" sz="4250" spc="20" dirty="0" smtClean="0"/>
            </a:br>
            <a:r>
              <a:rPr lang="en-US" sz="4250" spc="20" dirty="0" smtClean="0"/>
              <a:t/>
            </a:r>
            <a:br>
              <a:rPr lang="en-US" sz="4250" spc="20" dirty="0" smtClean="0"/>
            </a:br>
            <a:r>
              <a:rPr lang="en-US" sz="2800" b="0" spc="20" dirty="0" smtClean="0">
                <a:latin typeface="Times New Roman" pitchFamily="18" charset="0"/>
                <a:cs typeface="Times New Roman" pitchFamily="18" charset="0"/>
              </a:rPr>
              <a:t>Performance level=IFS(Z8&gt;=5,"VERY HIGH", Z8&gt;=4,"HIGH",Z8&gt;=3,"MED",TRUE,"LOW")</a:t>
            </a:r>
            <a:endParaRPr sz="2800" b="0"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140</Words>
  <Application>Microsoft Office PowerPoint</Application>
  <PresentationFormat>Custom</PresentationFormat>
  <Paragraphs>60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employee performance in organizations ;         Improvement and Development: It helps identify areas where employees can improve and provides them with feedback and resources for professional development.           Goal Alignment: Performance reviews ensure that employees' goals are aligned with organizational objectives, helping to drive the company's success.          Recognition and Motivation: It allows organizations to recognize and reward high performers, which can boost morale and motivation.        . Resource Allocation: By assessing performance, organizations can make informed decisions about promotions, raises, and training needs.        Problem Identification: Performance analysis can help identify and address potential issues or inefficiencies within teams or departments.   </vt:lpstr>
      <vt:lpstr>PROJECT OVERVIEW  The employee performance project aims to enhance productivity and align individual goals with organizational objectives. The scope includes evaluating employees across various departments, focusing on specific competencies and achievement of targets. The methodology involves using performance appraisals, self-assessments, and peer reviews, with clear criteria based on qualitative and quantitative metrics. The project will follow a defined timeline with milestones for evaluation periods and deadlines for feedback. </vt:lpstr>
      <vt:lpstr>WHO ARE THE END USERS?  Employees: They receive feedback and development plans based on the evaluation results, which impact their personal and professional growth . Managers/Supervisors: They use performance data to make informed decisions regarding promotions, raises, and training needs, and to provide support and guidance to their team members.  HR Personnel: They are involved in administering the evaluation process, ensuring consistency and fairness, and using the data for broader organizational planning and development initiatives . Executive Leadership: They may review aggregated performance data to assess overall organizational effectiveness, identify trends, and make strategic decisions about resource allocation and organizational goals.</vt:lpstr>
      <vt:lpstr>OUR SOLUTION AND ITS VALUE PROPOSITIO                      Conditional Formatting-missing                                                  Filter-remove                                                  Formula-performance                                                  Pivot-summary                                                  Graph-data Visualizition     </vt:lpstr>
      <vt:lpstr>Dataset Description  Employee- Kaggle  26-features  9-features  Emp Id-num  Name-text  Emp Type  Performance Level  Gender-male Female  Employee Rating-num</vt:lpstr>
      <vt:lpstr>THE "WOW" IN OUR SOLUTION  Performance level=IFS(Z8&gt;=5,"VERY HIGH", Z8&gt;=4,"HIGH",Z8&gt;=3,"MED",TRUE,"LOW")</vt:lpstr>
      <vt:lpstr>Slide 10</vt:lpstr>
      <vt:lpstr>RESULTS</vt:lpstr>
      <vt:lpstr>Conclusion  Overview of Performance Trends: Summarize the overall performance trend observed. For instance, "Over the past quarter, employee performance has shown a steady improvement.  Strengths and Achievements: Highlight areas where performance has been particularly strong.  Areas for Improvement: Identify any areas where performance could be improved. For example, "While performance in project delivery is strong, there is room for growth in communication and teamwork."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29</cp:revision>
  <dcterms:created xsi:type="dcterms:W3CDTF">2024-03-29T15:07:22Z</dcterms:created>
  <dcterms:modified xsi:type="dcterms:W3CDTF">2024-08-29T20:11:49Z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