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gyalakshmi\Downloads\employee_data%20Naan%20Mudhalvan%20exce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"HIGH"</c:f>
              <c:strCache>
                <c:ptCount val="1"/>
                <c:pt idx="0">
                  <c:v>HIGH</c:v>
                </c:pt>
              </c:strCache>
            </c:strRef>
          </c:tx>
          <c:spPr>
            <a:solidFill>
              <a:schemeClr val="accent1"/>
            </a:solidFill>
            <a:ln cmpd="sng">
              <a:solidFill>
                <a:srgbClr val="000000"/>
              </a:solidFill>
            </a:ln>
          </c:spPr>
          <c:invertIfNegative val="0"/>
          <c:dLbls>
            <c:delete val="1"/>
          </c:dLbls>
          <c:cat>
            <c:strRef>
              <c:f>'[employee_data Naan Mudhalvan excel (1).xlsx]Sheet1'!$A$5:$A$16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 (1).xlsx]Sheet1'!$B$5:$B$16</c:f>
              <c:numCache>
                <c:formatCode>General</c:formatCode>
                <c:ptCount val="12"/>
                <c:pt idx="0">
                  <c:v>16</c:v>
                </c:pt>
                <c:pt idx="1">
                  <c:v>18</c:v>
                </c:pt>
                <c:pt idx="2">
                  <c:v>21</c:v>
                </c:pt>
                <c:pt idx="3">
                  <c:v>17</c:v>
                </c:pt>
                <c:pt idx="4">
                  <c:v>21</c:v>
                </c:pt>
                <c:pt idx="5">
                  <c:v>29</c:v>
                </c:pt>
                <c:pt idx="6">
                  <c:v>26</c:v>
                </c:pt>
                <c:pt idx="7">
                  <c:v>26</c:v>
                </c:pt>
                <c:pt idx="8">
                  <c:v>21</c:v>
                </c:pt>
                <c:pt idx="9">
                  <c:v>25</c:v>
                </c:pt>
                <c:pt idx="10">
                  <c:v>220</c:v>
                </c:pt>
              </c:numCache>
            </c:numRef>
          </c:val>
        </c:ser>
        <c:ser>
          <c:idx val="1"/>
          <c:order val="1"/>
          <c:tx>
            <c:strRef>
              <c:f>"LOW"</c:f>
              <c:strCache>
                <c:ptCount val="1"/>
                <c:pt idx="0">
                  <c:v>LOW</c:v>
                </c:pt>
              </c:strCache>
            </c:strRef>
          </c:tx>
          <c:spPr>
            <a:solidFill>
              <a:schemeClr val="accent2"/>
            </a:solidFill>
            <a:ln cmpd="sng">
              <a:solidFill>
                <a:srgbClr val="000000"/>
              </a:solidFill>
            </a:ln>
          </c:spPr>
          <c:invertIfNegative val="0"/>
          <c:dLbls>
            <c:delete val="1"/>
          </c:dLbls>
          <c:cat>
            <c:strRef>
              <c:f>'[employee_data Naan Mudhalvan excel (1).xlsx]Sheet1'!$A$5:$A$16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 (1).xlsx]Sheet1'!$C$5:$C$16</c:f>
              <c:numCache>
                <c:formatCode>General</c:formatCode>
                <c:ptCount val="12"/>
                <c:pt idx="0">
                  <c:v>34</c:v>
                </c:pt>
                <c:pt idx="1">
                  <c:v>47</c:v>
                </c:pt>
                <c:pt idx="2">
                  <c:v>41</c:v>
                </c:pt>
                <c:pt idx="3">
                  <c:v>39</c:v>
                </c:pt>
                <c:pt idx="4">
                  <c:v>41</c:v>
                </c:pt>
                <c:pt idx="5">
                  <c:v>33</c:v>
                </c:pt>
                <c:pt idx="6">
                  <c:v>41</c:v>
                </c:pt>
                <c:pt idx="7">
                  <c:v>43</c:v>
                </c:pt>
                <c:pt idx="8">
                  <c:v>45</c:v>
                </c:pt>
                <c:pt idx="9">
                  <c:v>34</c:v>
                </c:pt>
                <c:pt idx="10">
                  <c:v>398</c:v>
                </c:pt>
              </c:numCache>
            </c:numRef>
          </c:val>
        </c:ser>
        <c:ser>
          <c:idx val="2"/>
          <c:order val="2"/>
          <c:tx>
            <c:strRef>
              <c:f>"MED"</c:f>
              <c:strCache>
                <c:ptCount val="1"/>
                <c:pt idx="0">
                  <c:v>MED</c:v>
                </c:pt>
              </c:strCache>
            </c:strRef>
          </c:tx>
          <c:spPr>
            <a:solidFill>
              <a:schemeClr val="accent3"/>
            </a:solidFill>
            <a:ln cmpd="sng">
              <a:solidFill>
                <a:srgbClr val="000000"/>
              </a:solidFill>
            </a:ln>
          </c:spPr>
          <c:invertIfNegative val="0"/>
          <c:dLbls>
            <c:delete val="1"/>
          </c:dLbls>
          <c:cat>
            <c:strRef>
              <c:f>'[employee_data Naan Mudhalvan excel (1).xlsx]Sheet1'!$A$5:$A$16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 (1).xlsx]Sheet1'!$D$5:$D$16</c:f>
              <c:numCache>
                <c:formatCode>General</c:formatCode>
                <c:ptCount val="12"/>
                <c:pt idx="0">
                  <c:v>85</c:v>
                </c:pt>
                <c:pt idx="1">
                  <c:v>65</c:v>
                </c:pt>
                <c:pt idx="2">
                  <c:v>78</c:v>
                </c:pt>
                <c:pt idx="3">
                  <c:v>92</c:v>
                </c:pt>
                <c:pt idx="4">
                  <c:v>77</c:v>
                </c:pt>
                <c:pt idx="5">
                  <c:v>69</c:v>
                </c:pt>
                <c:pt idx="6">
                  <c:v>75</c:v>
                </c:pt>
                <c:pt idx="7">
                  <c:v>82</c:v>
                </c:pt>
                <c:pt idx="8">
                  <c:v>71</c:v>
                </c:pt>
                <c:pt idx="9">
                  <c:v>84</c:v>
                </c:pt>
                <c:pt idx="10">
                  <c:v>778</c:v>
                </c:pt>
              </c:numCache>
            </c:numRef>
          </c:val>
        </c:ser>
        <c:ser>
          <c:idx val="3"/>
          <c:order val="3"/>
          <c:tx>
            <c:strRef>
              <c:f>"VERY HIGH"</c:f>
              <c:strCache>
                <c:ptCount val="1"/>
                <c:pt idx="0">
                  <c:v>VERY HIGH</c:v>
                </c:pt>
              </c:strCache>
            </c:strRef>
          </c:tx>
          <c:spPr>
            <a:solidFill>
              <a:schemeClr val="accent4"/>
            </a:solidFill>
            <a:ln cmpd="sng">
              <a:solidFill>
                <a:srgbClr val="000000"/>
              </a:solidFill>
            </a:ln>
          </c:spPr>
          <c:invertIfNegative val="0"/>
          <c:dLbls>
            <c:delete val="1"/>
          </c:dLbls>
          <c:cat>
            <c:strRef>
              <c:f>'[employee_data Naan Mudhalvan excel (1).xlsx]Sheet1'!$A$5:$A$16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 (1).xlsx]Sheet1'!$E$5:$E$16</c:f>
              <c:numCache>
                <c:formatCode>General</c:formatCode>
                <c:ptCount val="12"/>
                <c:pt idx="0">
                  <c:v>15</c:v>
                </c:pt>
                <c:pt idx="1">
                  <c:v>15</c:v>
                </c:pt>
                <c:pt idx="2">
                  <c:v>14</c:v>
                </c:pt>
                <c:pt idx="3">
                  <c:v>9</c:v>
                </c:pt>
                <c:pt idx="4">
                  <c:v>15</c:v>
                </c:pt>
                <c:pt idx="5">
                  <c:v>12</c:v>
                </c:pt>
                <c:pt idx="6">
                  <c:v>15</c:v>
                </c:pt>
                <c:pt idx="7">
                  <c:v>16</c:v>
                </c:pt>
                <c:pt idx="8">
                  <c:v>13</c:v>
                </c:pt>
                <c:pt idx="9">
                  <c:v>13</c:v>
                </c:pt>
                <c:pt idx="10">
                  <c:v>137</c:v>
                </c:pt>
              </c:numCache>
            </c:numRef>
          </c:val>
        </c:ser>
        <c:ser>
          <c:idx val="4"/>
          <c:order val="4"/>
          <c:tx>
            <c:strRef>
              <c:f>"(blank)"</c:f>
              <c:strCache>
                <c:ptCount val="1"/>
                <c:pt idx="0">
                  <c:v>(blank)</c:v>
                </c:pt>
              </c:strCache>
            </c:strRef>
          </c:tx>
          <c:spPr>
            <a:solidFill>
              <a:schemeClr val="accent5"/>
            </a:solidFill>
            <a:ln cmpd="sng">
              <a:solidFill>
                <a:srgbClr val="000000"/>
              </a:solidFill>
            </a:ln>
          </c:spPr>
          <c:invertIfNegative val="0"/>
          <c:dLbls>
            <c:delete val="1"/>
          </c:dLbls>
          <c:cat>
            <c:strRef>
              <c:f>'[employee_data Naan Mudhalvan excel (1).xlsx]Sheet1'!$A$5:$A$16</c:f>
              <c:strCache>
                <c:ptCount val="12"/>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'[employee_data Naan Mudhalvan excel (1).xlsx]Sheet1'!$F$5:$F$16</c:f>
              <c:numCache>
                <c:formatCode>General</c:formatCode>
                <c:ptCount val="12"/>
                <c:pt idx="0">
                  <c:v>153</c:v>
                </c:pt>
                <c:pt idx="1">
                  <c:v>155</c:v>
                </c:pt>
                <c:pt idx="2">
                  <c:v>148</c:v>
                </c:pt>
                <c:pt idx="3">
                  <c:v>139</c:v>
                </c:pt>
                <c:pt idx="4">
                  <c:v>150</c:v>
                </c:pt>
                <c:pt idx="5">
                  <c:v>158</c:v>
                </c:pt>
                <c:pt idx="6">
                  <c:v>142</c:v>
                </c:pt>
                <c:pt idx="7">
                  <c:v>137</c:v>
                </c:pt>
                <c:pt idx="8">
                  <c:v>147</c:v>
                </c:pt>
                <c:pt idx="9">
                  <c:v>138</c:v>
                </c:pt>
                <c:pt idx="10">
                  <c:v>1467</c:v>
                </c:pt>
              </c:numCache>
            </c:numRef>
          </c:val>
        </c:ser>
        <c:dLbls>
          <c:showLegendKey val="0"/>
          <c:showVal val="0"/>
          <c:showCatName val="0"/>
          <c:showSerName val="0"/>
          <c:showPercent val="0"/>
          <c:showBubbleSize val="0"/>
        </c:dLbls>
        <c:gapWidth val="150"/>
        <c:overlap val="100"/>
        <c:axId val="1248666281"/>
        <c:axId val="1919185455"/>
      </c:barChart>
      <c:catAx>
        <c:axId val="1248666281"/>
        <c:scaling>
          <c:orientation val="minMax"/>
        </c:scaling>
        <c:delete val="0"/>
        <c:axPos val="b"/>
        <c:title>
          <c:layout/>
          <c:overlay val="0"/>
          <c:tx>
            <c:rich>
              <a:bodyPr/>
              <a:lstStyle/>
              <a:p>
                <a:pPr>
                  <a:defRPr/>
                </a:pPr>
              </a:p>
            </c:rich>
          </c:tx>
        </c:title>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rgbClr val="000000"/>
                </a:solidFill>
                <a:latin typeface="+mn-lt"/>
                <a:ea typeface="+mn-ea"/>
                <a:cs typeface="+mn-cs"/>
              </a:defRPr>
            </a:pPr>
          </a:p>
        </c:txPr>
        <c:crossAx val="1919185455"/>
        <c:crosses val="autoZero"/>
        <c:auto val="1"/>
        <c:lblAlgn val="ctr"/>
        <c:lblOffset val="100"/>
        <c:noMultiLvlLbl val="0"/>
      </c:catAx>
      <c:valAx>
        <c:axId val="1919185455"/>
        <c:scaling>
          <c:orientation val="minMax"/>
        </c:scaling>
        <c:delete val="0"/>
        <c:axPos val="l"/>
        <c:majorGridlines>
          <c:spPr>
            <a:ln w="6350" cap="flat" cmpd="sng" algn="ctr">
              <a:solidFill>
                <a:srgbClr val="B7B7B7"/>
              </a:solidFill>
              <a:prstDash val="solid"/>
              <a:round/>
            </a:ln>
          </c:spPr>
        </c:majorGridlines>
        <c:title>
          <c:layout/>
          <c:overlay val="0"/>
          <c:tx>
            <c:rich>
              <a:bodyPr/>
              <a:lstStyle/>
              <a:p>
                <a:pPr>
                  <a:defRPr/>
                </a:pPr>
              </a:p>
            </c:rich>
          </c:tx>
        </c:title>
        <c:numFmt formatCode="0%"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900" b="0" i="0" u="none" strike="noStrike" kern="1200" baseline="0">
                <a:solidFill>
                  <a:srgbClr val="000000"/>
                </a:solidFill>
                <a:latin typeface="+mn-lt"/>
                <a:ea typeface="+mn-ea"/>
                <a:cs typeface="+mn-cs"/>
              </a:defRPr>
            </a:pPr>
          </a:p>
        </c:txPr>
        <c:crossAx val="1248666281"/>
        <c:crosses val="autoZero"/>
        <c:crossBetween val="between"/>
      </c:valAx>
    </c:plotArea>
    <c:legend>
      <c:legendPos val="r"/>
      <c:layout/>
      <c:overlay val="0"/>
      <c:txPr>
        <a:bodyPr rot="0" spcFirstLastPara="0" vertOverflow="ellipsis" vert="horz" wrap="square" anchor="ctr" anchorCtr="1"/>
        <a:lstStyle/>
        <a:p>
          <a:pPr>
            <a:defRPr lang="en-US" sz="9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NAME:POORNIMA.A</a:t>
            </a:r>
            <a:endParaRPr lang="en-US" sz="2400" dirty="0"/>
          </a:p>
          <a:p>
            <a:r>
              <a:rPr lang="en-US" sz="2400" dirty="0"/>
              <a:t>REGISTER NO: 312216006</a:t>
            </a:r>
            <a:endParaRPr lang="en-US" sz="2400" dirty="0"/>
          </a:p>
          <a:p>
            <a:r>
              <a:rPr lang="en-US" sz="2400" dirty="0"/>
              <a:t>DEPARTMENT:B.COM [GENERAL]</a:t>
            </a:r>
            <a:endParaRPr lang="en-US" sz="2400" dirty="0"/>
          </a:p>
          <a:p>
            <a:r>
              <a:rPr lang="en-US" sz="2400" dirty="0"/>
              <a:t>COLLEGE:SHRI SHANKARLAL SUNDARBAI SHASUN JAIN COLEG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81050" y="1254760"/>
            <a:ext cx="7854950" cy="5245735"/>
          </a:xfrm>
          <a:prstGeom prst="rect">
            <a:avLst/>
          </a:prstGeom>
        </p:spPr>
        <p:txBody>
          <a:bodyPr>
            <a:noAutofit/>
          </a:bodyPr>
          <a:p>
            <a:r>
              <a:rPr sz="2400">
                <a:latin typeface="Arial Rounded MT Bold" panose="020F0704030504030204" charset="0"/>
                <a:cs typeface="Arial Rounded MT Bold" panose="020F0704030504030204" charset="0"/>
              </a:rPr>
              <a:t>1. Data Collection: Data sourced from Edunet dashboard.</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 2. Feature Collection: The listed 10 features selected for analysis.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3. Data Cleaning: Handling missing values.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4. Calculation of Performance Level: Using employee rating to determine performance.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5. Summary of Pivot Level: Organizing data using pivot tables. </a:t>
            </a:r>
            <a:endParaRPr sz="2400">
              <a:latin typeface="Arial Rounded MT Bold" panose="020F0704030504030204" charset="0"/>
              <a:cs typeface="Arial Rounded MT Bold" panose="020F0704030504030204" charset="0"/>
            </a:endParaRPr>
          </a:p>
          <a:p>
            <a:r>
              <a:rPr sz="2400">
                <a:latin typeface="Arial Rounded MT Bold" panose="020F0704030504030204" charset="0"/>
                <a:cs typeface="Arial Rounded MT Bold" panose="020F0704030504030204" charset="0"/>
              </a:rPr>
              <a:t>6. Visualization: Graphical representation using pivot tables</a:t>
            </a:r>
            <a:endParaRPr sz="2400">
              <a:latin typeface="Arial Rounded MT Bold" panose="020F0704030504030204" charset="0"/>
              <a:cs typeface="Arial Rounded MT Bold" panose="020F07040305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8" name="Content Placeholder 7"/>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2129790"/>
          <a:ext cx="5303520" cy="4465955"/>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Box 9"/>
          <p:cNvSpPr txBox="1"/>
          <p:nvPr/>
        </p:nvSpPr>
        <p:spPr>
          <a:xfrm>
            <a:off x="732790" y="1140460"/>
            <a:ext cx="7903210" cy="734695"/>
          </a:xfrm>
          <a:prstGeom prst="rect">
            <a:avLst/>
          </a:prstGeom>
        </p:spPr>
        <p:txBody>
          <a:bodyPr>
            <a:noAutofit/>
          </a:bodyPr>
          <a:p>
            <a:r>
              <a:rPr sz="1600"/>
              <a:t> =IF(AND(Z8&gt;=5),"VERY HIGH",IF(AND(Z8&gt;=4),"HIGH",IF(AND(Z8&gt;=3),"MED","LOW")))</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143000"/>
            <a:ext cx="7778750" cy="5049520"/>
          </a:xfrm>
          <a:prstGeom prst="rect">
            <a:avLst/>
          </a:prstGeom>
        </p:spPr>
        <p:txBody>
          <a:bodyPr wrap="square">
            <a:noAutofit/>
          </a:bodyPr>
          <a:p>
            <a:r>
              <a:rPr sz="1600"/>
              <a:t> </a:t>
            </a:r>
            <a:r>
              <a:rPr sz="2000">
                <a:latin typeface="Arial Rounded MT Bold" panose="020F0704030504030204" charset="0"/>
                <a:cs typeface="Arial Rounded MT Bold" panose="020F0704030504030204" charset="0"/>
              </a:rPr>
              <a:t>The employee data analysis conducted using Excel has provided valuable insights into workforce performance and trends within the organization.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By systematically collecting, cleaning, and analyzing key employee data, we have been able to:</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a:t>
            </a:r>
            <a:r>
              <a:rPr lang="en-US" sz="2000">
                <a:latin typeface="Arial Rounded MT Bold" panose="020F0704030504030204" charset="0"/>
                <a:cs typeface="Arial Rounded MT Bold" panose="020F0704030504030204" charset="0"/>
              </a:rPr>
              <a:t>1.</a:t>
            </a:r>
            <a:r>
              <a:rPr sz="2000">
                <a:latin typeface="Arial Rounded MT Bold" panose="020F0704030504030204" charset="0"/>
                <a:cs typeface="Arial Rounded MT Bold" panose="020F0704030504030204" charset="0"/>
              </a:rPr>
              <a:t>Identify Performance Trends</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 2. Highlight Key Metrics </a:t>
            </a:r>
            <a:endParaRPr sz="2000">
              <a:latin typeface="Arial Rounded MT Bold" panose="020F0704030504030204" charset="0"/>
              <a:cs typeface="Arial Rounded MT Bold" panose="020F0704030504030204" charset="0"/>
            </a:endParaRPr>
          </a:p>
          <a:p>
            <a:r>
              <a:rPr sz="2000">
                <a:latin typeface="Arial Rounded MT Bold" panose="020F0704030504030204" charset="0"/>
                <a:cs typeface="Arial Rounded MT Bold" panose="020F0704030504030204" charset="0"/>
              </a:rPr>
              <a:t>3. Utilize Advanced Excel Tool</a:t>
            </a:r>
            <a:r>
              <a:rPr lang="en-US" sz="2000">
                <a:latin typeface="Arial Rounded MT Bold" panose="020F0704030504030204" charset="0"/>
                <a:cs typeface="Arial Rounded MT Bold" panose="020F0704030504030204" charset="0"/>
              </a:rPr>
              <a:t>s</a:t>
            </a:r>
            <a:endParaRPr lang="en-US" sz="2000">
              <a:latin typeface="Arial Rounded MT Bold" panose="020F0704030504030204" charset="0"/>
              <a:cs typeface="Arial Rounded MT Bold" panose="020F07040305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8200" y="1447800"/>
            <a:ext cx="7712075" cy="4209415"/>
          </a:xfrm>
          <a:prstGeom prst="rect">
            <a:avLst/>
          </a:prstGeom>
        </p:spPr>
        <p:txBody>
          <a:bodyPr wrap="square">
            <a:noAutofit/>
          </a:bodyPr>
          <a:p>
            <a:r>
              <a:rPr sz="1600"/>
              <a:t> </a:t>
            </a:r>
            <a:r>
              <a:rPr sz="2400">
                <a:latin typeface="Arial Rounded MT Bold" panose="020F0704030504030204" charset="0"/>
                <a:cs typeface="Arial Rounded MT Bold" panose="020F0704030504030204" charset="0"/>
              </a:rPr>
              <a:t>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sz="2400">
              <a:latin typeface="Arial Rounded MT Bold" panose="020F0704030504030204" charset="0"/>
              <a:cs typeface="Arial Rounded MT Bold" panose="020F07040305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790575" y="1666875"/>
            <a:ext cx="7845425" cy="3608070"/>
          </a:xfrm>
          <a:prstGeom prst="rect">
            <a:avLst/>
          </a:prstGeom>
        </p:spPr>
        <p:txBody>
          <a:bodyPr wrap="square">
            <a:noAutofit/>
          </a:bodyPr>
          <a:p>
            <a:r>
              <a:rPr sz="2400">
                <a:latin typeface="Arial Rounded MT Bold" panose="020F0704030504030204" charset="0"/>
                <a:cs typeface="Arial Rounded MT Bold" panose="020F0704030504030204"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sz="2400">
              <a:latin typeface="Arial Rounded MT Bold" panose="020F0704030504030204" charset="0"/>
              <a:cs typeface="Arial Rounded MT Bold" panose="020F07040305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24000"/>
            <a:ext cx="7778750" cy="4751070"/>
          </a:xfrm>
          <a:prstGeom prst="rect">
            <a:avLst/>
          </a:prstGeom>
        </p:spPr>
        <p:txBody>
          <a:bodyPr wrap="square">
            <a:noAutofit/>
          </a:bodyPr>
          <a:p>
            <a:r>
              <a:rPr sz="2800">
                <a:latin typeface="Arial Rounded MT Bold" panose="020F0704030504030204" charset="0"/>
                <a:cs typeface="Arial Rounded MT Bold" panose="020F0704030504030204" charset="0"/>
              </a:rPr>
              <a:t>1. Human Resources (HR) Departments</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 2. Managers and Supervisors </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3. Executives and Senior Management </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4. Employees </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5. Training and Development Teams </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6. Compensation and Benefits Teams </a:t>
            </a:r>
            <a:endParaRPr sz="2800">
              <a:latin typeface="Arial Rounded MT Bold" panose="020F0704030504030204" charset="0"/>
              <a:cs typeface="Arial Rounded MT Bold" panose="020F0704030504030204" charset="0"/>
            </a:endParaRPr>
          </a:p>
          <a:p>
            <a:r>
              <a:rPr sz="2800">
                <a:latin typeface="Arial Rounded MT Bold" panose="020F0704030504030204" charset="0"/>
                <a:cs typeface="Arial Rounded MT Bold" panose="020F0704030504030204" charset="0"/>
              </a:rPr>
              <a:t>7. Consultants and Analysts </a:t>
            </a:r>
            <a:endParaRPr sz="2800">
              <a:latin typeface="Arial Rounded MT Bold" panose="020F0704030504030204" charset="0"/>
              <a:cs typeface="Arial Rounded MT Bold" panose="020F07040305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200400" y="1676400"/>
            <a:ext cx="5080000" cy="3980180"/>
          </a:xfrm>
          <a:prstGeom prst="rect">
            <a:avLst/>
          </a:prstGeom>
        </p:spPr>
        <p:txBody>
          <a:bodyPr>
            <a:noAutofit/>
          </a:bodyPr>
          <a:p>
            <a:r>
              <a:rPr sz="1600"/>
              <a:t> </a:t>
            </a:r>
            <a:r>
              <a:rPr>
                <a:latin typeface="Arial Rounded MT Bold" panose="020F0704030504030204" charset="0"/>
                <a:cs typeface="Arial Rounded MT Bold" panose="020F0704030504030204" charset="0"/>
              </a:rPr>
              <a:t>Your solution leverages Excel to provide a comprehensive, user-friendly, and cost-effective approach to employee performance analysis. </a:t>
            </a:r>
            <a:endParaRPr>
              <a:latin typeface="Arial Rounded MT Bold" panose="020F0704030504030204" charset="0"/>
              <a:cs typeface="Arial Rounded MT Bold" panose="020F0704030504030204" charset="0"/>
            </a:endParaRPr>
          </a:p>
          <a:p>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Value Proposition: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1. Cost-Effectiveness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2. Ease of Use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3. Data Management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4. Customizable Analysis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5. Real-Time Analysi</a:t>
            </a:r>
            <a:endParaRPr>
              <a:latin typeface="Arial Rounded MT Bold" panose="020F0704030504030204" charset="0"/>
              <a:cs typeface="Arial Rounded MT Bold" panose="020F07040305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04215" y="1185545"/>
            <a:ext cx="7931785" cy="5269865"/>
          </a:xfrm>
          <a:prstGeom prst="rect">
            <a:avLst/>
          </a:prstGeom>
        </p:spPr>
        <p:txBody>
          <a:bodyPr>
            <a:noAutofit/>
          </a:bodyPr>
          <a:p>
            <a:r>
              <a:rPr sz="1600"/>
              <a:t> </a:t>
            </a:r>
            <a:r>
              <a:rPr>
                <a:latin typeface="Arial Rounded MT Bold" panose="020F0704030504030204" charset="0"/>
                <a:cs typeface="Arial Rounded MT Bold" panose="020F0704030504030204" charset="0"/>
              </a:rPr>
              <a:t>*Employee data set taken from kaggle.</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 *Out of 26 features, 9 were selected.</a:t>
            </a:r>
            <a:r>
              <a:rPr sz="1600"/>
              <a:t> </a:t>
            </a:r>
            <a:endParaRPr sz="1600"/>
          </a:p>
          <a:p>
            <a:endParaRPr sz="1600"/>
          </a:p>
          <a:p>
            <a:endParaRPr sz="1600"/>
          </a:p>
          <a:p>
            <a:endParaRPr sz="1600"/>
          </a:p>
          <a:p>
            <a:r>
              <a:rPr sz="1600"/>
              <a:t> </a:t>
            </a:r>
            <a:r>
              <a:rPr sz="1600">
                <a:latin typeface="Arial Rounded MT Bold" panose="020F0704030504030204" charset="0"/>
                <a:cs typeface="Arial Rounded MT Bold" panose="020F0704030504030204" charset="0"/>
              </a:rPr>
              <a:t>Listed Features:</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1. Employee ID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2. First name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3. Last name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4. Business unit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5. Employee Type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6. Employee Status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7. Employee classification type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8. Gender Code</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  9. Performance Score </a:t>
            </a:r>
            <a:endParaRPr sz="1600">
              <a:latin typeface="Arial Rounded MT Bold" panose="020F0704030504030204" charset="0"/>
              <a:cs typeface="Arial Rounded MT Bold" panose="020F0704030504030204" charset="0"/>
            </a:endParaRPr>
          </a:p>
          <a:p>
            <a:r>
              <a:rPr sz="1600">
                <a:latin typeface="Arial Rounded MT Bold" panose="020F0704030504030204" charset="0"/>
                <a:cs typeface="Arial Rounded MT Bold" panose="020F0704030504030204" charset="0"/>
              </a:rPr>
              <a:t>10. Current employee rating</a:t>
            </a:r>
            <a:endParaRPr sz="1600">
              <a:latin typeface="Arial Rounded MT Bold" panose="020F0704030504030204" charset="0"/>
              <a:cs typeface="Arial Rounded MT Bold" panose="020F07040305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552700" y="1447800"/>
            <a:ext cx="7086600" cy="4569460"/>
          </a:xfrm>
          <a:prstGeom prst="rect">
            <a:avLst/>
          </a:prstGeom>
        </p:spPr>
        <p:txBody>
          <a:bodyPr>
            <a:noAutofit/>
          </a:bodyPr>
          <a:p>
            <a:r>
              <a:rPr>
                <a:latin typeface="Arial Rounded MT Bold" panose="020F0704030504030204" charset="0"/>
                <a:cs typeface="Arial Rounded MT Bold" panose="020F0704030504030204" charset="0"/>
              </a:rPr>
              <a:t>1. Interactive Dashboards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2. Data Visualization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3. Automated Reporting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4. Predictive Analysis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5. Scorecards and Balanced Scorecards</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 6. Employee Ranking and Comparison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7. Training and Development Analysis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8. Employee Feedback and Sentiment Anlysis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9. KPI Tracking with Alerts </a:t>
            </a:r>
            <a:endParaRPr>
              <a:latin typeface="Arial Rounded MT Bold" panose="020F0704030504030204" charset="0"/>
              <a:cs typeface="Arial Rounded MT Bold" panose="020F0704030504030204" charset="0"/>
            </a:endParaRPr>
          </a:p>
          <a:p>
            <a:r>
              <a:rPr>
                <a:latin typeface="Arial Rounded MT Bold" panose="020F0704030504030204" charset="0"/>
                <a:cs typeface="Arial Rounded MT Bold" panose="020F0704030504030204" charset="0"/>
              </a:rPr>
              <a:t>10. Data Security and Privacy </a:t>
            </a:r>
            <a:endParaRPr>
              <a:latin typeface="Arial Rounded MT Bold" panose="020F0704030504030204" charset="0"/>
              <a:cs typeface="Arial Rounded MT Bold" panose="020F07040305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WPS Presentation</Application>
  <PresentationFormat>Widescreen</PresentationFormat>
  <Paragraphs>135</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Bahnschrift SemiBold SemiConden</vt:lpstr>
      <vt:lpstr>Bahnschrift</vt:lpstr>
      <vt:lpstr>Arial Rounded MT 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Bagyalakshmi</cp:lastModifiedBy>
  <cp:revision>15</cp:revision>
  <dcterms:created xsi:type="dcterms:W3CDTF">2024-03-29T15:07:00Z</dcterms:created>
  <dcterms:modified xsi:type="dcterms:W3CDTF">2024-09-10T17:28:51Z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1F9ACEE70E8247EBB5074E1C650499C4_13</vt:lpwstr>
  </property>
  <property fmtid="{D5CDD505-2E9C-101B-9397-08002B2CF9AE}" pid="5" name="KSOProductBuildVer">
    <vt:lpwstr>1033-12.2.0.17562</vt:lpwstr>
  </property>
</Properties>
</file>