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2" r:id="rId6"/>
    <p:sldId id="333" r:id="rId7"/>
    <p:sldId id="300" r:id="rId8"/>
    <p:sldId id="267" r:id="rId9"/>
    <p:sldId id="268" r:id="rId10"/>
    <p:sldId id="323" r:id="rId11"/>
    <p:sldId id="301" r:id="rId12"/>
    <p:sldId id="302" r:id="rId13"/>
    <p:sldId id="272" r:id="rId14"/>
    <p:sldId id="303" r:id="rId15"/>
    <p:sldId id="298" r:id="rId16"/>
    <p:sldId id="31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291" autoAdjust="0"/>
  </p:normalViewPr>
  <p:slideViewPr>
    <p:cSldViewPr>
      <p:cViewPr varScale="1">
        <p:scale>
          <a:sx n="68" d="100"/>
          <a:sy n="68" d="100"/>
        </p:scale>
        <p:origin x="1434" y="7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154D9-7053-4A9D-8460-28D71FF464E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11494-C3D6-4FFE-927D-25940A2C8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0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1494-C3D6-4FFE-927D-25940A2C83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56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1494-C3D6-4FFE-927D-25940A2C83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30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1494-C3D6-4FFE-927D-25940A2C83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35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1494-C3D6-4FFE-927D-25940A2C83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52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1494-C3D6-4FFE-927D-25940A2C83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7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1494-C3D6-4FFE-927D-25940A2C83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05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1494-C3D6-4FFE-927D-25940A2C83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72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1494-C3D6-4FFE-927D-25940A2C83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80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1494-C3D6-4FFE-927D-25940A2C83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21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1494-C3D6-4FFE-927D-25940A2C83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25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1494-C3D6-4FFE-927D-25940A2C83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38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1494-C3D6-4FFE-927D-25940A2C83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0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B7551E9-3AEB-41D1-9823-928CE844399F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AB975AF-A6AC-4E87-BDBE-743E84E8F1A2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DFF1-B78E-4C5C-B5E3-5CE3E5361BDD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75AF-A6AC-4E87-BDBE-743E84E8F1A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56ED-49CD-4EF3-8796-DBBFB97809A6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75AF-A6AC-4E87-BDBE-743E84E8F1A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D2AB5AD-5A35-42B7-92D7-4C60D2F03CBC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AB975AF-A6AC-4E87-BDBE-743E84E8F1A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8CE0F67-4FB6-42BF-A67A-43B9292ABEF0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AB975AF-A6AC-4E87-BDBE-743E84E8F1A2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44B8-B51B-43BE-AF28-EFCD0E81EAE6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75AF-A6AC-4E87-BDBE-743E84E8F1A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868F-A715-498F-B862-A749E77C5F11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75AF-A6AC-4E87-BDBE-743E84E8F1A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70FDC57-F322-4539-953C-58B6502FD668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AB975AF-A6AC-4E87-BDBE-743E84E8F1A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1C2B-8533-4283-BFCF-9F848033CE6B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75AF-A6AC-4E87-BDBE-743E84E8F1A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AB6B696-F785-427A-BF9D-254351B123E2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AB975AF-A6AC-4E87-BDBE-743E84E8F1A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26F2666-8CC8-4AAB-BFF5-EB9AAFC68A86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AB975AF-A6AC-4E87-BDBE-743E84E8F1A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DA01CC1-7C39-42DD-A090-4FBFBC72666C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AB975AF-A6AC-4E87-BDBE-743E84E8F1A2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ransition>
    <p:fade thruBlk="1"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905001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COASTLINE EXTRACTION</a:t>
            </a:r>
            <a:b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AERIAL IMAGES</a:t>
            </a:r>
            <a:b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BASED ON EDGE DETECTION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Poornima Manjunath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75AF-A6AC-4E87-BDBE-743E84E8F1A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249304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Post-processing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33953" y="1112460"/>
            <a:ext cx="7467600" cy="5486400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Concatenate the blocks in order to recreate the image in a binary form.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Apply the morphological operations of erosion and</a:t>
            </a:r>
            <a:b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dilation. 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An erosion procedure followed by a dilation.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Further, apply a closing operation, which is a dilation followed by an erosion. </a:t>
            </a:r>
          </a:p>
          <a:p>
            <a:pPr marL="0" indent="0" algn="just">
              <a:buNone/>
            </a:pPr>
            <a:br>
              <a:rPr lang="en-US" dirty="0"/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dirty="0"/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AB975AF-A6AC-4E87-BDBE-743E84E8F1A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531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Post-processing contd..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AB975AF-A6AC-4E87-BDBE-743E84E8F1A2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1600199"/>
            <a:ext cx="8510016" cy="530054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58674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Figure.3 (a) Image after concatenation of binary blocks (b) Image after morphological operations[Ref. 1]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E116F-925E-478E-8F67-756EAE5FE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600199"/>
            <a:ext cx="4343400" cy="396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66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Post-processing contd..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467600" cy="51785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Canny edge detection method.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Find the intensity gradient of the image.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Apply non-maximum suppression.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Hysteresis is applied to eliminate gaps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AB975AF-A6AC-4E87-BDBE-743E84E8F1A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258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 anchor="ctr">
            <a:noAutofit/>
          </a:bodyPr>
          <a:lstStyle/>
          <a:p>
            <a:pPr algn="ctr"/>
            <a:b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Coastline modelling</a:t>
            </a:r>
            <a: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O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pen active contour method:</a:t>
            </a:r>
            <a:br>
              <a:rPr lang="en-US" dirty="0"/>
            </a:br>
            <a:endParaRPr lang="en-US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AB975AF-A6AC-4E87-BDBE-743E84E8F1A2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CF360A-78C0-4565-90F8-56D21F120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016486"/>
            <a:ext cx="4648199" cy="39516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C14A34A-A850-40D0-8467-0B7C91E78AFE}"/>
              </a:ext>
            </a:extLst>
          </p:cNvPr>
          <p:cNvSpPr/>
          <p:nvPr/>
        </p:nvSpPr>
        <p:spPr>
          <a:xfrm>
            <a:off x="1313452" y="5968150"/>
            <a:ext cx="63065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rgbClr val="7030A0"/>
              </a:buClr>
            </a:pPr>
            <a:r>
              <a:rPr lang="en-US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Figure.4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Estimation of coastline modelling approach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[Ref.1]</a:t>
            </a:r>
          </a:p>
        </p:txBody>
      </p:sp>
    </p:spTree>
    <p:extLst>
      <p:ext uri="{BB962C8B-B14F-4D97-AF65-F5344CB8AC3E}">
        <p14:creationId xmlns:p14="http://schemas.microsoft.com/office/powerpoint/2010/main" val="4242237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6858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AB975AF-A6AC-4E87-BDBE-743E84E8F1A2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C32C6-7E92-4923-B505-9E803CE710D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Provides coastline extraction using aerial images through image processing techniques.</a:t>
            </a:r>
          </a:p>
          <a:p>
            <a:pPr marL="0" indent="0" algn="just">
              <a:buNone/>
            </a:pPr>
            <a:endParaRPr lang="en-US" sz="9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Local Thresholding Method, Canny edge detection and Active Contour Fitting improve the accuracy.</a:t>
            </a:r>
          </a:p>
          <a:p>
            <a:pPr marL="0" indent="0" algn="just">
              <a:buNone/>
            </a:pPr>
            <a:endParaRPr lang="en-US" sz="7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9600" b="1" dirty="0">
                <a:latin typeface="Arial" panose="020B0604020202020204" pitchFamily="34" charset="0"/>
                <a:cs typeface="Arial" panose="020B0604020202020204" pitchFamily="34" charset="0"/>
              </a:rPr>
              <a:t>Future Scope: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9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Implementing the transform for moving</a:t>
            </a:r>
            <a:b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from image coordinates to real-world coordinates.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7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Basis for post processing and computations of</a:t>
            </a:r>
            <a:b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real-world measures</a:t>
            </a:r>
          </a:p>
          <a:p>
            <a:pPr marL="0" indent="0" algn="just">
              <a:buNone/>
            </a:pPr>
            <a:r>
              <a:rPr lang="en-US" sz="3200" dirty="0"/>
              <a:t> </a:t>
            </a:r>
            <a:br>
              <a:rPr lang="en-US" sz="3200" dirty="0"/>
            </a:br>
            <a:endParaRPr lang="en-US" sz="3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/>
              <a:t> </a:t>
            </a:r>
            <a:br>
              <a:rPr lang="en-US" dirty="0"/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dirty="0"/>
            </a:br>
            <a:endParaRPr lang="en-US" dirty="0"/>
          </a:p>
          <a:p>
            <a:pPr marL="0" indent="0" algn="just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32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da-DK" sz="16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Paravolidakis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K.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Moirogiorgou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L.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Ragia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, M.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Zervakis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C.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Synolakis</a:t>
            </a:r>
            <a:r>
              <a:rPr lang="da-DK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0" indent="0" algn="just">
              <a:buNone/>
            </a:pPr>
            <a:r>
              <a:rPr lang="da-DK" sz="16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Coastline Extraction From Aerial Images Based On Edge Detection</a:t>
            </a:r>
            <a:r>
              <a:rPr lang="da-DK" sz="1600" dirty="0">
                <a:latin typeface="Arial" panose="020B0604020202020204" pitchFamily="34" charset="0"/>
                <a:cs typeface="Arial" panose="020B0604020202020204" pitchFamily="34" charset="0"/>
              </a:rPr>
              <a:t>”,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ISPRS Annals of the Photogrammetry, Remote Sensing and Spatial Information Sciences, Volume III-8, 2016,XXIII ISPRS Congress, 12–19 July 2016.</a:t>
            </a:r>
          </a:p>
          <a:p>
            <a:pPr marL="0" indent="0" algn="just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[2] H. LIU , K. C. JEZEK, “Automated extraction of coastline from satellite imagery by integrating Canny edge detection and locally adaptive thresholding methods”, INT. J. REMOTE SENSING, 10MARCH, 2004, VOL. 25, NO. 5, 937–958.</a:t>
            </a:r>
          </a:p>
          <a:p>
            <a:pPr marL="0" indent="0" algn="just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[3] John Canny, “A Computational Approach To Edge Detection”, IEEE Transactions On Pattern Analysis And Machine Intelligence, Vol. Pami-8, No. 6, November 1986.</a:t>
            </a:r>
          </a:p>
          <a:p>
            <a:pPr marL="0" indent="0" algn="just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[4]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DongjuLiu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JianYu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,” Otsu method and K-means “ Ninth International Conference on Hybrid Intelligent Systems,2009</a:t>
            </a:r>
          </a:p>
          <a:p>
            <a:pPr marL="0" indent="0" algn="just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[5]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Muhammet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Baştan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, Syed Saqib Bukhari, Thomas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Breuel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“Active Canny: edge detection and recovery with open active contour models”, IET Image Processing,2017</a:t>
            </a:r>
          </a:p>
          <a:p>
            <a:pPr marL="0" indent="0" algn="just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AB975AF-A6AC-4E87-BDBE-743E84E8F1A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57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48000" y="2590800"/>
            <a:ext cx="5410200" cy="144780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75AF-A6AC-4E87-BDBE-743E84E8F1A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84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762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467600" cy="5254752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SzPct val="90000"/>
              <a:buFont typeface="Wingdings" panose="05000000000000000000" pitchFamily="2" charset="2"/>
              <a:buChar char="Ø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pPr marL="0" lvl="0" indent="0">
              <a:spcBef>
                <a:spcPts val="0"/>
              </a:spcBef>
              <a:buSzPct val="90000"/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SzPct val="90000"/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SzPct val="90000"/>
              <a:buFont typeface="Wingdings" panose="05000000000000000000" pitchFamily="2" charset="2"/>
              <a:buChar char="Ø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Overview of Methodology</a:t>
            </a:r>
          </a:p>
          <a:p>
            <a:pPr marL="0" indent="0">
              <a:spcBef>
                <a:spcPts val="0"/>
              </a:spcBef>
              <a:buSzPct val="9000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>
              <a:spcBef>
                <a:spcPts val="0"/>
              </a:spcBef>
              <a:buSzPct val="900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Pre-processing</a:t>
            </a:r>
          </a:p>
          <a:p>
            <a:pPr marL="1005840" lvl="3" indent="0">
              <a:spcBef>
                <a:spcPts val="0"/>
              </a:spcBef>
              <a:buSzPct val="90000"/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Region Segmentation</a:t>
            </a:r>
          </a:p>
          <a:p>
            <a:pPr marL="1005840" lvl="3" indent="0">
              <a:spcBef>
                <a:spcPts val="0"/>
              </a:spcBef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Post-processing</a:t>
            </a:r>
          </a:p>
          <a:p>
            <a:pPr lvl="3">
              <a:spcBef>
                <a:spcPts val="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Coastline modelling</a:t>
            </a:r>
          </a:p>
          <a:p>
            <a:pPr marL="1005840" lvl="3" indent="0">
              <a:spcBef>
                <a:spcPts val="0"/>
              </a:spcBef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05840" lvl="3" indent="0">
              <a:spcBef>
                <a:spcPts val="0"/>
              </a:spcBef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SzPct val="90000"/>
              <a:buFont typeface="Wingdings" panose="05000000000000000000" pitchFamily="2" charset="2"/>
              <a:buChar char="Ø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7030A0"/>
              </a:buCl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AB975AF-A6AC-4E87-BDBE-743E84E8F1A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55840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5483352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Significance of Coastline Extraction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Geographical exploration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Autonomous navigation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Coastal resource inventory and management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Coastal erosion monitoring and modelling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AB975AF-A6AC-4E87-BDBE-743E84E8F1A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0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7"/>
            <a:ext cx="7467600" cy="1161495"/>
          </a:xfrm>
        </p:spPr>
        <p:txBody>
          <a:bodyPr anchor="t">
            <a:noAutofit/>
          </a:bodyPr>
          <a:lstStyle/>
          <a:p>
            <a:pPr lvl="0" algn="ctr"/>
            <a:r>
              <a:rPr lang="en-US" sz="4000" b="1" dirty="0">
                <a:solidFill>
                  <a:srgbClr val="7030A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Block diagram of proposed methodology</a:t>
            </a:r>
            <a:br>
              <a:rPr lang="en-US" sz="4000" b="1" dirty="0">
                <a:solidFill>
                  <a:srgbClr val="7030A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</a:br>
            <a:endParaRPr lang="en-US" sz="4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620000" cy="5486400"/>
          </a:xfrm>
        </p:spPr>
        <p:txBody>
          <a:bodyPr>
            <a:noAutofit/>
          </a:bodyPr>
          <a:lstStyle/>
          <a:p>
            <a:pPr marL="0" indent="0" algn="just">
              <a:buClr>
                <a:srgbClr val="7030A0"/>
              </a:buClr>
              <a:buNone/>
            </a:pPr>
            <a:endParaRPr lang="en-US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indent="0" algn="just">
              <a:buClr>
                <a:srgbClr val="7030A0"/>
              </a:buClr>
              <a:buNone/>
            </a:pPr>
            <a:endParaRPr lang="en-US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indent="0" algn="just">
              <a:buClr>
                <a:srgbClr val="7030A0"/>
              </a:buCl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73714" y="6248400"/>
            <a:ext cx="3339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Clr>
                <a:srgbClr val="7030A0"/>
              </a:buClr>
            </a:pPr>
            <a:r>
              <a:rPr lang="en-US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Figure.1 Block Diagram [Ref.1]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AB975AF-A6AC-4E87-BDBE-743E84E8F1A2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BEC297-E4CA-45B8-B075-6B99066AC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092" y="1524001"/>
            <a:ext cx="6909816" cy="472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9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 anchor="t">
            <a:noAutofit/>
          </a:bodyPr>
          <a:lstStyle/>
          <a:p>
            <a:pPr lvl="0" algn="ctr"/>
            <a:r>
              <a:rPr lang="en-US" sz="4000" b="1" dirty="0">
                <a:solidFill>
                  <a:srgbClr val="7030A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Pre-processing</a:t>
            </a:r>
            <a:br>
              <a:rPr lang="en-US" sz="4000" dirty="0">
                <a:solidFill>
                  <a:srgbClr val="7030A0"/>
                </a:solidFill>
                <a:latin typeface="Berlin Sans FB Demi" panose="020E0802020502020306" pitchFamily="34" charset="0"/>
                <a:ea typeface="Calibri"/>
                <a:cs typeface="Calibri"/>
                <a:sym typeface="Calibri"/>
              </a:rPr>
            </a:br>
            <a:endParaRPr lang="en-US" sz="4000" dirty="0">
              <a:solidFill>
                <a:srgbClr val="7030A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Step 1: Apply</a:t>
            </a:r>
            <a:r>
              <a:rPr lang="en-US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Gaussian filter</a:t>
            </a:r>
          </a:p>
          <a:p>
            <a:pPr marL="0" indent="0" algn="just">
              <a:buClr>
                <a:srgbClr val="7030A0"/>
              </a:buClr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Clr>
                <a:srgbClr val="7030A0"/>
              </a:buClr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 2 : Apply  Anisotropic Diffusion Algorithm</a:t>
            </a:r>
          </a:p>
          <a:p>
            <a:pPr marL="0" indent="0" algn="just">
              <a:buClr>
                <a:srgbClr val="7030A0"/>
              </a:buClr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dirty="0"/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>
                <a:srgbClr val="7030A0"/>
              </a:buClr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>
                <a:srgbClr val="7030A0"/>
              </a:buClr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>
                <a:srgbClr val="7030A0"/>
              </a:buClr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>
                <a:srgbClr val="7030A0"/>
              </a:buClr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Clr>
                <a:srgbClr val="7030A0"/>
              </a:buClr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AB975AF-A6AC-4E87-BDBE-743E84E8F1A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52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92EB-F7BF-403D-A7E4-33F09A1C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of pre-processing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882521-B3E2-4234-999D-527EC3B3C17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60952" y="1920081"/>
            <a:ext cx="3924300" cy="30178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0051B-0204-411E-83B2-2B845D93DB1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AB975AF-A6AC-4E87-BDBE-743E84E8F1A2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98CD67-3C9C-4A83-A2E2-AB79F4BAE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716" y="1900203"/>
            <a:ext cx="3924300" cy="30178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931E79-6E38-4D16-9EA9-55B4EC2383B2}"/>
              </a:ext>
            </a:extLst>
          </p:cNvPr>
          <p:cNvSpPr/>
          <p:nvPr/>
        </p:nvSpPr>
        <p:spPr>
          <a:xfrm>
            <a:off x="1052961" y="5400281"/>
            <a:ext cx="6276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Clr>
                <a:srgbClr val="7030A0"/>
              </a:buClr>
            </a:pPr>
            <a:r>
              <a:rPr lang="en-US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Figure.2 a)Initial Image b)Image after Pre-processing[Ref.1]</a:t>
            </a:r>
          </a:p>
        </p:txBody>
      </p:sp>
    </p:spTree>
    <p:extLst>
      <p:ext uri="{BB962C8B-B14F-4D97-AF65-F5344CB8AC3E}">
        <p14:creationId xmlns:p14="http://schemas.microsoft.com/office/powerpoint/2010/main" val="1003059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20762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en-US" sz="3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segmentation</a:t>
            </a:r>
            <a:r>
              <a:rPr lang="en-US" sz="4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4000" dirty="0"/>
            </a:br>
            <a:endParaRPr lang="en-US" sz="4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1416" y="1295400"/>
            <a:ext cx="7467600" cy="4873752"/>
          </a:xfrm>
        </p:spPr>
        <p:txBody>
          <a:bodyPr>
            <a:normAutofit fontScale="25000" lnSpcReduction="20000"/>
          </a:bodyPr>
          <a:lstStyle/>
          <a:p>
            <a:pPr lvl="0" algn="just">
              <a:lnSpc>
                <a:spcPct val="150000"/>
              </a:lnSpc>
              <a:spcBef>
                <a:spcPts val="1417"/>
              </a:spcBef>
              <a:buFont typeface="Wingdings" panose="05000000000000000000" pitchFamily="2" charset="2"/>
              <a:buChar char="Ø"/>
            </a:pPr>
            <a:r>
              <a:rPr lang="en-US" sz="9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Step 1: C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lustering of the image using K-means</a:t>
            </a:r>
            <a:endParaRPr lang="en-US" sz="96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lvl="0" algn="just">
              <a:lnSpc>
                <a:spcPct val="150000"/>
              </a:lnSpc>
              <a:spcBef>
                <a:spcPts val="1417"/>
              </a:spcBef>
              <a:buFont typeface="Wingdings" panose="05000000000000000000" pitchFamily="2" charset="2"/>
              <a:buChar char="Ø"/>
            </a:pPr>
            <a:r>
              <a:rPr lang="en-US" sz="96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Step 2: D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ivide the image into square overlapping</a:t>
            </a:r>
            <a:b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blocks of width ‘w’</a:t>
            </a:r>
          </a:p>
          <a:p>
            <a:pPr lvl="0" algn="just">
              <a:lnSpc>
                <a:spcPct val="150000"/>
              </a:lnSpc>
              <a:spcBef>
                <a:spcPts val="1417"/>
              </a:spcBef>
              <a:buFont typeface="Wingdings" panose="05000000000000000000" pitchFamily="2" charset="2"/>
              <a:buChar char="Ø"/>
            </a:pP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Step 3:Examine the percentage of zero value pixels.</a:t>
            </a:r>
          </a:p>
          <a:p>
            <a:pPr lvl="0" algn="just">
              <a:lnSpc>
                <a:spcPct val="150000"/>
              </a:lnSpc>
              <a:spcBef>
                <a:spcPts val="1417"/>
              </a:spcBef>
              <a:buFont typeface="Wingdings" panose="05000000000000000000" pitchFamily="2" charset="2"/>
              <a:buChar char="Ø"/>
            </a:pP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Step 4: Examine the bimodality.</a:t>
            </a:r>
          </a:p>
          <a:p>
            <a:pPr lvl="0" algn="just">
              <a:lnSpc>
                <a:spcPct val="150000"/>
              </a:lnSpc>
              <a:spcBef>
                <a:spcPts val="1417"/>
              </a:spcBef>
              <a:buFont typeface="Wingdings" panose="05000000000000000000" pitchFamily="2" charset="2"/>
              <a:buChar char="Ø"/>
            </a:pP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Step 5: A threshold ‘T’ is calculated by using the Otsu’s method.</a:t>
            </a:r>
          </a:p>
          <a:p>
            <a:pPr lvl="0" algn="just">
              <a:lnSpc>
                <a:spcPct val="150000"/>
              </a:lnSpc>
              <a:spcBef>
                <a:spcPts val="1417"/>
              </a:spcBef>
              <a:buFont typeface="Wingdings" panose="05000000000000000000" pitchFamily="2" charset="2"/>
              <a:buChar char="Ø"/>
            </a:pPr>
            <a:endParaRPr lang="en-US" sz="9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>
              <a:lnSpc>
                <a:spcPct val="150000"/>
              </a:lnSpc>
              <a:spcBef>
                <a:spcPts val="1417"/>
              </a:spcBef>
              <a:buNone/>
            </a:pPr>
            <a:r>
              <a:rPr lang="en-US" sz="9600" dirty="0"/>
              <a:t> </a:t>
            </a:r>
            <a:br>
              <a:rPr lang="en-US" sz="9600" dirty="0"/>
            </a:br>
            <a:endParaRPr lang="en-US" sz="9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  <a:spcBef>
                <a:spcPts val="1417"/>
              </a:spcBef>
              <a:buFont typeface="Wingdings" panose="05000000000000000000" pitchFamily="2" charset="2"/>
              <a:buChar char="Ø"/>
            </a:pPr>
            <a:endParaRPr lang="en-US" sz="9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>
              <a:lnSpc>
                <a:spcPct val="150000"/>
              </a:lnSpc>
              <a:spcBef>
                <a:spcPts val="1417"/>
              </a:spcBef>
              <a:buNone/>
            </a:pPr>
            <a:r>
              <a:rPr lang="en-US" sz="5400" dirty="0"/>
              <a:t> </a:t>
            </a:r>
            <a:br>
              <a:rPr lang="en-US" sz="5400" dirty="0"/>
            </a:br>
            <a:endParaRPr lang="en-US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AB975AF-A6AC-4E87-BDBE-743E84E8F1A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360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 anchor="t">
            <a:noAutofit/>
          </a:bodyPr>
          <a:lstStyle/>
          <a:p>
            <a:pPr lvl="0" algn="ctr"/>
            <a:r>
              <a:rPr lang="en-US" sz="4000" b="1" dirty="0">
                <a:solidFill>
                  <a:srgbClr val="7030A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Otsu’s algorithm</a:t>
            </a:r>
            <a:br>
              <a:rPr lang="en-US" sz="4000" b="1" dirty="0">
                <a:solidFill>
                  <a:srgbClr val="7030A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</a:br>
            <a:endParaRPr lang="en-US" sz="4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83704" y="1096617"/>
                <a:ext cx="7467600" cy="4873752"/>
              </a:xfrm>
            </p:spPr>
            <p:txBody>
              <a:bodyPr>
                <a:normAutofit fontScale="25000" lnSpcReduction="20000"/>
              </a:bodyPr>
              <a:lstStyle/>
              <a:p>
                <a:pPr marL="378510" lvl="0" indent="-342900" algn="just">
                  <a:lnSpc>
                    <a:spcPct val="150000"/>
                  </a:lnSpc>
                  <a:spcBef>
                    <a:spcPts val="1417"/>
                  </a:spcBef>
                  <a:buSzPts val="2400"/>
                  <a:buFont typeface="Wingdings" panose="05000000000000000000" pitchFamily="2" charset="2"/>
                  <a:buChar char="Ø"/>
                </a:pPr>
                <a:r>
                  <a:rPr lang="en-US" sz="80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Assumption: T</a:t>
                </a:r>
                <a:r>
                  <a:rPr lang="en-US" sz="8000" dirty="0">
                    <a:latin typeface="Arial" panose="020B0604020202020204" pitchFamily="34" charset="0"/>
                    <a:cs typeface="Arial" panose="020B0604020202020204" pitchFamily="34" charset="0"/>
                  </a:rPr>
                  <a:t>he block contains two classes of pixels (land, sea) through bimodal histogram.</a:t>
                </a:r>
                <a:endParaRPr lang="en-US" sz="8000" dirty="0"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  <a:p>
                <a:pPr marL="378510" lvl="0" indent="-342900">
                  <a:lnSpc>
                    <a:spcPct val="150000"/>
                  </a:lnSpc>
                  <a:spcBef>
                    <a:spcPts val="1417"/>
                  </a:spcBef>
                  <a:buSzPts val="2400"/>
                  <a:buFont typeface="Wingdings" panose="05000000000000000000" pitchFamily="2" charset="2"/>
                  <a:buChar char="Ø"/>
                </a:pPr>
                <a:r>
                  <a:rPr lang="en-US" sz="8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weighted between-class variance is:</a:t>
                </a:r>
              </a:p>
              <a:p>
                <a:pPr marL="35610" lvl="0" indent="0">
                  <a:lnSpc>
                    <a:spcPct val="150000"/>
                  </a:lnSpc>
                  <a:spcBef>
                    <a:spcPts val="1417"/>
                  </a:spcBef>
                  <a:buSzPts val="2400"/>
                  <a:buNone/>
                </a:pPr>
                <a:endParaRPr lang="en-US" sz="8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5610" lvl="0" indent="0">
                  <a:lnSpc>
                    <a:spcPct val="150000"/>
                  </a:lnSpc>
                  <a:spcBef>
                    <a:spcPts val="1417"/>
                  </a:spcBef>
                  <a:buSzPts val="240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8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8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US" sz="8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8000" dirty="0">
                    <a:latin typeface="Arial" panose="020B0604020202020204" pitchFamily="34" charset="0"/>
                    <a:cs typeface="Arial" panose="020B0604020202020204" pitchFamily="34" charset="0"/>
                  </a:rPr>
                  <a:t> are the probabilities of the two classes separated by a        threshold t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8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sz="8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8000" dirty="0">
                    <a:latin typeface="Arial" panose="020B0604020202020204" pitchFamily="34" charset="0"/>
                    <a:cs typeface="Arial" panose="020B0604020202020204" pitchFamily="34" charset="0"/>
                  </a:rPr>
                  <a:t> denote the means of these classes. </a:t>
                </a:r>
              </a:p>
              <a:p>
                <a:pPr marL="378510" lvl="0" indent="-342900">
                  <a:lnSpc>
                    <a:spcPct val="150000"/>
                  </a:lnSpc>
                  <a:spcBef>
                    <a:spcPts val="1417"/>
                  </a:spcBef>
                  <a:buSzPts val="2400"/>
                  <a:buFont typeface="Wingdings" panose="05000000000000000000" pitchFamily="2" charset="2"/>
                  <a:buChar char="Ø"/>
                </a:pPr>
                <a:r>
                  <a:rPr lang="en-US" sz="8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class probabilities estimated from the class</a:t>
                </a:r>
                <a:br>
                  <a:rPr lang="en-US" sz="80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0" dirty="0">
                    <a:latin typeface="Arial" panose="020B0604020202020204" pitchFamily="34" charset="0"/>
                    <a:cs typeface="Arial" panose="020B0604020202020204" pitchFamily="34" charset="0"/>
                  </a:rPr>
                  <a:t>histograms are: </a:t>
                </a:r>
              </a:p>
              <a:p>
                <a:pPr marL="35610" lvl="0" indent="0">
                  <a:lnSpc>
                    <a:spcPct val="150000"/>
                  </a:lnSpc>
                  <a:spcBef>
                    <a:spcPts val="1417"/>
                  </a:spcBef>
                  <a:buSzPts val="2400"/>
                  <a:buNone/>
                </a:pPr>
                <a:endParaRPr lang="en-US" sz="4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5610" lvl="0" indent="0">
                  <a:lnSpc>
                    <a:spcPct val="150000"/>
                  </a:lnSpc>
                  <a:spcBef>
                    <a:spcPts val="1417"/>
                  </a:spcBef>
                  <a:buSzPts val="2400"/>
                  <a:buNone/>
                </a:pPr>
                <a:br>
                  <a:rPr lang="en-US" dirty="0"/>
                </a:br>
                <a:endParaRPr lang="en-US" dirty="0"/>
              </a:p>
              <a:p>
                <a:pPr marL="35610" lvl="0" indent="0">
                  <a:lnSpc>
                    <a:spcPct val="150000"/>
                  </a:lnSpc>
                  <a:spcBef>
                    <a:spcPts val="1417"/>
                  </a:spcBef>
                  <a:buSzPts val="2400"/>
                  <a:buNone/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  <a:p>
                <a:pPr marL="35610" lvl="0" indent="0">
                  <a:lnSpc>
                    <a:spcPct val="150000"/>
                  </a:lnSpc>
                  <a:spcBef>
                    <a:spcPts val="1417"/>
                  </a:spcBef>
                  <a:buSzPts val="2400"/>
                  <a:buNone/>
                </a:pPr>
                <a:endParaRPr lang="en-US" dirty="0"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  <a:p>
                <a:pPr marL="35610" lvl="0" indent="0">
                  <a:lnSpc>
                    <a:spcPct val="150000"/>
                  </a:lnSpc>
                  <a:spcBef>
                    <a:spcPts val="1417"/>
                  </a:spcBef>
                  <a:buSzPts val="2400"/>
                  <a:buNone/>
                </a:pPr>
                <a:endParaRPr lang="en-US" dirty="0"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  <a:p>
                <a:pPr marL="0" lvl="0" indent="0" algn="just">
                  <a:buClr>
                    <a:srgbClr val="7030A0"/>
                  </a:buClr>
                  <a:buNone/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83704" y="1096617"/>
                <a:ext cx="7467600" cy="4873752"/>
              </a:xfrm>
              <a:blipFill>
                <a:blip r:embed="rId3"/>
                <a:stretch>
                  <a:fillRect l="-571" t="-375" r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AB975AF-A6AC-4E87-BDBE-743E84E8F1A2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717F80-9B27-4DE9-B324-8D1D23AAB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2589867"/>
            <a:ext cx="3602911" cy="6810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1A3475-FB52-4E20-8579-050E8BE10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5110011"/>
            <a:ext cx="3048000" cy="86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78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Otsu’s algorithm 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class means are given by: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Compute the threshold that maximizes the between class variance.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Apply the threshold on each block.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AB975AF-A6AC-4E87-BDBE-743E84E8F1A2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DD1DA4-94DD-4384-A905-A5DAB69A7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81200"/>
            <a:ext cx="3505200" cy="990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242A07-7C26-414C-9C4A-927F97630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4876800"/>
            <a:ext cx="2362200" cy="137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27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10779</TotalTime>
  <Words>554</Words>
  <Application>Microsoft Office PowerPoint</Application>
  <PresentationFormat>On-screen Show (4:3)</PresentationFormat>
  <Paragraphs>174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Berlin Sans FB Demi</vt:lpstr>
      <vt:lpstr>Calibri</vt:lpstr>
      <vt:lpstr>Cambria Math</vt:lpstr>
      <vt:lpstr>Century Schoolbook</vt:lpstr>
      <vt:lpstr>Times New Roman</vt:lpstr>
      <vt:lpstr>Wingdings</vt:lpstr>
      <vt:lpstr>Wingdings 2</vt:lpstr>
      <vt:lpstr>Oriel</vt:lpstr>
      <vt:lpstr>COASTLINE EXTRACTION  FROM AERIAL IMAGES  BASED ON EDGE DETECTION </vt:lpstr>
      <vt:lpstr>Outline</vt:lpstr>
      <vt:lpstr>Motivation</vt:lpstr>
      <vt:lpstr>Block diagram of proposed methodology </vt:lpstr>
      <vt:lpstr>Pre-processing </vt:lpstr>
      <vt:lpstr>Result of pre-processing</vt:lpstr>
      <vt:lpstr> Region segmentation  </vt:lpstr>
      <vt:lpstr>Otsu’s algorithm </vt:lpstr>
      <vt:lpstr>Otsu’s algorithm contd..</vt:lpstr>
      <vt:lpstr>Post-processing</vt:lpstr>
      <vt:lpstr>Post-processing contd..</vt:lpstr>
      <vt:lpstr>Post-processing contd..</vt:lpstr>
      <vt:lpstr> Coastline modelling  </vt:lpstr>
      <vt:lpstr>Conclusion</vt:lpstr>
      <vt:lpstr>REFERENCES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Vehicular Ad-hoc Network Security</dc:title>
  <dc:creator>Jaimin Dave</dc:creator>
  <cp:lastModifiedBy>Poornima Manjunath</cp:lastModifiedBy>
  <cp:revision>530</cp:revision>
  <dcterms:created xsi:type="dcterms:W3CDTF">2018-04-02T23:40:34Z</dcterms:created>
  <dcterms:modified xsi:type="dcterms:W3CDTF">2018-05-03T18:11:09Z</dcterms:modified>
</cp:coreProperties>
</file>