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7" r:id="rId7"/>
    <p:sldId id="262" r:id="rId8"/>
    <p:sldId id="268" r:id="rId9"/>
    <p:sldId id="269" r:id="rId10"/>
    <p:sldId id="265" r:id="rId11"/>
    <p:sldId id="270" r:id="rId12"/>
    <p:sldId id="271" r:id="rId13"/>
    <p:sldId id="272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52" autoAdjust="0"/>
    <p:restoredTop sz="94660"/>
  </p:normalViewPr>
  <p:slideViewPr>
    <p:cSldViewPr snapToGrid="0">
      <p:cViewPr varScale="1">
        <p:scale>
          <a:sx n="80" d="100"/>
          <a:sy n="80" d="100"/>
        </p:scale>
        <p:origin x="13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309023-AF2B-4043-B228-F191CADC9BB1}" type="datetimeFigureOut">
              <a:rPr lang="en-IN" smtClean="0"/>
              <a:t>29-07-2018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54517F-9C19-4E9A-AB98-AA89BD9F1D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7562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29-07-2018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6675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29-07-2018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5356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29-07-2018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7597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36469" y="640080"/>
            <a:ext cx="9313817" cy="856138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49" y="1854926"/>
            <a:ext cx="11168742" cy="4344261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09-06-2016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Investment Case Study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/>
              <a:t>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5848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29-07-2018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0441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29-07-2018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6578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29-07-2018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5587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29-07-2018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3476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29-07-2018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9458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87424"/>
            <a:ext cx="3933825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72891" y="987425"/>
            <a:ext cx="6182497" cy="487362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29-07-2018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4558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87424"/>
            <a:ext cx="3933825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29-07-2018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6360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8278" y="705802"/>
            <a:ext cx="9181075" cy="9848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C018FE-C8D6-4A9C-A702-41F1E0C1C452}" type="datetimeFigureOut">
              <a:rPr lang="en-IN" smtClean="0"/>
              <a:t>29-07-2018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/>
              <a:t>Investment Case Study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/>
              <a:t>1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9353" y="325938"/>
            <a:ext cx="1446786" cy="37986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535" b="100000" l="0" r="100000">
                        <a14:foregroundMark x1="19244" y1="37433" x2="19244" y2="37433"/>
                        <a14:foregroundMark x1="31959" y1="47059" x2="31959" y2="47059"/>
                        <a14:foregroundMark x1="19931" y1="64171" x2="19931" y2="64171"/>
                        <a14:foregroundMark x1="28179" y1="70053" x2="28179" y2="70053"/>
                        <a14:foregroundMark x1="42612" y1="71123" x2="42612" y2="71123"/>
                        <a14:foregroundMark x1="55326" y1="65775" x2="55326" y2="65775"/>
                        <a14:foregroundMark x1="61856" y1="66845" x2="61856" y2="66845"/>
                        <a14:foregroundMark x1="37113" y1="24599" x2="37113" y2="24599"/>
                        <a14:foregroundMark x1="34708" y1="11765" x2="34708" y2="11765"/>
                        <a14:foregroundMark x1="23711" y1="11765" x2="23711" y2="11765"/>
                        <a14:foregroundMark x1="23711" y1="22995" x2="23711" y2="22995"/>
                        <a14:foregroundMark x1="39863" y1="40107" x2="39863" y2="40107"/>
                        <a14:foregroundMark x1="26460" y1="47059" x2="26460" y2="4705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766"/>
            <a:ext cx="1268279" cy="815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534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91478" y="344557"/>
            <a:ext cx="9144000" cy="3193774"/>
          </a:xfrm>
        </p:spPr>
        <p:txBody>
          <a:bodyPr>
            <a:normAutofit/>
          </a:bodyPr>
          <a:lstStyle/>
          <a:p>
            <a:r>
              <a:rPr lang="en-IN" sz="2800" dirty="0"/>
              <a:t>EDA Case Study</a:t>
            </a:r>
            <a:br>
              <a:rPr lang="en-IN" sz="2800" dirty="0"/>
            </a:br>
            <a:br>
              <a:rPr lang="en-IN" sz="2800" dirty="0"/>
            </a:br>
            <a:r>
              <a:rPr lang="en-IN" sz="2800" dirty="0"/>
              <a:t>SUBMISSION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8442" y="4793845"/>
            <a:ext cx="6138856" cy="1531917"/>
          </a:xfrm>
        </p:spPr>
        <p:txBody>
          <a:bodyPr>
            <a:normAutofit/>
          </a:bodyPr>
          <a:lstStyle/>
          <a:p>
            <a:pPr algn="l"/>
            <a:r>
              <a:rPr lang="en-IN" sz="1200" dirty="0"/>
              <a:t> </a:t>
            </a:r>
            <a:r>
              <a:rPr lang="en-IN" sz="1800" dirty="0"/>
              <a:t>Group Facilitator –Poornima P</a:t>
            </a:r>
          </a:p>
        </p:txBody>
      </p:sp>
    </p:spTree>
    <p:extLst>
      <p:ext uri="{BB962C8B-B14F-4D97-AF65-F5344CB8AC3E}">
        <p14:creationId xmlns:p14="http://schemas.microsoft.com/office/powerpoint/2010/main" val="34147398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0851" y="4508390"/>
            <a:ext cx="11168742" cy="1630019"/>
          </a:xfrm>
        </p:spPr>
        <p:txBody>
          <a:bodyPr>
            <a:normAutofit fontScale="92500" lnSpcReduction="10000"/>
          </a:bodyPr>
          <a:lstStyle/>
          <a:p>
            <a:r>
              <a:rPr lang="en-US" sz="1400" dirty="0"/>
              <a:t>Desc: There is no significant difference in loan amount on Desc</a:t>
            </a:r>
          </a:p>
          <a:p>
            <a:r>
              <a:rPr lang="en-US" sz="1400" dirty="0"/>
              <a:t>Purpose: </a:t>
            </a:r>
            <a:r>
              <a:rPr lang="en-US" sz="1400" dirty="0" err="1"/>
              <a:t>Credit_card</a:t>
            </a:r>
            <a:r>
              <a:rPr lang="en-US" sz="1400" dirty="0"/>
              <a:t>, Other, </a:t>
            </a:r>
            <a:r>
              <a:rPr lang="en-US" sz="1400" dirty="0" err="1"/>
              <a:t>Debt_Consolidation</a:t>
            </a:r>
            <a:r>
              <a:rPr lang="en-US" sz="1400" dirty="0"/>
              <a:t>, </a:t>
            </a:r>
            <a:r>
              <a:rPr lang="en-US" sz="1400" dirty="0" err="1"/>
              <a:t>Home_improvement</a:t>
            </a:r>
            <a:r>
              <a:rPr lang="en-US" sz="1400" dirty="0"/>
              <a:t> are the top 4 Purpose. Out of these top 4 </a:t>
            </a:r>
            <a:r>
              <a:rPr lang="en-US" sz="1400" dirty="0" err="1"/>
              <a:t>Debt_consolidation</a:t>
            </a:r>
            <a:r>
              <a:rPr lang="en-US" sz="1400" dirty="0"/>
              <a:t> and </a:t>
            </a:r>
            <a:r>
              <a:rPr lang="en-US" sz="1400" dirty="0" err="1"/>
              <a:t>Home_Improvement</a:t>
            </a:r>
            <a:r>
              <a:rPr lang="en-US" sz="1400" dirty="0"/>
              <a:t> have higher range of loan amount</a:t>
            </a:r>
          </a:p>
          <a:p>
            <a:r>
              <a:rPr lang="en-US" sz="1400" dirty="0"/>
              <a:t>Title: No Significant information.</a:t>
            </a:r>
          </a:p>
          <a:p>
            <a:r>
              <a:rPr lang="en-US" sz="1400" dirty="0" err="1"/>
              <a:t>Zip_code</a:t>
            </a:r>
            <a:r>
              <a:rPr lang="en-US" sz="1400" dirty="0"/>
              <a:t> (first 3 letters) : There is no significant difference in loan amount on </a:t>
            </a:r>
            <a:r>
              <a:rPr lang="en-US" sz="1400" dirty="0" err="1"/>
              <a:t>zipcode</a:t>
            </a:r>
            <a:endParaRPr lang="en-US" sz="1400" dirty="0"/>
          </a:p>
          <a:p>
            <a:r>
              <a:rPr lang="en-US" sz="1400" dirty="0" err="1"/>
              <a:t>Addr_state</a:t>
            </a:r>
            <a:r>
              <a:rPr lang="en-US" sz="1400" dirty="0"/>
              <a:t> : There is no significant difference in loan amount on </a:t>
            </a:r>
            <a:r>
              <a:rPr lang="en-US" sz="1400" dirty="0" err="1"/>
              <a:t>addr_state</a:t>
            </a:r>
            <a:endParaRPr lang="en-IN" sz="14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557888" y="123245"/>
            <a:ext cx="9313817" cy="856138"/>
          </a:xfrm>
        </p:spPr>
        <p:txBody>
          <a:bodyPr/>
          <a:lstStyle/>
          <a:p>
            <a:r>
              <a:rPr lang="en-IN" b="1" dirty="0"/>
              <a:t> </a:t>
            </a:r>
            <a:endParaRPr lang="en-IN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0F56F8-9E6D-485F-BD02-5784926811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046" y="1453433"/>
            <a:ext cx="5450520" cy="309471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640A6F4-5CF0-4FCE-8D69-D26BD5F9F1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4235" y="1388663"/>
            <a:ext cx="6285051" cy="3008409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AF7448F3-840A-4DC4-AAFD-3662EB1FC09D}"/>
              </a:ext>
            </a:extLst>
          </p:cNvPr>
          <p:cNvSpPr txBox="1">
            <a:spLocks/>
          </p:cNvSpPr>
          <p:nvPr/>
        </p:nvSpPr>
        <p:spPr>
          <a:xfrm>
            <a:off x="1468978" y="266007"/>
            <a:ext cx="9313817" cy="8561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IN" b="1"/>
              <a:t> </a:t>
            </a:r>
            <a:r>
              <a:rPr lang="en-IN" sz="2800">
                <a:solidFill>
                  <a:prstClr val="black"/>
                </a:solidFill>
              </a:rPr>
              <a:t>Segmented Univariate Analysis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3997066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1AFD30-F820-42EE-B7EE-7009BE8A52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949" y="1232452"/>
            <a:ext cx="11168742" cy="1463041"/>
          </a:xfrm>
        </p:spPr>
        <p:txBody>
          <a:bodyPr>
            <a:normAutofit fontScale="40000" lnSpcReduction="20000"/>
          </a:bodyPr>
          <a:lstStyle/>
          <a:p>
            <a:r>
              <a:rPr lang="en-US" dirty="0"/>
              <a:t>Loan Status: The average </a:t>
            </a:r>
            <a:r>
              <a:rPr lang="en-US" dirty="0" err="1"/>
              <a:t>int_rate</a:t>
            </a:r>
            <a:r>
              <a:rPr lang="en-US" dirty="0"/>
              <a:t> is higher for loans with status 'Charged Off'</a:t>
            </a:r>
          </a:p>
          <a:p>
            <a:r>
              <a:rPr lang="en-US" dirty="0"/>
              <a:t>Grade: The average </a:t>
            </a:r>
            <a:r>
              <a:rPr lang="en-US" dirty="0" err="1"/>
              <a:t>int_rate</a:t>
            </a:r>
            <a:r>
              <a:rPr lang="en-US" dirty="0"/>
              <a:t> for loans with Grade A is lower compared to other grades. Interest rates increase with the Grades A, B, C, D, E, F, G in the same order</a:t>
            </a:r>
          </a:p>
          <a:p>
            <a:r>
              <a:rPr lang="en-US" dirty="0"/>
              <a:t>Verification status: </a:t>
            </a:r>
            <a:r>
              <a:rPr lang="en-US" dirty="0" err="1"/>
              <a:t>int_rate</a:t>
            </a:r>
            <a:r>
              <a:rPr lang="en-US" dirty="0"/>
              <a:t> is lower for loan </a:t>
            </a:r>
            <a:r>
              <a:rPr lang="en-US" dirty="0" err="1"/>
              <a:t>verification_status</a:t>
            </a:r>
            <a:r>
              <a:rPr lang="en-US" dirty="0"/>
              <a:t> 'Not Verified' compared to 'Verified’</a:t>
            </a:r>
          </a:p>
          <a:p>
            <a:r>
              <a:rPr lang="en-US" dirty="0"/>
              <a:t> Loan Status: The average </a:t>
            </a:r>
            <a:r>
              <a:rPr lang="en-US" dirty="0" err="1"/>
              <a:t>int_rate</a:t>
            </a:r>
            <a:r>
              <a:rPr lang="en-US" dirty="0"/>
              <a:t> is higher for loans with status 'Charged Off' 2. Grade: The average </a:t>
            </a:r>
            <a:r>
              <a:rPr lang="en-US" dirty="0" err="1"/>
              <a:t>int_rate</a:t>
            </a:r>
            <a:r>
              <a:rPr lang="en-US" dirty="0"/>
              <a:t> for loans with Grade A is lower compared to other grades. Interest rates increase with the Grades A, B, C, D, E, F, G in the same order 3. Verification status: </a:t>
            </a:r>
            <a:r>
              <a:rPr lang="en-US" dirty="0" err="1"/>
              <a:t>int_rate</a:t>
            </a:r>
            <a:r>
              <a:rPr lang="en-US" dirty="0"/>
              <a:t> is lower for loan </a:t>
            </a:r>
            <a:r>
              <a:rPr lang="en-US" dirty="0" err="1"/>
              <a:t>verification_status</a:t>
            </a:r>
            <a:r>
              <a:rPr lang="en-US" dirty="0"/>
              <a:t> 'Not Verified' compared to 'Verified’</a:t>
            </a:r>
          </a:p>
          <a:p>
            <a:r>
              <a:rPr lang="en-US" dirty="0"/>
              <a:t> Loan Status: Most of the Term 36 have loan status 'Fully Paid'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0A5FA7-DC34-4869-8037-CEA96C8506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670" y="2837374"/>
            <a:ext cx="6696446" cy="312610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0EE2DFA-AA75-4B02-9576-AA64CE7333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6307" y="2915355"/>
            <a:ext cx="5469803" cy="2586948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38202A0C-20FA-47F2-9992-D22EDF2F4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8978" y="266007"/>
            <a:ext cx="9313817" cy="856138"/>
          </a:xfrm>
        </p:spPr>
        <p:txBody>
          <a:bodyPr/>
          <a:lstStyle/>
          <a:p>
            <a:r>
              <a:rPr lang="en-IN" b="1" dirty="0"/>
              <a:t> </a:t>
            </a:r>
            <a:r>
              <a:rPr lang="en-IN" sz="2800" dirty="0">
                <a:solidFill>
                  <a:prstClr val="black"/>
                </a:solidFill>
              </a:rPr>
              <a:t>Segmented Univariate Analysis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6875462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1AFD30-F820-42EE-B7EE-7009BE8A52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949" y="1232452"/>
            <a:ext cx="11168742" cy="6281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Correlations of continuous variables shows that Loan amount has a vey low correlation with </a:t>
            </a:r>
            <a:r>
              <a:rPr lang="en-US" sz="1600" dirty="0" err="1"/>
              <a:t>dti</a:t>
            </a:r>
            <a:r>
              <a:rPr lang="en-US" sz="1600" dirty="0"/>
              <a:t> (the ratio </a:t>
            </a:r>
            <a:r>
              <a:rPr lang="en-US" sz="1600" dirty="0" err="1"/>
              <a:t>calculatd</a:t>
            </a:r>
            <a:r>
              <a:rPr lang="en-US" sz="1600" dirty="0"/>
              <a:t> by the monthly debt payments divided by the monthly income) Loan amount is negatively corelated to the number of derogatory public records. 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8202A0C-20FA-47F2-9992-D22EDF2F4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8978" y="266007"/>
            <a:ext cx="9313817" cy="856138"/>
          </a:xfrm>
        </p:spPr>
        <p:txBody>
          <a:bodyPr/>
          <a:lstStyle/>
          <a:p>
            <a:r>
              <a:rPr lang="en-IN" b="1" dirty="0"/>
              <a:t> </a:t>
            </a:r>
            <a:r>
              <a:rPr lang="en-IN" sz="2800" dirty="0">
                <a:solidFill>
                  <a:prstClr val="black"/>
                </a:solidFill>
              </a:rPr>
              <a:t>Bivariate Analysis</a:t>
            </a:r>
            <a:endParaRPr lang="en-IN" sz="28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35E29F6-02ED-49AF-BF85-DD44EC9F4C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2452" y="2123565"/>
            <a:ext cx="6663957" cy="3521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5290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0FF1DF-5277-4DCA-BA36-98400EB329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9290" y="1441458"/>
            <a:ext cx="11168742" cy="4344261"/>
          </a:xfrm>
        </p:spPr>
        <p:txBody>
          <a:bodyPr/>
          <a:lstStyle/>
          <a:p>
            <a:r>
              <a:rPr lang="en-US" dirty="0"/>
              <a:t>The most important drivers for loan defaulters are</a:t>
            </a:r>
          </a:p>
          <a:p>
            <a:pPr lvl="1"/>
            <a:r>
              <a:rPr lang="en-US" dirty="0"/>
              <a:t>Consumer Attributes – Employee Length, Grade, Home Ownership</a:t>
            </a:r>
          </a:p>
          <a:p>
            <a:pPr lvl="1"/>
            <a:r>
              <a:rPr lang="en-US" dirty="0"/>
              <a:t>Loan attributes – Verification status, delinquency in past 2 years, repayment status</a:t>
            </a:r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2C75B27-FB5E-41C5-8149-CAEE86CE3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8978" y="266007"/>
            <a:ext cx="9313817" cy="856138"/>
          </a:xfrm>
        </p:spPr>
        <p:txBody>
          <a:bodyPr/>
          <a:lstStyle/>
          <a:p>
            <a:r>
              <a:rPr lang="en-IN" b="1" dirty="0"/>
              <a:t> </a:t>
            </a:r>
            <a:r>
              <a:rPr lang="en-IN" sz="2800" dirty="0">
                <a:solidFill>
                  <a:prstClr val="black"/>
                </a:solidFill>
              </a:rPr>
              <a:t>Conclusions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936730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1400" dirty="0"/>
              <a:t>A consumer finance company (largest online loan marketplace) which specialises in lending various types of loans to urban customers wants to understand the patterns to identify if a person is likely to default. This can help them take actions beforehand like denying the loan, reducing the amount of loan, lending at a higher interest rate, etc.</a:t>
            </a:r>
          </a:p>
          <a:p>
            <a:pPr marL="0" indent="0">
              <a:buNone/>
            </a:pPr>
            <a:endParaRPr lang="en-IN" sz="1400" dirty="0"/>
          </a:p>
          <a:p>
            <a:pPr marL="0" indent="0">
              <a:buNone/>
            </a:pPr>
            <a:r>
              <a:rPr lang="en-IN" sz="1400" dirty="0"/>
              <a:t>We are trying to look at both the consumer attributes and loan attributes influence the tendency of default from the past data available . This can help the company reduce the credit loss. </a:t>
            </a:r>
            <a:r>
              <a:rPr lang="en-US" sz="1400" dirty="0"/>
              <a:t>Identification of such applicants using EDA is the aim of this case study.</a:t>
            </a:r>
            <a:endParaRPr lang="en-IN" sz="14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10170286" cy="856138"/>
          </a:xfrm>
        </p:spPr>
        <p:txBody>
          <a:bodyPr>
            <a:normAutofit fontScale="90000"/>
          </a:bodyPr>
          <a:lstStyle/>
          <a:p>
            <a:r>
              <a:rPr lang="en-IN" dirty="0"/>
              <a:t>Identification of driving variables behind loan default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869754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1800" dirty="0"/>
              <a:t>Understanding the business objective</a:t>
            </a:r>
          </a:p>
          <a:p>
            <a:r>
              <a:rPr lang="en-IN" sz="1800" dirty="0"/>
              <a:t>Domain Understanding</a:t>
            </a:r>
          </a:p>
          <a:p>
            <a:r>
              <a:rPr lang="en-IN" sz="1800" dirty="0"/>
              <a:t>Analysis </a:t>
            </a:r>
          </a:p>
          <a:p>
            <a:pPr lvl="1"/>
            <a:r>
              <a:rPr lang="en-IN" sz="1400" dirty="0"/>
              <a:t>Data Loading from csv to python </a:t>
            </a:r>
            <a:r>
              <a:rPr lang="en-IN" sz="1400" dirty="0" err="1"/>
              <a:t>dataframes</a:t>
            </a:r>
            <a:r>
              <a:rPr lang="en-IN" sz="1400" dirty="0"/>
              <a:t> and identification of attributes</a:t>
            </a:r>
          </a:p>
          <a:p>
            <a:pPr lvl="1"/>
            <a:r>
              <a:rPr lang="en-IN" sz="1400" dirty="0"/>
              <a:t>Data Cleaning and Manipulation</a:t>
            </a:r>
          </a:p>
          <a:p>
            <a:pPr lvl="2"/>
            <a:r>
              <a:rPr lang="en-IN" sz="1000" dirty="0"/>
              <a:t>Checking for Missing values</a:t>
            </a:r>
          </a:p>
          <a:p>
            <a:pPr lvl="2"/>
            <a:r>
              <a:rPr lang="en-IN" sz="1000" dirty="0"/>
              <a:t>Deletion of unnecessary columns</a:t>
            </a:r>
          </a:p>
          <a:p>
            <a:pPr lvl="2"/>
            <a:r>
              <a:rPr lang="en-IN" sz="1000" dirty="0"/>
              <a:t>Conversion of incorrect datatypes</a:t>
            </a:r>
          </a:p>
          <a:p>
            <a:pPr lvl="2"/>
            <a:r>
              <a:rPr lang="en-IN" sz="1000" dirty="0"/>
              <a:t>Validation of internal rules</a:t>
            </a:r>
          </a:p>
          <a:p>
            <a:pPr lvl="2"/>
            <a:r>
              <a:rPr lang="en-IN" sz="1000" dirty="0"/>
              <a:t>Outlier treatment</a:t>
            </a:r>
          </a:p>
          <a:p>
            <a:pPr lvl="1"/>
            <a:r>
              <a:rPr lang="en-IN" sz="1400" dirty="0"/>
              <a:t>Univariate Analysis</a:t>
            </a:r>
          </a:p>
          <a:p>
            <a:pPr lvl="1"/>
            <a:r>
              <a:rPr lang="en-IN" sz="1400" dirty="0"/>
              <a:t>Segmented Univariate Analysis</a:t>
            </a:r>
          </a:p>
          <a:p>
            <a:pPr lvl="1"/>
            <a:r>
              <a:rPr lang="en-IN" sz="1400" dirty="0"/>
              <a:t>Bivariate Analysis</a:t>
            </a:r>
          </a:p>
          <a:p>
            <a:r>
              <a:rPr lang="en-IN" sz="1800" dirty="0"/>
              <a:t>Conclusions and Presentation</a:t>
            </a:r>
          </a:p>
          <a:p>
            <a:endParaRPr lang="en-IN" sz="1800" dirty="0"/>
          </a:p>
          <a:p>
            <a:endParaRPr lang="en-IN" sz="1800" dirty="0"/>
          </a:p>
          <a:p>
            <a:pPr lvl="1"/>
            <a:endParaRPr lang="en-IN" sz="1400" dirty="0"/>
          </a:p>
          <a:p>
            <a:pPr marL="0" indent="0">
              <a:buNone/>
            </a:pPr>
            <a:endParaRPr lang="en-IN" sz="18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/>
          <a:lstStyle/>
          <a:p>
            <a:r>
              <a:rPr lang="en-IN" b="1" dirty="0"/>
              <a:t> </a:t>
            </a:r>
            <a:r>
              <a:rPr lang="en-IN" sz="2800" dirty="0"/>
              <a:t>Problem solving methodology</a:t>
            </a:r>
          </a:p>
        </p:txBody>
      </p:sp>
    </p:spTree>
    <p:extLst>
      <p:ext uri="{BB962C8B-B14F-4D97-AF65-F5344CB8AC3E}">
        <p14:creationId xmlns:p14="http://schemas.microsoft.com/office/powerpoint/2010/main" val="2118598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3872" y="508883"/>
            <a:ext cx="10243552" cy="485030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 </a:t>
            </a:r>
            <a:r>
              <a:rPr lang="en-IN" sz="2800" dirty="0"/>
              <a:t>Univariate</a:t>
            </a:r>
            <a:r>
              <a:rPr lang="en-IN" b="1" dirty="0"/>
              <a:t> </a:t>
            </a:r>
            <a:r>
              <a:rPr lang="en-IN" sz="2800" dirty="0"/>
              <a:t>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49" y="1208598"/>
            <a:ext cx="11168742" cy="128811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sz="1400" dirty="0"/>
              <a:t>Unordered categorical variables-</a:t>
            </a:r>
          </a:p>
          <a:p>
            <a:r>
              <a:rPr lang="en-IN" sz="1400" dirty="0"/>
              <a:t>One of 6 loans is charged off (defaulted)</a:t>
            </a:r>
          </a:p>
          <a:p>
            <a:r>
              <a:rPr lang="en-US" sz="1400" dirty="0"/>
              <a:t>Most records have 0 bankruptcy record</a:t>
            </a:r>
          </a:p>
          <a:p>
            <a:r>
              <a:rPr lang="en-US" sz="1400" dirty="0"/>
              <a:t>Delinquency in the past 2 years and loan status seems to have a pattern. Customers  with past-due incidences of delinquency may fall towards </a:t>
            </a:r>
            <a:r>
              <a:rPr lang="en-US" sz="1400" dirty="0" err="1"/>
              <a:t>charged_off</a:t>
            </a:r>
            <a:r>
              <a:rPr lang="en-US" sz="1400" dirty="0"/>
              <a:t> category</a:t>
            </a:r>
          </a:p>
          <a:p>
            <a:endParaRPr lang="en-IN" sz="1400" dirty="0"/>
          </a:p>
          <a:p>
            <a:endParaRPr lang="en-IN" sz="1400" dirty="0"/>
          </a:p>
          <a:p>
            <a:endParaRPr lang="en-IN" sz="1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D3C644-31AF-4348-BFE8-F7D131E424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5716" y="2493450"/>
            <a:ext cx="5252310" cy="228528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0E6B3E4-C87F-4F60-B87E-915DC4D16E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22" y="2576443"/>
            <a:ext cx="5245032" cy="225795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20ECE5F-5234-457D-B662-0166F8590A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1801" y="4851303"/>
            <a:ext cx="3526278" cy="1929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347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5436" y="1528923"/>
            <a:ext cx="11168742" cy="498660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Employment length of 1 and 10 have most loan requests and the graph and the graph slopes down from 1 till 9</a:t>
            </a:r>
          </a:p>
          <a:p>
            <a:pPr marL="0" indent="0">
              <a:buNone/>
            </a:pPr>
            <a:endParaRPr lang="en-IN" sz="1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C8C846-CA3B-4F2A-B939-140EFB64E3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497" y="2205410"/>
            <a:ext cx="5027051" cy="219961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0D4E0F5-2EE8-45EE-ACFD-391B37DC2A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4623" y="1793558"/>
            <a:ext cx="5983895" cy="2657726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AF79F5BF-9DBE-40EF-A8F6-909535B841E3}"/>
              </a:ext>
            </a:extLst>
          </p:cNvPr>
          <p:cNvSpPr txBox="1">
            <a:spLocks/>
          </p:cNvSpPr>
          <p:nvPr/>
        </p:nvSpPr>
        <p:spPr>
          <a:xfrm>
            <a:off x="1653872" y="508883"/>
            <a:ext cx="10243552" cy="4850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IN" b="1" dirty="0"/>
              <a:t> </a:t>
            </a:r>
            <a:r>
              <a:rPr lang="en-IN" sz="2800" dirty="0"/>
              <a:t>Univariate</a:t>
            </a:r>
            <a:r>
              <a:rPr lang="en-IN" b="1" dirty="0"/>
              <a:t> </a:t>
            </a:r>
            <a:r>
              <a:rPr lang="en-IN" sz="2800" dirty="0"/>
              <a:t>Analysis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EB539D8-F1F1-4BD0-923E-4018EE503A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1347" y="4388705"/>
            <a:ext cx="4554440" cy="2408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983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 </a:t>
            </a:r>
            <a:r>
              <a:rPr lang="en-IN" sz="2800" dirty="0"/>
              <a:t>Univariate</a:t>
            </a:r>
            <a:r>
              <a:rPr lang="en-IN" sz="2800" b="1" dirty="0"/>
              <a:t> </a:t>
            </a:r>
            <a:r>
              <a:rPr lang="en-IN" sz="2800" dirty="0"/>
              <a:t>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49" y="1854926"/>
            <a:ext cx="11168742" cy="6656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400" dirty="0"/>
              <a:t>Most customers fall under grade ‘B’ followed by grade ‘A’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012080-8A10-4CAF-9F24-381590C71D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60" y="2719056"/>
            <a:ext cx="7569272" cy="3395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511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998" y="1139309"/>
            <a:ext cx="11168742" cy="5781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Loan with lesser repayment are charged Off and loan with higher repayment are either in progress or fully paid</a:t>
            </a:r>
            <a:endParaRPr lang="en-IN" sz="1800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406813" y="194807"/>
            <a:ext cx="9313817" cy="856138"/>
          </a:xfrm>
        </p:spPr>
        <p:txBody>
          <a:bodyPr/>
          <a:lstStyle/>
          <a:p>
            <a:r>
              <a:rPr lang="en-IN" sz="2800" dirty="0"/>
              <a:t>Analysis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FA9E7A9-4F54-4084-935A-F4D7712C40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765" y="1560245"/>
            <a:ext cx="5435518" cy="26698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D58C577-3D86-4C69-AA41-F0063D659E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1913" y="1536988"/>
            <a:ext cx="5808868" cy="270900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DAE3AEC-05B0-428E-8A0F-6F3C4E2942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198" y="4335897"/>
            <a:ext cx="5439995" cy="252210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5801080-F67E-40B3-B499-61BE818C6E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41389" y="4125023"/>
            <a:ext cx="5324392" cy="2653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8568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118" y="1473264"/>
            <a:ext cx="11168742" cy="55431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dirty="0"/>
              <a:t>Analysis on loan amount when applied by the borrower (</a:t>
            </a:r>
            <a:r>
              <a:rPr lang="en-US" sz="1800" dirty="0" err="1"/>
              <a:t>loan_amnt</a:t>
            </a:r>
            <a:r>
              <a:rPr lang="en-US" sz="1800" dirty="0"/>
              <a:t>), committed (</a:t>
            </a:r>
            <a:r>
              <a:rPr lang="en-US" sz="1800" dirty="0" err="1"/>
              <a:t>funded_amnt</a:t>
            </a:r>
            <a:r>
              <a:rPr lang="en-US" sz="1800" dirty="0"/>
              <a:t>) and committed by investors (</a:t>
            </a:r>
            <a:r>
              <a:rPr lang="en-US" sz="1800" dirty="0" err="1"/>
              <a:t>funded_amnt_inv</a:t>
            </a:r>
            <a:r>
              <a:rPr lang="en-US" sz="1800" dirty="0"/>
              <a:t>)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626920" y="157941"/>
            <a:ext cx="9313817" cy="856138"/>
          </a:xfrm>
        </p:spPr>
        <p:txBody>
          <a:bodyPr/>
          <a:lstStyle/>
          <a:p>
            <a:r>
              <a:rPr lang="en-IN" sz="2800" dirty="0"/>
              <a:t>Segmented Univariate Analysis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993648F-A638-43C7-9081-0734C06FBF05}"/>
              </a:ext>
            </a:extLst>
          </p:cNvPr>
          <p:cNvSpPr/>
          <p:nvPr/>
        </p:nvSpPr>
        <p:spPr>
          <a:xfrm>
            <a:off x="341906" y="2690336"/>
            <a:ext cx="880209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br>
              <a:rPr lang="en-US" dirty="0">
                <a:solidFill>
                  <a:srgbClr val="000000"/>
                </a:solidFill>
                <a:latin typeface="Helvetica Neue"/>
              </a:rPr>
            </a:b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E5A3774-93C3-433E-8E76-E84B19CFCE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2025532"/>
            <a:ext cx="6168044" cy="294372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FAB9240-176C-4C14-9337-F9CEF3F39C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3403" y="1995469"/>
            <a:ext cx="5802463" cy="2717847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E9DC9EB-411A-46E1-A99E-36935C50676C}"/>
              </a:ext>
            </a:extLst>
          </p:cNvPr>
          <p:cNvSpPr txBox="1">
            <a:spLocks/>
          </p:cNvSpPr>
          <p:nvPr/>
        </p:nvSpPr>
        <p:spPr>
          <a:xfrm>
            <a:off x="291704" y="5341453"/>
            <a:ext cx="11168742" cy="554319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95% times the applied loan amount is funded. But only 50% of times the investors amount is same as funded amount. </a:t>
            </a:r>
          </a:p>
          <a:p>
            <a:r>
              <a:rPr lang="en-US" dirty="0"/>
              <a:t> There is no significant difference in data when it comes to difference in loan amount when applied and funded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7335542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075" y="4555376"/>
            <a:ext cx="11523815" cy="2186246"/>
          </a:xfrm>
        </p:spPr>
        <p:txBody>
          <a:bodyPr>
            <a:noAutofit/>
          </a:bodyPr>
          <a:lstStyle/>
          <a:p>
            <a:r>
              <a:rPr lang="en-US" sz="1000" dirty="0"/>
              <a:t>Verification status:</a:t>
            </a:r>
          </a:p>
          <a:p>
            <a:pPr lvl="1"/>
            <a:r>
              <a:rPr lang="en-US" sz="1000" dirty="0"/>
              <a:t>    1.1 If the verification status is verified, the average loan amount is higher</a:t>
            </a:r>
          </a:p>
          <a:p>
            <a:pPr lvl="1"/>
            <a:r>
              <a:rPr lang="en-US" sz="1000" dirty="0"/>
              <a:t>    1.2 If the verification status is verified, the range of loan amount is also high</a:t>
            </a:r>
          </a:p>
          <a:p>
            <a:r>
              <a:rPr lang="en-US" sz="1000" dirty="0"/>
              <a:t> Home Ownership:</a:t>
            </a:r>
          </a:p>
          <a:p>
            <a:pPr lvl="1"/>
            <a:r>
              <a:rPr lang="en-US" sz="1000" dirty="0"/>
              <a:t>    2.1 Home ownership with Mortgage has the highest loan amount</a:t>
            </a:r>
          </a:p>
          <a:p>
            <a:pPr lvl="1"/>
            <a:r>
              <a:rPr lang="en-US" sz="1000" dirty="0"/>
              <a:t>    2.2 Home ownership with Rent and Own have similar median and range of loan amount and less when compared to Mortgage</a:t>
            </a:r>
          </a:p>
          <a:p>
            <a:r>
              <a:rPr lang="en-US" sz="1000" dirty="0"/>
              <a:t>3. Grade:</a:t>
            </a:r>
          </a:p>
          <a:p>
            <a:pPr marL="0" indent="0">
              <a:buNone/>
            </a:pPr>
            <a:r>
              <a:rPr lang="en-US" sz="1000" dirty="0"/>
              <a:t>        3.1 Grades E and F have large range of loan amount when compared to others.</a:t>
            </a:r>
          </a:p>
          <a:p>
            <a:pPr lvl="1"/>
            <a:r>
              <a:rPr lang="en-US" sz="1000" dirty="0"/>
              <a:t>    3.2 Grade A has a lower median compared to others. However there are quite a lot of loans that fall above the upper IQR range </a:t>
            </a:r>
            <a:endParaRPr lang="en-IN" sz="1000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468978" y="266007"/>
            <a:ext cx="9313817" cy="856138"/>
          </a:xfrm>
        </p:spPr>
        <p:txBody>
          <a:bodyPr/>
          <a:lstStyle/>
          <a:p>
            <a:r>
              <a:rPr lang="en-IN" b="1" dirty="0"/>
              <a:t> </a:t>
            </a:r>
            <a:r>
              <a:rPr lang="en-IN" sz="2800" dirty="0">
                <a:solidFill>
                  <a:prstClr val="black"/>
                </a:solidFill>
              </a:rPr>
              <a:t>Segmented Univariate Analysis</a:t>
            </a:r>
            <a:endParaRPr lang="en-IN" sz="28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88A631E-D5E7-43F7-B7D4-1FC5F43C7B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569" y="1108885"/>
            <a:ext cx="6683260" cy="3410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8185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312</TotalTime>
  <Words>855</Words>
  <Application>Microsoft Office PowerPoint</Application>
  <PresentationFormat>Widescreen</PresentationFormat>
  <Paragraphs>69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Helvetica Neue</vt:lpstr>
      <vt:lpstr>Times New Roman</vt:lpstr>
      <vt:lpstr>Office Theme</vt:lpstr>
      <vt:lpstr>EDA Case Study  SUBMISSION </vt:lpstr>
      <vt:lpstr>Identification of driving variables behind loan default</vt:lpstr>
      <vt:lpstr> Problem solving methodology</vt:lpstr>
      <vt:lpstr> Univariate Analysis</vt:lpstr>
      <vt:lpstr>PowerPoint Presentation</vt:lpstr>
      <vt:lpstr> Univariate Analysis</vt:lpstr>
      <vt:lpstr>Analysis</vt:lpstr>
      <vt:lpstr>Segmented Univariate Analysis</vt:lpstr>
      <vt:lpstr> Segmented Univariate Analysis</vt:lpstr>
      <vt:lpstr> </vt:lpstr>
      <vt:lpstr> Segmented Univariate Analysis</vt:lpstr>
      <vt:lpstr> Bivariate Analysis</vt:lpstr>
      <vt:lpstr> 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Investment Case Study  Submission</dc:title>
  <dc:creator>Chiranjeev</dc:creator>
  <cp:lastModifiedBy>UK, Divya</cp:lastModifiedBy>
  <cp:revision>43</cp:revision>
  <dcterms:created xsi:type="dcterms:W3CDTF">2016-06-09T08:16:28Z</dcterms:created>
  <dcterms:modified xsi:type="dcterms:W3CDTF">2018-07-29T12:39:38Z</dcterms:modified>
</cp:coreProperties>
</file>