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EDA Case Study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Facilitator –Poornima P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51" y="4508390"/>
            <a:ext cx="11168742" cy="1630019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Desc: There is no significant difference in loan amount on Desc</a:t>
            </a:r>
          </a:p>
          <a:p>
            <a:r>
              <a:rPr lang="en-US" sz="1400" dirty="0"/>
              <a:t>Purpose: </a:t>
            </a:r>
            <a:r>
              <a:rPr lang="en-US" sz="1400" dirty="0" err="1"/>
              <a:t>Credit_card</a:t>
            </a:r>
            <a:r>
              <a:rPr lang="en-US" sz="1400" dirty="0"/>
              <a:t>, Other, </a:t>
            </a:r>
            <a:r>
              <a:rPr lang="en-US" sz="1400" dirty="0" err="1"/>
              <a:t>Debt_Consolidation</a:t>
            </a:r>
            <a:r>
              <a:rPr lang="en-US" sz="1400" dirty="0"/>
              <a:t>, </a:t>
            </a:r>
            <a:r>
              <a:rPr lang="en-US" sz="1400" dirty="0" err="1"/>
              <a:t>Home_improvement</a:t>
            </a:r>
            <a:r>
              <a:rPr lang="en-US" sz="1400" dirty="0"/>
              <a:t> are the top 4 Purpose. Out of these top 4 </a:t>
            </a:r>
            <a:r>
              <a:rPr lang="en-US" sz="1400" dirty="0" err="1"/>
              <a:t>Debt_consolidation</a:t>
            </a:r>
            <a:r>
              <a:rPr lang="en-US" sz="1400" dirty="0"/>
              <a:t> and </a:t>
            </a:r>
            <a:r>
              <a:rPr lang="en-US" sz="1400" dirty="0" err="1"/>
              <a:t>Home_Improvement</a:t>
            </a:r>
            <a:r>
              <a:rPr lang="en-US" sz="1400" dirty="0"/>
              <a:t> have higher range of loan amount</a:t>
            </a:r>
          </a:p>
          <a:p>
            <a:r>
              <a:rPr lang="en-US" sz="1400" dirty="0"/>
              <a:t>Title: No Significant information.</a:t>
            </a:r>
          </a:p>
          <a:p>
            <a:r>
              <a:rPr lang="en-US" sz="1400" dirty="0" err="1"/>
              <a:t>Zip_code</a:t>
            </a:r>
            <a:r>
              <a:rPr lang="en-US" sz="1400" dirty="0"/>
              <a:t> (first 3 letters) : There is no significant difference in loan amount on </a:t>
            </a:r>
            <a:r>
              <a:rPr lang="en-US" sz="1400" dirty="0" err="1"/>
              <a:t>zipcode</a:t>
            </a:r>
            <a:endParaRPr lang="en-US" sz="1400" dirty="0"/>
          </a:p>
          <a:p>
            <a:r>
              <a:rPr lang="en-US" sz="1400" dirty="0" err="1"/>
              <a:t>Addr_state</a:t>
            </a:r>
            <a:r>
              <a:rPr lang="en-US" sz="1400" dirty="0"/>
              <a:t> : There is no significant difference in loan amount on </a:t>
            </a:r>
            <a:r>
              <a:rPr lang="en-US" sz="1400" dirty="0" err="1"/>
              <a:t>addr_state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7888" y="123245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F56F8-9E6D-485F-BD02-578492681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6" y="1453433"/>
            <a:ext cx="5450520" cy="3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40A6F4-5CF0-4FCE-8D69-D26BD5F9F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235" y="1388663"/>
            <a:ext cx="6285051" cy="30084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F7448F3-840A-4DC4-AAFD-3662EB1FC09D}"/>
              </a:ext>
            </a:extLst>
          </p:cNvPr>
          <p:cNvSpPr txBox="1">
            <a:spLocks/>
          </p:cNvSpPr>
          <p:nvPr/>
        </p:nvSpPr>
        <p:spPr>
          <a:xfrm>
            <a:off x="1468978" y="266007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b="1"/>
              <a:t> </a:t>
            </a:r>
            <a:r>
              <a:rPr lang="en-IN" sz="2800">
                <a:solidFill>
                  <a:prstClr val="black"/>
                </a:solidFill>
              </a:rPr>
              <a:t>Segmented Univariate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AFD30-F820-42EE-B7EE-7009BE8A5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232452"/>
            <a:ext cx="11168742" cy="146304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Loan Status: The average </a:t>
            </a:r>
            <a:r>
              <a:rPr lang="en-US" dirty="0" err="1"/>
              <a:t>int_rate</a:t>
            </a:r>
            <a:r>
              <a:rPr lang="en-US" dirty="0"/>
              <a:t> is higher for loans with status 'Charged Off'</a:t>
            </a:r>
          </a:p>
          <a:p>
            <a:r>
              <a:rPr lang="en-US" dirty="0"/>
              <a:t>Grade: The average </a:t>
            </a:r>
            <a:r>
              <a:rPr lang="en-US" dirty="0" err="1"/>
              <a:t>int_rate</a:t>
            </a:r>
            <a:r>
              <a:rPr lang="en-US" dirty="0"/>
              <a:t> for loans with Grade A is lower compared to other grades. Interest rates increase with the Grades A, B, C, D, E, F, G in the same order</a:t>
            </a:r>
          </a:p>
          <a:p>
            <a:r>
              <a:rPr lang="en-US" dirty="0"/>
              <a:t>Verification status: </a:t>
            </a:r>
            <a:r>
              <a:rPr lang="en-US" dirty="0" err="1"/>
              <a:t>int_rate</a:t>
            </a:r>
            <a:r>
              <a:rPr lang="en-US" dirty="0"/>
              <a:t> is lower for loan </a:t>
            </a:r>
            <a:r>
              <a:rPr lang="en-US" dirty="0" err="1"/>
              <a:t>verification_status</a:t>
            </a:r>
            <a:r>
              <a:rPr lang="en-US" dirty="0"/>
              <a:t> 'Not Verified' compared to 'Verified’</a:t>
            </a:r>
          </a:p>
          <a:p>
            <a:r>
              <a:rPr lang="en-US" dirty="0"/>
              <a:t> Loan Status: The average </a:t>
            </a:r>
            <a:r>
              <a:rPr lang="en-US" dirty="0" err="1"/>
              <a:t>int_rate</a:t>
            </a:r>
            <a:r>
              <a:rPr lang="en-US" dirty="0"/>
              <a:t> is higher for loans with status 'Charged Off' 2. Grade: The average </a:t>
            </a:r>
            <a:r>
              <a:rPr lang="en-US" dirty="0" err="1"/>
              <a:t>int_rate</a:t>
            </a:r>
            <a:r>
              <a:rPr lang="en-US" dirty="0"/>
              <a:t> for loans with Grade A is lower compared to other grades. Interest rates increase with the Grades A, B, C, D, E, F, G in the same order 3. Verification status: </a:t>
            </a:r>
            <a:r>
              <a:rPr lang="en-US" dirty="0" err="1"/>
              <a:t>int_rate</a:t>
            </a:r>
            <a:r>
              <a:rPr lang="en-US" dirty="0"/>
              <a:t> is lower for loan </a:t>
            </a:r>
            <a:r>
              <a:rPr lang="en-US" dirty="0" err="1"/>
              <a:t>verification_status</a:t>
            </a:r>
            <a:r>
              <a:rPr lang="en-US" dirty="0"/>
              <a:t> 'Not Verified' compared to 'Verified’</a:t>
            </a:r>
          </a:p>
          <a:p>
            <a:r>
              <a:rPr lang="en-US" dirty="0"/>
              <a:t> Loan Status: Most of the Term 36 have loan status 'Fully Paid'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A5FA7-DC34-4869-8037-CEA96C85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0" y="2837374"/>
            <a:ext cx="6696446" cy="3126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EE2DFA-AA75-4B02-9576-AA64CE73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307" y="2915355"/>
            <a:ext cx="5469803" cy="258694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8202A0C-20FA-47F2-9992-D22EDF2F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978" y="266007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>
                <a:solidFill>
                  <a:prstClr val="black"/>
                </a:solidFill>
              </a:rPr>
              <a:t>Segmented Univariate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8754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AFD30-F820-42EE-B7EE-7009BE8A5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232452"/>
            <a:ext cx="11168742" cy="628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Correlations of continuous variables shows that Loan amount has a vey low correlation with </a:t>
            </a:r>
            <a:r>
              <a:rPr lang="en-US" sz="1600" dirty="0" err="1"/>
              <a:t>dti</a:t>
            </a:r>
            <a:r>
              <a:rPr lang="en-US" sz="1600" dirty="0"/>
              <a:t> (the ratio </a:t>
            </a:r>
            <a:r>
              <a:rPr lang="en-US" sz="1600" dirty="0" err="1"/>
              <a:t>calculatd</a:t>
            </a:r>
            <a:r>
              <a:rPr lang="en-US" sz="1600" dirty="0"/>
              <a:t> by the monthly debt payments divided by the monthly income) Loan amount is negatively corelated to the number of derogatory public records.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202A0C-20FA-47F2-9992-D22EDF2F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978" y="266007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>
                <a:solidFill>
                  <a:prstClr val="black"/>
                </a:solidFill>
              </a:rPr>
              <a:t>Bivariate Analysis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EC4F9-D08B-4909-A100-21E3FF0AC8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0009" y="2325093"/>
            <a:ext cx="5554746" cy="3145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585BF-3DEA-44D8-960B-CF1FAFB421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89849" y="2399664"/>
            <a:ext cx="3948996" cy="307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2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F1DF-5277-4DCA-BA36-98400EB3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90" y="1441458"/>
            <a:ext cx="11168742" cy="4344261"/>
          </a:xfrm>
        </p:spPr>
        <p:txBody>
          <a:bodyPr/>
          <a:lstStyle/>
          <a:p>
            <a:r>
              <a:rPr lang="en-US" dirty="0"/>
              <a:t>The most important drivers for loan defaulters are</a:t>
            </a:r>
          </a:p>
          <a:p>
            <a:pPr lvl="1"/>
            <a:r>
              <a:rPr lang="en-US" dirty="0"/>
              <a:t>Consumer Attributes – Employee Length, Grade, Home Ownership</a:t>
            </a:r>
          </a:p>
          <a:p>
            <a:pPr lvl="1"/>
            <a:r>
              <a:rPr lang="en-US" dirty="0"/>
              <a:t>Loan attributes – Verification status, delinquency in past 2 years, repayment status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C75B27-FB5E-41C5-8149-CAEE86CE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978" y="266007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>
                <a:solidFill>
                  <a:prstClr val="black"/>
                </a:solidFill>
              </a:rPr>
              <a:t>Conclusions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3673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A consumer finance company (largest online loan marketplace) which specialises in lending various types of loans to urban customers wants to understand the patterns to identify if a person is likely to default. This can help them take actions beforehand like denying the loan, reducing the amount of loan, lending at a higher interest rate, etc.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We are trying to look at both the consumer attributes and loan attributes influence the tendency of default from the past data available . This can help the company reduce the credit loss. </a:t>
            </a:r>
            <a:r>
              <a:rPr lang="en-US" sz="1400" dirty="0"/>
              <a:t>Identification of such applicants using EDA is the aim of this case study.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10170286" cy="856138"/>
          </a:xfrm>
        </p:spPr>
        <p:txBody>
          <a:bodyPr>
            <a:normAutofit fontScale="90000"/>
          </a:bodyPr>
          <a:lstStyle/>
          <a:p>
            <a:r>
              <a:rPr lang="en-IN" dirty="0"/>
              <a:t>Identification of driving variables behind loan default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Understanding the business objective</a:t>
            </a:r>
          </a:p>
          <a:p>
            <a:r>
              <a:rPr lang="en-IN" sz="1800" dirty="0"/>
              <a:t>Domain Understanding</a:t>
            </a:r>
          </a:p>
          <a:p>
            <a:r>
              <a:rPr lang="en-IN" sz="1800" dirty="0"/>
              <a:t>Analysis </a:t>
            </a:r>
          </a:p>
          <a:p>
            <a:pPr lvl="1"/>
            <a:r>
              <a:rPr lang="en-IN" sz="1400" dirty="0"/>
              <a:t>Data Loading from csv to python </a:t>
            </a:r>
            <a:r>
              <a:rPr lang="en-IN" sz="1400" dirty="0" err="1"/>
              <a:t>dataframes</a:t>
            </a:r>
            <a:r>
              <a:rPr lang="en-IN" sz="1400" dirty="0"/>
              <a:t> and identification of attributes</a:t>
            </a:r>
          </a:p>
          <a:p>
            <a:pPr lvl="1"/>
            <a:r>
              <a:rPr lang="en-IN" sz="1400" dirty="0"/>
              <a:t>Data Cleaning and Manipulation</a:t>
            </a:r>
          </a:p>
          <a:p>
            <a:pPr lvl="2"/>
            <a:r>
              <a:rPr lang="en-IN" sz="1000" dirty="0"/>
              <a:t>Checking for Missing values</a:t>
            </a:r>
          </a:p>
          <a:p>
            <a:pPr lvl="2"/>
            <a:r>
              <a:rPr lang="en-IN" sz="1000" dirty="0"/>
              <a:t>Deletion of unnecessary columns</a:t>
            </a:r>
          </a:p>
          <a:p>
            <a:pPr lvl="2"/>
            <a:r>
              <a:rPr lang="en-IN" sz="1000" dirty="0"/>
              <a:t>Conversion of incorrect datatypes</a:t>
            </a:r>
          </a:p>
          <a:p>
            <a:pPr lvl="2"/>
            <a:r>
              <a:rPr lang="en-IN" sz="1000" dirty="0"/>
              <a:t>Validation of internal rules</a:t>
            </a:r>
          </a:p>
          <a:p>
            <a:pPr lvl="2"/>
            <a:r>
              <a:rPr lang="en-IN" sz="1000" dirty="0"/>
              <a:t>Outlier treatment</a:t>
            </a:r>
          </a:p>
          <a:p>
            <a:pPr lvl="1"/>
            <a:r>
              <a:rPr lang="en-IN" sz="1400" dirty="0"/>
              <a:t>Univariate Analysis</a:t>
            </a:r>
          </a:p>
          <a:p>
            <a:pPr lvl="1"/>
            <a:r>
              <a:rPr lang="en-IN" sz="1400" dirty="0"/>
              <a:t>Segmented Univariate Analysis</a:t>
            </a:r>
          </a:p>
          <a:p>
            <a:pPr lvl="1"/>
            <a:r>
              <a:rPr lang="en-IN" sz="1400" dirty="0"/>
              <a:t>Bivariate Analysis</a:t>
            </a:r>
          </a:p>
          <a:p>
            <a:r>
              <a:rPr lang="en-IN" sz="1800" dirty="0"/>
              <a:t>Conclusions and Presentation</a:t>
            </a:r>
          </a:p>
          <a:p>
            <a:endParaRPr lang="en-IN" sz="1800" dirty="0"/>
          </a:p>
          <a:p>
            <a:endParaRPr lang="en-IN" sz="1800" dirty="0"/>
          </a:p>
          <a:p>
            <a:pPr lvl="1"/>
            <a:endParaRPr lang="en-IN" sz="14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872" y="508883"/>
            <a:ext cx="10243552" cy="48503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/>
              <a:t>Univariate</a:t>
            </a:r>
            <a:r>
              <a:rPr lang="en-IN" b="1" dirty="0"/>
              <a:t> </a:t>
            </a:r>
            <a:r>
              <a:rPr lang="en-IN" sz="2800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208598"/>
            <a:ext cx="11168742" cy="1288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400" dirty="0"/>
              <a:t>Unordered categorical variables-</a:t>
            </a:r>
          </a:p>
          <a:p>
            <a:r>
              <a:rPr lang="en-IN" sz="1400" dirty="0"/>
              <a:t>One of 6 loans is charged off (defaulted)</a:t>
            </a:r>
          </a:p>
          <a:p>
            <a:r>
              <a:rPr lang="en-US" sz="1400" dirty="0"/>
              <a:t>Most records have 0 bankruptcy record</a:t>
            </a:r>
          </a:p>
          <a:p>
            <a:r>
              <a:rPr lang="en-US" sz="1400" dirty="0"/>
              <a:t>Delinquency in the past 2 years and loan status seems to have a pattern. Customers  with past-due incidences of delinquency may fall towards </a:t>
            </a:r>
            <a:r>
              <a:rPr lang="en-US" sz="1400" dirty="0" err="1"/>
              <a:t>charged_off</a:t>
            </a:r>
            <a:r>
              <a:rPr lang="en-US" sz="1400" dirty="0"/>
              <a:t> category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3C644-31AF-4348-BFE8-F7D131E42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716" y="2493450"/>
            <a:ext cx="5252310" cy="2285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E6B3E4-C87F-4F60-B87E-915DC4D16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2" y="2576443"/>
            <a:ext cx="5245032" cy="2257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ECE5F-5234-457D-B662-0166F8590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801" y="4851303"/>
            <a:ext cx="3526278" cy="19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36" y="1528923"/>
            <a:ext cx="11168742" cy="4986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Employment length of 1 and 10 have most loan requests and the graph and the graph slopes down from 1 till 9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8C846-CA3B-4F2A-B939-140EFB64E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" y="2205410"/>
            <a:ext cx="5027051" cy="2199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D4E0F5-2EE8-45EE-ACFD-391B37DC2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623" y="1793558"/>
            <a:ext cx="5983895" cy="26577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F79F5BF-9DBE-40EF-A8F6-909535B841E3}"/>
              </a:ext>
            </a:extLst>
          </p:cNvPr>
          <p:cNvSpPr txBox="1">
            <a:spLocks/>
          </p:cNvSpPr>
          <p:nvPr/>
        </p:nvSpPr>
        <p:spPr>
          <a:xfrm>
            <a:off x="1653872" y="508883"/>
            <a:ext cx="10243552" cy="485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b="1" dirty="0"/>
              <a:t> </a:t>
            </a:r>
            <a:r>
              <a:rPr lang="en-IN" sz="2800" dirty="0"/>
              <a:t>Univariate</a:t>
            </a:r>
            <a:r>
              <a:rPr lang="en-IN" b="1" dirty="0"/>
              <a:t> </a:t>
            </a:r>
            <a:r>
              <a:rPr lang="en-IN" sz="2800" dirty="0"/>
              <a:t>Analysis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B539D8-F1F1-4BD0-923E-4018EE503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347" y="4388705"/>
            <a:ext cx="4554440" cy="24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Univariate</a:t>
            </a:r>
            <a:r>
              <a:rPr lang="en-IN" sz="2800" b="1" dirty="0"/>
              <a:t> </a:t>
            </a:r>
            <a:r>
              <a:rPr lang="en-IN" sz="2800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665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Most customers fall under grade ‘B’ followed by grade ‘A’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12080-8A10-4CAF-9F24-381590C71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0" y="2719056"/>
            <a:ext cx="7569272" cy="339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98" y="1139309"/>
            <a:ext cx="11168742" cy="578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Loan with lesser repayment are charged Off and loan with higher repayment are either in progress or fully paid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6813" y="194807"/>
            <a:ext cx="9313817" cy="856138"/>
          </a:xfrm>
        </p:spPr>
        <p:txBody>
          <a:bodyPr/>
          <a:lstStyle/>
          <a:p>
            <a:r>
              <a:rPr lang="en-IN" sz="2800" dirty="0"/>
              <a:t>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9E7A9-4F54-4084-935A-F4D7712C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5" y="1560245"/>
            <a:ext cx="5435518" cy="2669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58C577-3D86-4C69-AA41-F0063D659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913" y="1536988"/>
            <a:ext cx="5808868" cy="2709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AE3AEC-05B0-428E-8A0F-6F3C4E294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98" y="4335897"/>
            <a:ext cx="5439995" cy="2522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801080-F67E-40B3-B499-61BE818C6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389" y="4125023"/>
            <a:ext cx="5324392" cy="26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18" y="1473264"/>
            <a:ext cx="11168742" cy="5543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Analysis on loan amount when applied by the borrower (</a:t>
            </a:r>
            <a:r>
              <a:rPr lang="en-US" sz="1800" dirty="0" err="1"/>
              <a:t>loan_amnt</a:t>
            </a:r>
            <a:r>
              <a:rPr lang="en-US" sz="1800" dirty="0"/>
              <a:t>), committed (</a:t>
            </a:r>
            <a:r>
              <a:rPr lang="en-US" sz="1800" dirty="0" err="1"/>
              <a:t>funded_amnt</a:t>
            </a:r>
            <a:r>
              <a:rPr lang="en-US" sz="1800" dirty="0"/>
              <a:t>) and committed by investors (</a:t>
            </a:r>
            <a:r>
              <a:rPr lang="en-US" sz="1800" dirty="0" err="1"/>
              <a:t>funded_amnt_inv</a:t>
            </a:r>
            <a:r>
              <a:rPr lang="en-US" sz="1800" dirty="0"/>
              <a:t>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26920" y="157941"/>
            <a:ext cx="9313817" cy="856138"/>
          </a:xfrm>
        </p:spPr>
        <p:txBody>
          <a:bodyPr/>
          <a:lstStyle/>
          <a:p>
            <a:r>
              <a:rPr lang="en-IN" sz="2800" dirty="0"/>
              <a:t>Segmented Univariate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93648F-A638-43C7-9081-0734C06FBF05}"/>
              </a:ext>
            </a:extLst>
          </p:cNvPr>
          <p:cNvSpPr/>
          <p:nvPr/>
        </p:nvSpPr>
        <p:spPr>
          <a:xfrm>
            <a:off x="341906" y="2690336"/>
            <a:ext cx="8802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000000"/>
                </a:solidFill>
                <a:latin typeface="Helvetica Neue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A3774-93C3-433E-8E76-E84B19CFC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25532"/>
            <a:ext cx="6168044" cy="2943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B9240-176C-4C14-9337-F9CEF3F39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03" y="1995469"/>
            <a:ext cx="5802463" cy="271784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9DC9EB-411A-46E1-A99E-36935C50676C}"/>
              </a:ext>
            </a:extLst>
          </p:cNvPr>
          <p:cNvSpPr txBox="1">
            <a:spLocks/>
          </p:cNvSpPr>
          <p:nvPr/>
        </p:nvSpPr>
        <p:spPr>
          <a:xfrm>
            <a:off x="291704" y="5341453"/>
            <a:ext cx="11168742" cy="554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95% times the applied loan amount is funded. But only 50% of times the investors amount is same as funded amount. </a:t>
            </a:r>
          </a:p>
          <a:p>
            <a:r>
              <a:rPr lang="en-US" dirty="0"/>
              <a:t> There is no significant difference in data when it comes to difference in loan amount when applied and funded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075" y="4555376"/>
            <a:ext cx="11523815" cy="2186246"/>
          </a:xfrm>
        </p:spPr>
        <p:txBody>
          <a:bodyPr>
            <a:noAutofit/>
          </a:bodyPr>
          <a:lstStyle/>
          <a:p>
            <a:r>
              <a:rPr lang="en-US" sz="1000" dirty="0"/>
              <a:t>Verification status:</a:t>
            </a:r>
          </a:p>
          <a:p>
            <a:pPr lvl="1"/>
            <a:r>
              <a:rPr lang="en-US" sz="1000" dirty="0"/>
              <a:t>    1.1 If the verification status is verified, the average loan amount is higher</a:t>
            </a:r>
          </a:p>
          <a:p>
            <a:pPr lvl="1"/>
            <a:r>
              <a:rPr lang="en-US" sz="1000" dirty="0"/>
              <a:t>    1.2 If the verification status is verified, the range of loan amount is also high</a:t>
            </a:r>
          </a:p>
          <a:p>
            <a:r>
              <a:rPr lang="en-US" sz="1000" dirty="0"/>
              <a:t> Home Ownership:</a:t>
            </a:r>
          </a:p>
          <a:p>
            <a:pPr lvl="1"/>
            <a:r>
              <a:rPr lang="en-US" sz="1000" dirty="0"/>
              <a:t>    2.1 Home ownership with Mortgage has the highest loan amount</a:t>
            </a:r>
          </a:p>
          <a:p>
            <a:pPr lvl="1"/>
            <a:r>
              <a:rPr lang="en-US" sz="1000" dirty="0"/>
              <a:t>    2.2 Home ownership with Rent and Own have similar median and range of loan amount and less when compared to Mortgage</a:t>
            </a:r>
          </a:p>
          <a:p>
            <a:r>
              <a:rPr lang="en-US" sz="1000" dirty="0"/>
              <a:t>3. Grade:</a:t>
            </a:r>
          </a:p>
          <a:p>
            <a:pPr marL="0" indent="0">
              <a:buNone/>
            </a:pPr>
            <a:r>
              <a:rPr lang="en-US" sz="1000" dirty="0"/>
              <a:t>        3.1 Grades E and F have large range of loan amount when compared to others.</a:t>
            </a:r>
          </a:p>
          <a:p>
            <a:pPr lvl="1"/>
            <a:r>
              <a:rPr lang="en-US" sz="1000" dirty="0"/>
              <a:t>    3.2 Grade A has a lower median compared to others. However there are quite a lot of loans that fall above the upper IQR range </a:t>
            </a:r>
            <a:endParaRPr lang="en-IN" sz="1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68978" y="266007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>
                <a:solidFill>
                  <a:prstClr val="black"/>
                </a:solidFill>
              </a:rPr>
              <a:t>Segmented Univariate Analysis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8A631E-D5E7-43F7-B7D4-1FC5F43C7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69" y="1108885"/>
            <a:ext cx="6683260" cy="34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855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 Neue</vt:lpstr>
      <vt:lpstr>Times New Roman</vt:lpstr>
      <vt:lpstr>Office Theme</vt:lpstr>
      <vt:lpstr>EDA Case Study  SUBMISSION </vt:lpstr>
      <vt:lpstr>Identification of driving variables behind loan default</vt:lpstr>
      <vt:lpstr> Problem solving methodology</vt:lpstr>
      <vt:lpstr> Univariate Analysis</vt:lpstr>
      <vt:lpstr>PowerPoint Presentation</vt:lpstr>
      <vt:lpstr> Univariate Analysis</vt:lpstr>
      <vt:lpstr>Analysis</vt:lpstr>
      <vt:lpstr>Segmented Univariate Analysis</vt:lpstr>
      <vt:lpstr> Segmented Univariate Analysis</vt:lpstr>
      <vt:lpstr> </vt:lpstr>
      <vt:lpstr> Segmented Univariate Analysis</vt:lpstr>
      <vt:lpstr> Bivariate Analysis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UK, Divya</cp:lastModifiedBy>
  <cp:revision>44</cp:revision>
  <dcterms:created xsi:type="dcterms:W3CDTF">2016-06-09T08:16:28Z</dcterms:created>
  <dcterms:modified xsi:type="dcterms:W3CDTF">2018-07-29T13:10:37Z</dcterms:modified>
</cp:coreProperties>
</file>