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embeddedFontLst>
    <p:embeddedFont>
      <p:font typeface="Robo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slide" Target="slides/slide8.xml"/><Relationship Id="rId24" Type="http://schemas.openxmlformats.org/officeDocument/2006/relationships/font" Target="fonts/Merriweather-boldItalic.fntdata"/><Relationship Id="rId12" Type="http://schemas.openxmlformats.org/officeDocument/2006/relationships/slide" Target="slides/slide7.xml"/><Relationship Id="rId23" Type="http://schemas.openxmlformats.org/officeDocument/2006/relationships/font" Target="fonts/Merriweather-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got the dat a from ***** source. It consisted of 3156487 rows and 20 columns. We were mainly interested in these variables. We transformed the sex, race and hispan variable to factor level variables and filtered the degree fields to extract the stem fields to outstem. We also filtered out students by birth place and year of birth so we can see only the students that were exposed to the funding. Cleaned up the data to see if the students belonged to a specific race or not and finally converted everything to categorical/dummy variables. In the last step, we dropped </a:t>
            </a:r>
            <a:r>
              <a:rPr lang="en-US"/>
              <a:t>everything</a:t>
            </a:r>
            <a:r>
              <a:rPr lang="en-US"/>
              <a:t> we do not need and run the final data against a linear regression model to see the following results.</a:t>
            </a:r>
            <a:endParaRPr/>
          </a:p>
        </p:txBody>
      </p:sp>
      <p:sp>
        <p:nvSpPr>
          <p:cNvPr id="110" name="Google Shape;11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537e790a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4537e790a4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719633"/>
            <a:ext cx="8520600" cy="17100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2504747"/>
            <a:ext cx="4242600" cy="984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1108233"/>
            <a:ext cx="5334900" cy="16596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828567"/>
            <a:ext cx="5334900" cy="12567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0" name="Shape 60"/>
        <p:cNvGrpSpPr/>
        <p:nvPr/>
      </p:nvGrpSpPr>
      <p:grpSpPr>
        <a:xfrm>
          <a:off x="0" y="0"/>
          <a:ext cx="0" cy="0"/>
          <a:chOff x="0" y="0"/>
          <a:chExt cx="0" cy="0"/>
        </a:xfrm>
      </p:grpSpPr>
      <p:sp>
        <p:nvSpPr>
          <p:cNvPr id="61" name="Google Shape;6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2800"/>
              <a:buNone/>
              <a:defRPr sz="1800"/>
            </a:lvl2pPr>
            <a:lvl3pPr lvl="2" rtl="0">
              <a:spcBef>
                <a:spcPts val="0"/>
              </a:spcBef>
              <a:spcAft>
                <a:spcPts val="0"/>
              </a:spcAft>
              <a:buSzPts val="2800"/>
              <a:buNone/>
              <a:defRPr sz="1800"/>
            </a:lvl3pPr>
            <a:lvl4pPr lvl="3" rtl="0">
              <a:spcBef>
                <a:spcPts val="0"/>
              </a:spcBef>
              <a:spcAft>
                <a:spcPts val="0"/>
              </a:spcAft>
              <a:buSzPts val="2800"/>
              <a:buNone/>
              <a:defRPr sz="1800"/>
            </a:lvl4pPr>
            <a:lvl5pPr lvl="4" rtl="0">
              <a:spcBef>
                <a:spcPts val="0"/>
              </a:spcBef>
              <a:spcAft>
                <a:spcPts val="0"/>
              </a:spcAft>
              <a:buSzPts val="2800"/>
              <a:buNone/>
              <a:defRPr sz="1800"/>
            </a:lvl5pPr>
            <a:lvl6pPr lvl="5" rtl="0">
              <a:spcBef>
                <a:spcPts val="0"/>
              </a:spcBef>
              <a:spcAft>
                <a:spcPts val="0"/>
              </a:spcAft>
              <a:buSzPts val="2800"/>
              <a:buNone/>
              <a:defRPr sz="1800"/>
            </a:lvl6pPr>
            <a:lvl7pPr lvl="6" rtl="0">
              <a:spcBef>
                <a:spcPts val="0"/>
              </a:spcBef>
              <a:spcAft>
                <a:spcPts val="0"/>
              </a:spcAft>
              <a:buSzPts val="2800"/>
              <a:buNone/>
              <a:defRPr sz="1800"/>
            </a:lvl7pPr>
            <a:lvl8pPr lvl="7" rtl="0">
              <a:spcBef>
                <a:spcPts val="0"/>
              </a:spcBef>
              <a:spcAft>
                <a:spcPts val="0"/>
              </a:spcAft>
              <a:buSzPts val="2800"/>
              <a:buNone/>
              <a:defRPr sz="1800"/>
            </a:lvl8pPr>
            <a:lvl9pPr lvl="8" rtl="0">
              <a:spcBef>
                <a:spcPts val="0"/>
              </a:spcBef>
              <a:spcAft>
                <a:spcPts val="0"/>
              </a:spcAft>
              <a:buSzPts val="2800"/>
              <a:buNone/>
              <a:defRPr sz="1800"/>
            </a:lvl9pPr>
          </a:lstStyle>
          <a:p/>
        </p:txBody>
      </p:sp>
      <p:sp>
        <p:nvSpPr>
          <p:cNvPr id="62" name="Google Shape;62;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16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16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1600"/>
              </a:spcBef>
              <a:spcAft>
                <a:spcPts val="16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3" name="Google Shape;63;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64132"/>
            <a:ext cx="9144250"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5863987"/>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719633"/>
            <a:ext cx="8520600" cy="17100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58833"/>
            <a:ext cx="4313625" cy="5865687"/>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5860653"/>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667900"/>
            <a:ext cx="3706500" cy="33453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667900"/>
            <a:ext cx="4166400" cy="5464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70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667900"/>
            <a:ext cx="8520600" cy="831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2007600"/>
            <a:ext cx="3999900" cy="410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2007600"/>
            <a:ext cx="3999900" cy="410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70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667900"/>
            <a:ext cx="8520600" cy="831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667900"/>
            <a:ext cx="3127500" cy="2438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3187533"/>
            <a:ext cx="3127500" cy="30639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1064800"/>
            <a:ext cx="6247800" cy="4728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667900"/>
            <a:ext cx="3704400" cy="2732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3502300"/>
            <a:ext cx="3704400" cy="1235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667900"/>
            <a:ext cx="3954000" cy="5481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5825333"/>
            <a:ext cx="9144000" cy="1032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6028533"/>
            <a:ext cx="7979400" cy="614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ctrTitle"/>
          </p:nvPr>
        </p:nvSpPr>
        <p:spPr>
          <a:xfrm>
            <a:off x="311700" y="719633"/>
            <a:ext cx="8520600" cy="1710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Project 1: The Effect of State Merit Aid on Choice of College Major</a:t>
            </a:r>
            <a:br>
              <a:rPr b="0" i="0" lang="en-US" sz="3959" u="none" cap="none" strike="noStrike">
                <a:solidFill>
                  <a:schemeClr val="dk1"/>
                </a:solidFill>
                <a:latin typeface="Calibri"/>
                <a:ea typeface="Calibri"/>
                <a:cs typeface="Calibri"/>
                <a:sym typeface="Calibri"/>
              </a:rPr>
            </a:br>
            <a:endParaRPr b="0" i="0" sz="3959" u="none" cap="none" strike="noStrike">
              <a:solidFill>
                <a:schemeClr val="dk1"/>
              </a:solidFill>
              <a:latin typeface="Calibri"/>
              <a:ea typeface="Calibri"/>
              <a:cs typeface="Calibri"/>
              <a:sym typeface="Calibri"/>
            </a:endParaRPr>
          </a:p>
        </p:txBody>
      </p:sp>
      <p:sp>
        <p:nvSpPr>
          <p:cNvPr id="71" name="Google Shape;71;p14"/>
          <p:cNvSpPr txBox="1"/>
          <p:nvPr>
            <p:ph idx="1" type="subTitle"/>
          </p:nvPr>
        </p:nvSpPr>
        <p:spPr>
          <a:xfrm>
            <a:off x="311700" y="2504747"/>
            <a:ext cx="4242600" cy="984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3200"/>
              <a:buFont typeface="Arial"/>
              <a:buNone/>
            </a:pPr>
            <a:r>
              <a:rPr b="0" i="0" lang="en-US" sz="3200" u="none" cap="none" strike="noStrike">
                <a:solidFill>
                  <a:srgbClr val="888888"/>
                </a:solidFill>
                <a:latin typeface="Calibri"/>
                <a:ea typeface="Calibri"/>
                <a:cs typeface="Calibri"/>
                <a:sym typeface="Calibri"/>
              </a:rPr>
              <a:t>By Poornima Joshi &amp; Tyler Remick</a:t>
            </a:r>
            <a:endParaRPr b="0" i="0" sz="3200" u="none" cap="none" strike="noStrik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4400"/>
              <a:buFont typeface="Calibri"/>
              <a:buNone/>
            </a:pPr>
            <a:r>
              <a:rPr lang="en-US"/>
              <a:t>      </a:t>
            </a:r>
            <a:r>
              <a:rPr b="0" i="0" lang="en-US" sz="4400" u="none" cap="none" strike="noStrike">
                <a:solidFill>
                  <a:schemeClr val="dk1"/>
                </a:solidFill>
                <a:latin typeface="Calibri"/>
                <a:ea typeface="Calibri"/>
                <a:cs typeface="Calibri"/>
                <a:sym typeface="Calibri"/>
              </a:rPr>
              <a:t>Results</a:t>
            </a:r>
            <a:endParaRPr b="0" i="0" sz="4400" u="none" cap="none" strike="noStrike">
              <a:solidFill>
                <a:schemeClr val="dk1"/>
              </a:solidFill>
              <a:latin typeface="Calibri"/>
              <a:ea typeface="Calibri"/>
              <a:cs typeface="Calibri"/>
              <a:sym typeface="Calibri"/>
            </a:endParaRPr>
          </a:p>
        </p:txBody>
      </p:sp>
      <p:pic>
        <p:nvPicPr>
          <p:cNvPr id="126" name="Google Shape;126;p23"/>
          <p:cNvPicPr preferRelativeResize="0"/>
          <p:nvPr/>
        </p:nvPicPr>
        <p:blipFill>
          <a:blip r:embed="rId3">
            <a:alphaModFix/>
          </a:blip>
          <a:stretch>
            <a:fillRect/>
          </a:stretch>
        </p:blipFill>
        <p:spPr>
          <a:xfrm>
            <a:off x="3860147" y="315037"/>
            <a:ext cx="4485478" cy="6227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Concerns &amp; Further Research</a:t>
            </a:r>
            <a:endParaRPr b="0" i="0" sz="4400" u="none" cap="none" strike="noStrike">
              <a:solidFill>
                <a:schemeClr val="dk1"/>
              </a:solidFill>
              <a:latin typeface="Calibri"/>
              <a:ea typeface="Calibri"/>
              <a:cs typeface="Calibri"/>
              <a:sym typeface="Calibri"/>
            </a:endParaRPr>
          </a:p>
        </p:txBody>
      </p:sp>
      <p:sp>
        <p:nvSpPr>
          <p:cNvPr id="132" name="Google Shape;132;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2240"/>
              <a:buFont typeface="Arial"/>
              <a:buNone/>
            </a:pPr>
            <a:r>
              <a:rPr b="1" i="0" lang="en-US" sz="2240" u="sng" cap="none" strike="noStrike">
                <a:solidFill>
                  <a:schemeClr val="dk1"/>
                </a:solidFill>
                <a:latin typeface="Calibri"/>
                <a:ea typeface="Calibri"/>
                <a:cs typeface="Calibri"/>
                <a:sym typeface="Calibri"/>
              </a:rPr>
              <a:t>Concerns:</a:t>
            </a:r>
            <a:endParaRPr/>
          </a:p>
          <a:p>
            <a:pPr indent="-314960" lvl="0" marL="342900" marR="0" rtl="0" algn="l">
              <a:lnSpc>
                <a:spcPct val="80000"/>
              </a:lnSpc>
              <a:spcBef>
                <a:spcPts val="448"/>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Omitted variable: high school rigor influences data generation process</a:t>
            </a:r>
            <a:endParaRPr sz="1800"/>
          </a:p>
          <a:p>
            <a:pPr indent="-314960" lvl="0" marL="342900" marR="0" rtl="0" algn="l">
              <a:lnSpc>
                <a:spcPct val="80000"/>
              </a:lnSpc>
              <a:spcBef>
                <a:spcPts val="448"/>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Omitted variable: international student enrollment</a:t>
            </a:r>
            <a:endParaRPr sz="1400"/>
          </a:p>
          <a:p>
            <a:pPr indent="0" lvl="0" marL="0" marR="0" rtl="0" algn="l">
              <a:lnSpc>
                <a:spcPct val="80000"/>
              </a:lnSpc>
              <a:spcBef>
                <a:spcPts val="448"/>
              </a:spcBef>
              <a:spcAft>
                <a:spcPts val="0"/>
              </a:spcAft>
              <a:buClr>
                <a:schemeClr val="dk1"/>
              </a:buClr>
              <a:buSzPts val="2240"/>
              <a:buFont typeface="Arial"/>
              <a:buNone/>
            </a:pPr>
            <a:r>
              <a:rPr b="1" i="0" lang="en-US" sz="2240" u="sng" cap="none" strike="noStrike">
                <a:solidFill>
                  <a:schemeClr val="dk1"/>
                </a:solidFill>
                <a:latin typeface="Calibri"/>
                <a:ea typeface="Calibri"/>
                <a:cs typeface="Calibri"/>
                <a:sym typeface="Calibri"/>
              </a:rPr>
              <a:t>Further </a:t>
            </a:r>
            <a:r>
              <a:rPr b="1" lang="en-US" sz="2240" u="sng"/>
              <a:t>Research</a:t>
            </a:r>
            <a:r>
              <a:rPr b="1" i="0" lang="en-US" sz="2240" u="sng" cap="none" strike="noStrike">
                <a:solidFill>
                  <a:schemeClr val="dk1"/>
                </a:solidFill>
                <a:latin typeface="Calibri"/>
                <a:ea typeface="Calibri"/>
                <a:cs typeface="Calibri"/>
                <a:sym typeface="Calibri"/>
              </a:rPr>
              <a:t>:</a:t>
            </a:r>
            <a:endParaRPr/>
          </a:p>
          <a:p>
            <a:pPr indent="0" lvl="0" marL="0" marR="0" rtl="0" algn="l">
              <a:lnSpc>
                <a:spcPct val="80000"/>
              </a:lnSpc>
              <a:spcBef>
                <a:spcPts val="448"/>
              </a:spcBef>
              <a:spcAft>
                <a:spcPts val="0"/>
              </a:spcAft>
              <a:buClr>
                <a:schemeClr val="dk1"/>
              </a:buClr>
              <a:buSzPts val="2240"/>
              <a:buFont typeface="Arial"/>
              <a:buNone/>
            </a:pPr>
            <a:r>
              <a:rPr lang="en-US" sz="1800"/>
              <a:t>How does choice of major effect labor market outcomes?</a:t>
            </a:r>
            <a:endParaRPr sz="1800"/>
          </a:p>
          <a:p>
            <a:pPr indent="0" lvl="0" marL="0" marR="0" rtl="0" algn="l">
              <a:lnSpc>
                <a:spcPct val="80000"/>
              </a:lnSpc>
              <a:spcBef>
                <a:spcPts val="1600"/>
              </a:spcBef>
              <a:spcAft>
                <a:spcPts val="0"/>
              </a:spcAft>
              <a:buClr>
                <a:schemeClr val="dk1"/>
              </a:buClr>
              <a:buSzPts val="2240"/>
              <a:buFont typeface="Arial"/>
              <a:buNone/>
            </a:pPr>
            <a:r>
              <a:rPr lang="en-US" sz="1800"/>
              <a:t>Does increased sorting as a result of SFMBS increase intra-regional employment in SFMBS states?</a:t>
            </a:r>
            <a:br>
              <a:rPr lang="en-US" sz="2240"/>
            </a:br>
            <a:endParaRPr sz="2240"/>
          </a:p>
          <a:p>
            <a:pPr indent="0" lvl="0" marL="0" marR="0" rtl="0" algn="l">
              <a:lnSpc>
                <a:spcPct val="80000"/>
              </a:lnSpc>
              <a:spcBef>
                <a:spcPts val="1600"/>
              </a:spcBef>
              <a:spcAft>
                <a:spcPts val="1600"/>
              </a:spcAft>
              <a:buClr>
                <a:schemeClr val="dk1"/>
              </a:buClr>
              <a:buSzPts val="2240"/>
              <a:buFont typeface="Arial"/>
              <a:buNone/>
            </a:pPr>
            <a:r>
              <a:t/>
            </a:r>
            <a:endParaRPr sz="224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State Merit Aid Programs</a:t>
            </a:r>
            <a:endParaRPr b="0" i="0" sz="4400" u="none" cap="none" strike="noStrike">
              <a:solidFill>
                <a:schemeClr val="dk1"/>
              </a:solidFill>
              <a:latin typeface="Calibri"/>
              <a:ea typeface="Calibri"/>
              <a:cs typeface="Calibri"/>
              <a:sym typeface="Calibri"/>
            </a:endParaRPr>
          </a:p>
        </p:txBody>
      </p:sp>
      <p:sp>
        <p:nvSpPr>
          <p:cNvPr id="77" name="Google Shape;7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20040" lvl="0" marL="342900" marR="0" rtl="0" algn="l">
              <a:spcBef>
                <a:spcPts val="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Scholarship awards for High School graduates to in-state colleges and universities if they satisfy GPA threshold</a:t>
            </a:r>
            <a:endParaRPr sz="2600"/>
          </a:p>
          <a:p>
            <a:pPr indent="-320040" lvl="0" marL="342900" marR="0" rtl="0" algn="l">
              <a:spcBef>
                <a:spcPts val="592"/>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Primary motivation of such programs is to increase college attainment and education level of state labor force</a:t>
            </a:r>
            <a:endParaRPr sz="2600"/>
          </a:p>
          <a:p>
            <a:pPr indent="-320040" lvl="0" marL="342900" marR="0" rtl="0" algn="l">
              <a:spcBef>
                <a:spcPts val="592"/>
              </a:spcBef>
              <a:spcAft>
                <a:spcPts val="160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The literature has focused on the effect of state-merit on enrollment, persistence, completion, long-term outcomes, and post-college retention</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State Merit-Based Scholarship Programs</a:t>
            </a:r>
            <a:endParaRPr b="0" i="0" sz="3959" u="none" cap="none" strike="noStrike">
              <a:solidFill>
                <a:schemeClr val="dk1"/>
              </a:solidFill>
              <a:latin typeface="Calibri"/>
              <a:ea typeface="Calibri"/>
              <a:cs typeface="Calibri"/>
              <a:sym typeface="Calibri"/>
            </a:endParaRPr>
          </a:p>
        </p:txBody>
      </p:sp>
      <p:pic>
        <p:nvPicPr>
          <p:cNvPr id="83" name="Google Shape;83;p16"/>
          <p:cNvPicPr preferRelativeResize="0"/>
          <p:nvPr>
            <p:ph idx="1" type="body"/>
          </p:nvPr>
        </p:nvPicPr>
        <p:blipFill rotWithShape="1">
          <a:blip r:embed="rId3">
            <a:alphaModFix/>
          </a:blip>
          <a:srcRect b="-5865" l="0" r="0" t="-5864"/>
          <a:stretch/>
        </p:blipFill>
        <p:spPr>
          <a:xfrm>
            <a:off x="457200" y="1600200"/>
            <a:ext cx="8229600" cy="45259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Research Question</a:t>
            </a:r>
            <a:endParaRPr b="0" i="0" sz="4400" u="none" cap="none" strike="noStrike">
              <a:solidFill>
                <a:schemeClr val="dk1"/>
              </a:solidFill>
              <a:latin typeface="Calibri"/>
              <a:ea typeface="Calibri"/>
              <a:cs typeface="Calibri"/>
              <a:sym typeface="Calibri"/>
            </a:endParaRPr>
          </a:p>
        </p:txBody>
      </p:sp>
      <p:sp>
        <p:nvSpPr>
          <p:cNvPr id="89" name="Google Shape;89;p17"/>
          <p:cNvSpPr txBox="1"/>
          <p:nvPr>
            <p:ph idx="1" type="body"/>
          </p:nvPr>
        </p:nvSpPr>
        <p:spPr>
          <a:xfrm>
            <a:off x="457200" y="1600200"/>
            <a:ext cx="8229600" cy="468206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rPr b="1" i="0" lang="en-US" sz="2400" u="sng" cap="none" strike="noStrike">
                <a:solidFill>
                  <a:schemeClr val="dk1"/>
                </a:solidFill>
                <a:latin typeface="Calibri"/>
                <a:ea typeface="Calibri"/>
                <a:cs typeface="Calibri"/>
                <a:sym typeface="Calibri"/>
              </a:rPr>
              <a:t>Question:</a:t>
            </a:r>
            <a:r>
              <a:rPr b="0" i="0" lang="en-US" sz="2400" u="none" cap="none" strike="noStrike">
                <a:solidFill>
                  <a:schemeClr val="dk1"/>
                </a:solidFill>
                <a:latin typeface="Calibri"/>
                <a:ea typeface="Calibri"/>
                <a:cs typeface="Calibri"/>
                <a:sym typeface="Calibri"/>
              </a:rPr>
              <a:t> </a:t>
            </a:r>
            <a:endParaRPr/>
          </a:p>
          <a:p>
            <a:pPr indent="-342900" lvl="0" marL="34290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How do State Scholarship programs effect a student’s choice of major?</a:t>
            </a:r>
            <a:endParaRPr/>
          </a:p>
          <a:p>
            <a:pPr indent="0" lvl="0" marL="0" marR="0" rtl="0" algn="l">
              <a:spcBef>
                <a:spcPts val="480"/>
              </a:spcBef>
              <a:spcAft>
                <a:spcPts val="0"/>
              </a:spcAft>
              <a:buClr>
                <a:schemeClr val="dk1"/>
              </a:buClr>
              <a:buSzPts val="2400"/>
              <a:buFont typeface="Arial"/>
              <a:buNone/>
            </a:pPr>
            <a:r>
              <a:rPr b="1" i="0" lang="en-US" sz="2400" u="none" cap="none" strike="noStrike">
                <a:solidFill>
                  <a:schemeClr val="dk1"/>
                </a:solidFill>
                <a:latin typeface="Calibri"/>
                <a:ea typeface="Calibri"/>
                <a:cs typeface="Calibri"/>
                <a:sym typeface="Calibri"/>
              </a:rPr>
              <a:t>Why is this important?</a:t>
            </a:r>
            <a:endParaRPr/>
          </a:p>
          <a:p>
            <a:pPr indent="-342900" lvl="0" marL="34290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 college education has a significant influence on one’s lifetime earnings – earnings generate tax revenues.</a:t>
            </a:r>
            <a:endParaRPr/>
          </a:p>
          <a:p>
            <a:pPr indent="-342900" lvl="0" marL="34290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The demand for each major is not constant across time, or region. It is important to understand if students are choosing majors that are inconsistent with the demands of the state labor market. This may result in one of three outcomes:</a:t>
            </a:r>
            <a:endParaRPr/>
          </a:p>
          <a:p>
            <a:pPr indent="-228600" lvl="1" marL="685800" marR="0" rtl="0" algn="l">
              <a:spcBef>
                <a:spcPts val="360"/>
              </a:spcBef>
              <a:spcAft>
                <a:spcPts val="0"/>
              </a:spcAft>
              <a:buClr>
                <a:schemeClr val="dk1"/>
              </a:buClr>
              <a:buSzPts val="1800"/>
              <a:buFont typeface="Arial"/>
              <a:buAutoNum type="arabicParenR"/>
            </a:pPr>
            <a:r>
              <a:rPr b="0" i="0" lang="en-US" sz="1800" u="none" cap="none" strike="noStrike">
                <a:solidFill>
                  <a:schemeClr val="dk1"/>
                </a:solidFill>
                <a:latin typeface="Calibri"/>
                <a:ea typeface="Calibri"/>
                <a:cs typeface="Calibri"/>
                <a:sym typeface="Calibri"/>
              </a:rPr>
              <a:t>Employers being forced to hire students with inadequate skills and training</a:t>
            </a:r>
            <a:endParaRPr/>
          </a:p>
          <a:p>
            <a:pPr indent="-228600" lvl="1" marL="685800" marR="0" rtl="0" algn="l">
              <a:spcBef>
                <a:spcPts val="360"/>
              </a:spcBef>
              <a:spcAft>
                <a:spcPts val="0"/>
              </a:spcAft>
              <a:buClr>
                <a:schemeClr val="dk1"/>
              </a:buClr>
              <a:buSzPts val="1800"/>
              <a:buFont typeface="Arial"/>
              <a:buAutoNum type="arabicParenR"/>
            </a:pPr>
            <a:r>
              <a:rPr b="0" i="0" lang="en-US" sz="1800" u="none" cap="none" strike="noStrike">
                <a:solidFill>
                  <a:schemeClr val="dk1"/>
                </a:solidFill>
                <a:latin typeface="Calibri"/>
                <a:ea typeface="Calibri"/>
                <a:cs typeface="Calibri"/>
                <a:sym typeface="Calibri"/>
              </a:rPr>
              <a:t>Students with inadequate skills and training are not hired in the state</a:t>
            </a:r>
            <a:endParaRPr/>
          </a:p>
          <a:p>
            <a:pPr indent="-228600" lvl="2" marL="1085850" marR="0" rtl="0" algn="l">
              <a:spcBef>
                <a:spcPts val="320"/>
              </a:spcBef>
              <a:spcAft>
                <a:spcPts val="0"/>
              </a:spcAft>
              <a:buClr>
                <a:schemeClr val="dk1"/>
              </a:buClr>
              <a:buSzPts val="1600"/>
              <a:buFont typeface="Arial"/>
              <a:buAutoNum type="arabicParenR"/>
            </a:pPr>
            <a:r>
              <a:rPr b="0" i="0" lang="en-US" sz="1600" u="none" cap="none" strike="noStrike">
                <a:solidFill>
                  <a:schemeClr val="dk1"/>
                </a:solidFill>
                <a:latin typeface="Calibri"/>
                <a:ea typeface="Calibri"/>
                <a:cs typeface="Calibri"/>
                <a:sym typeface="Calibri"/>
              </a:rPr>
              <a:t>These students either become unemployed,  or seek employment in another state/region that demands their skill set</a:t>
            </a:r>
            <a:endParaRPr/>
          </a:p>
          <a:p>
            <a:pPr indent="-234950" lvl="1" marL="742950" marR="0" rtl="0" algn="l">
              <a:spcBef>
                <a:spcPts val="160"/>
              </a:spcBef>
              <a:spcAft>
                <a:spcPts val="0"/>
              </a:spcAft>
              <a:buClr>
                <a:schemeClr val="dk1"/>
              </a:buClr>
              <a:buSzPts val="800"/>
              <a:buFont typeface="Arial"/>
              <a:buNone/>
            </a:pPr>
            <a:r>
              <a:t/>
            </a:r>
            <a:endParaRPr b="0" i="0" sz="800" u="none" cap="none" strike="noStrike">
              <a:solidFill>
                <a:schemeClr val="dk1"/>
              </a:solidFill>
              <a:latin typeface="Calibri"/>
              <a:ea typeface="Calibri"/>
              <a:cs typeface="Calibri"/>
              <a:sym typeface="Calibri"/>
            </a:endParaRPr>
          </a:p>
          <a:p>
            <a:pPr indent="-241300" lvl="0" marL="342900" marR="0" rtl="0" algn="l">
              <a:spcBef>
                <a:spcPts val="320"/>
              </a:spcBef>
              <a:spcAft>
                <a:spcPts val="160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Theoretical Framework &amp; Hypothesis</a:t>
            </a:r>
            <a:endParaRPr b="0" i="0" sz="3959" u="none" cap="none" strike="noStrike">
              <a:solidFill>
                <a:schemeClr val="dk1"/>
              </a:solidFill>
              <a:latin typeface="Calibri"/>
              <a:ea typeface="Calibri"/>
              <a:cs typeface="Calibri"/>
              <a:sym typeface="Calibri"/>
            </a:endParaRPr>
          </a:p>
        </p:txBody>
      </p:sp>
      <p:sp>
        <p:nvSpPr>
          <p:cNvPr id="95" name="Google Shape;95;p18"/>
          <p:cNvSpPr txBox="1"/>
          <p:nvPr>
            <p:ph idx="1" type="body"/>
          </p:nvPr>
        </p:nvSpPr>
        <p:spPr>
          <a:xfrm>
            <a:off x="457200" y="13716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1472"/>
              <a:buFont typeface="Arial"/>
              <a:buNone/>
            </a:pPr>
            <a:r>
              <a:rPr b="1" i="0" lang="en-US" sz="1472" u="sng" cap="none" strike="noStrike">
                <a:solidFill>
                  <a:schemeClr val="dk1"/>
                </a:solidFill>
                <a:latin typeface="Calibri"/>
                <a:ea typeface="Calibri"/>
                <a:cs typeface="Calibri"/>
                <a:sym typeface="Calibri"/>
              </a:rPr>
              <a:t>Theoretical Framework:</a:t>
            </a:r>
            <a:endParaRPr/>
          </a:p>
          <a:p>
            <a:pPr indent="-342900" lvl="0" marL="342900" marR="0" rtl="0" algn="l">
              <a:lnSpc>
                <a:spcPct val="80000"/>
              </a:lnSpc>
              <a:spcBef>
                <a:spcPts val="294"/>
              </a:spcBef>
              <a:spcAft>
                <a:spcPts val="0"/>
              </a:spcAft>
              <a:buClr>
                <a:schemeClr val="dk1"/>
              </a:buClr>
              <a:buSzPts val="1472"/>
              <a:buFont typeface="Arial"/>
              <a:buChar char="•"/>
            </a:pPr>
            <a:r>
              <a:rPr b="0" i="0" lang="en-US" sz="1472" u="none" cap="none" strike="noStrike">
                <a:solidFill>
                  <a:schemeClr val="dk1"/>
                </a:solidFill>
                <a:latin typeface="Calibri"/>
                <a:ea typeface="Calibri"/>
                <a:cs typeface="Calibri"/>
                <a:sym typeface="Calibri"/>
              </a:rPr>
              <a:t>Three reasons why State Scholarships will induce students to substitute away from STEM majors:</a:t>
            </a:r>
            <a:endParaRPr/>
          </a:p>
          <a:p>
            <a:pPr indent="0" lvl="0" marL="0" marR="0" rtl="0" algn="l">
              <a:lnSpc>
                <a:spcPct val="80000"/>
              </a:lnSpc>
              <a:spcBef>
                <a:spcPts val="294"/>
              </a:spcBef>
              <a:spcAft>
                <a:spcPts val="0"/>
              </a:spcAft>
              <a:buClr>
                <a:schemeClr val="dk1"/>
              </a:buClr>
              <a:buSzPts val="1472"/>
              <a:buFont typeface="Arial"/>
              <a:buNone/>
            </a:pPr>
            <a:r>
              <a:rPr b="0" i="0" lang="en-US" sz="1472" u="none" cap="none" strike="noStrike">
                <a:solidFill>
                  <a:schemeClr val="dk1"/>
                </a:solidFill>
                <a:latin typeface="Calibri"/>
                <a:ea typeface="Calibri"/>
                <a:cs typeface="Calibri"/>
                <a:sym typeface="Calibri"/>
              </a:rPr>
              <a:t>		1) Annual renewal requirements</a:t>
            </a:r>
            <a:endParaRPr/>
          </a:p>
          <a:p>
            <a:pPr indent="-228600" lvl="3" marL="1600200" marR="0" rtl="0" algn="l">
              <a:lnSpc>
                <a:spcPct val="80000"/>
              </a:lnSpc>
              <a:spcBef>
                <a:spcPts val="294"/>
              </a:spcBef>
              <a:spcAft>
                <a:spcPts val="0"/>
              </a:spcAft>
              <a:buClr>
                <a:schemeClr val="dk1"/>
              </a:buClr>
              <a:buSzPts val="1472"/>
              <a:buFont typeface="Arial"/>
              <a:buChar char="•"/>
            </a:pPr>
            <a:r>
              <a:rPr b="0" i="0" lang="en-US" sz="1472" u="none" cap="none" strike="noStrike">
                <a:solidFill>
                  <a:schemeClr val="dk1"/>
                </a:solidFill>
                <a:latin typeface="Calibri"/>
                <a:ea typeface="Calibri"/>
                <a:cs typeface="Calibri"/>
                <a:sym typeface="Calibri"/>
              </a:rPr>
              <a:t>Students must maintain a minimum GPA in order to renew scholarship each year – this will induce students to enroll in majors that are less rigorous</a:t>
            </a:r>
            <a:endParaRPr/>
          </a:p>
          <a:p>
            <a:pPr indent="0" lvl="0" marL="0" marR="0" rtl="0" algn="l">
              <a:lnSpc>
                <a:spcPct val="80000"/>
              </a:lnSpc>
              <a:spcBef>
                <a:spcPts val="294"/>
              </a:spcBef>
              <a:spcAft>
                <a:spcPts val="0"/>
              </a:spcAft>
              <a:buClr>
                <a:schemeClr val="dk1"/>
              </a:buClr>
              <a:buSzPts val="1472"/>
              <a:buFont typeface="Arial"/>
              <a:buNone/>
            </a:pPr>
            <a:r>
              <a:rPr b="0" i="0" lang="en-US" sz="1472" u="none" cap="none" strike="noStrike">
                <a:solidFill>
                  <a:schemeClr val="dk1"/>
                </a:solidFill>
                <a:latin typeface="Calibri"/>
                <a:ea typeface="Calibri"/>
                <a:cs typeface="Calibri"/>
                <a:sym typeface="Calibri"/>
              </a:rPr>
              <a:t>		2) Income effects</a:t>
            </a:r>
            <a:endParaRPr/>
          </a:p>
          <a:p>
            <a:pPr indent="-228600" lvl="3" marL="1600200" marR="0" rtl="0" algn="l">
              <a:lnSpc>
                <a:spcPct val="80000"/>
              </a:lnSpc>
              <a:spcBef>
                <a:spcPts val="294"/>
              </a:spcBef>
              <a:spcAft>
                <a:spcPts val="0"/>
              </a:spcAft>
              <a:buClr>
                <a:schemeClr val="dk1"/>
              </a:buClr>
              <a:buSzPts val="1472"/>
              <a:buFont typeface="Arial"/>
              <a:buChar char="•"/>
            </a:pPr>
            <a:r>
              <a:rPr b="0" i="0" lang="en-US" sz="1472" u="none" cap="none" strike="noStrike">
                <a:solidFill>
                  <a:schemeClr val="dk1"/>
                </a:solidFill>
                <a:latin typeface="Calibri"/>
                <a:ea typeface="Calibri"/>
                <a:cs typeface="Calibri"/>
                <a:sym typeface="Calibri"/>
              </a:rPr>
              <a:t>State merit aid is an in-kind transfer of income. As a result, students will consume more normal goods, and less inferior goods</a:t>
            </a:r>
            <a:endParaRPr/>
          </a:p>
          <a:p>
            <a:pPr indent="0" lvl="0" marL="0" marR="0" rtl="0" algn="l">
              <a:lnSpc>
                <a:spcPct val="80000"/>
              </a:lnSpc>
              <a:spcBef>
                <a:spcPts val="294"/>
              </a:spcBef>
              <a:spcAft>
                <a:spcPts val="0"/>
              </a:spcAft>
              <a:buClr>
                <a:schemeClr val="dk1"/>
              </a:buClr>
              <a:buSzPts val="1472"/>
              <a:buFont typeface="Arial"/>
              <a:buNone/>
            </a:pPr>
            <a:r>
              <a:rPr b="0" i="0" lang="en-US" sz="1472" u="none" cap="none" strike="noStrike">
                <a:solidFill>
                  <a:schemeClr val="dk1"/>
                </a:solidFill>
                <a:latin typeface="Calibri"/>
                <a:ea typeface="Calibri"/>
                <a:cs typeface="Calibri"/>
                <a:sym typeface="Calibri"/>
              </a:rPr>
              <a:t>		3) Substitution effects</a:t>
            </a:r>
            <a:endParaRPr/>
          </a:p>
          <a:p>
            <a:pPr indent="-228600" lvl="3" marL="1600200" marR="0" rtl="0" algn="l">
              <a:lnSpc>
                <a:spcPct val="80000"/>
              </a:lnSpc>
              <a:spcBef>
                <a:spcPts val="294"/>
              </a:spcBef>
              <a:spcAft>
                <a:spcPts val="0"/>
              </a:spcAft>
              <a:buClr>
                <a:schemeClr val="dk1"/>
              </a:buClr>
              <a:buSzPts val="1472"/>
              <a:buFont typeface="Arial"/>
              <a:buChar char="•"/>
            </a:pPr>
            <a:r>
              <a:rPr b="0" i="0" lang="en-US" sz="1472" u="none" cap="none" strike="noStrike">
                <a:solidFill>
                  <a:schemeClr val="dk1"/>
                </a:solidFill>
                <a:latin typeface="Calibri"/>
                <a:ea typeface="Calibri"/>
                <a:cs typeface="Calibri"/>
                <a:sym typeface="Calibri"/>
              </a:rPr>
              <a:t>State merit aid changes the relative return across majors. As a result, majors that offer lower earnings potential become relatively more attractive pursuit</a:t>
            </a:r>
            <a:endParaRPr b="1" i="0" sz="1472" u="sng" cap="none" strike="noStrike">
              <a:solidFill>
                <a:schemeClr val="dk1"/>
              </a:solidFill>
              <a:latin typeface="Calibri"/>
              <a:ea typeface="Calibri"/>
              <a:cs typeface="Calibri"/>
              <a:sym typeface="Calibri"/>
            </a:endParaRPr>
          </a:p>
          <a:p>
            <a:pPr indent="0" lvl="0" marL="0" marR="0" rtl="0" algn="l">
              <a:lnSpc>
                <a:spcPct val="80000"/>
              </a:lnSpc>
              <a:spcBef>
                <a:spcPts val="294"/>
              </a:spcBef>
              <a:spcAft>
                <a:spcPts val="0"/>
              </a:spcAft>
              <a:buClr>
                <a:schemeClr val="dk1"/>
              </a:buClr>
              <a:buSzPts val="1472"/>
              <a:buFont typeface="Arial"/>
              <a:buNone/>
            </a:pPr>
            <a:r>
              <a:rPr b="1" i="0" lang="en-US" sz="1472" u="sng" cap="none" strike="noStrike">
                <a:solidFill>
                  <a:schemeClr val="dk1"/>
                </a:solidFill>
                <a:latin typeface="Calibri"/>
                <a:ea typeface="Calibri"/>
                <a:cs typeface="Calibri"/>
                <a:sym typeface="Calibri"/>
              </a:rPr>
              <a:t>Hypothesis:</a:t>
            </a:r>
            <a:endParaRPr/>
          </a:p>
          <a:p>
            <a:pPr indent="-342900" lvl="0" marL="342900" marR="0" rtl="0" algn="l">
              <a:lnSpc>
                <a:spcPct val="80000"/>
              </a:lnSpc>
              <a:spcBef>
                <a:spcPts val="294"/>
              </a:spcBef>
              <a:spcAft>
                <a:spcPts val="0"/>
              </a:spcAft>
              <a:buClr>
                <a:schemeClr val="dk1"/>
              </a:buClr>
              <a:buSzPts val="1472"/>
              <a:buFont typeface="Arial"/>
              <a:buChar char="•"/>
            </a:pPr>
            <a:r>
              <a:rPr b="0" i="0" lang="en-US" sz="1472" u="none" cap="none" strike="noStrike">
                <a:solidFill>
                  <a:schemeClr val="dk1"/>
                </a:solidFill>
                <a:latin typeface="Calibri"/>
                <a:ea typeface="Calibri"/>
                <a:cs typeface="Calibri"/>
                <a:sym typeface="Calibri"/>
              </a:rPr>
              <a:t>Three channels through which state scholarships will induce students to enroll in non-STEM majors:</a:t>
            </a:r>
            <a:endParaRPr/>
          </a:p>
          <a:p>
            <a:pPr indent="0" lvl="0" marL="0" marR="0" rtl="0" algn="l">
              <a:lnSpc>
                <a:spcPct val="80000"/>
              </a:lnSpc>
              <a:spcBef>
                <a:spcPts val="294"/>
              </a:spcBef>
              <a:spcAft>
                <a:spcPts val="0"/>
              </a:spcAft>
              <a:buClr>
                <a:schemeClr val="dk1"/>
              </a:buClr>
              <a:buSzPts val="1472"/>
              <a:buFont typeface="Arial"/>
              <a:buNone/>
            </a:pPr>
            <a:r>
              <a:rPr b="0" i="0" lang="en-US" sz="1472" u="none" cap="none" strike="noStrike">
                <a:solidFill>
                  <a:schemeClr val="dk1"/>
                </a:solidFill>
                <a:latin typeface="Calibri"/>
                <a:ea typeface="Calibri"/>
                <a:cs typeface="Calibri"/>
                <a:sym typeface="Calibri"/>
              </a:rPr>
              <a:t>		1) STEM curriculum is more rigorous than non-STEM curriculum – annual renewal 				requirements will induce students to enroll in non-STEM majors.</a:t>
            </a:r>
            <a:endParaRPr/>
          </a:p>
          <a:p>
            <a:pPr indent="0" lvl="0" marL="0" marR="0" rtl="0" algn="l">
              <a:lnSpc>
                <a:spcPct val="80000"/>
              </a:lnSpc>
              <a:spcBef>
                <a:spcPts val="294"/>
              </a:spcBef>
              <a:spcAft>
                <a:spcPts val="0"/>
              </a:spcAft>
              <a:buClr>
                <a:schemeClr val="dk1"/>
              </a:buClr>
              <a:buSzPts val="1472"/>
              <a:buFont typeface="Arial"/>
              <a:buNone/>
            </a:pPr>
            <a:r>
              <a:rPr b="0" i="0" lang="en-US" sz="1472" u="none" cap="none" strike="noStrike">
                <a:solidFill>
                  <a:schemeClr val="dk1"/>
                </a:solidFill>
                <a:latin typeface="Calibri"/>
                <a:ea typeface="Calibri"/>
                <a:cs typeface="Calibri"/>
                <a:sym typeface="Calibri"/>
              </a:rPr>
              <a:t>		2) STEM majors are inferior goods, meaning, on average students enroll in STEM when 			income is lower. State merit aid is an in-kind transfer of income, students become wealthier 		and therefore enroll in more non-STEM</a:t>
            </a:r>
            <a:endParaRPr/>
          </a:p>
          <a:p>
            <a:pPr indent="0" lvl="0" marL="0" marR="0" rtl="0" algn="l">
              <a:lnSpc>
                <a:spcPct val="80000"/>
              </a:lnSpc>
              <a:spcBef>
                <a:spcPts val="294"/>
              </a:spcBef>
              <a:spcAft>
                <a:spcPts val="0"/>
              </a:spcAft>
              <a:buClr>
                <a:schemeClr val="dk1"/>
              </a:buClr>
              <a:buSzPts val="1472"/>
              <a:buFont typeface="Arial"/>
              <a:buNone/>
            </a:pPr>
            <a:r>
              <a:rPr b="0" i="0" lang="en-US" sz="1472" u="none" cap="none" strike="noStrike">
                <a:solidFill>
                  <a:schemeClr val="dk1"/>
                </a:solidFill>
                <a:latin typeface="Calibri"/>
                <a:ea typeface="Calibri"/>
                <a:cs typeface="Calibri"/>
                <a:sym typeface="Calibri"/>
              </a:rPr>
              <a:t>		3) STEM majors have greater earnings over lifetime compared to non-STEM. The returns to 		non-STEM majors increases as a result of state merit aid, so students will substitute away 		from STEM Majors</a:t>
            </a:r>
            <a:endParaRPr/>
          </a:p>
          <a:p>
            <a:pPr indent="-185420" lvl="0" marL="342900" marR="0" rtl="0" algn="l">
              <a:lnSpc>
                <a:spcPct val="80000"/>
              </a:lnSpc>
              <a:spcBef>
                <a:spcPts val="496"/>
              </a:spcBef>
              <a:spcAft>
                <a:spcPts val="1600"/>
              </a:spcAft>
              <a:buClr>
                <a:schemeClr val="dk1"/>
              </a:buClr>
              <a:buSzPts val="2480"/>
              <a:buFont typeface="Arial"/>
              <a:buNone/>
            </a:pPr>
            <a:r>
              <a:t/>
            </a:r>
            <a:endParaRPr b="0" i="0" sz="248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Quick Illustration of Substitution Effect</a:t>
            </a:r>
            <a:endParaRPr b="0" i="0" sz="3959" u="none" cap="none" strike="noStrike">
              <a:solidFill>
                <a:schemeClr val="dk1"/>
              </a:solidFill>
              <a:latin typeface="Calibri"/>
              <a:ea typeface="Calibri"/>
              <a:cs typeface="Calibri"/>
              <a:sym typeface="Calibri"/>
            </a:endParaRPr>
          </a:p>
        </p:txBody>
      </p:sp>
      <p:pic>
        <p:nvPicPr>
          <p:cNvPr id="101" name="Google Shape;101;p19"/>
          <p:cNvPicPr preferRelativeResize="0"/>
          <p:nvPr/>
        </p:nvPicPr>
        <p:blipFill rotWithShape="1">
          <a:blip r:embed="rId3">
            <a:alphaModFix/>
          </a:blip>
          <a:srcRect b="0" l="0" r="0" t="0"/>
          <a:stretch/>
        </p:blipFill>
        <p:spPr>
          <a:xfrm>
            <a:off x="457200" y="1676400"/>
            <a:ext cx="8229600" cy="449562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Estimation Methodology</a:t>
            </a:r>
            <a:endParaRPr b="0" i="0" sz="4400" u="none" cap="none" strike="noStrike">
              <a:solidFill>
                <a:schemeClr val="dk1"/>
              </a:solidFill>
              <a:latin typeface="Calibri"/>
              <a:ea typeface="Calibri"/>
              <a:cs typeface="Calibri"/>
              <a:sym typeface="Calibri"/>
            </a:endParaRPr>
          </a:p>
        </p:txBody>
      </p:sp>
      <p:sp>
        <p:nvSpPr>
          <p:cNvPr id="107" name="Google Shape;107;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240"/>
              <a:buFont typeface="Arial"/>
              <a:buChar char="•"/>
            </a:pPr>
            <a:r>
              <a:rPr b="0" i="0" lang="en-US" sz="2240" u="none" cap="none" strike="noStrike">
                <a:solidFill>
                  <a:schemeClr val="dk1"/>
                </a:solidFill>
                <a:latin typeface="Calibri"/>
                <a:ea typeface="Calibri"/>
                <a:cs typeface="Calibri"/>
                <a:sym typeface="Calibri"/>
              </a:rPr>
              <a:t>Linear probability model:</a:t>
            </a:r>
            <a:endParaRPr/>
          </a:p>
          <a:p>
            <a:pPr indent="0" lvl="0" marL="0" marR="0" rtl="0" algn="ctr">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P(Y</a:t>
            </a:r>
            <a:r>
              <a:rPr b="0" baseline="-25000" i="0" lang="en-US" sz="2240" u="none" cap="none" strike="noStrike">
                <a:solidFill>
                  <a:schemeClr val="dk1"/>
                </a:solidFill>
                <a:latin typeface="Calibri"/>
                <a:ea typeface="Calibri"/>
                <a:cs typeface="Calibri"/>
                <a:sym typeface="Calibri"/>
              </a:rPr>
              <a:t>isct</a:t>
            </a:r>
            <a:r>
              <a:rPr b="0" i="0" lang="en-US" sz="2240" u="none" cap="none" strike="noStrike">
                <a:solidFill>
                  <a:schemeClr val="dk1"/>
                </a:solidFill>
                <a:latin typeface="Calibri"/>
                <a:ea typeface="Calibri"/>
                <a:cs typeface="Calibri"/>
                <a:sym typeface="Calibri"/>
              </a:rPr>
              <a:t> = 1) = Γ</a:t>
            </a:r>
            <a:r>
              <a:rPr b="0" baseline="-25000" i="1" lang="en-US" sz="2240" u="none" cap="none" strike="noStrike">
                <a:solidFill>
                  <a:schemeClr val="dk1"/>
                </a:solidFill>
                <a:latin typeface="Calibri"/>
                <a:ea typeface="Calibri"/>
                <a:cs typeface="Calibri"/>
                <a:sym typeface="Calibri"/>
              </a:rPr>
              <a:t>s</a:t>
            </a:r>
            <a:r>
              <a:rPr b="1" i="0" lang="en-US" sz="2240" u="none" cap="none" strike="noStrike">
                <a:solidFill>
                  <a:schemeClr val="dk1"/>
                </a:solidFill>
                <a:latin typeface="Calibri"/>
                <a:ea typeface="Calibri"/>
                <a:cs typeface="Calibri"/>
                <a:sym typeface="Calibri"/>
              </a:rPr>
              <a:t> + </a:t>
            </a:r>
            <a:r>
              <a:rPr b="0" i="0" lang="en-US" sz="2240" u="none" cap="none" strike="noStrike">
                <a:solidFill>
                  <a:schemeClr val="dk1"/>
                </a:solidFill>
                <a:latin typeface="Calibri"/>
                <a:ea typeface="Calibri"/>
                <a:cs typeface="Calibri"/>
                <a:sym typeface="Calibri"/>
              </a:rPr>
              <a:t>π</a:t>
            </a:r>
            <a:r>
              <a:rPr b="0" baseline="-25000" i="1" lang="en-US" sz="2240" u="none" cap="none" strike="noStrike">
                <a:solidFill>
                  <a:schemeClr val="dk1"/>
                </a:solidFill>
                <a:latin typeface="Calibri"/>
                <a:ea typeface="Calibri"/>
                <a:cs typeface="Calibri"/>
                <a:sym typeface="Calibri"/>
              </a:rPr>
              <a:t>c</a:t>
            </a:r>
            <a:r>
              <a:rPr b="0" i="0" lang="en-US" sz="2240" u="none" cap="none" strike="noStrike">
                <a:solidFill>
                  <a:schemeClr val="dk1"/>
                </a:solidFill>
                <a:latin typeface="Calibri"/>
                <a:ea typeface="Calibri"/>
                <a:cs typeface="Calibri"/>
                <a:sym typeface="Calibri"/>
              </a:rPr>
              <a:t> + βX</a:t>
            </a:r>
            <a:r>
              <a:rPr b="0" baseline="-25000" i="1" lang="en-US" sz="2240" u="none" cap="none" strike="noStrike">
                <a:solidFill>
                  <a:schemeClr val="dk1"/>
                </a:solidFill>
                <a:latin typeface="Calibri"/>
                <a:ea typeface="Calibri"/>
                <a:cs typeface="Calibri"/>
                <a:sym typeface="Calibri"/>
              </a:rPr>
              <a:t>isct</a:t>
            </a:r>
            <a:r>
              <a:rPr b="0" i="0" lang="en-US" sz="2240" u="none" cap="none" strike="noStrike">
                <a:solidFill>
                  <a:schemeClr val="dk1"/>
                </a:solidFill>
                <a:latin typeface="Calibri"/>
                <a:ea typeface="Calibri"/>
                <a:cs typeface="Calibri"/>
                <a:sym typeface="Calibri"/>
              </a:rPr>
              <a:t> + δ</a:t>
            </a:r>
            <a:r>
              <a:rPr b="0" baseline="-25000" i="1" lang="en-US" sz="2240" u="none" cap="none" strike="noStrike">
                <a:solidFill>
                  <a:schemeClr val="dk1"/>
                </a:solidFill>
                <a:latin typeface="Calibri"/>
                <a:ea typeface="Calibri"/>
                <a:cs typeface="Calibri"/>
                <a:sym typeface="Calibri"/>
              </a:rPr>
              <a:t>s</a:t>
            </a:r>
            <a:r>
              <a:rPr b="0" i="0" lang="en-US" sz="2240" u="none" cap="none" strike="noStrike">
                <a:solidFill>
                  <a:schemeClr val="dk1"/>
                </a:solidFill>
                <a:latin typeface="Calibri"/>
                <a:ea typeface="Calibri"/>
                <a:cs typeface="Calibri"/>
                <a:sym typeface="Calibri"/>
              </a:rPr>
              <a:t>T</a:t>
            </a:r>
            <a:r>
              <a:rPr b="0" baseline="-25000" i="1" lang="en-US" sz="2240" u="none" cap="none" strike="noStrike">
                <a:solidFill>
                  <a:schemeClr val="dk1"/>
                </a:solidFill>
                <a:latin typeface="Calibri"/>
                <a:ea typeface="Calibri"/>
                <a:cs typeface="Calibri"/>
                <a:sym typeface="Calibri"/>
              </a:rPr>
              <a:t>sc</a:t>
            </a:r>
            <a:r>
              <a:rPr b="0" i="0" lang="en-US" sz="2240" u="none" cap="none" strike="noStrike">
                <a:solidFill>
                  <a:schemeClr val="dk1"/>
                </a:solidFill>
                <a:latin typeface="Calibri"/>
                <a:ea typeface="Calibri"/>
                <a:cs typeface="Calibri"/>
                <a:sym typeface="Calibri"/>
              </a:rPr>
              <a:t> + θMerit</a:t>
            </a:r>
            <a:r>
              <a:rPr b="0" baseline="-25000" i="1" lang="en-US" sz="2240" u="none" cap="none" strike="noStrike">
                <a:solidFill>
                  <a:schemeClr val="dk1"/>
                </a:solidFill>
                <a:latin typeface="Calibri"/>
                <a:ea typeface="Calibri"/>
                <a:cs typeface="Calibri"/>
                <a:sym typeface="Calibri"/>
              </a:rPr>
              <a:t>sc</a:t>
            </a:r>
            <a:r>
              <a:rPr b="0" i="0" lang="en-US" sz="2240" u="none" cap="none" strike="noStrike">
                <a:solidFill>
                  <a:schemeClr val="dk1"/>
                </a:solidFill>
                <a:latin typeface="Calibri"/>
                <a:ea typeface="Calibri"/>
                <a:cs typeface="Calibri"/>
                <a:sym typeface="Calibri"/>
              </a:rPr>
              <a:t> + ε</a:t>
            </a:r>
            <a:r>
              <a:rPr b="0" baseline="-25000" i="1" lang="en-US" sz="2240" u="none" cap="none" strike="noStrike">
                <a:solidFill>
                  <a:schemeClr val="dk1"/>
                </a:solidFill>
                <a:latin typeface="Calibri"/>
                <a:ea typeface="Calibri"/>
                <a:cs typeface="Calibri"/>
                <a:sym typeface="Calibri"/>
              </a:rPr>
              <a:t>isct</a:t>
            </a:r>
            <a:endParaRPr b="0" i="0" sz="2240" u="none" cap="none" strike="noStrike">
              <a:solidFill>
                <a:schemeClr val="dk1"/>
              </a:solidFill>
              <a:latin typeface="Calibri"/>
              <a:ea typeface="Calibri"/>
              <a:cs typeface="Calibri"/>
              <a:sym typeface="Calibri"/>
            </a:endParaRPr>
          </a:p>
          <a:p>
            <a:pPr indent="-285750" lvl="1" marL="742950" marR="0" rtl="0" algn="l">
              <a:lnSpc>
                <a:spcPct val="80000"/>
              </a:lnSpc>
              <a:spcBef>
                <a:spcPts val="392"/>
              </a:spcBef>
              <a:spcAft>
                <a:spcPts val="0"/>
              </a:spcAft>
              <a:buClr>
                <a:schemeClr val="dk1"/>
              </a:buClr>
              <a:buSzPts val="1960"/>
              <a:buFont typeface="Arial"/>
              <a:buChar char="–"/>
            </a:pPr>
            <a:r>
              <a:rPr b="0" i="0" lang="en-US" sz="1960" u="none" cap="none" strike="noStrike">
                <a:solidFill>
                  <a:schemeClr val="dk1"/>
                </a:solidFill>
                <a:latin typeface="Calibri"/>
                <a:ea typeface="Calibri"/>
                <a:cs typeface="Calibri"/>
                <a:sym typeface="Calibri"/>
              </a:rPr>
              <a:t>Y equals one if individual </a:t>
            </a:r>
            <a:r>
              <a:rPr b="0" i="1" lang="en-US" sz="1960" u="none" cap="none" strike="noStrike">
                <a:solidFill>
                  <a:schemeClr val="dk1"/>
                </a:solidFill>
                <a:latin typeface="Calibri"/>
                <a:ea typeface="Calibri"/>
                <a:cs typeface="Calibri"/>
                <a:sym typeface="Calibri"/>
              </a:rPr>
              <a:t>i</a:t>
            </a:r>
            <a:r>
              <a:rPr b="0" i="0" lang="en-US" sz="1960" u="none" cap="none" strike="noStrike">
                <a:solidFill>
                  <a:schemeClr val="dk1"/>
                </a:solidFill>
                <a:latin typeface="Calibri"/>
                <a:ea typeface="Calibri"/>
                <a:cs typeface="Calibri"/>
                <a:sym typeface="Calibri"/>
              </a:rPr>
              <a:t>, from state </a:t>
            </a:r>
            <a:r>
              <a:rPr b="0" i="1" lang="en-US" sz="1960" u="none" cap="none" strike="noStrike">
                <a:solidFill>
                  <a:schemeClr val="dk1"/>
                </a:solidFill>
                <a:latin typeface="Calibri"/>
                <a:ea typeface="Calibri"/>
                <a:cs typeface="Calibri"/>
                <a:sym typeface="Calibri"/>
              </a:rPr>
              <a:t>s</a:t>
            </a:r>
            <a:r>
              <a:rPr b="0" i="0" lang="en-US" sz="1960" u="none" cap="none" strike="noStrike">
                <a:solidFill>
                  <a:schemeClr val="dk1"/>
                </a:solidFill>
                <a:latin typeface="Calibri"/>
                <a:ea typeface="Calibri"/>
                <a:cs typeface="Calibri"/>
                <a:sym typeface="Calibri"/>
              </a:rPr>
              <a:t>, born in cohort </a:t>
            </a:r>
            <a:r>
              <a:rPr b="0" i="1" lang="en-US" sz="1960" u="none" cap="none" strike="noStrike">
                <a:solidFill>
                  <a:schemeClr val="dk1"/>
                </a:solidFill>
                <a:latin typeface="Calibri"/>
                <a:ea typeface="Calibri"/>
                <a:cs typeface="Calibri"/>
                <a:sym typeface="Calibri"/>
              </a:rPr>
              <a:t>c</a:t>
            </a:r>
            <a:r>
              <a:rPr b="0" i="0" lang="en-US" sz="1960" u="none" cap="none" strike="noStrike">
                <a:solidFill>
                  <a:schemeClr val="dk1"/>
                </a:solidFill>
                <a:latin typeface="Calibri"/>
                <a:ea typeface="Calibri"/>
                <a:cs typeface="Calibri"/>
                <a:sym typeface="Calibri"/>
              </a:rPr>
              <a:t>, in survey year </a:t>
            </a:r>
            <a:r>
              <a:rPr b="0" i="1" lang="en-US" sz="1960" u="none" cap="none" strike="noStrike">
                <a:solidFill>
                  <a:schemeClr val="dk1"/>
                </a:solidFill>
                <a:latin typeface="Calibri"/>
                <a:ea typeface="Calibri"/>
                <a:cs typeface="Calibri"/>
                <a:sym typeface="Calibri"/>
              </a:rPr>
              <a:t>t</a:t>
            </a:r>
            <a:r>
              <a:rPr b="0" i="0" lang="en-US" sz="1960" u="none" cap="none" strike="noStrike">
                <a:solidFill>
                  <a:schemeClr val="dk1"/>
                </a:solidFill>
                <a:latin typeface="Calibri"/>
                <a:ea typeface="Calibri"/>
                <a:cs typeface="Calibri"/>
                <a:sym typeface="Calibri"/>
              </a:rPr>
              <a:t>, completed a bachelor’s degree in a STEM field </a:t>
            </a:r>
            <a:endParaRPr/>
          </a:p>
          <a:p>
            <a:pPr indent="-285750" lvl="1" marL="742950" marR="0" rtl="0" algn="l">
              <a:lnSpc>
                <a:spcPct val="80000"/>
              </a:lnSpc>
              <a:spcBef>
                <a:spcPts val="392"/>
              </a:spcBef>
              <a:spcAft>
                <a:spcPts val="0"/>
              </a:spcAft>
              <a:buClr>
                <a:schemeClr val="dk1"/>
              </a:buClr>
              <a:buSzPts val="1960"/>
              <a:buFont typeface="Arial"/>
              <a:buChar char="–"/>
            </a:pPr>
            <a:r>
              <a:rPr b="0" i="0" lang="en-US" sz="1960" u="none" cap="none" strike="noStrike">
                <a:solidFill>
                  <a:schemeClr val="dk1"/>
                </a:solidFill>
                <a:latin typeface="Calibri"/>
                <a:ea typeface="Calibri"/>
                <a:cs typeface="Calibri"/>
                <a:sym typeface="Calibri"/>
              </a:rPr>
              <a:t>Γ</a:t>
            </a:r>
            <a:r>
              <a:rPr b="0" baseline="-25000" i="1" lang="en-US" sz="1960" u="none" cap="none" strike="noStrike">
                <a:solidFill>
                  <a:schemeClr val="dk1"/>
                </a:solidFill>
                <a:latin typeface="Calibri"/>
                <a:ea typeface="Calibri"/>
                <a:cs typeface="Calibri"/>
                <a:sym typeface="Calibri"/>
              </a:rPr>
              <a:t>s</a:t>
            </a:r>
            <a:r>
              <a:rPr b="0" i="0" lang="en-US" sz="1960" u="none" cap="none" strike="noStrike">
                <a:solidFill>
                  <a:schemeClr val="dk1"/>
                </a:solidFill>
                <a:latin typeface="Calibri"/>
                <a:ea typeface="Calibri"/>
                <a:cs typeface="Calibri"/>
                <a:sym typeface="Calibri"/>
              </a:rPr>
              <a:t> is a state-of-birth fixed effect</a:t>
            </a:r>
            <a:endParaRPr/>
          </a:p>
          <a:p>
            <a:pPr indent="-285750" lvl="1" marL="742950" marR="0" rtl="0" algn="l">
              <a:lnSpc>
                <a:spcPct val="80000"/>
              </a:lnSpc>
              <a:spcBef>
                <a:spcPts val="392"/>
              </a:spcBef>
              <a:spcAft>
                <a:spcPts val="0"/>
              </a:spcAft>
              <a:buClr>
                <a:schemeClr val="dk1"/>
              </a:buClr>
              <a:buSzPts val="1960"/>
              <a:buFont typeface="Arial"/>
              <a:buChar char="–"/>
            </a:pPr>
            <a:r>
              <a:rPr b="0" i="0" lang="en-US" sz="1960" u="none" cap="none" strike="noStrike">
                <a:solidFill>
                  <a:schemeClr val="dk1"/>
                </a:solidFill>
                <a:latin typeface="Calibri"/>
                <a:ea typeface="Calibri"/>
                <a:cs typeface="Calibri"/>
                <a:sym typeface="Calibri"/>
              </a:rPr>
              <a:t>π</a:t>
            </a:r>
            <a:r>
              <a:rPr b="0" baseline="-25000" i="1" lang="en-US" sz="1960" u="none" cap="none" strike="noStrike">
                <a:solidFill>
                  <a:schemeClr val="dk1"/>
                </a:solidFill>
                <a:latin typeface="Calibri"/>
                <a:ea typeface="Calibri"/>
                <a:cs typeface="Calibri"/>
                <a:sym typeface="Calibri"/>
              </a:rPr>
              <a:t>c</a:t>
            </a:r>
            <a:r>
              <a:rPr b="0" i="1" lang="en-US" sz="1960" u="none" cap="none" strike="noStrike">
                <a:solidFill>
                  <a:schemeClr val="dk1"/>
                </a:solidFill>
                <a:latin typeface="Calibri"/>
                <a:ea typeface="Calibri"/>
                <a:cs typeface="Calibri"/>
                <a:sym typeface="Calibri"/>
              </a:rPr>
              <a:t> </a:t>
            </a:r>
            <a:r>
              <a:rPr b="0" i="0" lang="en-US" sz="1960" u="none" cap="none" strike="noStrike">
                <a:solidFill>
                  <a:schemeClr val="dk1"/>
                </a:solidFill>
                <a:latin typeface="Calibri"/>
                <a:ea typeface="Calibri"/>
                <a:cs typeface="Calibri"/>
                <a:sym typeface="Calibri"/>
              </a:rPr>
              <a:t>is a birth cohort fixed effect</a:t>
            </a:r>
            <a:endParaRPr/>
          </a:p>
          <a:p>
            <a:pPr indent="-285750" lvl="1" marL="742950" marR="0" rtl="0" algn="l">
              <a:lnSpc>
                <a:spcPct val="80000"/>
              </a:lnSpc>
              <a:spcBef>
                <a:spcPts val="392"/>
              </a:spcBef>
              <a:spcAft>
                <a:spcPts val="0"/>
              </a:spcAft>
              <a:buClr>
                <a:schemeClr val="dk1"/>
              </a:buClr>
              <a:buSzPts val="1960"/>
              <a:buFont typeface="Arial"/>
              <a:buChar char="–"/>
            </a:pPr>
            <a:r>
              <a:rPr b="0" i="0" lang="en-US" sz="1960" u="none" cap="none" strike="noStrike">
                <a:solidFill>
                  <a:schemeClr val="dk1"/>
                </a:solidFill>
                <a:latin typeface="Calibri"/>
                <a:ea typeface="Calibri"/>
                <a:cs typeface="Calibri"/>
                <a:sym typeface="Calibri"/>
              </a:rPr>
              <a:t>X</a:t>
            </a:r>
            <a:r>
              <a:rPr b="0" baseline="-25000" i="1" lang="en-US" sz="1960" u="none" cap="none" strike="noStrike">
                <a:solidFill>
                  <a:schemeClr val="dk1"/>
                </a:solidFill>
                <a:latin typeface="Calibri"/>
                <a:ea typeface="Calibri"/>
                <a:cs typeface="Calibri"/>
                <a:sym typeface="Calibri"/>
              </a:rPr>
              <a:t>isct</a:t>
            </a:r>
            <a:r>
              <a:rPr b="0" i="0" lang="en-US" sz="1960" u="none" cap="none" strike="noStrike">
                <a:solidFill>
                  <a:schemeClr val="dk1"/>
                </a:solidFill>
                <a:latin typeface="Calibri"/>
                <a:ea typeface="Calibri"/>
                <a:cs typeface="Calibri"/>
                <a:sym typeface="Calibri"/>
              </a:rPr>
              <a:t> includes a set of dummy variables for age, Hispanic origin, race and sex</a:t>
            </a:r>
            <a:endParaRPr/>
          </a:p>
          <a:p>
            <a:pPr indent="-285750" lvl="1" marL="742950" marR="0" rtl="0" algn="l">
              <a:lnSpc>
                <a:spcPct val="80000"/>
              </a:lnSpc>
              <a:spcBef>
                <a:spcPts val="392"/>
              </a:spcBef>
              <a:spcAft>
                <a:spcPts val="0"/>
              </a:spcAft>
              <a:buClr>
                <a:schemeClr val="dk1"/>
              </a:buClr>
              <a:buSzPts val="1960"/>
              <a:buFont typeface="Arial"/>
              <a:buChar char="–"/>
            </a:pPr>
            <a:r>
              <a:rPr b="0" i="0" lang="en-US" sz="1960" u="none" cap="none" strike="noStrike">
                <a:solidFill>
                  <a:schemeClr val="dk1"/>
                </a:solidFill>
                <a:latin typeface="Calibri"/>
                <a:ea typeface="Calibri"/>
                <a:cs typeface="Calibri"/>
                <a:sym typeface="Calibri"/>
              </a:rPr>
              <a:t>T</a:t>
            </a:r>
            <a:r>
              <a:rPr b="0" baseline="-25000" i="1" lang="en-US" sz="1960" u="none" cap="none" strike="noStrike">
                <a:solidFill>
                  <a:schemeClr val="dk1"/>
                </a:solidFill>
                <a:latin typeface="Calibri"/>
                <a:ea typeface="Calibri"/>
                <a:cs typeface="Calibri"/>
                <a:sym typeface="Calibri"/>
              </a:rPr>
              <a:t>sc</a:t>
            </a:r>
            <a:r>
              <a:rPr b="0" i="0" lang="en-US" sz="1960" u="none" cap="none" strike="noStrike">
                <a:solidFill>
                  <a:schemeClr val="dk1"/>
                </a:solidFill>
                <a:latin typeface="Calibri"/>
                <a:ea typeface="Calibri"/>
                <a:cs typeface="Calibri"/>
                <a:sym typeface="Calibri"/>
              </a:rPr>
              <a:t> is a state-of-birth by year-of-birth time trend</a:t>
            </a:r>
            <a:endParaRPr/>
          </a:p>
          <a:p>
            <a:pPr indent="-285750" lvl="1" marL="742950" marR="0" rtl="0" algn="l">
              <a:lnSpc>
                <a:spcPct val="80000"/>
              </a:lnSpc>
              <a:spcBef>
                <a:spcPts val="392"/>
              </a:spcBef>
              <a:spcAft>
                <a:spcPts val="0"/>
              </a:spcAft>
              <a:buClr>
                <a:schemeClr val="dk1"/>
              </a:buClr>
              <a:buSzPts val="1960"/>
              <a:buFont typeface="Arial"/>
              <a:buChar char="–"/>
            </a:pPr>
            <a:r>
              <a:rPr b="0" i="0" lang="en-US" sz="1960" u="none" cap="none" strike="noStrike">
                <a:solidFill>
                  <a:schemeClr val="dk1"/>
                </a:solidFill>
                <a:latin typeface="Calibri"/>
                <a:ea typeface="Calibri"/>
                <a:cs typeface="Calibri"/>
                <a:sym typeface="Calibri"/>
              </a:rPr>
              <a:t>Merit</a:t>
            </a:r>
            <a:r>
              <a:rPr b="0" baseline="-25000" i="1" lang="en-US" sz="1960" u="none" cap="none" strike="noStrike">
                <a:solidFill>
                  <a:schemeClr val="dk1"/>
                </a:solidFill>
                <a:latin typeface="Calibri"/>
                <a:ea typeface="Calibri"/>
                <a:cs typeface="Calibri"/>
                <a:sym typeface="Calibri"/>
              </a:rPr>
              <a:t>sc</a:t>
            </a:r>
            <a:r>
              <a:rPr b="0" i="0" lang="en-US" sz="1960" u="none" cap="none" strike="noStrike">
                <a:solidFill>
                  <a:schemeClr val="dk1"/>
                </a:solidFill>
                <a:latin typeface="Calibri"/>
                <a:ea typeface="Calibri"/>
                <a:cs typeface="Calibri"/>
                <a:sym typeface="Calibri"/>
              </a:rPr>
              <a:t> is an indicator equal to one if the respondent was exposed to a state merit program</a:t>
            </a:r>
            <a:endParaRPr/>
          </a:p>
          <a:p>
            <a:pPr indent="-342900" lvl="0" marL="342900" marR="0" rtl="0" algn="l">
              <a:lnSpc>
                <a:spcPct val="80000"/>
              </a:lnSpc>
              <a:spcBef>
                <a:spcPts val="448"/>
              </a:spcBef>
              <a:spcAft>
                <a:spcPts val="1600"/>
              </a:spcAft>
              <a:buClr>
                <a:schemeClr val="dk1"/>
              </a:buClr>
              <a:buSzPts val="2240"/>
              <a:buFont typeface="Arial"/>
              <a:buChar char="•"/>
            </a:pPr>
            <a:r>
              <a:rPr b="0" i="0" lang="en-US" sz="2240" u="none" cap="none" strike="noStrike">
                <a:solidFill>
                  <a:schemeClr val="dk1"/>
                </a:solidFill>
                <a:latin typeface="Calibri"/>
                <a:ea typeface="Calibri"/>
                <a:cs typeface="Calibri"/>
                <a:sym typeface="Calibri"/>
              </a:rPr>
              <a:t>The parameter of interest is θ and the inclusion of the state-of-birth and year-of-birth fixed effects allow θ to be interpreted as a Difference-in-Differences estimate. </a:t>
            </a:r>
            <a:endParaRPr b="0" i="0" sz="224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Exploratory Data Analysis</a:t>
            </a:r>
            <a:endParaRPr b="0" i="0" sz="4400" u="none" cap="none" strike="noStrike">
              <a:solidFill>
                <a:schemeClr val="dk1"/>
              </a:solidFill>
              <a:latin typeface="Calibri"/>
              <a:ea typeface="Calibri"/>
              <a:cs typeface="Calibri"/>
              <a:sym typeface="Calibri"/>
            </a:endParaRPr>
          </a:p>
        </p:txBody>
      </p:sp>
      <p:sp>
        <p:nvSpPr>
          <p:cNvPr id="113" name="Google Shape;11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160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114" name="Google Shape;114;p21"/>
          <p:cNvPicPr preferRelativeResize="0"/>
          <p:nvPr/>
        </p:nvPicPr>
        <p:blipFill>
          <a:blip r:embed="rId3">
            <a:alphaModFix/>
          </a:blip>
          <a:stretch>
            <a:fillRect/>
          </a:stretch>
        </p:blipFill>
        <p:spPr>
          <a:xfrm>
            <a:off x="417962" y="1313700"/>
            <a:ext cx="8308074" cy="534388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lang="en-US"/>
              <a:t>                       </a:t>
            </a:r>
            <a:r>
              <a:rPr b="0" i="0" lang="en-US" sz="4400" u="none" cap="none" strike="noStrike">
                <a:solidFill>
                  <a:schemeClr val="dk1"/>
                </a:solidFill>
                <a:latin typeface="Calibri"/>
                <a:ea typeface="Calibri"/>
                <a:cs typeface="Calibri"/>
                <a:sym typeface="Calibri"/>
              </a:rPr>
              <a:t>Results</a:t>
            </a:r>
            <a:endParaRPr b="0" i="0" sz="4400" u="none" cap="none" strike="noStrike">
              <a:solidFill>
                <a:schemeClr val="dk1"/>
              </a:solidFill>
              <a:latin typeface="Calibri"/>
              <a:ea typeface="Calibri"/>
              <a:cs typeface="Calibri"/>
              <a:sym typeface="Calibri"/>
            </a:endParaRPr>
          </a:p>
        </p:txBody>
      </p:sp>
      <p:pic>
        <p:nvPicPr>
          <p:cNvPr id="120" name="Google Shape;120;p22"/>
          <p:cNvPicPr preferRelativeResize="0"/>
          <p:nvPr/>
        </p:nvPicPr>
        <p:blipFill>
          <a:blip r:embed="rId3">
            <a:alphaModFix/>
          </a:blip>
          <a:stretch>
            <a:fillRect/>
          </a:stretch>
        </p:blipFill>
        <p:spPr>
          <a:xfrm>
            <a:off x="516938" y="274650"/>
            <a:ext cx="4391025" cy="6400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