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BD8CD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EBE2">
              <a:alpha val="85000"/>
            </a:srgbClr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A8A49D"/>
              </a:solidFill>
              <a:prstDash val="solid"/>
              <a:miter lim="400000"/>
            </a:ln>
          </a:left>
          <a:right>
            <a:ln w="12700" cap="flat">
              <a:solidFill>
                <a:srgbClr val="A8A49D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A8A49D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solidFill>
            <a:srgbClr val="8C8982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D6D3CB"/>
              </a:solidFill>
              <a:prstDash val="solid"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D6D3CB"/>
              </a:solidFill>
              <a:prstDash val="solid"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406400" y="86233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Line"/>
          <p:cNvSpPr/>
          <p:nvPr/>
        </p:nvSpPr>
        <p:spPr>
          <a:xfrm>
            <a:off x="406400" y="86741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Date"/>
          <p:cNvSpPr txBox="1"/>
          <p:nvPr>
            <p:ph type="body" sz="quarter" idx="13"/>
          </p:nvPr>
        </p:nvSpPr>
        <p:spPr>
          <a:xfrm>
            <a:off x="369422" y="8807450"/>
            <a:ext cx="12255501" cy="406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i="1" sz="1800">
                <a:solidFill>
                  <a:srgbClr val="5C86B9"/>
                </a:solidFill>
              </a:defRPr>
            </a:lvl1pPr>
          </a:lstStyle>
          <a:p>
            <a:pPr/>
            <a:r>
              <a:t>Date</a:t>
            </a:r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355600" y="5905500"/>
            <a:ext cx="12293600" cy="210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1pPr>
            <a:lvl2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2pPr>
            <a:lvl3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3pPr>
            <a:lvl4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4pPr>
            <a:lvl5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“Type a quote here.”"/>
          <p:cNvSpPr txBox="1"/>
          <p:nvPr>
            <p:ph type="body" sz="quarter" idx="13"/>
          </p:nvPr>
        </p:nvSpPr>
        <p:spPr>
          <a:xfrm>
            <a:off x="1270000" y="4305300"/>
            <a:ext cx="10464800" cy="609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ClrTx/>
              <a:buSzTx/>
              <a:buFontTx/>
              <a:buNone/>
              <a:defRPr sz="30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8" name="–Johnny Appleseed"/>
          <p:cNvSpPr txBox="1"/>
          <p:nvPr>
            <p:ph type="body" sz="quarter" idx="14"/>
          </p:nvPr>
        </p:nvSpPr>
        <p:spPr>
          <a:xfrm>
            <a:off x="1270000" y="6362700"/>
            <a:ext cx="104648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>
                <a:solidFill>
                  <a:srgbClr val="5C86B9"/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sx="100000" sy="100000" kx="0" ky="0" algn="b" rotWithShape="0" blurRad="38100" dist="15537" dir="5392174">
                    <a:srgbClr val="000000">
                      <a:alpha val="78421"/>
                    </a:srgbClr>
                  </a:outerShdw>
                </a:effectLst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"/>
          <p:cNvSpPr/>
          <p:nvPr/>
        </p:nvSpPr>
        <p:spPr>
          <a:xfrm>
            <a:off x="406400" y="86233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" name="Line"/>
          <p:cNvSpPr/>
          <p:nvPr/>
        </p:nvSpPr>
        <p:spPr>
          <a:xfrm>
            <a:off x="406400" y="86741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Date"/>
          <p:cNvSpPr txBox="1"/>
          <p:nvPr>
            <p:ph type="body" sz="quarter" idx="13"/>
          </p:nvPr>
        </p:nvSpPr>
        <p:spPr>
          <a:xfrm>
            <a:off x="369422" y="8807450"/>
            <a:ext cx="12255501" cy="406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i="1" sz="1800">
                <a:solidFill>
                  <a:srgbClr val="5C86B9"/>
                </a:solidFill>
              </a:defRPr>
            </a:lvl1pPr>
          </a:lstStyle>
          <a:p>
            <a:pPr/>
            <a:r>
              <a:t>Date</a:t>
            </a:r>
          </a:p>
        </p:txBody>
      </p:sp>
      <p:sp>
        <p:nvSpPr>
          <p:cNvPr id="28" name="108352003_2880x2057.jpeg"/>
          <p:cNvSpPr/>
          <p:nvPr>
            <p:ph type="pic" idx="14"/>
          </p:nvPr>
        </p:nvSpPr>
        <p:spPr>
          <a:xfrm>
            <a:off x="368300" y="444500"/>
            <a:ext cx="12268200" cy="6324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9" name="Title Text"/>
          <p:cNvSpPr txBox="1"/>
          <p:nvPr>
            <p:ph type="title"/>
          </p:nvPr>
        </p:nvSpPr>
        <p:spPr>
          <a:xfrm>
            <a:off x="355600" y="6908800"/>
            <a:ext cx="12293600" cy="11049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1pPr>
            <a:lvl2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2pPr>
            <a:lvl3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3pPr>
            <a:lvl4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4pPr>
            <a:lvl5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"/>
          <p:cNvSpPr/>
          <p:nvPr/>
        </p:nvSpPr>
        <p:spPr>
          <a:xfrm>
            <a:off x="406400" y="48641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" name="Line"/>
          <p:cNvSpPr/>
          <p:nvPr/>
        </p:nvSpPr>
        <p:spPr>
          <a:xfrm>
            <a:off x="406400" y="49149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0" name="Title Text"/>
          <p:cNvSpPr txBox="1"/>
          <p:nvPr>
            <p:ph type="title"/>
          </p:nvPr>
        </p:nvSpPr>
        <p:spPr>
          <a:xfrm>
            <a:off x="355600" y="2628900"/>
            <a:ext cx="12293600" cy="210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"/>
          <p:cNvSpPr/>
          <p:nvPr/>
        </p:nvSpPr>
        <p:spPr>
          <a:xfrm>
            <a:off x="406400" y="5270500"/>
            <a:ext cx="5689600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9" name="Line"/>
          <p:cNvSpPr/>
          <p:nvPr/>
        </p:nvSpPr>
        <p:spPr>
          <a:xfrm>
            <a:off x="406400" y="5321300"/>
            <a:ext cx="5689600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108177208_1914x1620.jpeg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1" name="Title Text"/>
          <p:cNvSpPr txBox="1"/>
          <p:nvPr>
            <p:ph type="title"/>
          </p:nvPr>
        </p:nvSpPr>
        <p:spPr>
          <a:xfrm>
            <a:off x="355600" y="1930400"/>
            <a:ext cx="5816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quarter" idx="1"/>
          </p:nvPr>
        </p:nvSpPr>
        <p:spPr>
          <a:xfrm>
            <a:off x="355600" y="5410200"/>
            <a:ext cx="5816600" cy="3365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1pPr>
            <a:lvl2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2pPr>
            <a:lvl3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3pPr>
            <a:lvl4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4pPr>
            <a:lvl5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sx="100000" sy="100000" kx="0" ky="0" algn="b" rotWithShape="0" blurRad="38100" dist="15537" dir="5392174">
                    <a:srgbClr val="000000">
                      <a:alpha val="78421"/>
                    </a:srgbClr>
                  </a:outerShdw>
                </a:effectLst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4200"/>
              </a:spcBef>
            </a:lvl1pPr>
            <a:lvl2pPr>
              <a:spcBef>
                <a:spcPts val="4200"/>
              </a:spcBef>
            </a:lvl2pPr>
            <a:lvl3pPr>
              <a:spcBef>
                <a:spcPts val="4200"/>
              </a:spcBef>
            </a:lvl3pPr>
            <a:lvl4pPr>
              <a:spcBef>
                <a:spcPts val="4200"/>
              </a:spcBef>
            </a:lvl4pPr>
            <a:lvl5pPr>
              <a:spcBef>
                <a:spcPts val="42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Line"/>
          <p:cNvSpPr/>
          <p:nvPr/>
        </p:nvSpPr>
        <p:spPr>
          <a:xfrm>
            <a:off x="406400" y="2565400"/>
            <a:ext cx="5689600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8" name="Line"/>
          <p:cNvSpPr/>
          <p:nvPr/>
        </p:nvSpPr>
        <p:spPr>
          <a:xfrm>
            <a:off x="406400" y="2616200"/>
            <a:ext cx="5689600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9" name="117356722_2160x1620.jpeg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Title Text"/>
          <p:cNvSpPr txBox="1"/>
          <p:nvPr>
            <p:ph type="title"/>
          </p:nvPr>
        </p:nvSpPr>
        <p:spPr>
          <a:xfrm>
            <a:off x="355600" y="444500"/>
            <a:ext cx="5816600" cy="2044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half" idx="1"/>
          </p:nvPr>
        </p:nvSpPr>
        <p:spPr>
          <a:xfrm>
            <a:off x="355600" y="2984500"/>
            <a:ext cx="5816600" cy="6324600"/>
          </a:xfrm>
          <a:prstGeom prst="rect">
            <a:avLst/>
          </a:prstGeom>
        </p:spPr>
        <p:txBody>
          <a:bodyPr/>
          <a:lstStyle>
            <a:lvl1pPr marL="381000" indent="-381000">
              <a:defRPr sz="3000"/>
            </a:lvl1pPr>
            <a:lvl2pPr marL="762000" indent="-381000">
              <a:defRPr sz="3000"/>
            </a:lvl2pPr>
            <a:lvl3pPr marL="1143000" indent="-381000">
              <a:defRPr sz="3000"/>
            </a:lvl3pPr>
            <a:lvl4pPr marL="1524000" indent="-381000">
              <a:defRPr sz="3000"/>
            </a:lvl4pPr>
            <a:lvl5pPr marL="1905000" indent="-381000"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sx="100000" sy="100000" kx="0" ky="0" algn="b" rotWithShape="0" blurRad="38100" dist="15537" dir="5392174">
                    <a:srgbClr val="000000">
                      <a:alpha val="78421"/>
                    </a:srgbClr>
                  </a:outerShdw>
                </a:effectLst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/>
          <p:nvPr>
            <p:ph type="body" idx="1"/>
          </p:nvPr>
        </p:nvSpPr>
        <p:spPr>
          <a:xfrm>
            <a:off x="355600" y="444500"/>
            <a:ext cx="12293600" cy="8864600"/>
          </a:xfrm>
          <a:prstGeom prst="rect">
            <a:avLst/>
          </a:prstGeom>
        </p:spPr>
        <p:txBody>
          <a:bodyPr/>
          <a:lstStyle>
            <a:lvl1pPr>
              <a:spcBef>
                <a:spcPts val="4200"/>
              </a:spcBef>
            </a:lvl1pPr>
            <a:lvl2pPr>
              <a:spcBef>
                <a:spcPts val="4200"/>
              </a:spcBef>
            </a:lvl2pPr>
            <a:lvl3pPr>
              <a:spcBef>
                <a:spcPts val="4200"/>
              </a:spcBef>
            </a:lvl3pPr>
            <a:lvl4pPr>
              <a:spcBef>
                <a:spcPts val="4200"/>
              </a:spcBef>
            </a:lvl4pPr>
            <a:lvl5pPr>
              <a:spcBef>
                <a:spcPts val="42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/>
          <p:nvPr>
            <p:ph type="pic" sz="half" idx="13"/>
          </p:nvPr>
        </p:nvSpPr>
        <p:spPr>
          <a:xfrm>
            <a:off x="6502400" y="4813300"/>
            <a:ext cx="6121400" cy="4356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Image"/>
          <p:cNvSpPr/>
          <p:nvPr>
            <p:ph type="pic" sz="half" idx="14"/>
          </p:nvPr>
        </p:nvSpPr>
        <p:spPr>
          <a:xfrm>
            <a:off x="6502400" y="444500"/>
            <a:ext cx="6121400" cy="436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Image"/>
          <p:cNvSpPr/>
          <p:nvPr>
            <p:ph type="pic" idx="15"/>
          </p:nvPr>
        </p:nvSpPr>
        <p:spPr>
          <a:xfrm>
            <a:off x="368300" y="444500"/>
            <a:ext cx="6121400" cy="872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406400" y="25654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Line"/>
          <p:cNvSpPr/>
          <p:nvPr/>
        </p:nvSpPr>
        <p:spPr>
          <a:xfrm>
            <a:off x="406400" y="26162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355600" y="444500"/>
            <a:ext cx="12293600" cy="204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355600" y="2984500"/>
            <a:ext cx="12293600" cy="632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2331700" y="9220199"/>
            <a:ext cx="317500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chemeClr val="accent1">
                    <a:hueOff val="54750"/>
                    <a:satOff val="-1697"/>
                    <a:lumOff val="-18038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9pPr>
    </p:titleStyle>
    <p:bodyStyle>
      <a:lvl1pPr marL="508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1pPr>
      <a:lvl2pPr marL="1016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2pPr>
      <a:lvl3pPr marL="1524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3pPr>
      <a:lvl4pPr marL="2032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4pPr>
      <a:lvl5pPr marL="2540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5pPr>
      <a:lvl6pPr marL="3048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6pPr>
      <a:lvl7pPr marL="3556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7pPr>
      <a:lvl8pPr marL="4064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8pPr>
      <a:lvl9pPr marL="4572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b="0" baseline="0" cap="none" i="0" spc="0" strike="noStrike" sz="3800" u="none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4.tif"/><Relationship Id="rId4" Type="http://schemas.openxmlformats.org/officeDocument/2006/relationships/image" Target="../media/image5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tif"/><Relationship Id="rId3" Type="http://schemas.openxmlformats.org/officeDocument/2006/relationships/image" Target="../media/image7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tif"/><Relationship Id="rId3" Type="http://schemas.openxmlformats.org/officeDocument/2006/relationships/image" Target="../media/image9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tif"/><Relationship Id="rId3" Type="http://schemas.openxmlformats.org/officeDocument/2006/relationships/image" Target="../media/image11.tif"/><Relationship Id="rId4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tif"/><Relationship Id="rId3" Type="http://schemas.openxmlformats.org/officeDocument/2006/relationships/image" Target="../media/image13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27th November 2018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27th November 2018</a:t>
            </a:r>
          </a:p>
        </p:txBody>
      </p:sp>
      <p:sp>
        <p:nvSpPr>
          <p:cNvPr id="134" name="Understanding the factors that influence the popularity of mobile applications…"/>
          <p:cNvSpPr txBox="1"/>
          <p:nvPr>
            <p:ph type="title"/>
          </p:nvPr>
        </p:nvSpPr>
        <p:spPr>
          <a:xfrm>
            <a:off x="355600" y="4945338"/>
            <a:ext cx="12293600" cy="2723552"/>
          </a:xfrm>
          <a:prstGeom prst="rect">
            <a:avLst/>
          </a:prstGeom>
        </p:spPr>
        <p:txBody>
          <a:bodyPr/>
          <a:lstStyle/>
          <a:p>
            <a:pPr algn="ctr"/>
            <a:r>
              <a:rPr spc="-100" sz="5000"/>
              <a:t>Understanding the factors that influence the popularity of mobile applications </a:t>
            </a:r>
            <a:endParaRPr spc="-100" sz="5000"/>
          </a:p>
          <a:p>
            <a:pPr algn="ctr">
              <a:defRPr spc="-53" sz="2700"/>
            </a:pPr>
            <a:r>
              <a:t>A comparative study between Android apps and IOS apps  </a:t>
            </a:r>
          </a:p>
        </p:txBody>
      </p:sp>
      <p:sp>
        <p:nvSpPr>
          <p:cNvPr id="135" name="DATS 6103 - Individual Project 2 - Poornima Joshi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DATS 6103 - Individual Project 2 - Poornima Joshi</a:t>
            </a:r>
          </a:p>
        </p:txBody>
      </p:sp>
      <p:pic>
        <p:nvPicPr>
          <p:cNvPr id="1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346305"/>
            <a:ext cx="10160000" cy="5461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Future Work:"/>
          <p:cNvSpPr txBox="1"/>
          <p:nvPr>
            <p:ph type="title"/>
          </p:nvPr>
        </p:nvSpPr>
        <p:spPr>
          <a:xfrm>
            <a:off x="355600" y="863600"/>
            <a:ext cx="5816600" cy="2044700"/>
          </a:xfrm>
          <a:prstGeom prst="rect">
            <a:avLst/>
          </a:prstGeom>
        </p:spPr>
        <p:txBody>
          <a:bodyPr/>
          <a:lstStyle/>
          <a:p>
            <a:pPr/>
            <a:r>
              <a:t>Future Work:</a:t>
            </a:r>
          </a:p>
        </p:txBody>
      </p:sp>
      <p:sp>
        <p:nvSpPr>
          <p:cNvPr id="181" name="Compare the independent variables with each other to see if any of them correlate with themselves."/>
          <p:cNvSpPr txBox="1"/>
          <p:nvPr>
            <p:ph type="body" sz="quarter" idx="1"/>
          </p:nvPr>
        </p:nvSpPr>
        <p:spPr>
          <a:xfrm>
            <a:off x="328914" y="2743326"/>
            <a:ext cx="11881955" cy="1568592"/>
          </a:xfrm>
          <a:prstGeom prst="rect">
            <a:avLst/>
          </a:prstGeom>
        </p:spPr>
        <p:txBody>
          <a:bodyPr/>
          <a:lstStyle/>
          <a:p>
            <a:pPr/>
            <a:r>
              <a:t>Compare the independent variables with each other to see if any of them correlate with themselves.</a:t>
            </a:r>
          </a:p>
        </p:txBody>
      </p:sp>
      <p:sp>
        <p:nvSpPr>
          <p:cNvPr id="182" name="Learning outcome:"/>
          <p:cNvSpPr txBox="1"/>
          <p:nvPr/>
        </p:nvSpPr>
        <p:spPr>
          <a:xfrm>
            <a:off x="355600" y="4432567"/>
            <a:ext cx="6675019" cy="204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572516">
              <a:defRPr spc="-125" sz="6272">
                <a:solidFill>
                  <a:schemeClr val="accent1">
                    <a:hueOff val="54750"/>
                    <a:satOff val="-1697"/>
                    <a:lumOff val="-18038"/>
                  </a:schemeClr>
                </a:solidFill>
                <a:latin typeface="+mn-lt"/>
                <a:ea typeface="+mn-ea"/>
                <a:cs typeface="+mn-cs"/>
                <a:sym typeface="Didot"/>
              </a:defRPr>
            </a:lvl1pPr>
          </a:lstStyle>
          <a:p>
            <a:pPr/>
            <a:r>
              <a:t>Learning outcome:</a:t>
            </a:r>
          </a:p>
        </p:txBody>
      </p:sp>
      <p:sp>
        <p:nvSpPr>
          <p:cNvPr id="183" name="Line"/>
          <p:cNvSpPr/>
          <p:nvPr/>
        </p:nvSpPr>
        <p:spPr>
          <a:xfrm>
            <a:off x="442084" y="6146799"/>
            <a:ext cx="6502051" cy="1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184" name="Line"/>
          <p:cNvSpPr/>
          <p:nvPr/>
        </p:nvSpPr>
        <p:spPr>
          <a:xfrm>
            <a:off x="454784" y="6184900"/>
            <a:ext cx="6502051" cy="0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202020"/>
                </a:solidFill>
              </a:defRPr>
            </a:pPr>
          </a:p>
        </p:txBody>
      </p:sp>
      <p:sp>
        <p:nvSpPr>
          <p:cNvPr id="185" name="Working with different kinds of large datasets and comparing them.…"/>
          <p:cNvSpPr txBox="1"/>
          <p:nvPr/>
        </p:nvSpPr>
        <p:spPr>
          <a:xfrm>
            <a:off x="328914" y="6325973"/>
            <a:ext cx="11881955" cy="2321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381000" indent="-381000" algn="l">
              <a:spcBef>
                <a:spcPts val="3800"/>
              </a:spcBef>
              <a:buClr>
                <a:srgbClr val="5C86B9"/>
              </a:buClr>
              <a:buSzPct val="70000"/>
              <a:buFont typeface="Zapf Dingbats"/>
              <a:buChar char="✤"/>
              <a:defRPr>
                <a:solidFill>
                  <a:srgbClr val="000000"/>
                </a:solidFill>
              </a:defRPr>
            </a:pPr>
            <a:r>
              <a:t>Working with different kinds of large datasets and comparing them.</a:t>
            </a:r>
          </a:p>
          <a:p>
            <a:pPr marL="381000" indent="-381000" algn="l">
              <a:spcBef>
                <a:spcPts val="3800"/>
              </a:spcBef>
              <a:buClr>
                <a:srgbClr val="5C86B9"/>
              </a:buClr>
              <a:buSzPct val="70000"/>
              <a:buFont typeface="Zapf Dingbats"/>
              <a:buChar char="✤"/>
              <a:defRPr>
                <a:solidFill>
                  <a:srgbClr val="000000"/>
                </a:solidFill>
              </a:defRPr>
            </a:pPr>
            <a:r>
              <a:t>Cleaning data takes a significant amount of time.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EDA"/>
          <p:cNvSpPr txBox="1"/>
          <p:nvPr>
            <p:ph type="title"/>
          </p:nvPr>
        </p:nvSpPr>
        <p:spPr>
          <a:xfrm>
            <a:off x="355600" y="7467727"/>
            <a:ext cx="12293600" cy="1104901"/>
          </a:xfrm>
          <a:prstGeom prst="rect">
            <a:avLst/>
          </a:prstGeom>
        </p:spPr>
        <p:txBody>
          <a:bodyPr/>
          <a:lstStyle>
            <a:lvl1pPr defTabSz="572516">
              <a:defRPr spc="-125" sz="6272"/>
            </a:lvl1pPr>
          </a:lstStyle>
          <a:p>
            <a:pPr/>
            <a:r>
              <a:t>EDA</a:t>
            </a:r>
          </a:p>
        </p:txBody>
      </p:sp>
      <p:sp>
        <p:nvSpPr>
          <p:cNvPr id="139" name="Android’s Play Store"/>
          <p:cNvSpPr txBox="1"/>
          <p:nvPr>
            <p:ph type="body" sz="quarter" idx="1"/>
          </p:nvPr>
        </p:nvSpPr>
        <p:spPr>
          <a:xfrm>
            <a:off x="355600" y="8775700"/>
            <a:ext cx="12293600" cy="508000"/>
          </a:xfrm>
          <a:prstGeom prst="rect">
            <a:avLst/>
          </a:prstGeom>
        </p:spPr>
        <p:txBody>
          <a:bodyPr/>
          <a:lstStyle/>
          <a:p>
            <a:pPr/>
            <a:r>
              <a:t>Android’s Play Store</a:t>
            </a:r>
          </a:p>
        </p:txBody>
      </p:sp>
      <p:pic>
        <p:nvPicPr>
          <p:cNvPr id="140" name="newplot (1).png" descr="newplot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5465" y="569949"/>
            <a:ext cx="4642493" cy="2984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81331" y="569949"/>
            <a:ext cx="4240630" cy="2984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59150" y="3774279"/>
            <a:ext cx="6286500" cy="4622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EDA"/>
          <p:cNvSpPr txBox="1"/>
          <p:nvPr>
            <p:ph type="title"/>
          </p:nvPr>
        </p:nvSpPr>
        <p:spPr>
          <a:xfrm>
            <a:off x="355600" y="7467727"/>
            <a:ext cx="12293600" cy="1104901"/>
          </a:xfrm>
          <a:prstGeom prst="rect">
            <a:avLst/>
          </a:prstGeom>
        </p:spPr>
        <p:txBody>
          <a:bodyPr/>
          <a:lstStyle>
            <a:lvl1pPr defTabSz="572516">
              <a:defRPr spc="-125" sz="6272"/>
            </a:lvl1pPr>
          </a:lstStyle>
          <a:p>
            <a:pPr/>
            <a:r>
              <a:t>EDA</a:t>
            </a:r>
          </a:p>
        </p:txBody>
      </p:sp>
      <p:sp>
        <p:nvSpPr>
          <p:cNvPr id="145" name="Apple’s App Store"/>
          <p:cNvSpPr txBox="1"/>
          <p:nvPr>
            <p:ph type="body" sz="quarter" idx="1"/>
          </p:nvPr>
        </p:nvSpPr>
        <p:spPr>
          <a:xfrm>
            <a:off x="355600" y="8775700"/>
            <a:ext cx="12293600" cy="508000"/>
          </a:xfrm>
          <a:prstGeom prst="rect">
            <a:avLst/>
          </a:prstGeom>
        </p:spPr>
        <p:txBody>
          <a:bodyPr/>
          <a:lstStyle/>
          <a:p>
            <a:pPr/>
            <a:r>
              <a:t>Apple’s App Store</a:t>
            </a:r>
          </a:p>
        </p:txBody>
      </p:sp>
      <p:pic>
        <p:nvPicPr>
          <p:cNvPr id="146" name="newplot (2).png" descr="newplot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3260" y="633731"/>
            <a:ext cx="5225671" cy="33593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40169" y="610137"/>
            <a:ext cx="4969877" cy="3359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57898" y="4213306"/>
            <a:ext cx="5689003" cy="41834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Does popularity correlate with the characteristics of an app like number of installations and number of ratings?"/>
          <p:cNvSpPr txBox="1"/>
          <p:nvPr>
            <p:ph type="title"/>
          </p:nvPr>
        </p:nvSpPr>
        <p:spPr>
          <a:xfrm>
            <a:off x="355600" y="444500"/>
            <a:ext cx="5791200" cy="2127832"/>
          </a:xfrm>
          <a:prstGeom prst="rect">
            <a:avLst/>
          </a:prstGeom>
        </p:spPr>
        <p:txBody>
          <a:bodyPr/>
          <a:lstStyle>
            <a:lvl1pPr defTabSz="245363">
              <a:defRPr spc="-62" sz="3108"/>
            </a:lvl1pPr>
          </a:lstStyle>
          <a:p>
            <a:pPr/>
            <a:r>
              <a:t>Does popularity correlate with the characteristics of an app like number of installations and number of ratings?</a:t>
            </a:r>
          </a:p>
        </p:txBody>
      </p:sp>
      <p:sp>
        <p:nvSpPr>
          <p:cNvPr id="151" name="Yes, there is positive correlation between number of installations or number of ratings and the popularity.…"/>
          <p:cNvSpPr txBox="1"/>
          <p:nvPr>
            <p:ph type="body" sz="quarter" idx="1"/>
          </p:nvPr>
        </p:nvSpPr>
        <p:spPr>
          <a:xfrm>
            <a:off x="355600" y="2984500"/>
            <a:ext cx="5816600" cy="4183868"/>
          </a:xfrm>
          <a:prstGeom prst="rect">
            <a:avLst/>
          </a:prstGeom>
        </p:spPr>
        <p:txBody>
          <a:bodyPr/>
          <a:lstStyle/>
          <a:p>
            <a:pPr/>
            <a:r>
              <a:t>Yes, there is positive correlation between number of installations or number of ratings and the popularity. </a:t>
            </a:r>
          </a:p>
          <a:p>
            <a:pPr/>
            <a:r>
              <a:t>Higher the rating, it is more likely the user installs.</a:t>
            </a:r>
          </a:p>
        </p:txBody>
      </p:sp>
      <p:sp>
        <p:nvSpPr>
          <p:cNvPr id="152" name="Text"/>
          <p:cNvSpPr txBox="1"/>
          <p:nvPr/>
        </p:nvSpPr>
        <p:spPr>
          <a:xfrm>
            <a:off x="6438900" y="4648199"/>
            <a:ext cx="1270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5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44398" y="533463"/>
            <a:ext cx="5689602" cy="41838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44398" y="4918907"/>
            <a:ext cx="5689601" cy="41838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How does popularity vary per genr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5675">
              <a:defRPr spc="-99" sz="4992"/>
            </a:lvl1pPr>
          </a:lstStyle>
          <a:p>
            <a:pPr/>
            <a:r>
              <a:t>How does popularity vary per genre?</a:t>
            </a:r>
          </a:p>
        </p:txBody>
      </p:sp>
      <p:sp>
        <p:nvSpPr>
          <p:cNvPr id="157" name="Most app categories in Play store are performing reasonably well with medians lying around the overall average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Most app categories in Play store are performing reasonably well with medians lying around the overall average.</a:t>
            </a:r>
          </a:p>
          <a:p>
            <a:pPr/>
            <a:r>
              <a:t>Most app genres in App store are performing reasonably ok with medians lying around the overall average, however not as well as android apps when comparing with the averages.</a:t>
            </a:r>
          </a:p>
        </p:txBody>
      </p:sp>
      <p:pic>
        <p:nvPicPr>
          <p:cNvPr id="158" name="newplot (3).png" descr="newplot (3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40444" y="1005245"/>
            <a:ext cx="6204746" cy="39887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newplot (4).png" descr="newplot (4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40444" y="5208233"/>
            <a:ext cx="6204746" cy="39887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How does popularity vary by application siz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256">
              <a:defRPr spc="-87" sz="4352"/>
            </a:lvl1pPr>
          </a:lstStyle>
          <a:p>
            <a:pPr/>
            <a:r>
              <a:t>How does popularity vary by application size?</a:t>
            </a:r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38832" y="628088"/>
            <a:ext cx="4950451" cy="36403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78836" y="4433394"/>
            <a:ext cx="4870443" cy="3640332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In android apps, there is no correlation between size of an app and rating. However, in IOS apps, the larger the apps are, higher ratings are observed."/>
          <p:cNvSpPr txBox="1"/>
          <p:nvPr/>
        </p:nvSpPr>
        <p:spPr>
          <a:xfrm>
            <a:off x="355600" y="2832100"/>
            <a:ext cx="5816600" cy="357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381000" indent="-381000" algn="l">
              <a:spcBef>
                <a:spcPts val="3800"/>
              </a:spcBef>
              <a:buClr>
                <a:srgbClr val="5C86B9"/>
              </a:buClr>
              <a:buSzPct val="70000"/>
              <a:buFont typeface="Zapf Dingbats"/>
              <a:buChar char="✤"/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In android apps, there is no correlation between size of an app and rating. However, in IOS apps, the larger the apps are, higher ratings are observed.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How does popularity vary with pric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5675">
              <a:defRPr spc="-99" sz="4992"/>
            </a:lvl1pPr>
          </a:lstStyle>
          <a:p>
            <a:pPr/>
            <a:r>
              <a:t>How does popularity vary with price?</a:t>
            </a:r>
          </a:p>
        </p:txBody>
      </p:sp>
      <p:pic>
        <p:nvPicPr>
          <p:cNvPr id="1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16340" y="422503"/>
            <a:ext cx="3808714" cy="38087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03687" y="4394124"/>
            <a:ext cx="3736168" cy="3808715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Interestingly, between $0 - $20, there is a positive correlation between price and rating. It indicates that users are willing to pay a price for high quality apps.…"/>
          <p:cNvSpPr txBox="1"/>
          <p:nvPr>
            <p:ph type="body" sz="half" idx="1"/>
          </p:nvPr>
        </p:nvSpPr>
        <p:spPr>
          <a:xfrm>
            <a:off x="355600" y="2781300"/>
            <a:ext cx="5816600" cy="5199017"/>
          </a:xfrm>
          <a:prstGeom prst="rect">
            <a:avLst/>
          </a:prstGeom>
        </p:spPr>
        <p:txBody>
          <a:bodyPr/>
          <a:lstStyle/>
          <a:p>
            <a:pPr marL="346710" indent="-346710" defTabSz="531622">
              <a:spcBef>
                <a:spcPts val="3400"/>
              </a:spcBef>
              <a:defRPr sz="2730"/>
            </a:pPr>
            <a:r>
              <a:t>Interestingly, between $0 - $20, there is a positive correlation between price and rating. It indicates that users are willing to pay a price for high quality apps.</a:t>
            </a:r>
          </a:p>
          <a:p>
            <a:pPr marL="346710" indent="-346710" defTabSz="531622">
              <a:spcBef>
                <a:spcPts val="3400"/>
              </a:spcBef>
              <a:defRPr sz="2730"/>
            </a:pPr>
            <a:r>
              <a:t>I’m Rich - Trump Edition is the highest priced app with $400 in Google Play store and LAMP Words For Life is priced at $300 -  highest in Apple’s App store.</a:t>
            </a:r>
          </a:p>
        </p:txBody>
      </p:sp>
      <p:pic>
        <p:nvPicPr>
          <p:cNvPr id="170" name="Screenshot 2018-11-27 at 05.06.41.png" descr="Screenshot 2018-11-27 at 05.06.4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0142" y="8138939"/>
            <a:ext cx="12266012" cy="13775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What is the impact that new versions have on popularity of an applicatio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2993">
              <a:defRPr spc="-72" sz="3648"/>
            </a:lvl1pPr>
          </a:lstStyle>
          <a:p>
            <a:pPr/>
            <a:r>
              <a:t>What is the impact that new versions have on popularity of an application?</a:t>
            </a:r>
          </a:p>
        </p:txBody>
      </p:sp>
      <p:sp>
        <p:nvSpPr>
          <p:cNvPr id="173" name="On an overview in the Play Store, there seemed to be sight positive correlation with Version and Rating. However, significant amount of apps have versions between 0 and 20. On drilling down and focusing on these subset of apps between 0 and 20, there is nearly no correlation between releasing versions and being more popular in Play Store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16229" indent="-316229" defTabSz="484886">
              <a:spcBef>
                <a:spcPts val="3100"/>
              </a:spcBef>
              <a:defRPr sz="2490"/>
            </a:pPr>
            <a:r>
              <a:t>On an overview in the Play Store, there seemed to be sight positive correlation with Version and Rating. However, significant amount of apps have versions between 0 and 20. On drilling down and focusing on these subset of apps between 0 and 20, there is nearly no correlation between releasing versions and being more popular in Play Store.</a:t>
            </a:r>
          </a:p>
          <a:p>
            <a:pPr marL="316229" indent="-316229" defTabSz="484886">
              <a:spcBef>
                <a:spcPts val="3100"/>
              </a:spcBef>
              <a:defRPr sz="2490"/>
            </a:pPr>
            <a:r>
              <a:t>There is positive correlation between user rating and releasing versions. It indicates that in App store, versions are significantly improving products.</a:t>
            </a:r>
          </a:p>
        </p:txBody>
      </p:sp>
      <p:pic>
        <p:nvPicPr>
          <p:cNvPr id="17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63461" y="4847021"/>
            <a:ext cx="5948718" cy="44462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53988" y="371292"/>
            <a:ext cx="5967664" cy="438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In conclusion 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conclusion :</a:t>
            </a:r>
          </a:p>
        </p:txBody>
      </p:sp>
      <p:sp>
        <p:nvSpPr>
          <p:cNvPr id="178" name="Ratings affect installations…"/>
          <p:cNvSpPr txBox="1"/>
          <p:nvPr>
            <p:ph type="body" sz="half" idx="1"/>
          </p:nvPr>
        </p:nvSpPr>
        <p:spPr>
          <a:xfrm>
            <a:off x="328914" y="2743326"/>
            <a:ext cx="11881955" cy="3675896"/>
          </a:xfrm>
          <a:prstGeom prst="rect">
            <a:avLst/>
          </a:prstGeom>
        </p:spPr>
        <p:txBody>
          <a:bodyPr/>
          <a:lstStyle/>
          <a:p>
            <a:pPr marL="266700" indent="-266700" defTabSz="408940">
              <a:spcBef>
                <a:spcPts val="2600"/>
              </a:spcBef>
              <a:defRPr sz="2100"/>
            </a:pPr>
            <a:r>
              <a:t>Ratings affect installations</a:t>
            </a:r>
          </a:p>
          <a:p>
            <a:pPr marL="266700" indent="-266700" defTabSz="408940">
              <a:spcBef>
                <a:spcPts val="2600"/>
              </a:spcBef>
              <a:defRPr sz="2100"/>
            </a:pPr>
            <a:r>
              <a:t>Health &amp; fitness and Education/ Books are generally high rated. Dating apps have low average rating in both Android and IOS apps.</a:t>
            </a:r>
          </a:p>
          <a:p>
            <a:pPr marL="266700" indent="-266700" defTabSz="408940">
              <a:spcBef>
                <a:spcPts val="2600"/>
              </a:spcBef>
              <a:defRPr sz="2100"/>
            </a:pPr>
            <a:r>
              <a:t>No correlation between size of an app and rating.</a:t>
            </a:r>
          </a:p>
          <a:p>
            <a:pPr marL="266700" indent="-266700" defTabSz="408940">
              <a:spcBef>
                <a:spcPts val="2600"/>
              </a:spcBef>
              <a:defRPr sz="2100"/>
            </a:pPr>
            <a:r>
              <a:t>Positive correlation between price and rating.</a:t>
            </a:r>
          </a:p>
          <a:p>
            <a:pPr marL="266700" indent="-266700" defTabSz="408940">
              <a:spcBef>
                <a:spcPts val="2600"/>
              </a:spcBef>
              <a:defRPr sz="2100"/>
            </a:pPr>
            <a:r>
              <a:t>New versions have no  significant impact on rating.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324863"/>
      </a:dk1>
      <a:lt1>
        <a:srgbClr val="634D31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>
              <a:hueOff val="109193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000000"/>
      </a:dk1>
      <a:lt1>
        <a:srgbClr val="FFFFFF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>
              <a:hueOff val="109193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