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22" autoAdjust="0"/>
    <p:restoredTop sz="98856" autoAdjust="0"/>
  </p:normalViewPr>
  <p:slideViewPr>
    <p:cSldViewPr snapToGrid="0" snapToObjects="1">
      <p:cViewPr varScale="1">
        <p:scale>
          <a:sx n="85" d="100"/>
          <a:sy n="85" d="100"/>
        </p:scale>
        <p:origin x="-1704" y="-128"/>
      </p:cViewPr>
      <p:guideLst>
        <p:guide orient="horz" pos="3072"/>
        <p:guide pos="4096"/>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7234402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Date"/>
          <p:cNvSpPr txBox="1">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Date</a:t>
            </a:r>
          </a:p>
        </p:txBody>
      </p:sp>
      <p:sp>
        <p:nvSpPr>
          <p:cNvPr id="16" name="Title Text"/>
          <p:cNvSpPr txBox="1">
            <a:spLocks noGrp="1"/>
          </p:cNvSpPr>
          <p:nvPr>
            <p:ph type="title"/>
          </p:nvPr>
        </p:nvSpPr>
        <p:spPr>
          <a:xfrm>
            <a:off x="355600" y="5905500"/>
            <a:ext cx="12293600" cy="2108200"/>
          </a:xfrm>
          <a:prstGeom prst="rect">
            <a:avLst/>
          </a:prstGeom>
        </p:spPr>
        <p:txBody>
          <a:bodyPr anchor="b"/>
          <a:lstStyle/>
          <a:p>
            <a:r>
              <a:t>Title Text</a:t>
            </a:r>
          </a:p>
        </p:txBody>
      </p:sp>
      <p:sp>
        <p:nvSpPr>
          <p:cNvPr id="17" name="Body Level One…"/>
          <p:cNvSpPr txBox="1">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Type a quote here.”"/>
          <p:cNvSpPr txBox="1">
            <a:spLocks noGrp="1"/>
          </p:cNvSpPr>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r>
              <a:t>“Type a quote here.” </a:t>
            </a:r>
          </a:p>
        </p:txBody>
      </p:sp>
      <p:sp>
        <p:nvSpPr>
          <p:cNvPr id="108" name="–Johnny Appleseed"/>
          <p:cNvSpPr txBox="1">
            <a:spLocks noGrp="1"/>
          </p:cNvSpPr>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sz="3000" i="1">
                <a:solidFill>
                  <a:srgbClr val="5C86B9"/>
                </a:solidFill>
              </a:defRPr>
            </a:lvl1pPr>
          </a:lstStyle>
          <a:p>
            <a:r>
              <a:t>–Johnny Appleseed</a:t>
            </a:r>
          </a:p>
        </p:txBody>
      </p:sp>
      <p:sp>
        <p:nvSpPr>
          <p:cNvPr id="109" name="Slide Number"/>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5" name="Line"/>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6" name="Line"/>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Date"/>
          <p:cNvSpPr txBox="1">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Date</a:t>
            </a:r>
          </a:p>
        </p:txBody>
      </p:sp>
      <p:sp>
        <p:nvSpPr>
          <p:cNvPr id="28" name="108352003_2880x2057.jpeg"/>
          <p:cNvSpPr>
            <a:spLocks noGrp="1"/>
          </p:cNvSpPr>
          <p:nvPr>
            <p:ph type="pic" idx="14"/>
          </p:nvPr>
        </p:nvSpPr>
        <p:spPr>
          <a:xfrm>
            <a:off x="368300" y="444500"/>
            <a:ext cx="12268200" cy="6324600"/>
          </a:xfrm>
          <a:prstGeom prst="rect">
            <a:avLst/>
          </a:prstGeom>
        </p:spPr>
        <p:txBody>
          <a:bodyPr lIns="91439" tIns="45719" rIns="91439" bIns="45719" anchor="t">
            <a:noAutofit/>
          </a:bodyPr>
          <a:lstStyle/>
          <a:p>
            <a:endParaRPr/>
          </a:p>
        </p:txBody>
      </p:sp>
      <p:sp>
        <p:nvSpPr>
          <p:cNvPr id="29" name="Title Text"/>
          <p:cNvSpPr txBox="1">
            <a:spLocks noGrp="1"/>
          </p:cNvSpPr>
          <p:nvPr>
            <p:ph type="title"/>
          </p:nvPr>
        </p:nvSpPr>
        <p:spPr>
          <a:xfrm>
            <a:off x="355600" y="6908800"/>
            <a:ext cx="12293600" cy="1104900"/>
          </a:xfrm>
          <a:prstGeom prst="rect">
            <a:avLst/>
          </a:prstGeom>
        </p:spPr>
        <p:txBody>
          <a:bodyPr anchor="b"/>
          <a:lstStyle/>
          <a:p>
            <a:r>
              <a:t>Title Text</a:t>
            </a:r>
          </a:p>
        </p:txBody>
      </p:sp>
      <p:sp>
        <p:nvSpPr>
          <p:cNvPr id="30" name="Body Level One…"/>
          <p:cNvSpPr txBox="1">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8" name="Line"/>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9" name="Line"/>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0" name="Title Text"/>
          <p:cNvSpPr txBox="1">
            <a:spLocks noGrp="1"/>
          </p:cNvSpPr>
          <p:nvPr>
            <p:ph type="title"/>
          </p:nvPr>
        </p:nvSpPr>
        <p:spPr>
          <a:xfrm>
            <a:off x="355600" y="2628900"/>
            <a:ext cx="12293600" cy="2108200"/>
          </a:xfrm>
          <a:prstGeom prst="rect">
            <a:avLst/>
          </a:prstGeom>
        </p:spPr>
        <p:txBody>
          <a:bodyPr anchor="b"/>
          <a:lstStyle/>
          <a:p>
            <a:r>
              <a:t>Title Text</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8" name="Line"/>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9" name="Line"/>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108177208_1914x1620.jpeg"/>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51" name="Title Text"/>
          <p:cNvSpPr txBox="1">
            <a:spLocks noGrp="1"/>
          </p:cNvSpPr>
          <p:nvPr>
            <p:ph type="title"/>
          </p:nvPr>
        </p:nvSpPr>
        <p:spPr>
          <a:xfrm>
            <a:off x="355600" y="1930400"/>
            <a:ext cx="5816600" cy="3238500"/>
          </a:xfrm>
          <a:prstGeom prst="rect">
            <a:avLst/>
          </a:prstGeom>
        </p:spPr>
        <p:txBody>
          <a:bodyPr anchor="b"/>
          <a:lstStyle/>
          <a:p>
            <a:r>
              <a:t>Title Text</a:t>
            </a:r>
          </a:p>
        </p:txBody>
      </p:sp>
      <p:sp>
        <p:nvSpPr>
          <p:cNvPr id="52" name="Body Level One…"/>
          <p:cNvSpPr txBox="1">
            <a:spLocks noGrp="1"/>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8" name="Title Text"/>
          <p:cNvSpPr txBox="1">
            <a:spLocks noGrp="1"/>
          </p:cNvSpPr>
          <p:nvPr>
            <p:ph type="title"/>
          </p:nvPr>
        </p:nvSpPr>
        <p:spPr>
          <a:prstGeom prst="rect">
            <a:avLst/>
          </a:prstGeom>
        </p:spPr>
        <p:txBody>
          <a:bodyPr/>
          <a:lstStyle/>
          <a:p>
            <a:r>
              <a:t>Title Text</a:t>
            </a:r>
          </a:p>
        </p:txBody>
      </p:sp>
      <p:sp>
        <p:nvSpPr>
          <p:cNvPr id="69" name="Body Level One…"/>
          <p:cNvSpPr txBox="1">
            <a:spLocks noGrp="1"/>
          </p:cNvSpPr>
          <p:nvPr>
            <p:ph type="body" idx="1"/>
          </p:nvPr>
        </p:nvSpPr>
        <p:spPr>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7" name="Line"/>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8" name="Line"/>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9" name="117356722_2160x1620.jpeg"/>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80" name="Title Text"/>
          <p:cNvSpPr txBox="1">
            <a:spLocks noGrp="1"/>
          </p:cNvSpPr>
          <p:nvPr>
            <p:ph type="title"/>
          </p:nvPr>
        </p:nvSpPr>
        <p:spPr>
          <a:xfrm>
            <a:off x="355600" y="444500"/>
            <a:ext cx="5816600" cy="2044700"/>
          </a:xfrm>
          <a:prstGeom prst="rect">
            <a:avLst/>
          </a:prstGeom>
        </p:spPr>
        <p:txBody>
          <a:bodyPr/>
          <a:lstStyle/>
          <a:p>
            <a:r>
              <a:t>Title Text</a:t>
            </a:r>
          </a:p>
        </p:txBody>
      </p:sp>
      <p:sp>
        <p:nvSpPr>
          <p:cNvPr id="81" name="Body Level One…"/>
          <p:cNvSpPr txBox="1">
            <a:spLocks noGrp="1"/>
          </p:cNvSpPr>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r>
              <a:t>Body Level One</a:t>
            </a:r>
          </a:p>
          <a:p>
            <a:pPr lvl="1"/>
            <a:r>
              <a:t>Body Level Two</a:t>
            </a:r>
          </a:p>
          <a:p>
            <a:pPr lvl="2"/>
            <a:r>
              <a:t>Body Level Three</a:t>
            </a:r>
          </a:p>
          <a:p>
            <a:pPr lvl="3"/>
            <a:r>
              <a:t>Body Level Four</a:t>
            </a:r>
          </a:p>
          <a:p>
            <a:pPr lvl="4"/>
            <a:r>
              <a:t>Body Level Five</a:t>
            </a:r>
          </a:p>
        </p:txBody>
      </p:sp>
      <p:sp>
        <p:nvSpPr>
          <p:cNvPr id="82" name="Slide Number"/>
          <p:cNvSpPr txBox="1">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half" idx="13"/>
          </p:nvPr>
        </p:nvSpPr>
        <p:spPr>
          <a:xfrm>
            <a:off x="6502400" y="4813300"/>
            <a:ext cx="6121400" cy="4356100"/>
          </a:xfrm>
          <a:prstGeom prst="rect">
            <a:avLst/>
          </a:prstGeom>
        </p:spPr>
        <p:txBody>
          <a:bodyPr lIns="91439" tIns="45719" rIns="91439" bIns="45719" anchor="t">
            <a:noAutofit/>
          </a:bodyPr>
          <a:lstStyle/>
          <a:p>
            <a:endParaRPr/>
          </a:p>
        </p:txBody>
      </p:sp>
      <p:sp>
        <p:nvSpPr>
          <p:cNvPr id="98" name="Image"/>
          <p:cNvSpPr>
            <a:spLocks noGrp="1"/>
          </p:cNvSpPr>
          <p:nvPr>
            <p:ph type="pic" sz="half" idx="14"/>
          </p:nvPr>
        </p:nvSpPr>
        <p:spPr>
          <a:xfrm>
            <a:off x="6502400" y="444500"/>
            <a:ext cx="6121400" cy="4368800"/>
          </a:xfrm>
          <a:prstGeom prst="rect">
            <a:avLst/>
          </a:prstGeom>
        </p:spPr>
        <p:txBody>
          <a:bodyPr lIns="91439" tIns="45719" rIns="91439" bIns="45719" anchor="t">
            <a:noAutofit/>
          </a:bodyPr>
          <a:lstStyle/>
          <a:p>
            <a:endParaRPr/>
          </a:p>
        </p:txBody>
      </p:sp>
      <p:sp>
        <p:nvSpPr>
          <p:cNvPr id="99" name="Image"/>
          <p:cNvSpPr>
            <a:spLocks noGrp="1"/>
          </p:cNvSpPr>
          <p:nvPr>
            <p:ph type="pic" idx="15"/>
          </p:nvPr>
        </p:nvSpPr>
        <p:spPr>
          <a:xfrm>
            <a:off x="368300" y="444500"/>
            <a:ext cx="6121400" cy="8724900"/>
          </a:xfrm>
          <a:prstGeom prst="rect">
            <a:avLst/>
          </a:prstGeom>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2331700" y="9220199"/>
            <a:ext cx="317500" cy="355601"/>
          </a:xfrm>
          <a:prstGeom prst="rect">
            <a:avLst/>
          </a:prstGeom>
          <a:ln w="12700">
            <a:miter lim="400000"/>
          </a:ln>
        </p:spPr>
        <p:txBody>
          <a:bodyPr wrap="none" lIns="50800" tIns="50800" rIns="50800" bIns="50800" anchor="ctr">
            <a:spAutoFit/>
          </a:bodyPr>
          <a:lstStyle>
            <a:lvl1pPr>
              <a:defRPr sz="1600">
                <a:solidFill>
                  <a:schemeClr val="accent1">
                    <a:hueOff val="54750"/>
                    <a:satOff val="-1697"/>
                    <a:lumOff val="-18038"/>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1pPr>
      <a:lvl2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2pPr>
      <a:lvl3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3pPr>
      <a:lvl4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4pPr>
      <a:lvl5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5pPr>
      <a:lvl6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6pPr>
      <a:lvl7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7pPr>
      <a:lvl8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8pPr>
      <a:lvl9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1pPr>
      <a:lvl2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2pPr>
      <a:lvl3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3pPr>
      <a:lvl4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4pPr>
      <a:lvl5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5pPr>
      <a:lvl6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6pPr>
      <a:lvl7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7pPr>
      <a:lvl8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8pPr>
      <a:lvl9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5th October 2018"/>
          <p:cNvSpPr txBox="1">
            <a:spLocks noGrp="1"/>
          </p:cNvSpPr>
          <p:nvPr>
            <p:ph type="body" idx="13"/>
          </p:nvPr>
        </p:nvSpPr>
        <p:spPr>
          <a:prstGeom prst="rect">
            <a:avLst/>
          </a:prstGeom>
        </p:spPr>
        <p:txBody>
          <a:bodyPr/>
          <a:lstStyle/>
          <a:p>
            <a:r>
              <a:t>15th October 2018</a:t>
            </a:r>
          </a:p>
        </p:txBody>
      </p:sp>
      <p:pic>
        <p:nvPicPr>
          <p:cNvPr id="134" name="Screen Shot 2018-10-15 at 16.57.20.png" descr="Screen Shot 2018-10-15 at 16.57.20.png"/>
          <p:cNvPicPr>
            <a:picLocks noGrp="1" noChangeAspect="1"/>
          </p:cNvPicPr>
          <p:nvPr>
            <p:ph type="pic" idx="14"/>
          </p:nvPr>
        </p:nvPicPr>
        <p:blipFill>
          <a:blip r:embed="rId2">
            <a:extLst/>
          </a:blip>
          <a:srcRect t="10764" b="10764"/>
          <a:stretch>
            <a:fillRect/>
          </a:stretch>
        </p:blipFill>
        <p:spPr>
          <a:xfrm>
            <a:off x="368300" y="533400"/>
            <a:ext cx="12268200" cy="6324600"/>
          </a:xfrm>
          <a:prstGeom prst="rect">
            <a:avLst/>
          </a:prstGeom>
        </p:spPr>
      </p:pic>
      <p:sp>
        <p:nvSpPr>
          <p:cNvPr id="135" name="Military Spending of the World"/>
          <p:cNvSpPr txBox="1">
            <a:spLocks noGrp="1"/>
          </p:cNvSpPr>
          <p:nvPr>
            <p:ph type="title"/>
          </p:nvPr>
        </p:nvSpPr>
        <p:spPr>
          <a:prstGeom prst="rect">
            <a:avLst/>
          </a:prstGeom>
        </p:spPr>
        <p:txBody>
          <a:bodyPr/>
          <a:lstStyle>
            <a:lvl1pPr defTabSz="572516">
              <a:defRPr sz="6272" spc="-125"/>
            </a:lvl1pPr>
          </a:lstStyle>
          <a:p>
            <a:r>
              <a:t>Military Spending of the World</a:t>
            </a:r>
          </a:p>
        </p:txBody>
      </p:sp>
      <p:sp>
        <p:nvSpPr>
          <p:cNvPr id="136" name="DATS 6103 - Individual Project - Poornima Joshi"/>
          <p:cNvSpPr txBox="1">
            <a:spLocks noGrp="1"/>
          </p:cNvSpPr>
          <p:nvPr>
            <p:ph type="body" sz="quarter" idx="1"/>
          </p:nvPr>
        </p:nvSpPr>
        <p:spPr>
          <a:prstGeom prst="rect">
            <a:avLst/>
          </a:prstGeom>
        </p:spPr>
        <p:txBody>
          <a:bodyPr/>
          <a:lstStyle/>
          <a:p>
            <a:r>
              <a:t>DATS 6103 - Individual Project - Poornima Joshi</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omparing the per person military spending to the per person GDP"/>
          <p:cNvSpPr txBox="1">
            <a:spLocks noGrp="1"/>
          </p:cNvSpPr>
          <p:nvPr>
            <p:ph type="title"/>
          </p:nvPr>
        </p:nvSpPr>
        <p:spPr>
          <a:prstGeom prst="rect">
            <a:avLst/>
          </a:prstGeom>
        </p:spPr>
        <p:txBody>
          <a:bodyPr/>
          <a:lstStyle>
            <a:lvl1pPr defTabSz="274574">
              <a:defRPr sz="3008" spc="-60"/>
            </a:lvl1pPr>
          </a:lstStyle>
          <a:p>
            <a:r>
              <a:t>Comparing the per person military spending to the per person GDP</a:t>
            </a:r>
          </a:p>
        </p:txBody>
      </p:sp>
      <p:sp>
        <p:nvSpPr>
          <p:cNvPr id="170" name="Calculating the per person military spending is nothing but the total military expense of a country divided by the total population. This is also expressed as military spending per capita.…"/>
          <p:cNvSpPr txBox="1">
            <a:spLocks noGrp="1"/>
          </p:cNvSpPr>
          <p:nvPr>
            <p:ph type="body" sz="half" idx="1"/>
          </p:nvPr>
        </p:nvSpPr>
        <p:spPr>
          <a:xfrm>
            <a:off x="355600" y="2679700"/>
            <a:ext cx="5816600" cy="5573713"/>
          </a:xfrm>
          <a:prstGeom prst="rect">
            <a:avLst/>
          </a:prstGeom>
        </p:spPr>
        <p:txBody>
          <a:bodyPr/>
          <a:lstStyle/>
          <a:p>
            <a:pPr marL="251460" indent="-251460" defTabSz="385572">
              <a:spcBef>
                <a:spcPts val="2500"/>
              </a:spcBef>
              <a:defRPr sz="1980"/>
            </a:pPr>
            <a:r>
              <a:t>Calculating the per person military spending is nothing but the total military expense of a country divided by the total population. This is also expressed as military spending per capita.</a:t>
            </a:r>
          </a:p>
          <a:p>
            <a:pPr marL="251460" indent="-251460" defTabSz="385572">
              <a:spcBef>
                <a:spcPts val="2500"/>
              </a:spcBef>
              <a:defRPr sz="1980"/>
            </a:pPr>
            <a:r>
              <a:t>The per person GDP is the total GDP divided by the total population, also expressed as GDP per capita.</a:t>
            </a:r>
          </a:p>
          <a:p>
            <a:pPr marL="251460" indent="-251460" defTabSz="385572">
              <a:spcBef>
                <a:spcPts val="2500"/>
              </a:spcBef>
              <a:defRPr sz="1980"/>
            </a:pPr>
            <a:r>
              <a:t>We have compared the per person military expense to per person GDP by finding the ratio of the two.</a:t>
            </a:r>
          </a:p>
          <a:p>
            <a:pPr marL="251460" indent="-251460" defTabSz="385572">
              <a:spcBef>
                <a:spcPts val="2500"/>
              </a:spcBef>
              <a:defRPr sz="1980"/>
            </a:pPr>
            <a:r>
              <a:t>We can observe that, the trend in the ratio is same as that of the military spending as a percentage of the GDP.</a:t>
            </a:r>
          </a:p>
        </p:txBody>
      </p:sp>
      <p:pic>
        <p:nvPicPr>
          <p:cNvPr id="171" name="download (10).png" descr="download (10).png"/>
          <p:cNvPicPr>
            <a:picLocks noChangeAspect="1"/>
          </p:cNvPicPr>
          <p:nvPr/>
        </p:nvPicPr>
        <p:blipFill>
          <a:blip r:embed="rId2">
            <a:extLst/>
          </a:blip>
          <a:stretch>
            <a:fillRect/>
          </a:stretch>
        </p:blipFill>
        <p:spPr>
          <a:xfrm>
            <a:off x="6407150" y="965263"/>
            <a:ext cx="6413500" cy="3200401"/>
          </a:xfrm>
          <a:prstGeom prst="rect">
            <a:avLst/>
          </a:prstGeom>
          <a:ln w="12700">
            <a:miter lim="400000"/>
          </a:ln>
        </p:spPr>
      </p:pic>
      <p:pic>
        <p:nvPicPr>
          <p:cNvPr id="172" name="download (11).png" descr="download (11).png"/>
          <p:cNvPicPr>
            <a:picLocks noChangeAspect="1"/>
          </p:cNvPicPr>
          <p:nvPr/>
        </p:nvPicPr>
        <p:blipFill>
          <a:blip r:embed="rId3">
            <a:extLst/>
          </a:blip>
          <a:stretch>
            <a:fillRect/>
          </a:stretch>
        </p:blipFill>
        <p:spPr>
          <a:xfrm>
            <a:off x="6534150" y="4177380"/>
            <a:ext cx="5087667" cy="3938840"/>
          </a:xfrm>
          <a:prstGeom prst="rect">
            <a:avLst/>
          </a:prstGeom>
          <a:ln w="12700">
            <a:miter lim="400000"/>
          </a:ln>
        </p:spPr>
      </p:pic>
      <p:pic>
        <p:nvPicPr>
          <p:cNvPr id="173" name="Screen Shot 2018-10-15 at 23.05.08.png" descr="Screen Shot 2018-10-15 at 23.05.08.png"/>
          <p:cNvPicPr>
            <a:picLocks noChangeAspect="1"/>
          </p:cNvPicPr>
          <p:nvPr/>
        </p:nvPicPr>
        <p:blipFill>
          <a:blip r:embed="rId4">
            <a:extLst/>
          </a:blip>
          <a:stretch>
            <a:fillRect/>
          </a:stretch>
        </p:blipFill>
        <p:spPr>
          <a:xfrm>
            <a:off x="355600" y="8236512"/>
            <a:ext cx="11967816" cy="638853"/>
          </a:xfrm>
          <a:prstGeom prst="rect">
            <a:avLst/>
          </a:prstGeom>
          <a:ln w="12700">
            <a:miter lim="400000"/>
          </a:ln>
        </p:spPr>
      </p:pic>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Finding the fastest growing countries in military spending in fixed value"/>
          <p:cNvSpPr txBox="1">
            <a:spLocks noGrp="1"/>
          </p:cNvSpPr>
          <p:nvPr>
            <p:ph type="title"/>
          </p:nvPr>
        </p:nvSpPr>
        <p:spPr>
          <a:prstGeom prst="rect">
            <a:avLst/>
          </a:prstGeom>
        </p:spPr>
        <p:txBody>
          <a:bodyPr/>
          <a:lstStyle>
            <a:lvl1pPr defTabSz="350520">
              <a:defRPr sz="3840" spc="-76"/>
            </a:lvl1pPr>
          </a:lstStyle>
          <a:p>
            <a:r>
              <a:rPr dirty="0"/>
              <a:t>Finding the fastest growing countries in military spending in fixed value</a:t>
            </a:r>
          </a:p>
        </p:txBody>
      </p:sp>
      <p:pic>
        <p:nvPicPr>
          <p:cNvPr id="176" name="download.png" descr="download.png"/>
          <p:cNvPicPr>
            <a:picLocks noChangeAspect="1"/>
          </p:cNvPicPr>
          <p:nvPr/>
        </p:nvPicPr>
        <p:blipFill>
          <a:blip r:embed="rId2">
            <a:extLst/>
          </a:blip>
          <a:stretch>
            <a:fillRect/>
          </a:stretch>
        </p:blipFill>
        <p:spPr>
          <a:xfrm>
            <a:off x="5943600" y="2305050"/>
            <a:ext cx="7061200" cy="3530600"/>
          </a:xfrm>
          <a:prstGeom prst="rect">
            <a:avLst/>
          </a:prstGeom>
          <a:ln w="12700">
            <a:miter lim="400000"/>
          </a:ln>
        </p:spPr>
      </p:pic>
      <p:pic>
        <p:nvPicPr>
          <p:cNvPr id="177" name="download (13).png" descr="download (13).png"/>
          <p:cNvPicPr>
            <a:picLocks noChangeAspect="1"/>
          </p:cNvPicPr>
          <p:nvPr/>
        </p:nvPicPr>
        <p:blipFill>
          <a:blip r:embed="rId3">
            <a:extLst/>
          </a:blip>
          <a:stretch>
            <a:fillRect/>
          </a:stretch>
        </p:blipFill>
        <p:spPr>
          <a:xfrm>
            <a:off x="5981700" y="5873877"/>
            <a:ext cx="6985000" cy="3530601"/>
          </a:xfrm>
          <a:prstGeom prst="rect">
            <a:avLst/>
          </a:prstGeom>
          <a:ln w="12700">
            <a:miter lim="400000"/>
          </a:ln>
        </p:spPr>
      </p:pic>
      <p:sp>
        <p:nvSpPr>
          <p:cNvPr id="178" name="We can observe in the first graph all the selected countries against their total military spending by year.…"/>
          <p:cNvSpPr txBox="1">
            <a:spLocks noGrp="1"/>
          </p:cNvSpPr>
          <p:nvPr>
            <p:ph type="body" sz="quarter" idx="1"/>
          </p:nvPr>
        </p:nvSpPr>
        <p:spPr>
          <a:xfrm>
            <a:off x="355600" y="5365750"/>
            <a:ext cx="5542509" cy="3996829"/>
          </a:xfrm>
          <a:prstGeom prst="rect">
            <a:avLst/>
          </a:prstGeom>
        </p:spPr>
        <p:txBody>
          <a:bodyPr anchor="ctr"/>
          <a:lstStyle/>
          <a:p>
            <a:pPr marL="205740" indent="-205740" defTabSz="315468">
              <a:spcBef>
                <a:spcPts val="2000"/>
              </a:spcBef>
              <a:buClr>
                <a:srgbClr val="5C86B9"/>
              </a:buClr>
              <a:buSzPct val="70000"/>
              <a:buFont typeface="Zapf Dingbats"/>
              <a:buChar char="✤"/>
              <a:defRPr sz="1620">
                <a:solidFill>
                  <a:srgbClr val="000000"/>
                </a:solidFill>
              </a:defRPr>
            </a:pPr>
            <a:r>
              <a:t>We can observe in the first graph all the selected countries against their total military spending by year.</a:t>
            </a:r>
          </a:p>
          <a:p>
            <a:pPr marL="205740" indent="-205740" defTabSz="315468">
              <a:spcBef>
                <a:spcPts val="2000"/>
              </a:spcBef>
              <a:buClr>
                <a:srgbClr val="5C86B9"/>
              </a:buClr>
              <a:buSzPct val="70000"/>
              <a:buFont typeface="Zapf Dingbats"/>
              <a:buChar char="✤"/>
              <a:defRPr sz="1620">
                <a:solidFill>
                  <a:srgbClr val="000000"/>
                </a:solidFill>
              </a:defRPr>
            </a:pPr>
            <a:r>
              <a:t>China is clear winner having the steepest increase in the military expense. From 2008 to 2017 it has increased from $108457 to 228173</a:t>
            </a:r>
          </a:p>
          <a:p>
            <a:pPr marL="205740" indent="-205740" defTabSz="315468">
              <a:spcBef>
                <a:spcPts val="2000"/>
              </a:spcBef>
              <a:buClr>
                <a:srgbClr val="5C86B9"/>
              </a:buClr>
              <a:buSzPct val="70000"/>
              <a:buFont typeface="Zapf Dingbats"/>
              <a:buChar char="✤"/>
              <a:defRPr sz="1620">
                <a:solidFill>
                  <a:srgbClr val="000000"/>
                </a:solidFill>
              </a:defRPr>
            </a:pPr>
            <a:r>
              <a:t>But zooming into the lower half in the second graph we can see that they is a peak Saudi Arabia. From 2008 to 2015 it has increased from $51781 to $90257.9 and seen a dip later on.</a:t>
            </a:r>
          </a:p>
          <a:p>
            <a:pPr marL="205740" indent="-205740" defTabSz="315468">
              <a:spcBef>
                <a:spcPts val="2000"/>
              </a:spcBef>
              <a:buClr>
                <a:srgbClr val="5C86B9"/>
              </a:buClr>
              <a:buSzPct val="70000"/>
              <a:buFont typeface="Zapf Dingbats"/>
              <a:buChar char="✤"/>
              <a:defRPr sz="1620">
                <a:solidFill>
                  <a:srgbClr val="000000"/>
                </a:solidFill>
              </a:defRPr>
            </a:pPr>
            <a:r>
              <a:t>Russia is also increasing from $40286 to $69245.3 during 2008 to 2016</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Finding the fastest growing countries in military spending in percentage"/>
          <p:cNvSpPr txBox="1">
            <a:spLocks noGrp="1"/>
          </p:cNvSpPr>
          <p:nvPr>
            <p:ph type="title"/>
          </p:nvPr>
        </p:nvSpPr>
        <p:spPr>
          <a:xfrm>
            <a:off x="355600" y="385470"/>
            <a:ext cx="12293600" cy="1140371"/>
          </a:xfrm>
          <a:prstGeom prst="rect">
            <a:avLst/>
          </a:prstGeom>
        </p:spPr>
        <p:txBody>
          <a:bodyPr/>
          <a:lstStyle>
            <a:lvl1pPr defTabSz="280415">
              <a:defRPr sz="3072" spc="-61"/>
            </a:lvl1pPr>
          </a:lstStyle>
          <a:p>
            <a:r>
              <a:rPr dirty="0"/>
              <a:t>Finding the fastest growing countries in military spending in percentage</a:t>
            </a:r>
          </a:p>
        </p:txBody>
      </p:sp>
      <p:sp>
        <p:nvSpPr>
          <p:cNvPr id="181" name="When we observe the percentage change for China we see that there is a very big change in 2009.…"/>
          <p:cNvSpPr txBox="1">
            <a:spLocks noGrp="1"/>
          </p:cNvSpPr>
          <p:nvPr>
            <p:ph type="body" sz="quarter" idx="1"/>
          </p:nvPr>
        </p:nvSpPr>
        <p:spPr>
          <a:xfrm>
            <a:off x="355600" y="7702748"/>
            <a:ext cx="11836372" cy="1659831"/>
          </a:xfrm>
          <a:prstGeom prst="rect">
            <a:avLst/>
          </a:prstGeom>
        </p:spPr>
        <p:txBody>
          <a:bodyPr anchor="ctr"/>
          <a:lstStyle/>
          <a:p>
            <a:pPr marL="236220" indent="-236220" defTabSz="362204">
              <a:spcBef>
                <a:spcPts val="2300"/>
              </a:spcBef>
              <a:buClr>
                <a:srgbClr val="5C86B9"/>
              </a:buClr>
              <a:buSzPct val="70000"/>
              <a:buFont typeface="Zapf Dingbats"/>
              <a:buChar char="✤"/>
              <a:defRPr sz="1860">
                <a:solidFill>
                  <a:srgbClr val="000000"/>
                </a:solidFill>
              </a:defRPr>
            </a:pPr>
            <a:r>
              <a:t>When we observe the percentage change for China we see that there is a very big change in 2009.</a:t>
            </a:r>
          </a:p>
          <a:p>
            <a:pPr marL="236220" indent="-236220" defTabSz="362204">
              <a:spcBef>
                <a:spcPts val="2300"/>
              </a:spcBef>
              <a:buClr>
                <a:srgbClr val="5C86B9"/>
              </a:buClr>
              <a:buSzPct val="70000"/>
              <a:buFont typeface="Zapf Dingbats"/>
              <a:buChar char="✤"/>
              <a:defRPr sz="1860">
                <a:solidFill>
                  <a:srgbClr val="000000"/>
                </a:solidFill>
              </a:defRPr>
            </a:pPr>
            <a:r>
              <a:t>But on further looking down in 2012 unto 2014, we see that Saudi Arabia has the highest change in percentage, thus making it the fastest growing country in military spending. To support this finding, we can also see in the previous graph that it nearly saw 100% change from 2008 to 2015. </a:t>
            </a:r>
          </a:p>
        </p:txBody>
      </p:sp>
      <p:pic>
        <p:nvPicPr>
          <p:cNvPr id="182" name="download (15).png" descr="download (15).png"/>
          <p:cNvPicPr>
            <a:picLocks noChangeAspect="1"/>
          </p:cNvPicPr>
          <p:nvPr/>
        </p:nvPicPr>
        <p:blipFill>
          <a:blip r:embed="rId2">
            <a:extLst/>
          </a:blip>
          <a:stretch>
            <a:fillRect/>
          </a:stretch>
        </p:blipFill>
        <p:spPr>
          <a:xfrm>
            <a:off x="355600" y="1640057"/>
            <a:ext cx="11836372" cy="6093875"/>
          </a:xfrm>
          <a:prstGeom prst="rect">
            <a:avLst/>
          </a:prstGeom>
          <a:ln w="12700">
            <a:miter lim="400000"/>
          </a:ln>
        </p:spPr>
      </p:pic>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clusion"/>
          <p:cNvSpPr txBox="1">
            <a:spLocks noGrp="1"/>
          </p:cNvSpPr>
          <p:nvPr>
            <p:ph type="title"/>
          </p:nvPr>
        </p:nvSpPr>
        <p:spPr>
          <a:prstGeom prst="rect">
            <a:avLst/>
          </a:prstGeom>
        </p:spPr>
        <p:txBody>
          <a:bodyPr/>
          <a:lstStyle/>
          <a:p>
            <a:r>
              <a:t>Conclusion</a:t>
            </a:r>
          </a:p>
        </p:txBody>
      </p:sp>
      <p:sp>
        <p:nvSpPr>
          <p:cNvPr id="185" name="USA has the highest Military spending"/>
          <p:cNvSpPr txBox="1">
            <a:spLocks noGrp="1"/>
          </p:cNvSpPr>
          <p:nvPr>
            <p:ph type="body" sz="quarter" idx="1"/>
          </p:nvPr>
        </p:nvSpPr>
        <p:spPr>
          <a:xfrm>
            <a:off x="355600" y="2984500"/>
            <a:ext cx="5816600" cy="1450380"/>
          </a:xfrm>
          <a:prstGeom prst="rect">
            <a:avLst/>
          </a:prstGeom>
        </p:spPr>
        <p:txBody>
          <a:bodyPr/>
          <a:lstStyle/>
          <a:p>
            <a:r>
              <a:t>USA has the highest Military spending</a:t>
            </a:r>
          </a:p>
        </p:txBody>
      </p:sp>
      <p:pic>
        <p:nvPicPr>
          <p:cNvPr id="186" name="Screen Shot 2018-10-15 at 17.02.43.png" descr="Screen Shot 2018-10-15 at 17.02.43.png"/>
          <p:cNvPicPr>
            <a:picLocks noChangeAspect="1"/>
          </p:cNvPicPr>
          <p:nvPr/>
        </p:nvPicPr>
        <p:blipFill>
          <a:blip r:embed="rId2">
            <a:extLst/>
          </a:blip>
          <a:stretch>
            <a:fillRect/>
          </a:stretch>
        </p:blipFill>
        <p:spPr>
          <a:xfrm>
            <a:off x="6459283" y="1727263"/>
            <a:ext cx="5676901" cy="6959601"/>
          </a:xfrm>
          <a:prstGeom prst="rect">
            <a:avLst/>
          </a:prstGeom>
          <a:ln w="12700">
            <a:miter lim="400000"/>
          </a:ln>
        </p:spPr>
      </p:pic>
      <p:pic>
        <p:nvPicPr>
          <p:cNvPr id="187" name="Screen Shot 2018-10-15 at 17.06.39.png" descr="Screen Shot 2018-10-15 at 17.06.39.png"/>
          <p:cNvPicPr>
            <a:picLocks noChangeAspect="1"/>
          </p:cNvPicPr>
          <p:nvPr/>
        </p:nvPicPr>
        <p:blipFill>
          <a:blip r:embed="rId3">
            <a:extLst/>
          </a:blip>
          <a:stretch>
            <a:fillRect/>
          </a:stretch>
        </p:blipFill>
        <p:spPr>
          <a:xfrm>
            <a:off x="10947400" y="5607050"/>
            <a:ext cx="1955800" cy="2971800"/>
          </a:xfrm>
          <a:prstGeom prst="rect">
            <a:avLst/>
          </a:prstGeom>
          <a:ln w="12700">
            <a:miter lim="400000"/>
          </a:ln>
        </p:spPr>
      </p:pic>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onclusion"/>
          <p:cNvSpPr txBox="1">
            <a:spLocks noGrp="1"/>
          </p:cNvSpPr>
          <p:nvPr>
            <p:ph type="title"/>
          </p:nvPr>
        </p:nvSpPr>
        <p:spPr>
          <a:prstGeom prst="rect">
            <a:avLst/>
          </a:prstGeom>
        </p:spPr>
        <p:txBody>
          <a:bodyPr/>
          <a:lstStyle/>
          <a:p>
            <a:r>
              <a:t>Conclusion</a:t>
            </a:r>
          </a:p>
        </p:txBody>
      </p:sp>
      <p:sp>
        <p:nvSpPr>
          <p:cNvPr id="190" name="USA has the highest GDP"/>
          <p:cNvSpPr txBox="1">
            <a:spLocks noGrp="1"/>
          </p:cNvSpPr>
          <p:nvPr>
            <p:ph type="body" sz="quarter" idx="1"/>
          </p:nvPr>
        </p:nvSpPr>
        <p:spPr>
          <a:xfrm>
            <a:off x="355600" y="2984500"/>
            <a:ext cx="5816600" cy="1668661"/>
          </a:xfrm>
          <a:prstGeom prst="rect">
            <a:avLst/>
          </a:prstGeom>
        </p:spPr>
        <p:txBody>
          <a:bodyPr/>
          <a:lstStyle/>
          <a:p>
            <a:r>
              <a:t>USA has the highest GDP</a:t>
            </a:r>
          </a:p>
        </p:txBody>
      </p:sp>
      <p:pic>
        <p:nvPicPr>
          <p:cNvPr id="191" name="Screen Shot 2018-10-16 at 01.04.01.png" descr="Screen Shot 2018-10-16 at 01.04.01.png"/>
          <p:cNvPicPr>
            <a:picLocks noChangeAspect="1"/>
          </p:cNvPicPr>
          <p:nvPr/>
        </p:nvPicPr>
        <p:blipFill>
          <a:blip r:embed="rId2">
            <a:extLst/>
          </a:blip>
          <a:stretch>
            <a:fillRect/>
          </a:stretch>
        </p:blipFill>
        <p:spPr>
          <a:xfrm>
            <a:off x="5861050" y="768350"/>
            <a:ext cx="6946900" cy="7645400"/>
          </a:xfrm>
          <a:prstGeom prst="rect">
            <a:avLst/>
          </a:prstGeom>
          <a:ln w="12700">
            <a:miter lim="400000"/>
          </a:ln>
        </p:spPr>
      </p:pic>
      <p:pic>
        <p:nvPicPr>
          <p:cNvPr id="192" name="Screen Shot 2018-10-16 at 01.06.17.png" descr="Screen Shot 2018-10-16 at 01.06.17.png"/>
          <p:cNvPicPr>
            <a:picLocks noChangeAspect="1"/>
          </p:cNvPicPr>
          <p:nvPr/>
        </p:nvPicPr>
        <p:blipFill>
          <a:blip r:embed="rId3">
            <a:extLst/>
          </a:blip>
          <a:stretch>
            <a:fillRect/>
          </a:stretch>
        </p:blipFill>
        <p:spPr>
          <a:xfrm>
            <a:off x="10845800" y="5797550"/>
            <a:ext cx="1981200" cy="2921000"/>
          </a:xfrm>
          <a:prstGeom prst="rect">
            <a:avLst/>
          </a:prstGeom>
          <a:ln w="12700">
            <a:miter lim="400000"/>
          </a:ln>
        </p:spPr>
      </p:pic>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clusion"/>
          <p:cNvSpPr txBox="1">
            <a:spLocks noGrp="1"/>
          </p:cNvSpPr>
          <p:nvPr>
            <p:ph type="title"/>
          </p:nvPr>
        </p:nvSpPr>
        <p:spPr>
          <a:prstGeom prst="rect">
            <a:avLst/>
          </a:prstGeom>
        </p:spPr>
        <p:txBody>
          <a:bodyPr/>
          <a:lstStyle/>
          <a:p>
            <a:r>
              <a:t>Conclusion</a:t>
            </a:r>
          </a:p>
        </p:txBody>
      </p:sp>
      <p:sp>
        <p:nvSpPr>
          <p:cNvPr id="195" name="Saudi Arabia has the highest Military spending as a percentage of GDP"/>
          <p:cNvSpPr txBox="1">
            <a:spLocks noGrp="1"/>
          </p:cNvSpPr>
          <p:nvPr>
            <p:ph type="body" sz="quarter" idx="1"/>
          </p:nvPr>
        </p:nvSpPr>
        <p:spPr>
          <a:xfrm>
            <a:off x="355600" y="2984500"/>
            <a:ext cx="5026075" cy="2437408"/>
          </a:xfrm>
          <a:prstGeom prst="rect">
            <a:avLst/>
          </a:prstGeom>
        </p:spPr>
        <p:txBody>
          <a:bodyPr/>
          <a:lstStyle/>
          <a:p>
            <a:r>
              <a:t>Saudi Arabia has the highest Military spending as a percentage of GDP</a:t>
            </a:r>
          </a:p>
        </p:txBody>
      </p:sp>
      <p:pic>
        <p:nvPicPr>
          <p:cNvPr id="196" name="Screen Shot 2018-10-16 at 01.11.56.png" descr="Screen Shot 2018-10-16 at 01.11.56.png"/>
          <p:cNvPicPr>
            <a:picLocks noChangeAspect="1"/>
          </p:cNvPicPr>
          <p:nvPr/>
        </p:nvPicPr>
        <p:blipFill>
          <a:blip r:embed="rId2">
            <a:extLst/>
          </a:blip>
          <a:stretch>
            <a:fillRect/>
          </a:stretch>
        </p:blipFill>
        <p:spPr>
          <a:xfrm>
            <a:off x="5499100" y="1270000"/>
            <a:ext cx="7289800" cy="7213600"/>
          </a:xfrm>
          <a:prstGeom prst="rect">
            <a:avLst/>
          </a:prstGeom>
          <a:ln w="12700">
            <a:miter lim="400000"/>
          </a:ln>
        </p:spPr>
      </p:pic>
      <p:pic>
        <p:nvPicPr>
          <p:cNvPr id="197" name="Screen Shot 2018-10-16 at 01.12.09.png" descr="Screen Shot 2018-10-16 at 01.12.09.png"/>
          <p:cNvPicPr>
            <a:picLocks noChangeAspect="1"/>
          </p:cNvPicPr>
          <p:nvPr/>
        </p:nvPicPr>
        <p:blipFill>
          <a:blip r:embed="rId3">
            <a:extLst/>
          </a:blip>
          <a:stretch>
            <a:fillRect/>
          </a:stretch>
        </p:blipFill>
        <p:spPr>
          <a:xfrm>
            <a:off x="10871200" y="5892800"/>
            <a:ext cx="1905000" cy="2933700"/>
          </a:xfrm>
          <a:prstGeom prst="rect">
            <a:avLst/>
          </a:prstGeom>
          <a:ln w="12700">
            <a:miter lim="400000"/>
          </a:ln>
        </p:spPr>
      </p:pic>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Screen Shot 2018-10-15 at 17.02.43.png" descr="Screen Shot 2018-10-15 at 17.02.43.png"/>
          <p:cNvPicPr>
            <a:picLocks noGrp="1" noChangeAspect="1"/>
          </p:cNvPicPr>
          <p:nvPr>
            <p:ph type="pic" idx="13"/>
          </p:nvPr>
        </p:nvPicPr>
        <p:blipFill>
          <a:blip r:embed="rId2">
            <a:extLst/>
          </a:blip>
          <a:srcRect/>
          <a:stretch>
            <a:fillRect/>
          </a:stretch>
        </p:blipFill>
        <p:spPr>
          <a:xfrm>
            <a:off x="6459283" y="1790763"/>
            <a:ext cx="5676901" cy="6959601"/>
          </a:xfrm>
          <a:prstGeom prst="rect">
            <a:avLst/>
          </a:prstGeom>
        </p:spPr>
      </p:pic>
      <p:sp>
        <p:nvSpPr>
          <p:cNvPr id="139" name="In In this project, we looked at military spending of 10 nations from 2008 to 2017"/>
          <p:cNvSpPr txBox="1">
            <a:spLocks noGrp="1"/>
          </p:cNvSpPr>
          <p:nvPr>
            <p:ph type="title"/>
          </p:nvPr>
        </p:nvSpPr>
        <p:spPr>
          <a:xfrm>
            <a:off x="342900" y="1828800"/>
            <a:ext cx="5816600" cy="3238500"/>
          </a:xfrm>
          <a:prstGeom prst="rect">
            <a:avLst/>
          </a:prstGeom>
        </p:spPr>
        <p:txBody>
          <a:bodyPr/>
          <a:lstStyle>
            <a:lvl1pPr defTabSz="414781">
              <a:defRPr sz="4544" spc="-90"/>
            </a:lvl1pPr>
          </a:lstStyle>
          <a:p>
            <a:r>
              <a:t>In In this project, we looked at military spending of 10 nations from 2008 to 2017</a:t>
            </a:r>
          </a:p>
        </p:txBody>
      </p:sp>
      <p:sp>
        <p:nvSpPr>
          <p:cNvPr id="140" name="In this project, we looked at military spending of 10 nations.…"/>
          <p:cNvSpPr txBox="1">
            <a:spLocks noGrp="1"/>
          </p:cNvSpPr>
          <p:nvPr>
            <p:ph type="body" sz="quarter" idx="1"/>
          </p:nvPr>
        </p:nvSpPr>
        <p:spPr>
          <a:prstGeom prst="rect">
            <a:avLst/>
          </a:prstGeom>
        </p:spPr>
        <p:txBody>
          <a:bodyPr/>
          <a:lstStyle/>
          <a:p>
            <a:pPr defTabSz="309625">
              <a:spcBef>
                <a:spcPts val="500"/>
              </a:spcBef>
              <a:defRPr sz="1271"/>
            </a:pPr>
            <a:r>
              <a:t>In this project, we looked at military spending of 10 nations. </a:t>
            </a:r>
          </a:p>
          <a:p>
            <a:pPr marL="121157" indent="-121157" defTabSz="309625">
              <a:spcBef>
                <a:spcPts val="500"/>
              </a:spcBef>
              <a:buSzPct val="39000"/>
              <a:buBlip>
                <a:blip r:embed="rId3"/>
              </a:buBlip>
              <a:defRPr sz="1271"/>
            </a:pPr>
            <a:r>
              <a:t>USA</a:t>
            </a:r>
          </a:p>
          <a:p>
            <a:pPr marL="121157" indent="-121157" defTabSz="309625">
              <a:spcBef>
                <a:spcPts val="500"/>
              </a:spcBef>
              <a:buSzPct val="39000"/>
              <a:buBlip>
                <a:blip r:embed="rId3"/>
              </a:buBlip>
              <a:defRPr sz="1271"/>
            </a:pPr>
            <a:r>
              <a:t>China</a:t>
            </a:r>
          </a:p>
          <a:p>
            <a:pPr marL="121157" indent="-121157" defTabSz="309625">
              <a:spcBef>
                <a:spcPts val="500"/>
              </a:spcBef>
              <a:buSzPct val="39000"/>
              <a:buBlip>
                <a:blip r:embed="rId3"/>
              </a:buBlip>
              <a:defRPr sz="1271"/>
            </a:pPr>
            <a:r>
              <a:t>Russia</a:t>
            </a:r>
          </a:p>
          <a:p>
            <a:pPr marL="121157" indent="-121157" defTabSz="309625">
              <a:spcBef>
                <a:spcPts val="500"/>
              </a:spcBef>
              <a:buSzPct val="39000"/>
              <a:buBlip>
                <a:blip r:embed="rId3"/>
              </a:buBlip>
              <a:defRPr sz="1271"/>
            </a:pPr>
            <a:r>
              <a:t>Germany</a:t>
            </a:r>
          </a:p>
          <a:p>
            <a:pPr marL="121157" indent="-121157" defTabSz="309625">
              <a:spcBef>
                <a:spcPts val="500"/>
              </a:spcBef>
              <a:buSzPct val="39000"/>
              <a:buBlip>
                <a:blip r:embed="rId3"/>
              </a:buBlip>
              <a:defRPr sz="1271"/>
            </a:pPr>
            <a:r>
              <a:t>UK</a:t>
            </a:r>
          </a:p>
          <a:p>
            <a:pPr marL="121157" indent="-121157" defTabSz="309625">
              <a:spcBef>
                <a:spcPts val="500"/>
              </a:spcBef>
              <a:buSzPct val="39000"/>
              <a:buBlip>
                <a:blip r:embed="rId3"/>
              </a:buBlip>
              <a:defRPr sz="1271"/>
            </a:pPr>
            <a:r>
              <a:t>France</a:t>
            </a:r>
          </a:p>
          <a:p>
            <a:pPr marL="121157" indent="-121157" defTabSz="309625">
              <a:spcBef>
                <a:spcPts val="500"/>
              </a:spcBef>
              <a:buSzPct val="39000"/>
              <a:buBlip>
                <a:blip r:embed="rId3"/>
              </a:buBlip>
              <a:defRPr sz="1271"/>
            </a:pPr>
            <a:r>
              <a:t>Italy</a:t>
            </a:r>
          </a:p>
          <a:p>
            <a:pPr marL="121157" indent="-121157" defTabSz="309625">
              <a:spcBef>
                <a:spcPts val="500"/>
              </a:spcBef>
              <a:buSzPct val="39000"/>
              <a:buBlip>
                <a:blip r:embed="rId3"/>
              </a:buBlip>
              <a:defRPr sz="1271"/>
            </a:pPr>
            <a:r>
              <a:t>Saudi Arabia</a:t>
            </a:r>
          </a:p>
          <a:p>
            <a:pPr marL="121157" indent="-121157" defTabSz="309625">
              <a:spcBef>
                <a:spcPts val="500"/>
              </a:spcBef>
              <a:buSzPct val="39000"/>
              <a:buBlip>
                <a:blip r:embed="rId3"/>
              </a:buBlip>
              <a:defRPr sz="1271"/>
            </a:pPr>
            <a:r>
              <a:t>South Korea</a:t>
            </a:r>
          </a:p>
          <a:p>
            <a:pPr marL="121157" indent="-121157" defTabSz="309625">
              <a:spcBef>
                <a:spcPts val="500"/>
              </a:spcBef>
              <a:buSzPct val="39000"/>
              <a:buBlip>
                <a:blip r:embed="rId3"/>
              </a:buBlip>
              <a:defRPr sz="1271"/>
            </a:pPr>
            <a:r>
              <a:t>Israel</a:t>
            </a:r>
          </a:p>
        </p:txBody>
      </p:sp>
      <p:pic>
        <p:nvPicPr>
          <p:cNvPr id="141" name="Screen Shot 2018-10-15 at 17.06.39.png" descr="Screen Shot 2018-10-15 at 17.06.39.png"/>
          <p:cNvPicPr>
            <a:picLocks noChangeAspect="1"/>
          </p:cNvPicPr>
          <p:nvPr/>
        </p:nvPicPr>
        <p:blipFill>
          <a:blip r:embed="rId4">
            <a:extLst/>
          </a:blip>
          <a:stretch>
            <a:fillRect/>
          </a:stretch>
        </p:blipFill>
        <p:spPr>
          <a:xfrm>
            <a:off x="10985500" y="5772150"/>
            <a:ext cx="1955800" cy="2971800"/>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Aim"/>
          <p:cNvSpPr txBox="1">
            <a:spLocks noGrp="1"/>
          </p:cNvSpPr>
          <p:nvPr>
            <p:ph type="title"/>
          </p:nvPr>
        </p:nvSpPr>
        <p:spPr>
          <a:prstGeom prst="rect">
            <a:avLst/>
          </a:prstGeom>
        </p:spPr>
        <p:txBody>
          <a:bodyPr/>
          <a:lstStyle/>
          <a:p>
            <a:r>
              <a:t>Aim</a:t>
            </a:r>
          </a:p>
        </p:txBody>
      </p:sp>
      <p:sp>
        <p:nvSpPr>
          <p:cNvPr id="144" name="Comparing the data to the overall military spending of the all 10 countries…"/>
          <p:cNvSpPr txBox="1">
            <a:spLocks noGrp="1"/>
          </p:cNvSpPr>
          <p:nvPr>
            <p:ph type="body" idx="1"/>
          </p:nvPr>
        </p:nvSpPr>
        <p:spPr>
          <a:prstGeom prst="rect">
            <a:avLst/>
          </a:prstGeom>
        </p:spPr>
        <p:txBody>
          <a:bodyPr/>
          <a:lstStyle/>
          <a:p>
            <a:r>
              <a:t>Comparing the data to the overall military spending of the all 10 countries</a:t>
            </a:r>
          </a:p>
          <a:p>
            <a:r>
              <a:t>Comparing the data to that country’s GDP</a:t>
            </a:r>
          </a:p>
          <a:p>
            <a:r>
              <a:t>Comparing the per person military spending to the per person GDP</a:t>
            </a:r>
          </a:p>
          <a:p>
            <a:r>
              <a:t>Single out the fastest growing countries in military spending in fixed value and in percentage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Data Sources"/>
          <p:cNvSpPr txBox="1">
            <a:spLocks noGrp="1"/>
          </p:cNvSpPr>
          <p:nvPr>
            <p:ph type="title"/>
          </p:nvPr>
        </p:nvSpPr>
        <p:spPr>
          <a:prstGeom prst="rect">
            <a:avLst/>
          </a:prstGeom>
        </p:spPr>
        <p:txBody>
          <a:bodyPr/>
          <a:lstStyle/>
          <a:p>
            <a:r>
              <a:t>Data Sources</a:t>
            </a:r>
          </a:p>
        </p:txBody>
      </p:sp>
      <p:sp>
        <p:nvSpPr>
          <p:cNvPr id="147" name="Data for the military expenditure is taken from Stockholm International Peace research institute’s (SIPRI) Military expenditure database. It is a  time series on the military spending of countries for the period 1949–2017. Constant USD is used during the analysis.…"/>
          <p:cNvSpPr txBox="1">
            <a:spLocks noGrp="1"/>
          </p:cNvSpPr>
          <p:nvPr>
            <p:ph type="body" idx="1"/>
          </p:nvPr>
        </p:nvSpPr>
        <p:spPr>
          <a:prstGeom prst="rect">
            <a:avLst/>
          </a:prstGeom>
        </p:spPr>
        <p:txBody>
          <a:bodyPr/>
          <a:lstStyle/>
          <a:p>
            <a:r>
              <a:t>Data for the military expenditure is taken from Stockholm International Peace research institute’s (SIPRI) Military expenditure database. It is a  time series on the military spending of countries for the period 1949–2017. Constant USD is used during the analysis.</a:t>
            </a:r>
          </a:p>
          <a:p>
            <a:r>
              <a:t>Data for the GDP was taken from the World Bank - a leader in global economic data.</a:t>
            </a: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download.png" descr="download.png"/>
          <p:cNvPicPr>
            <a:picLocks noGrp="1" noChangeAspect="1"/>
          </p:cNvPicPr>
          <p:nvPr>
            <p:ph type="pic" idx="13"/>
          </p:nvPr>
        </p:nvPicPr>
        <p:blipFill>
          <a:blip r:embed="rId2">
            <a:extLst/>
          </a:blip>
          <a:srcRect/>
          <a:stretch>
            <a:fillRect/>
          </a:stretch>
        </p:blipFill>
        <p:spPr>
          <a:xfrm>
            <a:off x="6426080" y="5803900"/>
            <a:ext cx="6654920" cy="3327460"/>
          </a:xfrm>
          <a:prstGeom prst="rect">
            <a:avLst/>
          </a:prstGeom>
        </p:spPr>
      </p:pic>
      <p:sp>
        <p:nvSpPr>
          <p:cNvPr id="150" name="Comparing the data to the overall military spending of the all 10 countries."/>
          <p:cNvSpPr txBox="1">
            <a:spLocks noGrp="1"/>
          </p:cNvSpPr>
          <p:nvPr>
            <p:ph type="title"/>
          </p:nvPr>
        </p:nvSpPr>
        <p:spPr>
          <a:prstGeom prst="rect">
            <a:avLst/>
          </a:prstGeom>
        </p:spPr>
        <p:txBody>
          <a:bodyPr>
            <a:normAutofit fontScale="90000"/>
          </a:bodyPr>
          <a:lstStyle>
            <a:lvl1pPr defTabSz="362204">
              <a:defRPr sz="3968" spc="-79"/>
            </a:lvl1pPr>
          </a:lstStyle>
          <a:p>
            <a:r>
              <a:t>Comparing the data to the overall military spending of the all 10 countries.</a:t>
            </a:r>
          </a:p>
        </p:txBody>
      </p:sp>
      <p:sp>
        <p:nvSpPr>
          <p:cNvPr id="151" name="Military spending in the USA is the highest with $597178 million in 2017. USA’s military spending makes up 56.7% of the total in the selected countries. The military expenditure was highest in 2010 with $768466 million and a small dip from 2011 onwards…"/>
          <p:cNvSpPr txBox="1">
            <a:spLocks noGrp="1"/>
          </p:cNvSpPr>
          <p:nvPr>
            <p:ph type="body" sz="half" idx="1"/>
          </p:nvPr>
        </p:nvSpPr>
        <p:spPr>
          <a:prstGeom prst="rect">
            <a:avLst/>
          </a:prstGeom>
        </p:spPr>
        <p:txBody>
          <a:bodyPr/>
          <a:lstStyle/>
          <a:p>
            <a:pPr marL="187452" indent="-187452" defTabSz="479044">
              <a:spcBef>
                <a:spcPts val="3100"/>
              </a:spcBef>
              <a:buClrTx/>
              <a:buSzPct val="80000"/>
              <a:buFontTx/>
              <a:buBlip>
                <a:blip r:embed="rId3"/>
              </a:buBlip>
              <a:defRPr sz="2460"/>
            </a:pPr>
            <a:r>
              <a:t>Military spending in the USA is the highest with $597178 million in 2017. USA’s military spending makes up 56.7% of the total in the selected countries. The military expenditure was highest in 2010 with $768466 million and a small dip from 2011 onwards</a:t>
            </a:r>
          </a:p>
          <a:p>
            <a:pPr marL="187452" indent="-187452" defTabSz="479044">
              <a:spcBef>
                <a:spcPts val="3100"/>
              </a:spcBef>
              <a:buClrTx/>
              <a:buSzPct val="80000"/>
              <a:buFontTx/>
              <a:buBlip>
                <a:blip r:embed="rId3"/>
              </a:buBlip>
              <a:defRPr sz="2460"/>
            </a:pPr>
            <a:r>
              <a:t>In the second place comes China with $228173 million in 2017. China’s military makes up 34.3% of the total in the selected countries. The military expenditure is highest in 2017 and constantly grown every year since 2008.</a:t>
            </a:r>
          </a:p>
        </p:txBody>
      </p:sp>
      <p:pic>
        <p:nvPicPr>
          <p:cNvPr id="152" name="download (1).png" descr="download (1).png"/>
          <p:cNvPicPr>
            <a:picLocks noChangeAspect="1"/>
          </p:cNvPicPr>
          <p:nvPr/>
        </p:nvPicPr>
        <p:blipFill>
          <a:blip r:embed="rId4">
            <a:extLst/>
          </a:blip>
          <a:stretch>
            <a:fillRect/>
          </a:stretch>
        </p:blipFill>
        <p:spPr>
          <a:xfrm>
            <a:off x="6051550" y="1185698"/>
            <a:ext cx="6250921" cy="4649952"/>
          </a:xfrm>
          <a:prstGeom prst="rect">
            <a:avLst/>
          </a:prstGeom>
          <a:ln w="12700">
            <a:miter lim="400000"/>
          </a:ln>
        </p:spPr>
      </p:pic>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download (2).png" descr="download (2).png"/>
          <p:cNvPicPr>
            <a:picLocks/>
          </p:cNvPicPr>
          <p:nvPr/>
        </p:nvPicPr>
        <p:blipFill>
          <a:blip r:embed="rId2">
            <a:extLst/>
          </a:blip>
          <a:stretch>
            <a:fillRect/>
          </a:stretch>
        </p:blipFill>
        <p:spPr>
          <a:xfrm>
            <a:off x="53181" y="2712194"/>
            <a:ext cx="9367987" cy="6040984"/>
          </a:xfrm>
          <a:prstGeom prst="rect">
            <a:avLst/>
          </a:prstGeom>
          <a:ln w="12700">
            <a:miter lim="400000"/>
          </a:ln>
        </p:spPr>
      </p:pic>
      <p:sp>
        <p:nvSpPr>
          <p:cNvPr id="155" name="Comparing the data to the overall military spending of the all 10 countries."/>
          <p:cNvSpPr txBox="1">
            <a:spLocks noGrp="1"/>
          </p:cNvSpPr>
          <p:nvPr>
            <p:ph type="title" idx="4294967295"/>
          </p:nvPr>
        </p:nvSpPr>
        <p:spPr>
          <a:xfrm>
            <a:off x="355600" y="444500"/>
            <a:ext cx="8965903" cy="2020442"/>
          </a:xfrm>
          <a:prstGeom prst="rect">
            <a:avLst/>
          </a:prstGeom>
        </p:spPr>
        <p:txBody>
          <a:bodyPr/>
          <a:lstStyle>
            <a:lvl1pPr defTabSz="362204">
              <a:defRPr sz="3968" spc="-79"/>
            </a:lvl1pPr>
          </a:lstStyle>
          <a:p>
            <a:r>
              <a:t>Comparing the data to the overall military spending of the all 10 countries.</a:t>
            </a:r>
          </a:p>
        </p:txBody>
      </p:sp>
      <p:sp>
        <p:nvSpPr>
          <p:cNvPr id="156" name="Military spending in other countries have been constant from 2008 to 2017. Saudi Arabia shows some increase in 2015 with $90257.9 million.…"/>
          <p:cNvSpPr txBox="1">
            <a:spLocks noGrp="1"/>
          </p:cNvSpPr>
          <p:nvPr>
            <p:ph type="body" sz="half" idx="4294967295"/>
          </p:nvPr>
        </p:nvSpPr>
        <p:spPr>
          <a:xfrm>
            <a:off x="9574113" y="614957"/>
            <a:ext cx="3029447" cy="8832851"/>
          </a:xfrm>
          <a:prstGeom prst="rect">
            <a:avLst/>
          </a:prstGeom>
        </p:spPr>
        <p:txBody>
          <a:bodyPr/>
          <a:lstStyle/>
          <a:p>
            <a:pPr marL="194310" indent="-194310" defTabSz="496570">
              <a:spcBef>
                <a:spcPts val="3200"/>
              </a:spcBef>
              <a:buClrTx/>
              <a:buSzPct val="80000"/>
              <a:buFontTx/>
              <a:buBlip>
                <a:blip r:embed="rId3"/>
              </a:buBlip>
              <a:defRPr sz="2550"/>
            </a:pPr>
            <a:r>
              <a:t>Military spending in other countries have been constant from 2008 to 2017. Saudi Arabia shows some increase in 2015 with $90257.9 million. </a:t>
            </a:r>
          </a:p>
          <a:p>
            <a:pPr marL="194310" indent="-194310" defTabSz="496570">
              <a:spcBef>
                <a:spcPts val="3200"/>
              </a:spcBef>
              <a:buClrTx/>
              <a:buSzPct val="80000"/>
              <a:buFontTx/>
              <a:buBlip>
                <a:blip r:embed="rId3"/>
              </a:buBlip>
              <a:defRPr sz="2550"/>
            </a:pPr>
            <a:r>
              <a:t>Saudi Arabia is in the 3rd place, followed by France and Russia. All other countries have been rather consistent in their military expenditure over the years.</a:t>
            </a: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mparing the data to that country’s GDP"/>
          <p:cNvSpPr txBox="1">
            <a:spLocks noGrp="1"/>
          </p:cNvSpPr>
          <p:nvPr>
            <p:ph type="title"/>
          </p:nvPr>
        </p:nvSpPr>
        <p:spPr>
          <a:prstGeom prst="rect">
            <a:avLst/>
          </a:prstGeom>
        </p:spPr>
        <p:txBody>
          <a:bodyPr/>
          <a:lstStyle>
            <a:lvl1pPr defTabSz="368045">
              <a:defRPr sz="4032" spc="-80"/>
            </a:lvl1pPr>
          </a:lstStyle>
          <a:p>
            <a:r>
              <a:t>Comparing the data to that country’s GDP</a:t>
            </a:r>
          </a:p>
        </p:txBody>
      </p:sp>
      <p:sp>
        <p:nvSpPr>
          <p:cNvPr id="159" name="Gross Domestic Product (GDP) is highest for USA and followed by China. We can observe a rapid growth in GDP for China, where as the other countries have been quite consistent from 2008 to 2017."/>
          <p:cNvSpPr txBox="1">
            <a:spLocks noGrp="1"/>
          </p:cNvSpPr>
          <p:nvPr>
            <p:ph type="body" sz="half" idx="1"/>
          </p:nvPr>
        </p:nvSpPr>
        <p:spPr>
          <a:xfrm>
            <a:off x="355600" y="2984500"/>
            <a:ext cx="5816600" cy="4636145"/>
          </a:xfrm>
          <a:prstGeom prst="rect">
            <a:avLst/>
          </a:prstGeom>
        </p:spPr>
        <p:txBody>
          <a:bodyPr/>
          <a:lstStyle/>
          <a:p>
            <a:r>
              <a:t>Gross Domestic Product (</a:t>
            </a:r>
            <a:r>
              <a:rPr b="1">
                <a:solidFill>
                  <a:srgbClr val="6A6A6A"/>
                </a:solidFill>
              </a:rPr>
              <a:t>GDP</a:t>
            </a:r>
            <a:r>
              <a:t>) is highest for USA and followed by China. We can observe a rapid growth in GDP for China, where as the other countries have been quite consistent from 2008 to 2017.</a:t>
            </a:r>
          </a:p>
        </p:txBody>
      </p:sp>
      <p:pic>
        <p:nvPicPr>
          <p:cNvPr id="160" name="download (6).png" descr="download (6).png"/>
          <p:cNvPicPr>
            <a:picLocks noChangeAspect="1"/>
          </p:cNvPicPr>
          <p:nvPr/>
        </p:nvPicPr>
        <p:blipFill>
          <a:blip r:embed="rId2">
            <a:extLst/>
          </a:blip>
          <a:stretch>
            <a:fillRect/>
          </a:stretch>
        </p:blipFill>
        <p:spPr>
          <a:xfrm>
            <a:off x="6242050" y="3530922"/>
            <a:ext cx="6540500" cy="3543301"/>
          </a:xfrm>
          <a:prstGeom prst="rect">
            <a:avLst/>
          </a:prstGeom>
          <a:ln w="12700">
            <a:miter lim="400000"/>
          </a:ln>
        </p:spPr>
      </p:pic>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e can observe that 26.7% of oil rich Saudi Arabia’s GDP is spent on military expenses.…"/>
          <p:cNvSpPr txBox="1">
            <a:spLocks noGrp="1"/>
          </p:cNvSpPr>
          <p:nvPr>
            <p:ph type="body" sz="half" idx="1"/>
          </p:nvPr>
        </p:nvSpPr>
        <p:spPr>
          <a:prstGeom prst="rect">
            <a:avLst/>
          </a:prstGeom>
        </p:spPr>
        <p:txBody>
          <a:bodyPr/>
          <a:lstStyle/>
          <a:p>
            <a:pPr marL="320039" indent="-320039" defTabSz="490727">
              <a:spcBef>
                <a:spcPts val="3100"/>
              </a:spcBef>
              <a:defRPr sz="2520"/>
            </a:pPr>
            <a:r>
              <a:t>We can observe that 26.7% of oil rich Saudi Arabia’s GDP is spent on military expenses.</a:t>
            </a:r>
          </a:p>
          <a:p>
            <a:pPr marL="320039" indent="-320039" defTabSz="490727">
              <a:spcBef>
                <a:spcPts val="3100"/>
              </a:spcBef>
              <a:defRPr sz="2520"/>
            </a:pPr>
            <a:r>
              <a:t>In the second place is Israel with 16.7%, closely followed by USA with 11.2%.</a:t>
            </a:r>
          </a:p>
          <a:p>
            <a:pPr marL="320039" indent="-320039" defTabSz="490727">
              <a:spcBef>
                <a:spcPts val="3100"/>
              </a:spcBef>
              <a:defRPr sz="2520"/>
            </a:pPr>
            <a:r>
              <a:t>Even though we have noticed that USA has the highest military expenditure, we can see that it spends much lesser on the military expenses when compared to its GDP. China falls even lower with only 5.4%.</a:t>
            </a:r>
          </a:p>
        </p:txBody>
      </p:sp>
      <p:pic>
        <p:nvPicPr>
          <p:cNvPr id="163" name="download (7).png" descr="download (7).png"/>
          <p:cNvPicPr>
            <a:picLocks noChangeAspect="1"/>
          </p:cNvPicPr>
          <p:nvPr/>
        </p:nvPicPr>
        <p:blipFill>
          <a:blip r:embed="rId2">
            <a:extLst/>
          </a:blip>
          <a:stretch>
            <a:fillRect/>
          </a:stretch>
        </p:blipFill>
        <p:spPr>
          <a:xfrm>
            <a:off x="6440153" y="3270250"/>
            <a:ext cx="6626894" cy="5130499"/>
          </a:xfrm>
          <a:prstGeom prst="rect">
            <a:avLst/>
          </a:prstGeom>
          <a:ln w="12700">
            <a:miter lim="400000"/>
          </a:ln>
        </p:spPr>
      </p:pic>
      <p:sp>
        <p:nvSpPr>
          <p:cNvPr id="164" name="Comparing the military spending as a percentage of the country’s GDP"/>
          <p:cNvSpPr txBox="1">
            <a:spLocks noGrp="1"/>
          </p:cNvSpPr>
          <p:nvPr>
            <p:ph type="title"/>
          </p:nvPr>
        </p:nvSpPr>
        <p:spPr>
          <a:prstGeom prst="rect">
            <a:avLst/>
          </a:prstGeom>
        </p:spPr>
        <p:txBody>
          <a:bodyPr/>
          <a:lstStyle>
            <a:lvl1pPr defTabSz="338835">
              <a:defRPr sz="3712" spc="-74"/>
            </a:lvl1pPr>
          </a:lstStyle>
          <a:p>
            <a:r>
              <a:t>Comparing the military spending as a percentage of the country’s GDP</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Here we can see the military expenditure for each year. In year 2017, nearly 10.5% of GDP was spend for military in Saudi Arabia. Germany has spend the least percentage of GDP on military to be nearly 1% of GDP.…"/>
          <p:cNvSpPr txBox="1">
            <a:spLocks noGrp="1"/>
          </p:cNvSpPr>
          <p:nvPr>
            <p:ph type="body" sz="half" idx="4294967295"/>
          </p:nvPr>
        </p:nvSpPr>
        <p:spPr>
          <a:xfrm>
            <a:off x="328984" y="5772546"/>
            <a:ext cx="12346832" cy="3433962"/>
          </a:xfrm>
          <a:prstGeom prst="rect">
            <a:avLst/>
          </a:prstGeom>
        </p:spPr>
        <p:txBody>
          <a:bodyPr/>
          <a:lstStyle/>
          <a:p>
            <a:pPr marL="137160" indent="-137160" defTabSz="350520">
              <a:spcBef>
                <a:spcPts val="2200"/>
              </a:spcBef>
              <a:buClrTx/>
              <a:buSzPct val="80000"/>
              <a:buFontTx/>
              <a:buBlip>
                <a:blip r:embed="rId2"/>
              </a:buBlip>
              <a:defRPr sz="1800"/>
            </a:pPr>
            <a:r>
              <a:rPr dirty="0"/>
              <a:t> Here we can see the military expenditure for each year. In year 2017, nearly 10.5% of GDP was spend for military in Saudi Arabia. Germany has spend the least percentage of GDP on military to be nearly 1% of GDP. </a:t>
            </a:r>
          </a:p>
          <a:p>
            <a:pPr marL="137160" indent="-137160" defTabSz="350520">
              <a:spcBef>
                <a:spcPts val="2200"/>
              </a:spcBef>
              <a:buClrTx/>
              <a:buSzPct val="80000"/>
              <a:buFontTx/>
              <a:buBlip>
                <a:blip r:embed="rId2"/>
              </a:buBlip>
              <a:defRPr sz="1800"/>
            </a:pPr>
            <a:r>
              <a:rPr dirty="0"/>
              <a:t>We can observe a growth in Military expenses for Saudi Arabia from 2011 to 2015 and a slight dip later on. Israel and Russia have been fluctuating in this decade. Most other countries have maintained consistency in their military expenditure as a percentage of their GDP.</a:t>
            </a:r>
          </a:p>
          <a:p>
            <a:pPr marL="137160" indent="-137160" defTabSz="350520">
              <a:spcBef>
                <a:spcPts val="2200"/>
              </a:spcBef>
              <a:buClrTx/>
              <a:buSzPct val="80000"/>
              <a:buFontTx/>
              <a:buBlip>
                <a:blip r:embed="rId2"/>
              </a:buBlip>
              <a:defRPr sz="1800"/>
            </a:pPr>
            <a:r>
              <a:rPr dirty="0"/>
              <a:t> We can expect that Saudi Arabia will continue to have nearly 10% of GDP spent on military expenses since the population is only 28.2 million. It has been facing threats from both Iran and the neighbouring states. There is also disturbances in the Yemen region. For a country with such small population and large land, </a:t>
            </a:r>
            <a:r>
              <a:rPr dirty="0" smtClean="0"/>
              <a:t>there</a:t>
            </a:r>
            <a:r>
              <a:rPr lang="en-US" dirty="0" smtClean="0"/>
              <a:t> probably</a:t>
            </a:r>
            <a:r>
              <a:rPr dirty="0" smtClean="0"/>
              <a:t> </a:t>
            </a:r>
            <a:r>
              <a:rPr dirty="0"/>
              <a:t>is a need to import weapons and military equipment. Thus, would make us think that the trend is going to continue.</a:t>
            </a:r>
          </a:p>
        </p:txBody>
      </p:sp>
      <p:pic>
        <p:nvPicPr>
          <p:cNvPr id="167" name="download22.png" descr="download22.png"/>
          <p:cNvPicPr>
            <a:picLocks noChangeAspect="1"/>
          </p:cNvPicPr>
          <p:nvPr/>
        </p:nvPicPr>
        <p:blipFill>
          <a:blip r:embed="rId3">
            <a:extLst/>
          </a:blip>
          <a:stretch>
            <a:fillRect/>
          </a:stretch>
        </p:blipFill>
        <p:spPr>
          <a:xfrm>
            <a:off x="3492500" y="1168400"/>
            <a:ext cx="6019800" cy="4470400"/>
          </a:xfrm>
          <a:prstGeom prst="rect">
            <a:avLst/>
          </a:prstGeom>
          <a:ln w="12700">
            <a:miter lim="400000"/>
          </a:ln>
        </p:spPr>
      </p:pic>
    </p:spTree>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952</Words>
  <Application>Microsoft Macintosh PowerPoint</Application>
  <PresentationFormat>Custom</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Editorial</vt:lpstr>
      <vt:lpstr>Military Spending of the World</vt:lpstr>
      <vt:lpstr>In In this project, we looked at military spending of 10 nations from 2008 to 2017</vt:lpstr>
      <vt:lpstr>Aim</vt:lpstr>
      <vt:lpstr>Data Sources</vt:lpstr>
      <vt:lpstr>Comparing the data to the overall military spending of the all 10 countries.</vt:lpstr>
      <vt:lpstr>Comparing the data to the overall military spending of the all 10 countries.</vt:lpstr>
      <vt:lpstr>Comparing the data to that country’s GDP</vt:lpstr>
      <vt:lpstr>Comparing the military spending as a percentage of the country’s GDP</vt:lpstr>
      <vt:lpstr>PowerPoint Presentation</vt:lpstr>
      <vt:lpstr>Comparing the per person military spending to the per person GDP</vt:lpstr>
      <vt:lpstr>Finding the fastest growing countries in military spending in fixed value</vt:lpstr>
      <vt:lpstr>Finding the fastest growing countries in military spending in percentage</vt:lpstr>
      <vt:lpstr>Conclusion</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Spending of the World</dc:title>
  <cp:lastModifiedBy>Poornima Joshi</cp:lastModifiedBy>
  <cp:revision>2</cp:revision>
  <dcterms:modified xsi:type="dcterms:W3CDTF">2018-10-17T03:17:57Z</dcterms:modified>
</cp:coreProperties>
</file>