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4" r:id="rId7"/>
    <p:sldId id="305" r:id="rId8"/>
    <p:sldId id="300" r:id="rId9"/>
    <p:sldId id="301" r:id="rId10"/>
    <p:sldId id="302" r:id="rId11"/>
    <p:sldId id="303" r:id="rId12"/>
    <p:sldId id="306" r:id="rId13"/>
    <p:sldId id="307" r:id="rId14"/>
    <p:sldId id="308"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pexels.com/photo/smartphone-dark-technology-galaxy-59939/"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837473B0-CC2E-450A-ABE3-18F120FF3D39}">
                <a1611:picAttrSrcUrl xmlns:a1611="http://schemas.microsoft.com/office/drawing/2016/11/main" r:id="rId12"/>
              </a:ext>
            </a:extLst>
          </a:blip>
          <a:srcRect/>
          <a:stretch>
            <a:fillRect t="-9000" b="-9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999"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228763" y="1541928"/>
            <a:ext cx="3108960" cy="2834999"/>
          </a:xfrm>
        </p:spPr>
        <p:txBody>
          <a:bodyPr anchor="b">
            <a:normAutofit/>
          </a:bodyPr>
          <a:lstStyle/>
          <a:p>
            <a:r>
              <a:rPr lang="en-US" sz="3200" dirty="0">
                <a:solidFill>
                  <a:schemeClr val="tx1"/>
                </a:solidFill>
              </a:rPr>
              <a:t>MOBILE PHONE USAGE IN YOUNGER GENERATION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Statistics data analysis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BB0F75-9A18-E596-44D0-1D4ED74C52FB}"/>
              </a:ext>
            </a:extLst>
          </p:cNvPr>
          <p:cNvSpPr txBox="1"/>
          <p:nvPr/>
        </p:nvSpPr>
        <p:spPr>
          <a:xfrm>
            <a:off x="771525" y="1028343"/>
            <a:ext cx="6096000" cy="4801314"/>
          </a:xfrm>
          <a:prstGeom prst="rect">
            <a:avLst/>
          </a:prstGeom>
          <a:noFill/>
        </p:spPr>
        <p:txBody>
          <a:bodyPr wrap="square">
            <a:spAutoFit/>
          </a:bodyPr>
          <a:lstStyle/>
          <a:p>
            <a:r>
              <a:rPr lang="en-IN" b="1" dirty="0">
                <a:highlight>
                  <a:srgbClr val="C0C0C0"/>
                </a:highlight>
              </a:rPr>
              <a:t>4.Anxiety and Restlessness:</a:t>
            </a:r>
          </a:p>
          <a:p>
            <a:endParaRPr lang="en-IN" dirty="0">
              <a:highlight>
                <a:srgbClr val="C0C0C0"/>
              </a:highlight>
            </a:endParaRPr>
          </a:p>
          <a:p>
            <a:r>
              <a:rPr lang="en-IN" dirty="0">
                <a:highlight>
                  <a:srgbClr val="C0C0C0"/>
                </a:highlight>
              </a:rPr>
              <a:t>Many respondents indicated feeling anxious or restless when their phone is not with them. This suggests a strong dependency on their devices.</a:t>
            </a:r>
          </a:p>
          <a:p>
            <a:r>
              <a:rPr lang="en-IN" b="1" dirty="0">
                <a:highlight>
                  <a:srgbClr val="C0C0C0"/>
                </a:highlight>
              </a:rPr>
              <a:t>5.Gender and Occupation:</a:t>
            </a:r>
          </a:p>
          <a:p>
            <a:endParaRPr lang="en-IN" dirty="0">
              <a:highlight>
                <a:srgbClr val="C0C0C0"/>
              </a:highlight>
            </a:endParaRPr>
          </a:p>
          <a:p>
            <a:r>
              <a:rPr lang="en-IN" dirty="0">
                <a:highlight>
                  <a:srgbClr val="C0C0C0"/>
                </a:highlight>
              </a:rPr>
              <a:t>The majority of respondents are female.</a:t>
            </a:r>
          </a:p>
          <a:p>
            <a:r>
              <a:rPr lang="en-IN" dirty="0">
                <a:highlight>
                  <a:srgbClr val="C0C0C0"/>
                </a:highlight>
              </a:rPr>
              <a:t>A mix of students and working individuals participated in the survey.</a:t>
            </a:r>
          </a:p>
          <a:p>
            <a:r>
              <a:rPr lang="en-IN" b="1" dirty="0">
                <a:highlight>
                  <a:srgbClr val="C0C0C0"/>
                </a:highlight>
              </a:rPr>
              <a:t>6.Differences in App Usage and Dependency:</a:t>
            </a:r>
          </a:p>
          <a:p>
            <a:endParaRPr lang="en-IN" dirty="0">
              <a:highlight>
                <a:srgbClr val="C0C0C0"/>
              </a:highlight>
            </a:endParaRPr>
          </a:p>
          <a:p>
            <a:r>
              <a:rPr lang="en-IN" dirty="0">
                <a:highlight>
                  <a:srgbClr val="C0C0C0"/>
                </a:highlight>
              </a:rPr>
              <a:t>Instagram appears to be a commonly used app across various age groups.</a:t>
            </a:r>
          </a:p>
          <a:p>
            <a:r>
              <a:rPr lang="en-IN" dirty="0">
                <a:highlight>
                  <a:srgbClr val="C0C0C0"/>
                </a:highlight>
              </a:rPr>
              <a:t>WhatsApp is less frequently used, especially among those aged 24-34 and above.</a:t>
            </a:r>
          </a:p>
          <a:p>
            <a:r>
              <a:rPr lang="en-IN" dirty="0">
                <a:highlight>
                  <a:srgbClr val="C0C0C0"/>
                </a:highlight>
              </a:rPr>
              <a:t>YouTube is also popular across age groups.</a:t>
            </a:r>
          </a:p>
        </p:txBody>
      </p:sp>
    </p:spTree>
    <p:extLst>
      <p:ext uri="{BB962C8B-B14F-4D97-AF65-F5344CB8AC3E}">
        <p14:creationId xmlns:p14="http://schemas.microsoft.com/office/powerpoint/2010/main" val="218617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FED807-DC08-98D2-B4F7-99B9B248C4A1}"/>
              </a:ext>
            </a:extLst>
          </p:cNvPr>
          <p:cNvSpPr txBox="1"/>
          <p:nvPr/>
        </p:nvSpPr>
        <p:spPr>
          <a:xfrm>
            <a:off x="742950" y="474345"/>
            <a:ext cx="6096000" cy="5909310"/>
          </a:xfrm>
          <a:prstGeom prst="rect">
            <a:avLst/>
          </a:prstGeom>
          <a:noFill/>
        </p:spPr>
        <p:txBody>
          <a:bodyPr wrap="square">
            <a:spAutoFit/>
          </a:bodyPr>
          <a:lstStyle/>
          <a:p>
            <a:r>
              <a:rPr lang="en-IN" b="1" dirty="0">
                <a:highlight>
                  <a:srgbClr val="C0C0C0"/>
                </a:highlight>
              </a:rPr>
              <a:t>7.Age and Checking Habits:</a:t>
            </a:r>
          </a:p>
          <a:p>
            <a:endParaRPr lang="en-IN" dirty="0">
              <a:highlight>
                <a:srgbClr val="C0C0C0"/>
              </a:highlight>
            </a:endParaRPr>
          </a:p>
          <a:p>
            <a:r>
              <a:rPr lang="en-IN" dirty="0">
                <a:highlight>
                  <a:srgbClr val="C0C0C0"/>
                </a:highlight>
              </a:rPr>
              <a:t>Younger age groups (18-24) tend to check their phones more often during meals or conversations.</a:t>
            </a:r>
          </a:p>
          <a:p>
            <a:endParaRPr lang="en-IN" b="1" dirty="0">
              <a:highlight>
                <a:srgbClr val="C0C0C0"/>
              </a:highlight>
            </a:endParaRPr>
          </a:p>
          <a:p>
            <a:r>
              <a:rPr lang="en-IN" b="1" dirty="0">
                <a:highlight>
                  <a:srgbClr val="C0C0C0"/>
                </a:highlight>
              </a:rPr>
              <a:t>8.Gender and Anxiety:</a:t>
            </a:r>
          </a:p>
          <a:p>
            <a:endParaRPr lang="en-IN" dirty="0">
              <a:highlight>
                <a:srgbClr val="C0C0C0"/>
              </a:highlight>
            </a:endParaRPr>
          </a:p>
          <a:p>
            <a:r>
              <a:rPr lang="en-IN" dirty="0">
                <a:highlight>
                  <a:srgbClr val="C0C0C0"/>
                </a:highlight>
              </a:rPr>
              <a:t>More females seem to feel anxious or restless when their phones are not with them compared to males.</a:t>
            </a:r>
          </a:p>
          <a:p>
            <a:endParaRPr lang="en-IN" b="1" dirty="0">
              <a:highlight>
                <a:srgbClr val="C0C0C0"/>
              </a:highlight>
            </a:endParaRPr>
          </a:p>
          <a:p>
            <a:r>
              <a:rPr lang="en-IN" b="1" dirty="0">
                <a:highlight>
                  <a:srgbClr val="C0C0C0"/>
                </a:highlight>
              </a:rPr>
              <a:t>9.Occupation and App Usage:</a:t>
            </a:r>
          </a:p>
          <a:p>
            <a:endParaRPr lang="en-IN" dirty="0">
              <a:highlight>
                <a:srgbClr val="C0C0C0"/>
              </a:highlight>
            </a:endParaRPr>
          </a:p>
          <a:p>
            <a:r>
              <a:rPr lang="en-IN" dirty="0">
                <a:highlight>
                  <a:srgbClr val="C0C0C0"/>
                </a:highlight>
              </a:rPr>
              <a:t>Working individuals seem to use WhatsApp more frequently compared to students.</a:t>
            </a:r>
          </a:p>
          <a:p>
            <a:r>
              <a:rPr lang="en-IN" dirty="0">
                <a:highlight>
                  <a:srgbClr val="C0C0C0"/>
                </a:highlight>
              </a:rPr>
              <a:t>Students are more likely to use Instagram and gaming apps.</a:t>
            </a:r>
          </a:p>
          <a:p>
            <a:endParaRPr lang="en-IN" dirty="0">
              <a:highlight>
                <a:srgbClr val="C0C0C0"/>
              </a:highlight>
            </a:endParaRPr>
          </a:p>
          <a:p>
            <a:r>
              <a:rPr lang="en-IN" b="1" dirty="0">
                <a:highlight>
                  <a:srgbClr val="C0C0C0"/>
                </a:highlight>
              </a:rPr>
              <a:t>10.Age and Occupation:</a:t>
            </a:r>
          </a:p>
          <a:p>
            <a:r>
              <a:rPr lang="en-US" dirty="0">
                <a:highlight>
                  <a:srgbClr val="C0C0C0"/>
                </a:highlight>
              </a:rPr>
              <a:t>The 18-24 age group consists mainly of students, while the 24-34 and above age groups have a mix of working individuals and students.</a:t>
            </a:r>
          </a:p>
          <a:p>
            <a:endParaRPr lang="en-IN" dirty="0"/>
          </a:p>
        </p:txBody>
      </p:sp>
    </p:spTree>
    <p:extLst>
      <p:ext uri="{BB962C8B-B14F-4D97-AF65-F5344CB8AC3E}">
        <p14:creationId xmlns:p14="http://schemas.microsoft.com/office/powerpoint/2010/main" val="3108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253ADC-0E0E-7B48-726F-616CD1F69703}"/>
              </a:ext>
            </a:extLst>
          </p:cNvPr>
          <p:cNvSpPr txBox="1"/>
          <p:nvPr/>
        </p:nvSpPr>
        <p:spPr>
          <a:xfrm>
            <a:off x="171450" y="-523875"/>
            <a:ext cx="12020550" cy="4955203"/>
          </a:xfrm>
          <a:prstGeom prst="rect">
            <a:avLst/>
          </a:prstGeom>
          <a:noFill/>
        </p:spPr>
        <p:txBody>
          <a:bodyPr wrap="square">
            <a:spAutoFit/>
          </a:bodyPr>
          <a:lstStyle/>
          <a:p>
            <a:endParaRPr lang="en-US" sz="2800" b="0" i="0" dirty="0">
              <a:solidFill>
                <a:srgbClr val="374151"/>
              </a:solidFill>
              <a:effectLst/>
              <a:latin typeface="Söhne"/>
            </a:endParaRPr>
          </a:p>
          <a:p>
            <a:endParaRPr lang="en-US" sz="2800" dirty="0">
              <a:solidFill>
                <a:srgbClr val="374151"/>
              </a:solidFill>
              <a:latin typeface="Söhne"/>
            </a:endParaRPr>
          </a:p>
          <a:p>
            <a:r>
              <a:rPr lang="en-US" sz="3600" b="1" u="sng" dirty="0">
                <a:effectLst>
                  <a:outerShdw blurRad="38100" dist="38100" dir="2700000" algn="tl">
                    <a:srgbClr val="000000">
                      <a:alpha val="43137"/>
                    </a:srgbClr>
                  </a:outerShdw>
                </a:effectLst>
                <a:highlight>
                  <a:srgbClr val="808080"/>
                </a:highlight>
                <a:latin typeface="Söhne"/>
              </a:rPr>
              <a:t>CONCLUSION</a:t>
            </a:r>
            <a:endParaRPr lang="en-US" sz="3600" b="1" i="0" u="sng" dirty="0">
              <a:effectLst>
                <a:outerShdw blurRad="38100" dist="38100" dir="2700000" algn="tl">
                  <a:srgbClr val="000000">
                    <a:alpha val="43137"/>
                  </a:srgbClr>
                </a:outerShdw>
              </a:effectLst>
              <a:highlight>
                <a:srgbClr val="808080"/>
              </a:highlight>
              <a:latin typeface="Söhne"/>
            </a:endParaRPr>
          </a:p>
          <a:p>
            <a:endParaRPr lang="en-US" sz="2800" b="1" dirty="0">
              <a:solidFill>
                <a:srgbClr val="374151"/>
              </a:solidFill>
              <a:effectLst>
                <a:outerShdw blurRad="38100" dist="38100" dir="2700000" algn="tl">
                  <a:srgbClr val="000000">
                    <a:alpha val="43137"/>
                  </a:srgbClr>
                </a:outerShdw>
              </a:effectLst>
              <a:highlight>
                <a:srgbClr val="C0C0C0"/>
              </a:highlight>
              <a:latin typeface="Söhne"/>
            </a:endParaRPr>
          </a:p>
          <a:p>
            <a:r>
              <a:rPr lang="en-US" sz="2800" b="1" i="0" dirty="0">
                <a:solidFill>
                  <a:schemeClr val="tx1">
                    <a:lumMod val="95000"/>
                    <a:lumOff val="5000"/>
                  </a:schemeClr>
                </a:solidFill>
                <a:effectLst>
                  <a:outerShdw blurRad="38100" dist="38100" dir="2700000" algn="tl">
                    <a:srgbClr val="000000">
                      <a:alpha val="43137"/>
                    </a:srgbClr>
                  </a:outerShdw>
                </a:effectLst>
                <a:highlight>
                  <a:srgbClr val="C0C0C0"/>
                </a:highlight>
                <a:latin typeface="Söhne"/>
              </a:rPr>
              <a:t>These conclusions suggest that there is a significant reliance on smartphones,</a:t>
            </a:r>
          </a:p>
          <a:p>
            <a:r>
              <a:rPr lang="en-US" sz="2800" b="1" i="0" dirty="0">
                <a:solidFill>
                  <a:schemeClr val="tx1">
                    <a:lumMod val="95000"/>
                    <a:lumOff val="5000"/>
                  </a:schemeClr>
                </a:solidFill>
                <a:effectLst>
                  <a:outerShdw blurRad="38100" dist="38100" dir="2700000" algn="tl">
                    <a:srgbClr val="000000">
                      <a:alpha val="43137"/>
                    </a:srgbClr>
                  </a:outerShdw>
                </a:effectLst>
                <a:highlight>
                  <a:srgbClr val="C0C0C0"/>
                </a:highlight>
                <a:latin typeface="Söhne"/>
              </a:rPr>
              <a:t>particularly among younger individuals, and social media platforms like </a:t>
            </a:r>
          </a:p>
          <a:p>
            <a:r>
              <a:rPr lang="en-US" sz="2800" b="1" i="0" dirty="0">
                <a:solidFill>
                  <a:schemeClr val="tx1">
                    <a:lumMod val="95000"/>
                    <a:lumOff val="5000"/>
                  </a:schemeClr>
                </a:solidFill>
                <a:effectLst>
                  <a:outerShdw blurRad="38100" dist="38100" dir="2700000" algn="tl">
                    <a:srgbClr val="000000">
                      <a:alpha val="43137"/>
                    </a:srgbClr>
                  </a:outerShdw>
                </a:effectLst>
                <a:highlight>
                  <a:srgbClr val="C0C0C0"/>
                </a:highlight>
                <a:latin typeface="Söhne"/>
              </a:rPr>
              <a:t>Instagram and YouTube are commonly used. The survey also highlights</a:t>
            </a:r>
          </a:p>
          <a:p>
            <a:r>
              <a:rPr lang="en-US" sz="2800" b="1" i="0" dirty="0">
                <a:solidFill>
                  <a:schemeClr val="tx1">
                    <a:lumMod val="95000"/>
                    <a:lumOff val="5000"/>
                  </a:schemeClr>
                </a:solidFill>
                <a:effectLst>
                  <a:outerShdw blurRad="38100" dist="38100" dir="2700000" algn="tl">
                    <a:srgbClr val="000000">
                      <a:alpha val="43137"/>
                    </a:srgbClr>
                  </a:outerShdw>
                </a:effectLst>
                <a:highlight>
                  <a:srgbClr val="C0C0C0"/>
                </a:highlight>
                <a:latin typeface="Söhne"/>
              </a:rPr>
              <a:t> the potential impact of phone use on social interactions, </a:t>
            </a:r>
          </a:p>
          <a:p>
            <a:r>
              <a:rPr lang="en-US" sz="2800" b="1" i="0" dirty="0">
                <a:solidFill>
                  <a:schemeClr val="tx1">
                    <a:lumMod val="95000"/>
                    <a:lumOff val="5000"/>
                  </a:schemeClr>
                </a:solidFill>
                <a:effectLst>
                  <a:outerShdw blurRad="38100" dist="38100" dir="2700000" algn="tl">
                    <a:srgbClr val="000000">
                      <a:alpha val="43137"/>
                    </a:srgbClr>
                  </a:outerShdw>
                </a:effectLst>
                <a:highlight>
                  <a:srgbClr val="C0C0C0"/>
                </a:highlight>
                <a:latin typeface="Söhne"/>
              </a:rPr>
              <a:t>with many people checking their phones during meals or conversations. Additionally, it's worth noting that females and working individuals may experience more anxiety when separated from their phones.</a:t>
            </a:r>
            <a:endParaRPr lang="en-IN" sz="2800" b="1" dirty="0">
              <a:solidFill>
                <a:schemeClr val="tx1">
                  <a:lumMod val="95000"/>
                  <a:lumOff val="5000"/>
                </a:schemeClr>
              </a:solidFill>
              <a:effectLst>
                <a:outerShdw blurRad="38100" dist="38100" dir="2700000" algn="tl">
                  <a:srgbClr val="000000">
                    <a:alpha val="43137"/>
                  </a:srgbClr>
                </a:outerShdw>
              </a:effectLst>
              <a:highlight>
                <a:srgbClr val="C0C0C0"/>
              </a:highlight>
            </a:endParaRPr>
          </a:p>
        </p:txBody>
      </p:sp>
    </p:spTree>
    <p:extLst>
      <p:ext uri="{BB962C8B-B14F-4D97-AF65-F5344CB8AC3E}">
        <p14:creationId xmlns:p14="http://schemas.microsoft.com/office/powerpoint/2010/main" val="111978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6393-3C72-857D-57F4-A46B82C3BC66}"/>
              </a:ext>
            </a:extLst>
          </p:cNvPr>
          <p:cNvSpPr>
            <a:spLocks noGrp="1"/>
          </p:cNvSpPr>
          <p:nvPr>
            <p:ph type="title"/>
          </p:nvPr>
        </p:nvSpPr>
        <p:spPr>
          <a:xfrm>
            <a:off x="1097280" y="263529"/>
            <a:ext cx="10058400" cy="1450757"/>
          </a:xfrm>
          <a:noFill/>
        </p:spPr>
        <p:txBody>
          <a:bodyPr/>
          <a:lstStyle/>
          <a:p>
            <a:pPr algn="ctr"/>
            <a:r>
              <a:rPr lang="en-IN" b="1" u="sng" dirty="0">
                <a:solidFill>
                  <a:schemeClr val="bg1"/>
                </a:solidFill>
              </a:rPr>
              <a:t>INTRODUCTION</a:t>
            </a:r>
          </a:p>
        </p:txBody>
      </p:sp>
      <p:sp>
        <p:nvSpPr>
          <p:cNvPr id="3" name="Content Placeholder 2">
            <a:extLst>
              <a:ext uri="{FF2B5EF4-FFF2-40B4-BE49-F238E27FC236}">
                <a16:creationId xmlns:a16="http://schemas.microsoft.com/office/drawing/2014/main" id="{64B6093E-9C81-9FC6-79DA-F9736F322C3B}"/>
              </a:ext>
            </a:extLst>
          </p:cNvPr>
          <p:cNvSpPr>
            <a:spLocks noGrp="1"/>
          </p:cNvSpPr>
          <p:nvPr>
            <p:ph idx="1"/>
          </p:nvPr>
        </p:nvSpPr>
        <p:spPr/>
        <p:txBody>
          <a:bodyPr/>
          <a:lstStyle/>
          <a:p>
            <a:r>
              <a:rPr lang="en-IN" b="1" dirty="0">
                <a:solidFill>
                  <a:schemeClr val="bg1"/>
                </a:solidFill>
              </a:rPr>
              <a:t>The use of mobile phones has become an integral part of everyday life.</a:t>
            </a:r>
          </a:p>
          <a:p>
            <a:r>
              <a:rPr lang="en-IN" b="1" dirty="0">
                <a:solidFill>
                  <a:schemeClr val="bg1"/>
                </a:solidFill>
              </a:rPr>
              <a:t>Young people in particular can be observed using their smartphones constantly.</a:t>
            </a:r>
          </a:p>
          <a:p>
            <a:endParaRPr lang="en-IN" b="1" dirty="0">
              <a:solidFill>
                <a:schemeClr val="bg1"/>
              </a:solidFill>
            </a:endParaRPr>
          </a:p>
          <a:p>
            <a:r>
              <a:rPr lang="en-IN" b="1" dirty="0">
                <a:solidFill>
                  <a:schemeClr val="bg1"/>
                </a:solidFill>
              </a:rPr>
              <a:t>In this study our aim is to describe and </a:t>
            </a:r>
            <a:r>
              <a:rPr lang="en-IN" b="1" dirty="0" err="1">
                <a:solidFill>
                  <a:schemeClr val="bg1"/>
                </a:solidFill>
              </a:rPr>
              <a:t>analyze</a:t>
            </a:r>
            <a:r>
              <a:rPr lang="en-IN" b="1" dirty="0">
                <a:solidFill>
                  <a:schemeClr val="bg1"/>
                </a:solidFill>
              </a:rPr>
              <a:t> a possible case of smartphone addiction.</a:t>
            </a:r>
          </a:p>
          <a:p>
            <a:endParaRPr lang="en-IN" b="1" dirty="0">
              <a:solidFill>
                <a:schemeClr val="bg1"/>
              </a:solidFill>
            </a:endParaRPr>
          </a:p>
          <a:p>
            <a:r>
              <a:rPr lang="en-IN" b="1" dirty="0">
                <a:solidFill>
                  <a:schemeClr val="bg1"/>
                </a:solidFill>
              </a:rPr>
              <a:t>TARGET GROUP:</a:t>
            </a:r>
          </a:p>
          <a:p>
            <a:r>
              <a:rPr lang="en-IN" b="1" dirty="0">
                <a:solidFill>
                  <a:schemeClr val="bg1"/>
                </a:solidFill>
              </a:rPr>
              <a:t>20 to 30 year olds.</a:t>
            </a:r>
          </a:p>
          <a:p>
            <a:endParaRPr lang="en-IN" dirty="0"/>
          </a:p>
          <a:p>
            <a:endParaRPr lang="en-IN" dirty="0"/>
          </a:p>
        </p:txBody>
      </p:sp>
    </p:spTree>
    <p:extLst>
      <p:ext uri="{BB962C8B-B14F-4D97-AF65-F5344CB8AC3E}">
        <p14:creationId xmlns:p14="http://schemas.microsoft.com/office/powerpoint/2010/main" val="244335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5C240A-FA1B-CBE6-C560-1E92127344E6}"/>
              </a:ext>
            </a:extLst>
          </p:cNvPr>
          <p:cNvSpPr txBox="1"/>
          <p:nvPr/>
        </p:nvSpPr>
        <p:spPr>
          <a:xfrm>
            <a:off x="161925" y="1008817"/>
            <a:ext cx="11696700" cy="4216539"/>
          </a:xfrm>
          <a:prstGeom prst="rect">
            <a:avLst/>
          </a:prstGeom>
          <a:noFill/>
        </p:spPr>
        <p:txBody>
          <a:bodyPr wrap="square" anchor="ctr">
            <a:spAutoFit/>
          </a:bodyPr>
          <a:lstStyle/>
          <a:p>
            <a:pPr algn="l" fontAlgn="base"/>
            <a:r>
              <a:rPr lang="en-US" sz="2400" b="0" i="0" dirty="0">
                <a:effectLst>
                  <a:outerShdw blurRad="38100" dist="38100" dir="2700000" algn="tl">
                    <a:srgbClr val="000000">
                      <a:alpha val="43137"/>
                    </a:srgbClr>
                  </a:outerShdw>
                </a:effectLst>
                <a:highlight>
                  <a:srgbClr val="C0C0C0"/>
                </a:highlight>
                <a:latin typeface="Playfair Display" panose="020F0502020204030204" pitchFamily="2" charset="0"/>
              </a:rPr>
              <a:t>What is smartphone addiction?</a:t>
            </a:r>
          </a:p>
          <a:p>
            <a:pPr algn="l" fontAlgn="base"/>
            <a:endParaRPr lang="en-US" sz="2400" b="0" i="0" dirty="0">
              <a:effectLst>
                <a:outerShdw blurRad="38100" dist="38100" dir="2700000" algn="tl">
                  <a:srgbClr val="000000">
                    <a:alpha val="43137"/>
                  </a:srgbClr>
                </a:outerShdw>
              </a:effectLst>
              <a:highlight>
                <a:srgbClr val="C0C0C0"/>
              </a:highlight>
              <a:latin typeface="Playfair Display" panose="020F0502020204030204" pitchFamily="2" charset="0"/>
            </a:endParaRPr>
          </a:p>
          <a:p>
            <a:pPr algn="l" fontAlgn="base"/>
            <a:r>
              <a:rPr lang="en-US" sz="2000" b="0" i="0" dirty="0">
                <a:solidFill>
                  <a:schemeClr val="bg1"/>
                </a:solidFill>
                <a:effectLst>
                  <a:outerShdw blurRad="38100" dist="38100" dir="2700000" algn="tl">
                    <a:srgbClr val="000000">
                      <a:alpha val="43137"/>
                    </a:srgbClr>
                  </a:outerShdw>
                </a:effectLst>
                <a:highlight>
                  <a:srgbClr val="000000"/>
                </a:highlight>
              </a:rPr>
              <a:t>While a smartphone, tablet, or computer can be a hugely productive tool, compulsive use of these devices can interfere with work, school, and relationships. When you spend more time on social media or playing games than you do interacting with real people, or you can’t stop yourself from repeatedly checking texts, emails, or apps—even when it has negative consequences in your life—it may be time to reassess your technology use.</a:t>
            </a:r>
          </a:p>
          <a:p>
            <a:pPr algn="l" fontAlgn="base"/>
            <a:endParaRPr lang="en-US" sz="2000" dirty="0">
              <a:solidFill>
                <a:schemeClr val="bg1"/>
              </a:solidFill>
              <a:effectLst>
                <a:outerShdw blurRad="38100" dist="38100" dir="2700000" algn="tl">
                  <a:srgbClr val="000000">
                    <a:alpha val="43137"/>
                  </a:srgbClr>
                </a:outerShdw>
              </a:effectLst>
              <a:highlight>
                <a:srgbClr val="000000"/>
              </a:highlight>
            </a:endParaRPr>
          </a:p>
          <a:p>
            <a:pPr algn="l" fontAlgn="base"/>
            <a:endParaRPr lang="en-US" sz="2000" b="0" i="0" dirty="0">
              <a:solidFill>
                <a:schemeClr val="bg1"/>
              </a:solidFill>
              <a:effectLst>
                <a:outerShdw blurRad="38100" dist="38100" dir="2700000" algn="tl">
                  <a:srgbClr val="000000">
                    <a:alpha val="43137"/>
                  </a:srgbClr>
                </a:outerShdw>
              </a:effectLst>
            </a:endParaRPr>
          </a:p>
          <a:p>
            <a:pPr algn="l" fontAlgn="base"/>
            <a:r>
              <a:rPr lang="en-US" sz="2000" b="0" i="0" dirty="0">
                <a:solidFill>
                  <a:schemeClr val="bg1"/>
                </a:solidFill>
                <a:effectLst>
                  <a:outerShdw blurRad="38100" dist="38100" dir="2700000" algn="tl">
                    <a:srgbClr val="000000">
                      <a:alpha val="43137"/>
                    </a:srgbClr>
                  </a:outerShdw>
                </a:effectLst>
                <a:highlight>
                  <a:srgbClr val="000000"/>
                </a:highlight>
              </a:rPr>
              <a:t>Smartphone addiction, sometimes colloquially known as “nomophobia” (fear of being without a mobile phone), is often fueled by an internet overuse problem or internet addiction disorder. After all, it's rarely the phone or tablet itself that creates the compulsion, but rather the games, apps, and online worlds it connects us to.</a:t>
            </a:r>
            <a:r>
              <a:rPr lang="en-US" sz="2000" b="0" i="0" dirty="0">
                <a:effectLst>
                  <a:outerShdw blurRad="38100" dist="38100" dir="2700000" algn="tl">
                    <a:srgbClr val="000000">
                      <a:alpha val="43137"/>
                    </a:srgbClr>
                  </a:outerShdw>
                </a:effectLst>
                <a:highlight>
                  <a:srgbClr val="000000"/>
                </a:highlight>
              </a:rPr>
              <a:t>.</a:t>
            </a:r>
          </a:p>
        </p:txBody>
      </p:sp>
    </p:spTree>
    <p:extLst>
      <p:ext uri="{BB962C8B-B14F-4D97-AF65-F5344CB8AC3E}">
        <p14:creationId xmlns:p14="http://schemas.microsoft.com/office/powerpoint/2010/main" val="213713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50AA-A74A-50A5-D673-51F8DD019133}"/>
              </a:ext>
            </a:extLst>
          </p:cNvPr>
          <p:cNvSpPr>
            <a:spLocks noGrp="1"/>
          </p:cNvSpPr>
          <p:nvPr>
            <p:ph type="title"/>
          </p:nvPr>
        </p:nvSpPr>
        <p:spPr/>
        <p:txBody>
          <a:bodyPr>
            <a:normAutofit/>
          </a:bodyPr>
          <a:lstStyle/>
          <a:p>
            <a:r>
              <a:rPr lang="en-IN" sz="2800" b="1" u="sng" dirty="0">
                <a:solidFill>
                  <a:schemeClr val="tx1"/>
                </a:solidFill>
                <a:highlight>
                  <a:srgbClr val="C0C0C0"/>
                </a:highlight>
              </a:rPr>
              <a:t>Data Analysis</a:t>
            </a:r>
          </a:p>
        </p:txBody>
      </p:sp>
      <p:sp>
        <p:nvSpPr>
          <p:cNvPr id="3" name="Content Placeholder 2">
            <a:extLst>
              <a:ext uri="{FF2B5EF4-FFF2-40B4-BE49-F238E27FC236}">
                <a16:creationId xmlns:a16="http://schemas.microsoft.com/office/drawing/2014/main" id="{A850787B-C97C-E38F-90F6-696AA7F1DD5C}"/>
              </a:ext>
            </a:extLst>
          </p:cNvPr>
          <p:cNvSpPr>
            <a:spLocks noGrp="1"/>
          </p:cNvSpPr>
          <p:nvPr>
            <p:ph idx="1"/>
          </p:nvPr>
        </p:nvSpPr>
        <p:spPr/>
        <p:txBody>
          <a:bodyPr>
            <a:normAutofit/>
          </a:bodyPr>
          <a:lstStyle/>
          <a:p>
            <a:r>
              <a:rPr lang="en-US" sz="2400" b="1" dirty="0">
                <a:solidFill>
                  <a:schemeClr val="bg1"/>
                </a:solidFill>
                <a:highlight>
                  <a:srgbClr val="808080"/>
                </a:highlight>
              </a:rPr>
              <a:t>We carried out a survey and gathered some information regarding our generation's use of mobile phones. The data primarily included ages 20 to 44.</a:t>
            </a:r>
          </a:p>
          <a:p>
            <a:r>
              <a:rPr lang="en-US" sz="2400" b="1" dirty="0">
                <a:solidFill>
                  <a:schemeClr val="bg1"/>
                </a:solidFill>
                <a:highlight>
                  <a:srgbClr val="808080"/>
                </a:highlight>
              </a:rPr>
              <a:t>Here are the survey's results after receiving several responses.</a:t>
            </a:r>
            <a:endParaRPr lang="en-IN" sz="2400" b="1" dirty="0">
              <a:solidFill>
                <a:schemeClr val="bg1"/>
              </a:solidFill>
              <a:highlight>
                <a:srgbClr val="808080"/>
              </a:highlight>
            </a:endParaRPr>
          </a:p>
        </p:txBody>
      </p:sp>
    </p:spTree>
    <p:extLst>
      <p:ext uri="{BB962C8B-B14F-4D97-AF65-F5344CB8AC3E}">
        <p14:creationId xmlns:p14="http://schemas.microsoft.com/office/powerpoint/2010/main" val="365529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orms response chart. Question title: Age between. Number of responses: 74 responses.">
            <a:extLst>
              <a:ext uri="{FF2B5EF4-FFF2-40B4-BE49-F238E27FC236}">
                <a16:creationId xmlns:a16="http://schemas.microsoft.com/office/drawing/2014/main" id="{743601C4-3BFE-1C0B-6ACF-26FA32C55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781782" cy="3248025"/>
          </a:xfrm>
          <a:prstGeom prst="rect">
            <a:avLst/>
          </a:prstGeom>
          <a:solidFill>
            <a:schemeClr val="bg2"/>
          </a:solidFill>
        </p:spPr>
      </p:pic>
      <p:pic>
        <p:nvPicPr>
          <p:cNvPr id="1028" name="Picture 4" descr="Forms response chart. Question title: Screen time. Number of responses: 74 responses.">
            <a:extLst>
              <a:ext uri="{FF2B5EF4-FFF2-40B4-BE49-F238E27FC236}">
                <a16:creationId xmlns:a16="http://schemas.microsoft.com/office/drawing/2014/main" id="{46ED77D6-1010-C1D5-3AF9-AD1C78C68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48025"/>
            <a:ext cx="10781782"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18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50" name="Picture 2" descr="Forms response chart. Question title: Mostly used application in phone. Number of responses: 74 responses.">
            <a:extLst>
              <a:ext uri="{FF2B5EF4-FFF2-40B4-BE49-F238E27FC236}">
                <a16:creationId xmlns:a16="http://schemas.microsoft.com/office/drawing/2014/main" id="{64BAFC43-5C69-4C0A-F23B-86D33A844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977" y="0"/>
            <a:ext cx="12063313" cy="33905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ms response chart. Question title: How often do you check your phone during meals or conversation? . Number of responses: 74 responses.">
            <a:extLst>
              <a:ext uri="{FF2B5EF4-FFF2-40B4-BE49-F238E27FC236}">
                <a16:creationId xmlns:a16="http://schemas.microsoft.com/office/drawing/2014/main" id="{7BDF4B86-EB95-C425-6ECA-E4DAF23F7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939" y="3390555"/>
            <a:ext cx="10674601" cy="3467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5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orms response chart. Question title: Do you feel anxious or restless when your phone is not with you? . Number of responses: 74 responses.">
            <a:extLst>
              <a:ext uri="{FF2B5EF4-FFF2-40B4-BE49-F238E27FC236}">
                <a16:creationId xmlns:a16="http://schemas.microsoft.com/office/drawing/2014/main" id="{8D967ED3-CFE5-6AD8-EC06-6120CFCA7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12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61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098" name="Picture 2" descr="Forms response chart. Question title: Gender. Number of responses: 74 responses.">
            <a:extLst>
              <a:ext uri="{FF2B5EF4-FFF2-40B4-BE49-F238E27FC236}">
                <a16:creationId xmlns:a16="http://schemas.microsoft.com/office/drawing/2014/main" id="{7315BE3D-0E27-3A1D-738A-4FFFC9D47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00"/>
            <a:ext cx="10431585" cy="295275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orms response chart. Question title: Occupation. Number of responses: 74 responses.">
            <a:extLst>
              <a:ext uri="{FF2B5EF4-FFF2-40B4-BE49-F238E27FC236}">
                <a16:creationId xmlns:a16="http://schemas.microsoft.com/office/drawing/2014/main" id="{9DD96ECE-E2A5-42A4-D1EA-BAD38EB79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62324"/>
            <a:ext cx="11901879" cy="2735263"/>
          </a:xfrm>
          <a:prstGeom prst="rect">
            <a:avLst/>
          </a:prstGeom>
          <a:solidFill>
            <a:schemeClr val="bg1"/>
          </a:solidFill>
        </p:spPr>
      </p:pic>
    </p:spTree>
    <p:extLst>
      <p:ext uri="{BB962C8B-B14F-4D97-AF65-F5344CB8AC3E}">
        <p14:creationId xmlns:p14="http://schemas.microsoft.com/office/powerpoint/2010/main" val="97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33D918-EEC6-9586-2202-98A305518C96}"/>
              </a:ext>
            </a:extLst>
          </p:cNvPr>
          <p:cNvSpPr txBox="1"/>
          <p:nvPr/>
        </p:nvSpPr>
        <p:spPr>
          <a:xfrm>
            <a:off x="941070" y="1431925"/>
            <a:ext cx="6096000" cy="4770537"/>
          </a:xfrm>
          <a:prstGeom prst="rect">
            <a:avLst/>
          </a:prstGeom>
          <a:noFill/>
        </p:spPr>
        <p:txBody>
          <a:bodyPr wrap="square">
            <a:spAutoFit/>
          </a:bodyPr>
          <a:lstStyle/>
          <a:p>
            <a:r>
              <a:rPr lang="en-IN" sz="1600" dirty="0">
                <a:highlight>
                  <a:srgbClr val="C0C0C0"/>
                </a:highlight>
              </a:rPr>
              <a:t>Based on the provided survey data, here are some conclusions that can be drawn:</a:t>
            </a:r>
          </a:p>
          <a:p>
            <a:endParaRPr lang="en-IN" sz="1600" dirty="0">
              <a:highlight>
                <a:srgbClr val="C0C0C0"/>
              </a:highlight>
            </a:endParaRPr>
          </a:p>
          <a:p>
            <a:r>
              <a:rPr lang="en-IN" sz="1600" b="1" dirty="0">
                <a:highlight>
                  <a:srgbClr val="C0C0C0"/>
                </a:highlight>
              </a:rPr>
              <a:t>1.Age and Screen Time:</a:t>
            </a:r>
          </a:p>
          <a:p>
            <a:endParaRPr lang="en-IN" sz="1600" dirty="0">
              <a:highlight>
                <a:srgbClr val="C0C0C0"/>
              </a:highlight>
            </a:endParaRPr>
          </a:p>
          <a:p>
            <a:r>
              <a:rPr lang="en-IN" sz="1600" dirty="0">
                <a:highlight>
                  <a:srgbClr val="C0C0C0"/>
                </a:highlight>
              </a:rPr>
              <a:t>Most respondents are in the 18-24 age group.</a:t>
            </a:r>
          </a:p>
          <a:p>
            <a:r>
              <a:rPr lang="en-IN" sz="1600" dirty="0">
                <a:highlight>
                  <a:srgbClr val="C0C0C0"/>
                </a:highlight>
              </a:rPr>
              <a:t>A significant portion of respondents (across various age groups) reported using their phones for more than 4 hours a day.</a:t>
            </a:r>
          </a:p>
          <a:p>
            <a:endParaRPr lang="en-IN" sz="1600" dirty="0">
              <a:highlight>
                <a:srgbClr val="C0C0C0"/>
              </a:highlight>
            </a:endParaRPr>
          </a:p>
          <a:p>
            <a:r>
              <a:rPr lang="en-IN" sz="1600" b="1" dirty="0">
                <a:highlight>
                  <a:srgbClr val="C0C0C0"/>
                </a:highlight>
              </a:rPr>
              <a:t>2.Mostly Used Applications:</a:t>
            </a:r>
          </a:p>
          <a:p>
            <a:endParaRPr lang="en-IN" sz="1600" dirty="0">
              <a:highlight>
                <a:srgbClr val="C0C0C0"/>
              </a:highlight>
            </a:endParaRPr>
          </a:p>
          <a:p>
            <a:r>
              <a:rPr lang="en-IN" sz="1600" dirty="0">
                <a:highlight>
                  <a:srgbClr val="C0C0C0"/>
                </a:highlight>
              </a:rPr>
              <a:t>Instagram and YouTube are the most commonly used applications, with WhatsApp and gaming apps also being popular.</a:t>
            </a:r>
          </a:p>
          <a:p>
            <a:endParaRPr lang="en-IN" sz="1600" b="1" dirty="0">
              <a:highlight>
                <a:srgbClr val="C0C0C0"/>
              </a:highlight>
            </a:endParaRPr>
          </a:p>
          <a:p>
            <a:r>
              <a:rPr lang="en-IN" sz="1600" b="1" dirty="0">
                <a:highlight>
                  <a:srgbClr val="C0C0C0"/>
                </a:highlight>
              </a:rPr>
              <a:t>3.Checking Phones During Meals or Conversations:</a:t>
            </a:r>
          </a:p>
          <a:p>
            <a:endParaRPr lang="en-IN" sz="1600" dirty="0">
              <a:highlight>
                <a:srgbClr val="C0C0C0"/>
              </a:highlight>
            </a:endParaRPr>
          </a:p>
          <a:p>
            <a:r>
              <a:rPr lang="en-IN" sz="1600" dirty="0">
                <a:highlight>
                  <a:srgbClr val="C0C0C0"/>
                </a:highlight>
              </a:rPr>
              <a:t>A majority of respondents reported checking their phones during meals or conversations, with some doing so frequently ("Always" or "Often").</a:t>
            </a:r>
          </a:p>
        </p:txBody>
      </p:sp>
      <p:sp>
        <p:nvSpPr>
          <p:cNvPr id="9" name="Title 8">
            <a:extLst>
              <a:ext uri="{FF2B5EF4-FFF2-40B4-BE49-F238E27FC236}">
                <a16:creationId xmlns:a16="http://schemas.microsoft.com/office/drawing/2014/main" id="{2671CBCB-EC6C-B050-4EAA-65C87A7B9250}"/>
              </a:ext>
            </a:extLst>
          </p:cNvPr>
          <p:cNvSpPr>
            <a:spLocks noGrp="1"/>
          </p:cNvSpPr>
          <p:nvPr>
            <p:ph type="title" idx="4294967295"/>
          </p:nvPr>
        </p:nvSpPr>
        <p:spPr>
          <a:xfrm>
            <a:off x="941070" y="-269181"/>
            <a:ext cx="10058400" cy="1449387"/>
          </a:xfrm>
        </p:spPr>
        <p:txBody>
          <a:bodyPr>
            <a:normAutofit/>
          </a:bodyPr>
          <a:lstStyle/>
          <a:p>
            <a:r>
              <a:rPr lang="en-IN" sz="2400" b="1" u="sng" dirty="0">
                <a:solidFill>
                  <a:schemeClr val="tx1"/>
                </a:solidFill>
                <a:highlight>
                  <a:srgbClr val="808080"/>
                </a:highlight>
              </a:rPr>
              <a:t>OBSERVATIONS</a:t>
            </a:r>
          </a:p>
        </p:txBody>
      </p:sp>
    </p:spTree>
    <p:extLst>
      <p:ext uri="{BB962C8B-B14F-4D97-AF65-F5344CB8AC3E}">
        <p14:creationId xmlns:p14="http://schemas.microsoft.com/office/powerpoint/2010/main" val="237177007"/>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{3EC119ED-B46E-4093-AEB0-86D53506C45D}tf22712842_win32</Template>
  <TotalTime>368</TotalTime>
  <Words>652</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Franklin Gothic Book</vt:lpstr>
      <vt:lpstr>Playfair Display</vt:lpstr>
      <vt:lpstr>Söhne</vt:lpstr>
      <vt:lpstr>Custom</vt:lpstr>
      <vt:lpstr>MOBILE PHONE USAGE IN YOUNGER GENERATION</vt:lpstr>
      <vt:lpstr>INTRODUCTION</vt:lpstr>
      <vt:lpstr>PowerPoint Presentation</vt:lpstr>
      <vt:lpstr>Data Analysis</vt:lpstr>
      <vt:lpstr>PowerPoint Presentation</vt:lpstr>
      <vt:lpstr>PowerPoint Presentation</vt:lpstr>
      <vt:lpstr>PowerPoint Presentation</vt:lpstr>
      <vt:lpstr>PowerPoint Presentation</vt:lpstr>
      <vt:lpstr>OBSERVATIONS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PHONE USAGE IN YOUNGER GENERATION</dc:title>
  <dc:creator>anoop kossery</dc:creator>
  <cp:lastModifiedBy>anoop kossery</cp:lastModifiedBy>
  <cp:revision>1</cp:revision>
  <dcterms:created xsi:type="dcterms:W3CDTF">2023-10-12T14:41:49Z</dcterms:created>
  <dcterms:modified xsi:type="dcterms:W3CDTF">2023-10-12T20:49:49Z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