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oornimakumaran/Demo-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27344"/>
            <a:ext cx="5800851"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K.POORNIMA</a:t>
            </a:r>
            <a:br>
              <a:rPr lang="en-IN" spc="15" dirty="0"/>
            </a:br>
            <a:r>
              <a:rPr lang="en-IN" spc="15" dirty="0"/>
              <a:t>2021506063</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6284" y="5092251"/>
            <a:ext cx="6406515" cy="645048"/>
          </a:xfrm>
          <a:prstGeom prst="rect">
            <a:avLst/>
          </a:prstGeom>
        </p:spPr>
        <p:txBody>
          <a:bodyPr vert="horz" wrap="square" lIns="0" tIns="16510" rIns="0" bIns="0" rtlCol="0">
            <a:spAutoFit/>
          </a:bodyPr>
          <a:lstStyle/>
          <a:p>
            <a:pPr marL="12700">
              <a:lnSpc>
                <a:spcPct val="100000"/>
              </a:lnSpc>
              <a:spcBef>
                <a:spcPts val="130"/>
              </a:spcBef>
            </a:pPr>
            <a:endParaRPr lang="en-IN" sz="2000" u="heavy" spc="25" dirty="0">
              <a:solidFill>
                <a:srgbClr val="006FC0"/>
              </a:solidFill>
              <a:uFill>
                <a:solidFill>
                  <a:srgbClr val="006FC0"/>
                </a:solidFill>
              </a:uFill>
              <a:latin typeface="Trebuchet MS"/>
              <a:cs typeface="Trebuchet MS"/>
            </a:endParaRPr>
          </a:p>
          <a:p>
            <a:pPr marL="12700">
              <a:lnSpc>
                <a:spcPct val="100000"/>
              </a:lnSpc>
              <a:spcBef>
                <a:spcPts val="130"/>
              </a:spcBef>
            </a:pPr>
            <a:r>
              <a:rPr lang="en-IN" sz="2000" u="heavy" spc="25" dirty="0" err="1">
                <a:solidFill>
                  <a:srgbClr val="006FC0"/>
                </a:solidFill>
                <a:uFill>
                  <a:solidFill>
                    <a:srgbClr val="006FC0"/>
                  </a:solidFill>
                </a:uFill>
                <a:latin typeface="Trebuchet MS"/>
                <a:cs typeface="Trebuchet MS"/>
                <a:hlinkClick r:id="rId3"/>
              </a:rPr>
              <a:t>Demo_link</a:t>
            </a:r>
            <a:endParaRPr lang="en-IN"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0BE42F8-0A6C-6ABF-834E-3A22F71986C2}"/>
              </a:ext>
            </a:extLst>
          </p:cNvPr>
          <p:cNvSpPr txBox="1"/>
          <p:nvPr/>
        </p:nvSpPr>
        <p:spPr>
          <a:xfrm>
            <a:off x="1371600" y="1905000"/>
            <a:ext cx="6553200" cy="1754326"/>
          </a:xfrm>
          <a:prstGeom prst="rect">
            <a:avLst/>
          </a:prstGeom>
          <a:noFill/>
        </p:spPr>
        <p:txBody>
          <a:bodyPr wrap="square" rtlCol="0">
            <a:spAutoFit/>
          </a:bodyPr>
          <a:lstStyle/>
          <a:p>
            <a:r>
              <a:rPr lang="en-US" b="0" i="0" dirty="0">
                <a:solidFill>
                  <a:srgbClr val="0D0D0D"/>
                </a:solidFill>
                <a:effectLst/>
                <a:latin typeface="Söhne"/>
              </a:rPr>
              <a:t>The result is a plagiarism detection tool providing accurate analysis of text documents, generating detailed reports highlighting instances of potential plagiarism, all within a user-friendly interface.</a:t>
            </a:r>
          </a:p>
          <a:p>
            <a:endParaRPr lang="en-US" dirty="0">
              <a:solidFill>
                <a:srgbClr val="0D0D0D"/>
              </a:solidFill>
              <a:latin typeface="Söhne"/>
            </a:endParaRPr>
          </a:p>
          <a:p>
            <a:r>
              <a:rPr lang="en-US" dirty="0">
                <a:solidFill>
                  <a:srgbClr val="0D0D0D"/>
                </a:solidFill>
                <a:latin typeface="Söhne"/>
              </a:rPr>
              <a:t>In my project I have included 3 text files(juma.txt,john.txt,fatma.txt) and my project finds the degree of plagiarism between the files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lang="en-IN" sz="4250" dirty="0"/>
              <a:t>Plagiarism-checker-Python-master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787D44A6-ADBA-0929-454D-A089959AE7D9}"/>
              </a:ext>
            </a:extLst>
          </p:cNvPr>
          <p:cNvSpPr txBox="1"/>
          <p:nvPr/>
        </p:nvSpPr>
        <p:spPr>
          <a:xfrm>
            <a:off x="1219200" y="1981200"/>
            <a:ext cx="6366829" cy="2862322"/>
          </a:xfrm>
          <a:prstGeom prst="rect">
            <a:avLst/>
          </a:prstGeom>
          <a:noFill/>
        </p:spPr>
        <p:txBody>
          <a:bodyPr wrap="square" rtlCol="0">
            <a:spAutoFit/>
          </a:bodyPr>
          <a:lstStyle/>
          <a:p>
            <a:pPr algn="l"/>
            <a:r>
              <a:rPr lang="en-US" b="0" i="0" dirty="0">
                <a:solidFill>
                  <a:srgbClr val="0D0D0D"/>
                </a:solidFill>
                <a:effectLst/>
                <a:latin typeface="Söhne"/>
              </a:rPr>
              <a:t>The agenda of the project would be to create a tool that:</a:t>
            </a:r>
          </a:p>
          <a:p>
            <a:pPr algn="l"/>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Detects instances of plagiarism by comparing submitted documents against a database of existing texts or against each other.</a:t>
            </a:r>
          </a:p>
          <a:p>
            <a:pPr algn="l">
              <a:buFont typeface="+mj-lt"/>
              <a:buAutoNum type="arabicPeriod"/>
            </a:pPr>
            <a:r>
              <a:rPr lang="en-US" b="0" i="0" dirty="0">
                <a:solidFill>
                  <a:srgbClr val="0D0D0D"/>
                </a:solidFill>
                <a:effectLst/>
                <a:latin typeface="Söhne"/>
              </a:rPr>
              <a:t>Provides a measure of similarity between documents.</a:t>
            </a:r>
          </a:p>
          <a:p>
            <a:pPr algn="l">
              <a:buFont typeface="+mj-lt"/>
              <a:buAutoNum type="arabicPeriod"/>
            </a:pPr>
            <a:r>
              <a:rPr lang="en-US" b="0" i="0" dirty="0">
                <a:solidFill>
                  <a:srgbClr val="0D0D0D"/>
                </a:solidFill>
                <a:effectLst/>
                <a:latin typeface="Söhne"/>
              </a:rPr>
              <a:t>Outputs a report highlighting sections of the submitted documents that may be plagiarized and indicating the potential source(s).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5C7F7B5-33F5-A71D-7E47-4B4094915071}"/>
              </a:ext>
            </a:extLst>
          </p:cNvPr>
          <p:cNvSpPr txBox="1"/>
          <p:nvPr/>
        </p:nvSpPr>
        <p:spPr>
          <a:xfrm>
            <a:off x="1219200" y="2286000"/>
            <a:ext cx="5105400" cy="1477328"/>
          </a:xfrm>
          <a:prstGeom prst="rect">
            <a:avLst/>
          </a:prstGeom>
          <a:noFill/>
        </p:spPr>
        <p:txBody>
          <a:bodyPr wrap="square" rtlCol="0">
            <a:spAutoFit/>
          </a:bodyPr>
          <a:lstStyle/>
          <a:p>
            <a:r>
              <a:rPr lang="en-US" b="0" i="0" dirty="0">
                <a:solidFill>
                  <a:srgbClr val="0D0D0D"/>
                </a:solidFill>
                <a:effectLst/>
                <a:latin typeface="Söhne"/>
              </a:rPr>
              <a:t>Develop a plagiarism detection tool to identify instances of plagiarism in text documents. Plagiarism is the act of using someone else's work, ideas, or expressions without properly acknowledging the source.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5BF58D6-4CED-B5E0-5E2B-BFEC178E879F}"/>
              </a:ext>
            </a:extLst>
          </p:cNvPr>
          <p:cNvSpPr txBox="1"/>
          <p:nvPr/>
        </p:nvSpPr>
        <p:spPr>
          <a:xfrm>
            <a:off x="1295400" y="2362200"/>
            <a:ext cx="6248400" cy="31242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D9CE1B2C-22B5-EF07-1789-4BDB0EF3F841}"/>
              </a:ext>
            </a:extLst>
          </p:cNvPr>
          <p:cNvSpPr txBox="1"/>
          <p:nvPr/>
        </p:nvSpPr>
        <p:spPr>
          <a:xfrm>
            <a:off x="676275" y="1552635"/>
            <a:ext cx="7794625" cy="4524315"/>
          </a:xfrm>
          <a:prstGeom prst="rect">
            <a:avLst/>
          </a:prstGeom>
          <a:noFill/>
        </p:spPr>
        <p:txBody>
          <a:bodyPr wrap="square" rtlCol="0">
            <a:spAutoFit/>
          </a:bodyPr>
          <a:lstStyle/>
          <a:p>
            <a:pPr algn="l"/>
            <a:r>
              <a:rPr lang="en-US" b="1" i="0" dirty="0">
                <a:solidFill>
                  <a:srgbClr val="0D0D0D"/>
                </a:solidFill>
                <a:effectLst/>
                <a:latin typeface="Söhne"/>
              </a:rPr>
              <a:t>1. Data Collection:</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Gather a dataset of text documents that will serve as the corpus for comparison.</a:t>
            </a:r>
          </a:p>
          <a:p>
            <a:pPr algn="l">
              <a:buFont typeface="Arial" panose="020B0604020202020204" pitchFamily="34" charset="0"/>
              <a:buChar char="•"/>
            </a:pPr>
            <a:r>
              <a:rPr lang="en-US" b="0" i="0" dirty="0">
                <a:solidFill>
                  <a:srgbClr val="0D0D0D"/>
                </a:solidFill>
                <a:effectLst/>
                <a:latin typeface="Söhne"/>
              </a:rPr>
              <a:t>This dataset could include academic papers, articles, essays, or any other relevant text sources.</a:t>
            </a:r>
          </a:p>
          <a:p>
            <a:pPr algn="l"/>
            <a:r>
              <a:rPr lang="en-US" b="1" i="0" dirty="0">
                <a:solidFill>
                  <a:srgbClr val="0D0D0D"/>
                </a:solidFill>
                <a:effectLst/>
                <a:latin typeface="Söhne"/>
              </a:rPr>
              <a:t>2. Preprocessing: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Clean and preprocess the text data to remove noise, such as punctuation, special characters, and stop words..</a:t>
            </a:r>
          </a:p>
          <a:p>
            <a:pPr algn="l"/>
            <a:r>
              <a:rPr lang="en-US" b="1" i="0" dirty="0">
                <a:solidFill>
                  <a:srgbClr val="0D0D0D"/>
                </a:solidFill>
                <a:effectLst/>
                <a:latin typeface="Söhne"/>
              </a:rPr>
              <a:t>3. Similarity Measurement:</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Implement algorithms to calculate the similarity between documents.</a:t>
            </a:r>
          </a:p>
          <a:p>
            <a:pPr algn="l">
              <a:buFont typeface="Arial" panose="020B0604020202020204" pitchFamily="34" charset="0"/>
              <a:buChar char="•"/>
            </a:pPr>
            <a:r>
              <a:rPr lang="en-US" b="0" i="0" dirty="0">
                <a:solidFill>
                  <a:srgbClr val="0D0D0D"/>
                </a:solidFill>
                <a:effectLst/>
                <a:latin typeface="Söhne"/>
              </a:rPr>
              <a:t>Common techniques include vector space models (e.g., TF-IDF), cosine similarity, and machine learning approaches like Siamese networks.</a:t>
            </a:r>
          </a:p>
          <a:p>
            <a:pPr algn="l"/>
            <a:r>
              <a:rPr lang="en-US" b="1" i="0" dirty="0">
                <a:solidFill>
                  <a:srgbClr val="0D0D0D"/>
                </a:solidFill>
                <a:effectLst/>
                <a:latin typeface="Söhne"/>
              </a:rPr>
              <a:t>4. Plagiarism Detection:</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Compare submitted documents against the corpus to identify sections that closely match existing texts.</a:t>
            </a:r>
          </a:p>
          <a:p>
            <a:pPr algn="l">
              <a:buFont typeface="Arial" panose="020B0604020202020204" pitchFamily="34" charset="0"/>
              <a:buChar char="•"/>
            </a:pPr>
            <a:r>
              <a:rPr lang="en-US" b="0" i="0" dirty="0">
                <a:solidFill>
                  <a:srgbClr val="0D0D0D"/>
                </a:solidFill>
                <a:effectLst/>
                <a:latin typeface="Söhne"/>
              </a:rPr>
              <a:t>Set a threshold for similarity scores to determine instances of potential plagiarism.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AF4FB69-9AB1-59ED-891B-84CB4E89CA73}"/>
              </a:ext>
            </a:extLst>
          </p:cNvPr>
          <p:cNvSpPr txBox="1"/>
          <p:nvPr/>
        </p:nvSpPr>
        <p:spPr>
          <a:xfrm>
            <a:off x="699452" y="1802317"/>
            <a:ext cx="8542564" cy="3788858"/>
          </a:xfrm>
          <a:prstGeom prst="rect">
            <a:avLst/>
          </a:prstGeom>
          <a:noFill/>
        </p:spPr>
        <p:txBody>
          <a:bodyPr wrap="square">
            <a:spAutoFit/>
          </a:bodyPr>
          <a:lstStyle/>
          <a:p>
            <a:pPr algn="l">
              <a:lnSpc>
                <a:spcPct val="150000"/>
              </a:lnSpc>
              <a:buFont typeface="Arial" panose="020B0604020202020204" pitchFamily="34" charset="0"/>
              <a:buChar char="•"/>
            </a:pPr>
            <a:r>
              <a:rPr lang="en-US" b="1" i="0" dirty="0">
                <a:solidFill>
                  <a:srgbClr val="0D0D0D"/>
                </a:solidFill>
                <a:effectLst/>
                <a:latin typeface="Söhne"/>
              </a:rPr>
              <a:t>Students and Academics:</a:t>
            </a:r>
            <a:r>
              <a:rPr lang="en-US" b="0" i="0" dirty="0">
                <a:solidFill>
                  <a:srgbClr val="0D0D0D"/>
                </a:solidFill>
                <a:effectLst/>
                <a:latin typeface="Söhne"/>
              </a:rPr>
              <a:t> Ensure originality of assignments and research papers.</a:t>
            </a:r>
          </a:p>
          <a:p>
            <a:pPr algn="l">
              <a:lnSpc>
                <a:spcPct val="150000"/>
              </a:lnSpc>
              <a:buFont typeface="Arial" panose="020B0604020202020204" pitchFamily="34" charset="0"/>
              <a:buChar char="•"/>
            </a:pPr>
            <a:r>
              <a:rPr lang="en-US" b="1" i="0" dirty="0">
                <a:solidFill>
                  <a:srgbClr val="0D0D0D"/>
                </a:solidFill>
                <a:effectLst/>
                <a:latin typeface="Söhne"/>
              </a:rPr>
              <a:t>Educational Institutions:</a:t>
            </a:r>
            <a:r>
              <a:rPr lang="en-US" b="0" i="0" dirty="0">
                <a:solidFill>
                  <a:srgbClr val="0D0D0D"/>
                </a:solidFill>
                <a:effectLst/>
                <a:latin typeface="Söhne"/>
              </a:rPr>
              <a:t> Enforce academic integrity policies.</a:t>
            </a:r>
          </a:p>
          <a:p>
            <a:pPr algn="l">
              <a:lnSpc>
                <a:spcPct val="150000"/>
              </a:lnSpc>
              <a:buFont typeface="Arial" panose="020B0604020202020204" pitchFamily="34" charset="0"/>
              <a:buChar char="•"/>
            </a:pPr>
            <a:r>
              <a:rPr lang="en-US" b="1" i="0" dirty="0">
                <a:solidFill>
                  <a:srgbClr val="0D0D0D"/>
                </a:solidFill>
                <a:effectLst/>
                <a:latin typeface="Söhne"/>
              </a:rPr>
              <a:t>Publishing Industry:</a:t>
            </a:r>
            <a:r>
              <a:rPr lang="en-US" b="0" i="0" dirty="0">
                <a:solidFill>
                  <a:srgbClr val="0D0D0D"/>
                </a:solidFill>
                <a:effectLst/>
                <a:latin typeface="Söhne"/>
              </a:rPr>
              <a:t> Verify manuscript uniqueness before publication.</a:t>
            </a:r>
          </a:p>
          <a:p>
            <a:pPr algn="l">
              <a:lnSpc>
                <a:spcPct val="150000"/>
              </a:lnSpc>
              <a:buFont typeface="Arial" panose="020B0604020202020204" pitchFamily="34" charset="0"/>
              <a:buChar char="•"/>
            </a:pPr>
            <a:r>
              <a:rPr lang="en-US" b="1" i="0" dirty="0">
                <a:solidFill>
                  <a:srgbClr val="0D0D0D"/>
                </a:solidFill>
                <a:effectLst/>
                <a:latin typeface="Söhne"/>
              </a:rPr>
              <a:t>Content Creators:</a:t>
            </a:r>
            <a:r>
              <a:rPr lang="en-US" b="0" i="0" dirty="0">
                <a:solidFill>
                  <a:srgbClr val="0D0D0D"/>
                </a:solidFill>
                <a:effectLst/>
                <a:latin typeface="Söhne"/>
              </a:rPr>
              <a:t> Ensure originality of articles and blog posts.</a:t>
            </a:r>
          </a:p>
          <a:p>
            <a:pPr algn="l">
              <a:lnSpc>
                <a:spcPct val="150000"/>
              </a:lnSpc>
              <a:buFont typeface="Arial" panose="020B0604020202020204" pitchFamily="34" charset="0"/>
              <a:buChar char="•"/>
            </a:pPr>
            <a:r>
              <a:rPr lang="en-US" b="1" i="0" dirty="0">
                <a:solidFill>
                  <a:srgbClr val="0D0D0D"/>
                </a:solidFill>
                <a:effectLst/>
                <a:latin typeface="Söhne"/>
              </a:rPr>
              <a:t>Legal Professionals:</a:t>
            </a:r>
            <a:r>
              <a:rPr lang="en-US" b="0" i="0" dirty="0">
                <a:solidFill>
                  <a:srgbClr val="0D0D0D"/>
                </a:solidFill>
                <a:effectLst/>
                <a:latin typeface="Söhne"/>
              </a:rPr>
              <a:t> Verify originality of legal documents.</a:t>
            </a:r>
          </a:p>
          <a:p>
            <a:pPr algn="l">
              <a:lnSpc>
                <a:spcPct val="150000"/>
              </a:lnSpc>
              <a:buFont typeface="Arial" panose="020B0604020202020204" pitchFamily="34" charset="0"/>
              <a:buChar char="•"/>
            </a:pPr>
            <a:r>
              <a:rPr lang="en-US" b="1" i="0" dirty="0">
                <a:solidFill>
                  <a:srgbClr val="0D0D0D"/>
                </a:solidFill>
                <a:effectLst/>
                <a:latin typeface="Söhne"/>
              </a:rPr>
              <a:t>Software Developers:</a:t>
            </a:r>
            <a:r>
              <a:rPr lang="en-US" b="0" i="0" dirty="0">
                <a:solidFill>
                  <a:srgbClr val="0D0D0D"/>
                </a:solidFill>
                <a:effectLst/>
                <a:latin typeface="Söhne"/>
              </a:rPr>
              <a:t> Integrate plagiarism detection into applications.</a:t>
            </a:r>
          </a:p>
          <a:p>
            <a:pPr algn="l">
              <a:lnSpc>
                <a:spcPct val="150000"/>
              </a:lnSpc>
              <a:buFont typeface="Arial" panose="020B0604020202020204" pitchFamily="34" charset="0"/>
              <a:buChar char="•"/>
            </a:pPr>
            <a:r>
              <a:rPr lang="en-US" b="1" i="0" dirty="0">
                <a:solidFill>
                  <a:srgbClr val="0D0D0D"/>
                </a:solidFill>
                <a:effectLst/>
                <a:latin typeface="Söhne"/>
              </a:rPr>
              <a:t>Quality Assurance Teams:</a:t>
            </a:r>
            <a:r>
              <a:rPr lang="en-US" b="0" i="0" dirty="0">
                <a:solidFill>
                  <a:srgbClr val="0D0D0D"/>
                </a:solidFill>
                <a:effectLst/>
                <a:latin typeface="Söhne"/>
              </a:rPr>
              <a:t> Ensure originality of documentation.</a:t>
            </a:r>
          </a:p>
          <a:p>
            <a:pPr algn="l">
              <a:lnSpc>
                <a:spcPct val="150000"/>
              </a:lnSpc>
              <a:buFont typeface="Arial" panose="020B0604020202020204" pitchFamily="34" charset="0"/>
              <a:buChar char="•"/>
            </a:pPr>
            <a:r>
              <a:rPr lang="en-US" b="1" i="0" dirty="0">
                <a:solidFill>
                  <a:srgbClr val="0D0D0D"/>
                </a:solidFill>
                <a:effectLst/>
                <a:latin typeface="Söhne"/>
              </a:rPr>
              <a:t>General Users:</a:t>
            </a:r>
            <a:r>
              <a:rPr lang="en-US" b="0" i="0" dirty="0">
                <a:solidFill>
                  <a:srgbClr val="0D0D0D"/>
                </a:solidFill>
                <a:effectLst/>
                <a:latin typeface="Söhne"/>
              </a:rPr>
              <a:t> Verify content originality for various purposes.</a:t>
            </a:r>
          </a:p>
          <a:p>
            <a:pPr>
              <a:lnSpc>
                <a:spcPct val="150000"/>
              </a:lnSpc>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239834F-4FCC-7BC0-439A-6444F09BBAE9}"/>
              </a:ext>
            </a:extLst>
          </p:cNvPr>
          <p:cNvSpPr txBox="1"/>
          <p:nvPr/>
        </p:nvSpPr>
        <p:spPr>
          <a:xfrm>
            <a:off x="3124200" y="1695450"/>
            <a:ext cx="8380347" cy="2126864"/>
          </a:xfrm>
          <a:prstGeom prst="rect">
            <a:avLst/>
          </a:prstGeom>
          <a:noFill/>
        </p:spPr>
        <p:txBody>
          <a:bodyPr wrap="square" rtlCol="0">
            <a:spAutoFit/>
          </a:bodyPr>
          <a:lstStyle/>
          <a:p>
            <a:pPr>
              <a:lnSpc>
                <a:spcPct val="150000"/>
              </a:lnSpc>
            </a:pPr>
            <a:endParaRPr lang="en-US" dirty="0"/>
          </a:p>
          <a:p>
            <a:pPr>
              <a:lnSpc>
                <a:spcPct val="150000"/>
              </a:lnSpc>
            </a:pPr>
            <a:r>
              <a:rPr lang="en-US" dirty="0"/>
              <a:t>Our solution offers a robust plagiarism detection tool equipped with advanced algorithms for accurate analysis, providing users with detailed reports to maintain integrity and originality in their written work, all presented through an intuitive and user-friendly interface.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C5F3868F-0CF9-94DB-E9D3-A99796DFF677}"/>
              </a:ext>
            </a:extLst>
          </p:cNvPr>
          <p:cNvSpPr txBox="1"/>
          <p:nvPr/>
        </p:nvSpPr>
        <p:spPr>
          <a:xfrm>
            <a:off x="2533650" y="2019300"/>
            <a:ext cx="8439150" cy="3416320"/>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 Designing the system to handle large volumes of documents and users concurrently while maintaining high performance and responsiveness.</a:t>
            </a:r>
          </a:p>
          <a:p>
            <a:pPr algn="l">
              <a:buFont typeface="+mj-lt"/>
              <a:buAutoNum type="arabicPeriod"/>
            </a:pPr>
            <a:r>
              <a:rPr lang="en-US" b="1" i="0" dirty="0">
                <a:solidFill>
                  <a:srgbClr val="0D0D0D"/>
                </a:solidFill>
                <a:effectLst/>
                <a:latin typeface="Söhne"/>
              </a:rPr>
              <a:t>Customization and Flexibility:</a:t>
            </a:r>
            <a:r>
              <a:rPr lang="en-US" b="0" i="0" dirty="0">
                <a:solidFill>
                  <a:srgbClr val="0D0D0D"/>
                </a:solidFill>
                <a:effectLst/>
                <a:latin typeface="Söhne"/>
              </a:rPr>
              <a:t> Allowing users to customize the plagiarism detection settings and parameters based on their specific requirements and preferences.</a:t>
            </a:r>
          </a:p>
          <a:p>
            <a:pPr algn="l">
              <a:buFont typeface="+mj-lt"/>
              <a:buAutoNum type="arabicPeriod"/>
            </a:pPr>
            <a:r>
              <a:rPr lang="en-US" b="1" i="0" dirty="0">
                <a:solidFill>
                  <a:srgbClr val="0D0D0D"/>
                </a:solidFill>
                <a:effectLst/>
                <a:latin typeface="Söhne"/>
              </a:rPr>
              <a:t>Integration with AI Technologies:</a:t>
            </a:r>
            <a:r>
              <a:rPr lang="en-US" b="0" i="0" dirty="0">
                <a:solidFill>
                  <a:srgbClr val="0D0D0D"/>
                </a:solidFill>
                <a:effectLst/>
                <a:latin typeface="Söhne"/>
              </a:rPr>
              <a:t> Leveraging artificial intelligence (AI) and machine learning (ML) techniques to enhance plagiarism detection accuracy and adaptability over time.</a:t>
            </a:r>
          </a:p>
          <a:p>
            <a:pPr algn="l">
              <a:buFont typeface="+mj-lt"/>
              <a:buAutoNum type="arabicPeriod"/>
            </a:pPr>
            <a:r>
              <a:rPr lang="en-US" b="1" i="0" dirty="0">
                <a:solidFill>
                  <a:srgbClr val="0D0D0D"/>
                </a:solidFill>
                <a:effectLst/>
                <a:latin typeface="Söhne"/>
              </a:rPr>
              <a:t>Comprehensive Reporting:</a:t>
            </a:r>
            <a:r>
              <a:rPr lang="en-US" b="0" i="0" dirty="0">
                <a:solidFill>
                  <a:srgbClr val="0D0D0D"/>
                </a:solidFill>
                <a:effectLst/>
                <a:latin typeface="Söhne"/>
              </a:rPr>
              <a:t> Generating detailed and informative reports that not only highlight instances of plagiarism but also provide insights and recommendations for improving originality.</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TextBox 11">
            <a:extLst>
              <a:ext uri="{FF2B5EF4-FFF2-40B4-BE49-F238E27FC236}">
                <a16:creationId xmlns:a16="http://schemas.microsoft.com/office/drawing/2014/main" id="{64A70209-EA8B-349E-D376-86FCBFBCF24E}"/>
              </a:ext>
            </a:extLst>
          </p:cNvPr>
          <p:cNvSpPr txBox="1"/>
          <p:nvPr/>
        </p:nvSpPr>
        <p:spPr>
          <a:xfrm>
            <a:off x="752475" y="2019300"/>
            <a:ext cx="7553325" cy="4247317"/>
          </a:xfrm>
          <a:prstGeom prst="rect">
            <a:avLst/>
          </a:prstGeom>
          <a:noFill/>
        </p:spPr>
        <p:txBody>
          <a:bodyPr wrap="square" rtlCol="0">
            <a:spAutoFit/>
          </a:bodyPr>
          <a:lstStyle/>
          <a:p>
            <a:pPr algn="l">
              <a:buFont typeface="Arial" panose="020B0604020202020204" pitchFamily="34" charset="0"/>
              <a:buChar char="•"/>
            </a:pPr>
            <a:r>
              <a:rPr lang="en-IN" b="1" i="0" dirty="0" err="1">
                <a:solidFill>
                  <a:srgbClr val="0D0D0D"/>
                </a:solidFill>
                <a:effectLst/>
                <a:latin typeface="Söhne"/>
              </a:rPr>
              <a:t>Modeling</a:t>
            </a:r>
            <a:r>
              <a:rPr lang="en-IN" b="1" i="0" dirty="0">
                <a:solidFill>
                  <a:srgbClr val="0D0D0D"/>
                </a:solidFill>
                <a:effectLst/>
                <a:latin typeface="Söhne"/>
              </a:rPr>
              <a:t>:</a:t>
            </a:r>
            <a:endParaRPr lang="en-IN" b="0" i="0" dirty="0">
              <a:solidFill>
                <a:srgbClr val="0D0D0D"/>
              </a:solidFill>
              <a:effectLst/>
              <a:latin typeface="Söhne"/>
            </a:endParaRPr>
          </a:p>
          <a:p>
            <a:pPr marL="742950" lvl="1" indent="-285750" algn="l">
              <a:buFont typeface="Arial" panose="020B0604020202020204" pitchFamily="34" charset="0"/>
              <a:buChar char="•"/>
            </a:pPr>
            <a:r>
              <a:rPr lang="en-IN" b="0" i="0" dirty="0">
                <a:solidFill>
                  <a:srgbClr val="0D0D0D"/>
                </a:solidFill>
                <a:effectLst/>
                <a:latin typeface="Söhne"/>
              </a:rPr>
              <a:t>Design robust backend models for storing user data, documents, and analysis results.</a:t>
            </a:r>
          </a:p>
          <a:p>
            <a:pPr marL="742950" lvl="1" indent="-285750" algn="l">
              <a:buFont typeface="Arial" panose="020B0604020202020204" pitchFamily="34" charset="0"/>
              <a:buChar char="•"/>
            </a:pPr>
            <a:r>
              <a:rPr lang="en-IN" b="0" i="0" dirty="0">
                <a:solidFill>
                  <a:srgbClr val="0D0D0D"/>
                </a:solidFill>
                <a:effectLst/>
                <a:latin typeface="Söhne"/>
              </a:rPr>
              <a:t>Utilize efficient algorithms for similarity measurement and plagiarism detection.</a:t>
            </a:r>
          </a:p>
          <a:p>
            <a:pPr marL="742950" lvl="1" indent="-285750" algn="l">
              <a:buFont typeface="Arial" panose="020B0604020202020204" pitchFamily="34" charset="0"/>
              <a:buChar char="•"/>
            </a:pPr>
            <a:r>
              <a:rPr lang="en-IN" b="0" i="0" dirty="0">
                <a:solidFill>
                  <a:srgbClr val="0D0D0D"/>
                </a:solidFill>
                <a:effectLst/>
                <a:latin typeface="Söhne"/>
              </a:rPr>
              <a:t>Implement data preprocessing techniques to clean and prepare text data for analysis.</a:t>
            </a:r>
          </a:p>
          <a:p>
            <a:pPr algn="l">
              <a:buFont typeface="Arial" panose="020B0604020202020204" pitchFamily="34" charset="0"/>
              <a:buChar char="•"/>
            </a:pPr>
            <a:r>
              <a:rPr lang="en-IN" b="1" i="0" dirty="0">
                <a:solidFill>
                  <a:srgbClr val="0D0D0D"/>
                </a:solidFill>
                <a:effectLst/>
                <a:latin typeface="Söhne"/>
              </a:rPr>
              <a:t>Wireframe:</a:t>
            </a:r>
            <a:endParaRPr lang="en-IN" b="0" i="0" dirty="0">
              <a:solidFill>
                <a:srgbClr val="0D0D0D"/>
              </a:solidFill>
              <a:effectLst/>
              <a:latin typeface="Söhne"/>
            </a:endParaRPr>
          </a:p>
          <a:p>
            <a:pPr marL="742950" lvl="1" indent="-285750" algn="l">
              <a:buFont typeface="Arial" panose="020B0604020202020204" pitchFamily="34" charset="0"/>
              <a:buChar char="•"/>
            </a:pPr>
            <a:r>
              <a:rPr lang="en-IN" b="0" i="0" dirty="0">
                <a:solidFill>
                  <a:srgbClr val="0D0D0D"/>
                </a:solidFill>
                <a:effectLst/>
                <a:latin typeface="Söhne"/>
              </a:rPr>
              <a:t>Create intuitive user interface wireframes with clear navigation and functionality.</a:t>
            </a:r>
          </a:p>
          <a:p>
            <a:pPr marL="742950" lvl="1" indent="-285750" algn="l">
              <a:buFont typeface="Arial" panose="020B0604020202020204" pitchFamily="34" charset="0"/>
              <a:buChar char="•"/>
            </a:pPr>
            <a:r>
              <a:rPr lang="en-IN" b="0" i="0" dirty="0">
                <a:solidFill>
                  <a:srgbClr val="0D0D0D"/>
                </a:solidFill>
                <a:effectLst/>
                <a:latin typeface="Söhne"/>
              </a:rPr>
              <a:t>Design user-friendly input forms for uploading documents and setting analysis preferences.</a:t>
            </a:r>
          </a:p>
          <a:p>
            <a:pPr marL="742950" lvl="1" indent="-285750" algn="l">
              <a:buFont typeface="Arial" panose="020B0604020202020204" pitchFamily="34" charset="0"/>
              <a:buChar char="•"/>
            </a:pPr>
            <a:r>
              <a:rPr lang="en-IN" b="0" i="0" dirty="0">
                <a:solidFill>
                  <a:srgbClr val="0D0D0D"/>
                </a:solidFill>
                <a:effectLst/>
                <a:latin typeface="Söhne"/>
              </a:rPr>
              <a:t>Visualize plagiarism reports with highlighted plagiarized sections and source references.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663</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K.POORNIMA 2021506063</vt:lpstr>
      <vt:lpstr>Plagiarism-checker-Python-master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K.POORNIMA 2021506063</dc:title>
  <dc:creator>Poornima Kumaran</dc:creator>
  <cp:lastModifiedBy>Poornima Kumaran</cp:lastModifiedBy>
  <cp:revision>2</cp:revision>
  <dcterms:created xsi:type="dcterms:W3CDTF">2024-04-04T17:02:19Z</dcterms:created>
  <dcterms:modified xsi:type="dcterms:W3CDTF">2024-04-04T17:36:48Z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