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7" r:id="rId15"/>
    <p:sldId id="278" r:id="rId16"/>
    <p:sldId id="279" r:id="rId17"/>
    <p:sldId id="273" r:id="rId18"/>
  </p:sldIdLst>
  <p:sldSz cx="13004800" cy="9753600"/>
  <p:notesSz cx="6858000" cy="9144000"/>
  <p:embeddedFontLst>
    <p:embeddedFont>
      <p:font typeface="Bodoni" charset="0"/>
      <p:regular r:id="rId20"/>
      <p:bold r:id="rId21"/>
      <p:italic r:id="rId22"/>
      <p:boldItalic r:id="rId23"/>
    </p:embeddedFont>
    <p:embeddedFont>
      <p:font typeface="Helvetica Neue"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072">
          <p15:clr>
            <a:srgbClr val="000000"/>
          </p15:clr>
        </p15:guide>
        <p15:guide id="2" pos="409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66E4A3F-30EC-4D27-B04B-EA177FDC536B}">
  <a:tblStyle styleId="{466E4A3F-30EC-4D27-B04B-EA177FDC536B}" styleName="Table_0">
    <a:wholeTbl>
      <a:tcTxStyle b="off" i="off">
        <a:font>
          <a:latin typeface="Bodoni SvtyTwo ITC TT-Book"/>
          <a:ea typeface="Bodoni SvtyTwo ITC TT-Book"/>
          <a:cs typeface="Bodoni SvtyTwo ITC TT-Book"/>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Bodoni SvtyTwo ITC TT-Book"/>
          <a:ea typeface="Bodoni SvtyTwo ITC TT-Book"/>
          <a:cs typeface="Bodoni SvtyTwo ITC TT-Book"/>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434" y="-90"/>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 name="Google Shape;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hoto - Horizontal" type="tx">
  <p:cSld name="TITLE_AND_BODY">
    <p:spTree>
      <p:nvGrpSpPr>
        <p:cNvPr id="1" name="Shape 11"/>
        <p:cNvGrpSpPr/>
        <p:nvPr/>
      </p:nvGrpSpPr>
      <p:grpSpPr>
        <a:xfrm>
          <a:off x="0" y="0"/>
          <a:ext cx="0" cy="0"/>
          <a:chOff x="0" y="0"/>
          <a:chExt cx="0" cy="0"/>
        </a:xfrm>
      </p:grpSpPr>
      <p:cxnSp>
        <p:nvCxnSpPr>
          <p:cNvPr id="12" name="Google Shape;12;p2"/>
          <p:cNvCxnSpPr/>
          <p:nvPr/>
        </p:nvCxnSpPr>
        <p:spPr>
          <a:xfrm rot="10800000" flipH="1">
            <a:off x="7994302" y="70535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13" name="Google Shape;13;p2"/>
          <p:cNvCxnSpPr/>
          <p:nvPr/>
        </p:nvCxnSpPr>
        <p:spPr>
          <a:xfrm>
            <a:off x="508000" y="9131300"/>
            <a:ext cx="11999453"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14" name="Google Shape;14;p2"/>
          <p:cNvCxnSpPr/>
          <p:nvPr/>
        </p:nvCxnSpPr>
        <p:spPr>
          <a:xfrm>
            <a:off x="508000" y="6629400"/>
            <a:ext cx="12000019"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15" name="Google Shape;15;p2"/>
          <p:cNvCxnSpPr/>
          <p:nvPr/>
        </p:nvCxnSpPr>
        <p:spPr>
          <a:xfrm rot="10800000" flipH="1">
            <a:off x="7994302" y="70535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16" name="Google Shape;16;p2"/>
          <p:cNvSpPr txBox="1">
            <a:spLocks noGrp="1"/>
          </p:cNvSpPr>
          <p:nvPr>
            <p:ph type="body" idx="1"/>
          </p:nvPr>
        </p:nvSpPr>
        <p:spPr>
          <a:xfrm>
            <a:off x="508000" y="6096000"/>
            <a:ext cx="7200900" cy="508000"/>
          </a:xfrm>
          <a:prstGeom prst="rect">
            <a:avLst/>
          </a:prstGeom>
          <a:noFill/>
          <a:ln>
            <a:noFill/>
          </a:ln>
        </p:spPr>
        <p:txBody>
          <a:bodyPr spcFirstLastPara="1" wrap="square" lIns="50800" tIns="50800" rIns="50800" bIns="50800" anchor="ctr" anchorCtr="0"/>
          <a:lstStyle>
            <a:lvl1pPr marL="457200" marR="0" lvl="0" indent="-228600" algn="l" rtl="0">
              <a:lnSpc>
                <a:spcPct val="110000"/>
              </a:lnSpc>
              <a:spcBef>
                <a:spcPts val="0"/>
              </a:spcBef>
              <a:spcAft>
                <a:spcPts val="0"/>
              </a:spcAft>
              <a:buClr>
                <a:srgbClr val="414141"/>
              </a:buClr>
              <a:buSzPts val="2400"/>
              <a:buFont typeface="Arial"/>
              <a:buNone/>
              <a:defRPr sz="2400" b="0" i="1"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17" name="Google Shape;17;p2"/>
          <p:cNvSpPr>
            <a:spLocks noGrp="1"/>
          </p:cNvSpPr>
          <p:nvPr>
            <p:ph type="pic" idx="2"/>
          </p:nvPr>
        </p:nvSpPr>
        <p:spPr>
          <a:xfrm>
            <a:off x="596900" y="633461"/>
            <a:ext cx="11811000" cy="5207001"/>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18" name="Google Shape;18;p2"/>
          <p:cNvSpPr txBox="1">
            <a:spLocks noGrp="1"/>
          </p:cNvSpPr>
          <p:nvPr>
            <p:ph type="title"/>
          </p:nvPr>
        </p:nvSpPr>
        <p:spPr>
          <a:xfrm>
            <a:off x="508000" y="6680200"/>
            <a:ext cx="7200900" cy="2413000"/>
          </a:xfrm>
          <a:prstGeom prst="rect">
            <a:avLst/>
          </a:prstGeom>
          <a:noFill/>
          <a:ln>
            <a:noFill/>
          </a:ln>
        </p:spPr>
        <p:txBody>
          <a:bodyPr spcFirstLastPara="1" wrap="square" lIns="50800" tIns="50800" rIns="50800" bIns="50800" anchor="ctr" anchorCtr="0"/>
          <a:lstStyle>
            <a:lvl1pPr marR="0" lvl="0" algn="l"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19" name="Google Shape;19;p2"/>
          <p:cNvSpPr txBox="1">
            <a:spLocks noGrp="1"/>
          </p:cNvSpPr>
          <p:nvPr>
            <p:ph type="body" idx="3"/>
          </p:nvPr>
        </p:nvSpPr>
        <p:spPr>
          <a:xfrm>
            <a:off x="8280400" y="6680200"/>
            <a:ext cx="4241800" cy="2413000"/>
          </a:xfrm>
          <a:prstGeom prst="rect">
            <a:avLst/>
          </a:prstGeom>
          <a:noFill/>
          <a:ln>
            <a:noFill/>
          </a:ln>
        </p:spPr>
        <p:txBody>
          <a:bodyPr spcFirstLastPara="1" wrap="square" lIns="50800" tIns="50800" rIns="50800" bIns="50800" anchor="ctr" anchorCtr="0"/>
          <a:lstStyle>
            <a:lvl1pPr marL="457200" marR="0" lvl="0"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1pPr>
            <a:lvl2pPr marL="914400" marR="0" lvl="1"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2pPr>
            <a:lvl3pPr marL="1371600" marR="0" lvl="2"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3pPr>
            <a:lvl4pPr marL="1828800" marR="0" lvl="3"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4pPr>
            <a:lvl5pPr marL="2286000" marR="0" lvl="4"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20" name="Google Shape;20;p2"/>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59"/>
        <p:cNvGrpSpPr/>
        <p:nvPr/>
      </p:nvGrpSpPr>
      <p:grpSpPr>
        <a:xfrm>
          <a:off x="0" y="0"/>
          <a:ext cx="0" cy="0"/>
          <a:chOff x="0" y="0"/>
          <a:chExt cx="0" cy="0"/>
        </a:xfrm>
      </p:grpSpPr>
      <p:sp>
        <p:nvSpPr>
          <p:cNvPr id="60" name="Google Shape;60;p11"/>
          <p:cNvSpPr>
            <a:spLocks noGrp="1"/>
          </p:cNvSpPr>
          <p:nvPr>
            <p:ph type="pic" idx="2"/>
          </p:nvPr>
        </p:nvSpPr>
        <p:spPr>
          <a:xfrm>
            <a:off x="0" y="0"/>
            <a:ext cx="13004800" cy="9753600"/>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61" name="Google Shape;61;p1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23" name="Google Shape;23;p3"/>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lstStyle>
            <a:lvl1pPr marL="457200" marR="0" lvl="0"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24" name="Google Shape;24;p3"/>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spTree>
      <p:nvGrpSpPr>
        <p:cNvPr id="1" name="Shape 25"/>
        <p:cNvGrpSpPr/>
        <p:nvPr/>
      </p:nvGrpSpPr>
      <p:grpSpPr>
        <a:xfrm>
          <a:off x="0" y="0"/>
          <a:ext cx="0" cy="0"/>
          <a:chOff x="0" y="0"/>
          <a:chExt cx="0" cy="0"/>
        </a:xfrm>
      </p:grpSpPr>
      <p:cxnSp>
        <p:nvCxnSpPr>
          <p:cNvPr id="26" name="Google Shape;26;p4"/>
          <p:cNvCxnSpPr/>
          <p:nvPr/>
        </p:nvCxnSpPr>
        <p:spPr>
          <a:xfrm>
            <a:off x="508000" y="6591300"/>
            <a:ext cx="11999453"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27" name="Google Shape;27;p4"/>
          <p:cNvCxnSpPr/>
          <p:nvPr/>
        </p:nvCxnSpPr>
        <p:spPr>
          <a:xfrm>
            <a:off x="508000" y="4089400"/>
            <a:ext cx="12000019"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28" name="Google Shape;28;p4"/>
          <p:cNvCxnSpPr/>
          <p:nvPr/>
        </p:nvCxnSpPr>
        <p:spPr>
          <a:xfrm rot="10800000" flipH="1">
            <a:off x="7994302" y="4526255"/>
            <a:ext cx="1" cy="1642759"/>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29" name="Google Shape;29;p4"/>
          <p:cNvSpPr txBox="1">
            <a:spLocks noGrp="1"/>
          </p:cNvSpPr>
          <p:nvPr>
            <p:ph type="body" idx="1"/>
          </p:nvPr>
        </p:nvSpPr>
        <p:spPr>
          <a:xfrm>
            <a:off x="508000" y="3505200"/>
            <a:ext cx="7200900" cy="508000"/>
          </a:xfrm>
          <a:prstGeom prst="rect">
            <a:avLst/>
          </a:prstGeom>
          <a:noFill/>
          <a:ln>
            <a:noFill/>
          </a:ln>
        </p:spPr>
        <p:txBody>
          <a:bodyPr spcFirstLastPara="1" wrap="square" lIns="50800" tIns="50800" rIns="50800" bIns="50800" anchor="ctr" anchorCtr="0"/>
          <a:lstStyle>
            <a:lvl1pPr marL="457200" marR="0" lvl="0" indent="-228600" algn="l" rtl="0">
              <a:lnSpc>
                <a:spcPct val="110000"/>
              </a:lnSpc>
              <a:spcBef>
                <a:spcPts val="0"/>
              </a:spcBef>
              <a:spcAft>
                <a:spcPts val="0"/>
              </a:spcAft>
              <a:buClr>
                <a:srgbClr val="414141"/>
              </a:buClr>
              <a:buSzPts val="2400"/>
              <a:buFont typeface="Arial"/>
              <a:buNone/>
              <a:defRPr sz="2400" b="0" i="1"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30" name="Google Shape;30;p4"/>
          <p:cNvSpPr txBox="1">
            <a:spLocks noGrp="1"/>
          </p:cNvSpPr>
          <p:nvPr>
            <p:ph type="title"/>
          </p:nvPr>
        </p:nvSpPr>
        <p:spPr>
          <a:xfrm>
            <a:off x="508000" y="4140200"/>
            <a:ext cx="7200900" cy="2413000"/>
          </a:xfrm>
          <a:prstGeom prst="rect">
            <a:avLst/>
          </a:prstGeom>
          <a:noFill/>
          <a:ln>
            <a:noFill/>
          </a:ln>
        </p:spPr>
        <p:txBody>
          <a:bodyPr spcFirstLastPara="1" wrap="square" lIns="50800" tIns="50800" rIns="50800" bIns="50800" anchor="ctr" anchorCtr="0"/>
          <a:lstStyle>
            <a:lvl1pPr marR="0" lvl="0" algn="l"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31" name="Google Shape;31;p4"/>
          <p:cNvSpPr txBox="1">
            <a:spLocks noGrp="1"/>
          </p:cNvSpPr>
          <p:nvPr>
            <p:ph type="body" idx="2"/>
          </p:nvPr>
        </p:nvSpPr>
        <p:spPr>
          <a:xfrm>
            <a:off x="8280400" y="4140200"/>
            <a:ext cx="4241800" cy="2413000"/>
          </a:xfrm>
          <a:prstGeom prst="rect">
            <a:avLst/>
          </a:prstGeom>
          <a:noFill/>
          <a:ln>
            <a:noFill/>
          </a:ln>
        </p:spPr>
        <p:txBody>
          <a:bodyPr spcFirstLastPara="1" wrap="square" lIns="50800" tIns="50800" rIns="50800" bIns="50800" anchor="ctr" anchorCtr="0"/>
          <a:lstStyle>
            <a:lvl1pPr marL="457200" marR="0" lvl="0"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1pPr>
            <a:lvl2pPr marL="914400" marR="0" lvl="1"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2pPr>
            <a:lvl3pPr marL="1371600" marR="0" lvl="2"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3pPr>
            <a:lvl4pPr marL="1828800" marR="0" lvl="3"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4pPr>
            <a:lvl5pPr marL="2286000" marR="0" lvl="4"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32" name="Google Shape;32;p4"/>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8000" y="3670300"/>
            <a:ext cx="11988800" cy="2413000"/>
          </a:xfrm>
          <a:prstGeom prst="rect">
            <a:avLst/>
          </a:prstGeom>
          <a:noFill/>
          <a:ln>
            <a:noFill/>
          </a:ln>
        </p:spPr>
        <p:txBody>
          <a:bodyPr spcFirstLastPara="1" wrap="square" lIns="50800" tIns="50800" rIns="50800" bIns="50800" anchor="ctr" anchorCtr="0"/>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35" name="Google Shape;35;p5"/>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spTree>
      <p:nvGrpSpPr>
        <p:cNvPr id="1" name="Shape 36"/>
        <p:cNvGrpSpPr/>
        <p:nvPr/>
      </p:nvGrpSpPr>
      <p:grpSpPr>
        <a:xfrm>
          <a:off x="0" y="0"/>
          <a:ext cx="0" cy="0"/>
          <a:chOff x="0" y="0"/>
          <a:chExt cx="0" cy="0"/>
        </a:xfrm>
      </p:grpSpPr>
      <p:cxnSp>
        <p:nvCxnSpPr>
          <p:cNvPr id="37" name="Google Shape;37;p6"/>
          <p:cNvCxnSpPr/>
          <p:nvPr/>
        </p:nvCxnSpPr>
        <p:spPr>
          <a:xfrm>
            <a:off x="508000" y="4876800"/>
            <a:ext cx="5676374"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38" name="Google Shape;38;p6"/>
          <p:cNvCxnSpPr/>
          <p:nvPr/>
        </p:nvCxnSpPr>
        <p:spPr>
          <a:xfrm>
            <a:off x="508000" y="2768600"/>
            <a:ext cx="5676316" cy="0"/>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39" name="Google Shape;39;p6"/>
          <p:cNvSpPr txBox="1">
            <a:spLocks noGrp="1"/>
          </p:cNvSpPr>
          <p:nvPr>
            <p:ph type="body" idx="1"/>
          </p:nvPr>
        </p:nvSpPr>
        <p:spPr>
          <a:xfrm>
            <a:off x="508000" y="2171700"/>
            <a:ext cx="5676900" cy="508000"/>
          </a:xfrm>
          <a:prstGeom prst="rect">
            <a:avLst/>
          </a:prstGeom>
          <a:noFill/>
          <a:ln>
            <a:noFill/>
          </a:ln>
        </p:spPr>
        <p:txBody>
          <a:bodyPr spcFirstLastPara="1" wrap="square" lIns="50800" tIns="50800" rIns="50800" bIns="50800" anchor="b" anchorCtr="0"/>
          <a:lstStyle>
            <a:lvl1pPr marL="457200" marR="0" lvl="0" indent="-228600" algn="l" rtl="0">
              <a:lnSpc>
                <a:spcPct val="110000"/>
              </a:lnSpc>
              <a:spcBef>
                <a:spcPts val="0"/>
              </a:spcBef>
              <a:spcAft>
                <a:spcPts val="0"/>
              </a:spcAft>
              <a:buClr>
                <a:srgbClr val="414141"/>
              </a:buClr>
              <a:buSzPts val="2400"/>
              <a:buFont typeface="Arial"/>
              <a:buNone/>
              <a:defRPr sz="2400" b="0" i="1"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40" name="Google Shape;40;p6"/>
          <p:cNvSpPr>
            <a:spLocks noGrp="1"/>
          </p:cNvSpPr>
          <p:nvPr>
            <p:ph type="pic" idx="2"/>
          </p:nvPr>
        </p:nvSpPr>
        <p:spPr>
          <a:xfrm>
            <a:off x="6818219" y="647699"/>
            <a:ext cx="5588001" cy="8331201"/>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41" name="Google Shape;41;p6"/>
          <p:cNvSpPr txBox="1">
            <a:spLocks noGrp="1"/>
          </p:cNvSpPr>
          <p:nvPr>
            <p:ph type="title"/>
          </p:nvPr>
        </p:nvSpPr>
        <p:spPr>
          <a:xfrm>
            <a:off x="508000" y="2806700"/>
            <a:ext cx="5676900" cy="2032000"/>
          </a:xfrm>
          <a:prstGeom prst="rect">
            <a:avLst/>
          </a:prstGeom>
          <a:noFill/>
          <a:ln>
            <a:noFill/>
          </a:ln>
        </p:spPr>
        <p:txBody>
          <a:bodyPr spcFirstLastPara="1" wrap="square" lIns="50800" tIns="50800" rIns="50800" bIns="50800" anchor="ctr" anchorCtr="0"/>
          <a:lstStyle>
            <a:lvl1pPr marR="0" lvl="0" algn="l" rtl="0">
              <a:lnSpc>
                <a:spcPct val="90000"/>
              </a:lnSpc>
              <a:spcBef>
                <a:spcPts val="1600"/>
              </a:spcBef>
              <a:spcAft>
                <a:spcPts val="0"/>
              </a:spcAft>
              <a:buClr>
                <a:srgbClr val="D93E2B"/>
              </a:buClr>
              <a:buSzPts val="5600"/>
              <a:buFont typeface="Bodoni"/>
              <a:buNone/>
              <a:defRPr sz="56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42" name="Google Shape;42;p6"/>
          <p:cNvSpPr txBox="1">
            <a:spLocks noGrp="1"/>
          </p:cNvSpPr>
          <p:nvPr>
            <p:ph type="body" idx="3"/>
          </p:nvPr>
        </p:nvSpPr>
        <p:spPr>
          <a:xfrm>
            <a:off x="508000" y="5029200"/>
            <a:ext cx="5676900" cy="4013200"/>
          </a:xfrm>
          <a:prstGeom prst="rect">
            <a:avLst/>
          </a:prstGeom>
          <a:noFill/>
          <a:ln>
            <a:noFill/>
          </a:ln>
        </p:spPr>
        <p:txBody>
          <a:bodyPr spcFirstLastPara="1" wrap="square" lIns="50800" tIns="50800" rIns="50800" bIns="50800" anchor="t" anchorCtr="0"/>
          <a:lstStyle>
            <a:lvl1pPr marL="457200" marR="0" lvl="0"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1pPr>
            <a:lvl2pPr marL="914400" marR="0" lvl="1"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2pPr>
            <a:lvl3pPr marL="1371600" marR="0" lvl="2"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3pPr>
            <a:lvl4pPr marL="1828800" marR="0" lvl="3"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4pPr>
            <a:lvl5pPr marL="2286000" marR="0" lvl="4" indent="-228600" algn="l" rtl="0">
              <a:lnSpc>
                <a:spcPct val="100000"/>
              </a:lnSpc>
              <a:spcBef>
                <a:spcPts val="0"/>
              </a:spcBef>
              <a:spcAft>
                <a:spcPts val="0"/>
              </a:spcAft>
              <a:buClr>
                <a:srgbClr val="414141"/>
              </a:buClr>
              <a:buSzPts val="2400"/>
              <a:buFont typeface="Arial"/>
              <a:buNone/>
              <a:defRPr sz="24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43" name="Google Shape;43;p6"/>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46" name="Google Shape;46;p7"/>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47"/>
        <p:cNvGrpSpPr/>
        <p:nvPr/>
      </p:nvGrpSpPr>
      <p:grpSpPr>
        <a:xfrm>
          <a:off x="0" y="0"/>
          <a:ext cx="0" cy="0"/>
          <a:chOff x="0" y="0"/>
          <a:chExt cx="0" cy="0"/>
        </a:xfrm>
      </p:grpSpPr>
      <p:sp>
        <p:nvSpPr>
          <p:cNvPr id="48" name="Google Shape;48;p8"/>
          <p:cNvSpPr txBox="1">
            <a:spLocks noGrp="1"/>
          </p:cNvSpPr>
          <p:nvPr>
            <p:ph type="body" idx="1"/>
          </p:nvPr>
        </p:nvSpPr>
        <p:spPr>
          <a:xfrm>
            <a:off x="508000" y="1270000"/>
            <a:ext cx="11988800" cy="7213600"/>
          </a:xfrm>
          <a:prstGeom prst="rect">
            <a:avLst/>
          </a:prstGeom>
          <a:noFill/>
          <a:ln>
            <a:noFill/>
          </a:ln>
        </p:spPr>
        <p:txBody>
          <a:bodyPr spcFirstLastPara="1" wrap="square" lIns="50800" tIns="50800" rIns="50800" bIns="50800" anchor="ctr" anchorCtr="0"/>
          <a:lstStyle>
            <a:lvl1pPr marL="457200" marR="0" lvl="0"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49" name="Google Shape;49;p8"/>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50"/>
        <p:cNvGrpSpPr/>
        <p:nvPr/>
      </p:nvGrpSpPr>
      <p:grpSpPr>
        <a:xfrm>
          <a:off x="0" y="0"/>
          <a:ext cx="0" cy="0"/>
          <a:chOff x="0" y="0"/>
          <a:chExt cx="0" cy="0"/>
        </a:xfrm>
      </p:grpSpPr>
      <p:sp>
        <p:nvSpPr>
          <p:cNvPr id="51" name="Google Shape;51;p9"/>
          <p:cNvSpPr>
            <a:spLocks noGrp="1"/>
          </p:cNvSpPr>
          <p:nvPr>
            <p:ph type="pic" idx="2"/>
          </p:nvPr>
        </p:nvSpPr>
        <p:spPr>
          <a:xfrm>
            <a:off x="6856319" y="4772799"/>
            <a:ext cx="5499101" cy="4229101"/>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52" name="Google Shape;52;p9"/>
          <p:cNvSpPr>
            <a:spLocks noGrp="1"/>
          </p:cNvSpPr>
          <p:nvPr>
            <p:ph type="pic" idx="3"/>
          </p:nvPr>
        </p:nvSpPr>
        <p:spPr>
          <a:xfrm>
            <a:off x="6860562" y="609600"/>
            <a:ext cx="5499101" cy="3530600"/>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53" name="Google Shape;53;p9"/>
          <p:cNvSpPr>
            <a:spLocks noGrp="1"/>
          </p:cNvSpPr>
          <p:nvPr>
            <p:ph type="pic" idx="4"/>
          </p:nvPr>
        </p:nvSpPr>
        <p:spPr>
          <a:xfrm>
            <a:off x="557119" y="609599"/>
            <a:ext cx="5588001" cy="8394701"/>
          </a:xfrm>
          <a:prstGeom prst="rect">
            <a:avLst/>
          </a:prstGeom>
          <a:noFill/>
          <a:ln>
            <a:noFill/>
          </a:ln>
        </p:spPr>
        <p:txBody>
          <a:bodyPr spcFirstLastPara="1" wrap="square" lIns="91425" tIns="45700" rIns="91425" bIns="45700" anchor="t" anchorCtr="0"/>
          <a:lstStyle>
            <a:lvl1pPr marR="0" lvl="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R="0" lvl="1"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R="0" lvl="2"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R="0" lvl="3"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R="0" lvl="4"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R="0" lvl="5"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R="0" lvl="6"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R="0" lvl="7"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R="0" lvl="8"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dirty="0"/>
          </a:p>
        </p:txBody>
      </p:sp>
      <p:sp>
        <p:nvSpPr>
          <p:cNvPr id="54" name="Google Shape;54;p9"/>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55"/>
        <p:cNvGrpSpPr/>
        <p:nvPr/>
      </p:nvGrpSpPr>
      <p:grpSpPr>
        <a:xfrm>
          <a:off x="0" y="0"/>
          <a:ext cx="0" cy="0"/>
          <a:chOff x="0" y="0"/>
          <a:chExt cx="0" cy="0"/>
        </a:xfrm>
      </p:grpSpPr>
      <p:sp>
        <p:nvSpPr>
          <p:cNvPr id="56" name="Google Shape;56;p10"/>
          <p:cNvSpPr txBox="1">
            <a:spLocks noGrp="1"/>
          </p:cNvSpPr>
          <p:nvPr>
            <p:ph type="body" idx="1"/>
          </p:nvPr>
        </p:nvSpPr>
        <p:spPr>
          <a:xfrm>
            <a:off x="533400" y="5969000"/>
            <a:ext cx="11938000" cy="6096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1200"/>
              </a:spcBef>
              <a:spcAft>
                <a:spcPts val="0"/>
              </a:spcAft>
              <a:buClr>
                <a:srgbClr val="414141"/>
              </a:buClr>
              <a:buSzPts val="3000"/>
              <a:buFont typeface="Arial"/>
              <a:buNone/>
              <a:defRPr sz="3000" b="0" i="1"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57" name="Google Shape;57;p10"/>
          <p:cNvSpPr txBox="1">
            <a:spLocks noGrp="1"/>
          </p:cNvSpPr>
          <p:nvPr>
            <p:ph type="body" idx="2"/>
          </p:nvPr>
        </p:nvSpPr>
        <p:spPr>
          <a:xfrm>
            <a:off x="1270000" y="4254500"/>
            <a:ext cx="10464800" cy="711200"/>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0"/>
              </a:spcBef>
              <a:spcAft>
                <a:spcPts val="0"/>
              </a:spcAft>
              <a:buClr>
                <a:srgbClr val="414141"/>
              </a:buClr>
              <a:buSzPts val="3600"/>
              <a:buFont typeface="Arial"/>
              <a:buNone/>
              <a:defRPr sz="3600" b="0" i="0"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58" name="Google Shape;58;p10"/>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cxnSp>
        <p:nvCxnSpPr>
          <p:cNvPr id="6" name="Google Shape;6;p1"/>
          <p:cNvCxnSpPr/>
          <p:nvPr/>
        </p:nvCxnSpPr>
        <p:spPr>
          <a:xfrm>
            <a:off x="508000" y="2171700"/>
            <a:ext cx="11997292" cy="0"/>
          </a:xfrm>
          <a:prstGeom prst="straightConnector1">
            <a:avLst/>
          </a:prstGeom>
          <a:noFill/>
          <a:ln w="12700" cap="flat" cmpd="sng">
            <a:solidFill>
              <a:srgbClr val="444444">
                <a:alpha val="29803"/>
              </a:srgbClr>
            </a:solidFill>
            <a:prstDash val="solid"/>
            <a:miter lim="400000"/>
            <a:headEnd type="none" w="sm" len="sm"/>
            <a:tailEnd type="none" w="sm" len="sm"/>
          </a:ln>
        </p:spPr>
      </p:cxnSp>
      <p:cxnSp>
        <p:nvCxnSpPr>
          <p:cNvPr id="7" name="Google Shape;7;p1"/>
          <p:cNvCxnSpPr/>
          <p:nvPr/>
        </p:nvCxnSpPr>
        <p:spPr>
          <a:xfrm>
            <a:off x="508000" y="635000"/>
            <a:ext cx="11997292" cy="0"/>
          </a:xfrm>
          <a:prstGeom prst="straightConnector1">
            <a:avLst/>
          </a:prstGeom>
          <a:noFill/>
          <a:ln w="12700" cap="flat" cmpd="sng">
            <a:solidFill>
              <a:srgbClr val="444444">
                <a:alpha val="29803"/>
              </a:srgbClr>
            </a:solidFill>
            <a:prstDash val="solid"/>
            <a:miter lim="400000"/>
            <a:headEnd type="none" w="sm" len="sm"/>
            <a:tailEnd type="none" w="sm" len="sm"/>
          </a:ln>
        </p:spPr>
      </p:cxnSp>
      <p:sp>
        <p:nvSpPr>
          <p:cNvPr id="8" name="Google Shape;8;p1"/>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lstStyle>
            <a:lvl1pPr marR="0" lvl="0"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1pPr>
            <a:lvl2pPr marR="0" lvl="1"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2pPr>
            <a:lvl3pPr marR="0" lvl="2"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3pPr>
            <a:lvl4pPr marR="0" lvl="3"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4pPr>
            <a:lvl5pPr marR="0" lvl="4"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5pPr>
            <a:lvl6pPr marR="0" lvl="5"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6pPr>
            <a:lvl7pPr marR="0" lvl="6"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7pPr>
            <a:lvl8pPr marR="0" lvl="7"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8pPr>
            <a:lvl9pPr marR="0" lvl="8" algn="ctr" rtl="0">
              <a:lnSpc>
                <a:spcPct val="90000"/>
              </a:lnSpc>
              <a:spcBef>
                <a:spcPts val="1600"/>
              </a:spcBef>
              <a:spcAft>
                <a:spcPts val="0"/>
              </a:spcAft>
              <a:buClr>
                <a:srgbClr val="D93E2B"/>
              </a:buClr>
              <a:buSzPts val="7000"/>
              <a:buFont typeface="Bodoni"/>
              <a:buNone/>
              <a:defRPr sz="7000" b="0" i="0" u="none" strike="noStrike" cap="none">
                <a:solidFill>
                  <a:srgbClr val="D93E2B"/>
                </a:solidFill>
                <a:latin typeface="Bodoni"/>
                <a:ea typeface="Bodoni"/>
                <a:cs typeface="Bodoni"/>
                <a:sym typeface="Bodoni"/>
              </a:defRPr>
            </a:lvl9pPr>
          </a:lstStyle>
          <a:p>
            <a:endParaRPr/>
          </a:p>
        </p:txBody>
      </p:sp>
      <p:sp>
        <p:nvSpPr>
          <p:cNvPr id="9" name="Google Shape;9;p1"/>
          <p:cNvSpPr txBox="1">
            <a:spLocks noGrp="1"/>
          </p:cNvSpPr>
          <p:nvPr>
            <p:ph type="body" idx="1"/>
          </p:nvPr>
        </p:nvSpPr>
        <p:spPr>
          <a:xfrm>
            <a:off x="508000" y="2628900"/>
            <a:ext cx="11988800" cy="6096000"/>
          </a:xfrm>
          <a:prstGeom prst="rect">
            <a:avLst/>
          </a:prstGeom>
          <a:noFill/>
          <a:ln>
            <a:noFill/>
          </a:ln>
        </p:spPr>
        <p:txBody>
          <a:bodyPr spcFirstLastPara="1" wrap="square" lIns="50800" tIns="50800" rIns="50800" bIns="50800" anchor="ctr" anchorCtr="0"/>
          <a:lstStyle>
            <a:lvl1pPr marL="457200" marR="0" lvl="0"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1pPr>
            <a:lvl2pPr marL="914400" marR="0" lvl="1"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2pPr>
            <a:lvl3pPr marL="1371600" marR="0" lvl="2"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3pPr>
            <a:lvl4pPr marL="1828800" marR="0" lvl="3"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4pPr>
            <a:lvl5pPr marL="2286000" marR="0" lvl="4"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5pPr>
            <a:lvl6pPr marL="2743200" marR="0" lvl="5"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6pPr>
            <a:lvl7pPr marL="3200400" marR="0" lvl="6" indent="-365760"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7pPr>
            <a:lvl8pPr marL="3657600" marR="0" lvl="7"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8pPr>
            <a:lvl9pPr marL="4114800" marR="0" lvl="8" indent="-365759" algn="l" rtl="0">
              <a:lnSpc>
                <a:spcPct val="100000"/>
              </a:lnSpc>
              <a:spcBef>
                <a:spcPts val="2400"/>
              </a:spcBef>
              <a:spcAft>
                <a:spcPts val="0"/>
              </a:spcAft>
              <a:buClr>
                <a:srgbClr val="929292"/>
              </a:buClr>
              <a:buSzPts val="2160"/>
              <a:buFont typeface="Arial"/>
              <a:buChar char="●"/>
              <a:defRPr sz="3600" b="0" i="0" u="none" strike="noStrike" cap="none">
                <a:solidFill>
                  <a:srgbClr val="414141"/>
                </a:solidFill>
                <a:latin typeface="Palatino"/>
                <a:ea typeface="Palatino"/>
                <a:cs typeface="Palatino"/>
                <a:sym typeface="Palatino"/>
              </a:defRPr>
            </a:lvl9pPr>
          </a:lstStyle>
          <a:p>
            <a:endParaRPr/>
          </a:p>
        </p:txBody>
      </p:sp>
      <p:sp>
        <p:nvSpPr>
          <p:cNvPr id="10" name="Google Shape;10;p1"/>
          <p:cNvSpPr txBox="1">
            <a:spLocks noGrp="1"/>
          </p:cNvSpPr>
          <p:nvPr>
            <p:ph type="sldNum" idx="12"/>
          </p:nvPr>
        </p:nvSpPr>
        <p:spPr>
          <a:xfrm>
            <a:off x="6324599" y="9258300"/>
            <a:ext cx="342901" cy="4064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1pPr>
            <a:lvl2pPr marL="0" marR="0" lvl="1"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2pPr>
            <a:lvl3pPr marL="0" marR="0" lvl="2"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3pPr>
            <a:lvl4pPr marL="0" marR="0" lvl="3"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4pPr>
            <a:lvl5pPr marL="0" marR="0" lvl="4"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5pPr>
            <a:lvl6pPr marL="0" marR="0" lvl="5"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6pPr>
            <a:lvl7pPr marL="0" marR="0" lvl="6"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7pPr>
            <a:lvl8pPr marL="0" marR="0" lvl="7"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8pPr>
            <a:lvl9pPr marL="0" marR="0" lvl="8" indent="0" algn="ctr" rtl="0">
              <a:lnSpc>
                <a:spcPct val="100000"/>
              </a:lnSpc>
              <a:spcBef>
                <a:spcPts val="0"/>
              </a:spcBef>
              <a:spcAft>
                <a:spcPts val="0"/>
              </a:spcAft>
              <a:buClr>
                <a:srgbClr val="4C4946"/>
              </a:buClr>
              <a:buSzPts val="1800"/>
              <a:buFont typeface="Palatino"/>
              <a:buNone/>
              <a:defRPr sz="1800" b="0" i="0" u="none" strike="noStrike" cap="none">
                <a:solidFill>
                  <a:srgbClr val="4C4946"/>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2"/>
          <p:cNvSpPr txBox="1">
            <a:spLocks noGrp="1"/>
          </p:cNvSpPr>
          <p:nvPr>
            <p:ph type="title"/>
          </p:nvPr>
        </p:nvSpPr>
        <p:spPr>
          <a:xfrm>
            <a:off x="508000" y="6680200"/>
            <a:ext cx="7200900" cy="2413000"/>
          </a:xfrm>
          <a:prstGeom prst="rect">
            <a:avLst/>
          </a:prstGeom>
          <a:noFill/>
          <a:ln>
            <a:noFill/>
          </a:ln>
        </p:spPr>
        <p:txBody>
          <a:bodyPr spcFirstLastPara="1" wrap="square" lIns="50800" tIns="50800" rIns="50800" bIns="50800" anchor="ctr" anchorCtr="0">
            <a:noAutofit/>
          </a:bodyPr>
          <a:lstStyle/>
          <a:p>
            <a:pPr marL="0" marR="0" lvl="0" indent="0" algn="l" rtl="0">
              <a:lnSpc>
                <a:spcPct val="90000"/>
              </a:lnSpc>
              <a:spcBef>
                <a:spcPts val="0"/>
              </a:spcBef>
              <a:spcAft>
                <a:spcPts val="0"/>
              </a:spcAft>
              <a:buClr>
                <a:srgbClr val="D93E2B"/>
              </a:buClr>
              <a:buSzPts val="6600"/>
              <a:buFont typeface="Arial"/>
              <a:buNone/>
            </a:pPr>
            <a:r>
              <a:rPr lang="en-IN" sz="6600" dirty="0" smtClean="0">
                <a:latin typeface="Arial"/>
                <a:cs typeface="Arial"/>
                <a:sym typeface="Arial"/>
              </a:rPr>
              <a:t>Avocado Price Analysis</a:t>
            </a:r>
            <a:endParaRPr sz="6600" b="0" i="0" u="none" strike="noStrike" cap="none" dirty="0">
              <a:solidFill>
                <a:srgbClr val="D93E2B"/>
              </a:solidFill>
              <a:latin typeface="Bodoni"/>
              <a:ea typeface="Bodoni"/>
              <a:cs typeface="Bodoni"/>
              <a:sym typeface="Bodoni"/>
            </a:endParaRPr>
          </a:p>
        </p:txBody>
      </p:sp>
      <p:sp>
        <p:nvSpPr>
          <p:cNvPr id="68" name="Google Shape;68;p12"/>
          <p:cNvSpPr txBox="1">
            <a:spLocks noGrp="1"/>
          </p:cNvSpPr>
          <p:nvPr>
            <p:ph type="body" idx="3"/>
          </p:nvPr>
        </p:nvSpPr>
        <p:spPr>
          <a:xfrm>
            <a:off x="9144000" y="6680200"/>
            <a:ext cx="3378200" cy="2413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414141"/>
              </a:buClr>
              <a:buSzPts val="2400"/>
              <a:buFont typeface="Arial"/>
              <a:buNone/>
            </a:pPr>
            <a:endParaRPr sz="2400" b="0" i="0" u="none" strike="noStrike" cap="none" dirty="0">
              <a:solidFill>
                <a:srgbClr val="414141"/>
              </a:solidFill>
              <a:latin typeface="Palatino"/>
              <a:ea typeface="Palatino"/>
              <a:cs typeface="Palatino"/>
              <a:sym typeface="Palatino"/>
            </a:endParaRPr>
          </a:p>
          <a:p>
            <a:pPr marL="0" marR="0" lvl="0" indent="0" algn="ctr" rtl="0">
              <a:lnSpc>
                <a:spcPct val="100000"/>
              </a:lnSpc>
              <a:spcBef>
                <a:spcPts val="0"/>
              </a:spcBef>
              <a:spcAft>
                <a:spcPts val="0"/>
              </a:spcAft>
              <a:buClr>
                <a:srgbClr val="414141"/>
              </a:buClr>
              <a:buSzPts val="2400"/>
              <a:buFont typeface="Arial"/>
              <a:buNone/>
            </a:pPr>
            <a:r>
              <a:rPr lang="en-IN" sz="2400" b="0" i="0" u="none" strike="noStrike" cap="none" dirty="0">
                <a:solidFill>
                  <a:srgbClr val="414141"/>
                </a:solidFill>
                <a:latin typeface="Arial"/>
                <a:ea typeface="Arial"/>
                <a:cs typeface="Arial"/>
                <a:sym typeface="Arial"/>
              </a:rPr>
              <a:t>By: Poornima </a:t>
            </a:r>
            <a:r>
              <a:rPr lang="en-IN" sz="2400" b="0" i="0" u="none" strike="noStrike" cap="none" dirty="0" smtClean="0">
                <a:solidFill>
                  <a:srgbClr val="414141"/>
                </a:solidFill>
                <a:latin typeface="Arial"/>
                <a:ea typeface="Arial"/>
                <a:cs typeface="Arial"/>
                <a:sym typeface="Arial"/>
              </a:rPr>
              <a:t>Prakash</a:t>
            </a:r>
            <a:endParaRPr sz="2400" b="0" i="0" u="none" strike="noStrike" cap="none" dirty="0">
              <a:solidFill>
                <a:srgbClr val="414141"/>
              </a:solidFill>
              <a:latin typeface="Palatino"/>
              <a:ea typeface="Palatino"/>
              <a:cs typeface="Palatino"/>
              <a:sym typeface="Palatino"/>
            </a:endParaRPr>
          </a:p>
        </p:txBody>
      </p:sp>
      <p:sp>
        <p:nvSpPr>
          <p:cNvPr id="69" name="Google Shape;69;p12" descr="Image result for car sales imag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14141"/>
              </a:buClr>
              <a:buSzPts val="2400"/>
              <a:buFont typeface="Palatino"/>
              <a:buNone/>
            </a:pPr>
            <a:endParaRPr sz="2400" b="0" i="0" u="none" strike="noStrike" cap="none" dirty="0">
              <a:solidFill>
                <a:srgbClr val="414141"/>
              </a:solidFill>
              <a:latin typeface="Palatino"/>
              <a:ea typeface="Palatino"/>
              <a:cs typeface="Palatino"/>
              <a:sym typeface="Palatino"/>
            </a:endParaRPr>
          </a:p>
        </p:txBody>
      </p:sp>
      <p:sp>
        <p:nvSpPr>
          <p:cNvPr id="70" name="Google Shape;70;p12" descr="Image result for car sales imag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14141"/>
              </a:buClr>
              <a:buSzPts val="2400"/>
              <a:buFont typeface="Palatino"/>
              <a:buNone/>
            </a:pPr>
            <a:endParaRPr sz="2400" b="0" i="0" u="none" strike="noStrike" cap="none" dirty="0">
              <a:solidFill>
                <a:srgbClr val="414141"/>
              </a:solidFill>
              <a:latin typeface="Palatino"/>
              <a:ea typeface="Palatino"/>
              <a:cs typeface="Palatino"/>
              <a:sym typeface="Palatino"/>
            </a:endParaRPr>
          </a:p>
        </p:txBody>
      </p:sp>
      <p:pic>
        <p:nvPicPr>
          <p:cNvPr id="36866" name="Picture 2" descr="Image result for avocado price analysis images"/>
          <p:cNvPicPr>
            <a:picLocks noGrp="1" noChangeAspect="1" noChangeArrowheads="1"/>
          </p:cNvPicPr>
          <p:nvPr>
            <p:ph type="pic" idx="2"/>
          </p:nvPr>
        </p:nvPicPr>
        <p:blipFill>
          <a:blip r:embed="rId3"/>
          <a:srcRect t="16875" b="16875"/>
          <a:stretch>
            <a:fillRect/>
          </a:stretch>
        </p:blipFill>
        <p:spPr bwMode="auto">
          <a:xfrm>
            <a:off x="596900" y="633413"/>
            <a:ext cx="11811000" cy="5207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34" name="Google Shape;134;p21"/>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marR="0" lvl="0" indent="-469900" algn="l" rtl="0">
              <a:lnSpc>
                <a:spcPct val="100000"/>
              </a:lnSpc>
              <a:spcBef>
                <a:spcPts val="0"/>
              </a:spcBef>
              <a:spcAft>
                <a:spcPts val="0"/>
              </a:spcAft>
              <a:buClr>
                <a:srgbClr val="929292"/>
              </a:buClr>
              <a:buSzPts val="1920"/>
              <a:buFont typeface="Arial"/>
              <a:buNone/>
            </a:pPr>
            <a:r>
              <a:rPr lang="en-IN" sz="3200" b="1" i="0" u="none" strike="noStrike" cap="none" dirty="0" smtClean="0">
                <a:solidFill>
                  <a:srgbClr val="414141"/>
                </a:solidFill>
                <a:latin typeface="Arial"/>
                <a:ea typeface="Arial"/>
                <a:cs typeface="Arial"/>
                <a:sym typeface="Arial"/>
              </a:rPr>
              <a:t>Average Price </a:t>
            </a:r>
            <a:r>
              <a:rPr lang="en-IN" sz="3200" b="1" i="0" u="none" strike="noStrike" cap="none" dirty="0">
                <a:solidFill>
                  <a:srgbClr val="414141"/>
                </a:solidFill>
                <a:latin typeface="Arial"/>
                <a:ea typeface="Arial"/>
                <a:cs typeface="Arial"/>
                <a:sym typeface="Arial"/>
              </a:rPr>
              <a:t>Vs </a:t>
            </a:r>
            <a:r>
              <a:rPr lang="en-IN" sz="3200" b="1" i="0" u="none" strike="noStrike" cap="none" dirty="0" smtClean="0">
                <a:solidFill>
                  <a:srgbClr val="414141"/>
                </a:solidFill>
                <a:latin typeface="Arial"/>
                <a:ea typeface="Arial"/>
                <a:cs typeface="Arial"/>
                <a:sym typeface="Arial"/>
              </a:rPr>
              <a:t>Avocado type:</a:t>
            </a:r>
            <a:endParaRPr sz="3200" b="1" i="0" u="none" strike="noStrike" cap="none" dirty="0">
              <a:solidFill>
                <a:srgbClr val="414141"/>
              </a:solidFill>
              <a:latin typeface="Arial"/>
              <a:ea typeface="Arial"/>
              <a:cs typeface="Arial"/>
              <a:sym typeface="Arial"/>
            </a:endParaRPr>
          </a:p>
        </p:txBody>
      </p:sp>
      <p:sp>
        <p:nvSpPr>
          <p:cNvPr id="135" name="Google Shape;135;p21"/>
          <p:cNvSpPr/>
          <p:nvPr/>
        </p:nvSpPr>
        <p:spPr>
          <a:xfrm>
            <a:off x="406400" y="8153400"/>
            <a:ext cx="11963400" cy="1030357"/>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Organic avocados are a little more expensive than conventional types of avocados. On average the price difference between Organic and Conventional Avocados is roughly .50 cents.</a:t>
            </a:r>
          </a:p>
        </p:txBody>
      </p:sp>
      <p:pic>
        <p:nvPicPr>
          <p:cNvPr id="18433" name="Picture 1"/>
          <p:cNvPicPr>
            <a:picLocks noChangeAspect="1" noChangeArrowheads="1"/>
          </p:cNvPicPr>
          <p:nvPr/>
        </p:nvPicPr>
        <p:blipFill>
          <a:blip r:embed="rId3"/>
          <a:srcRect/>
          <a:stretch>
            <a:fillRect/>
          </a:stretch>
        </p:blipFill>
        <p:spPr bwMode="auto">
          <a:xfrm>
            <a:off x="2669330" y="3177620"/>
            <a:ext cx="7398942" cy="4674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42" name="Google Shape;142;p22"/>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marR="0" lvl="0" indent="-469900" algn="l" rtl="0">
              <a:lnSpc>
                <a:spcPct val="100000"/>
              </a:lnSpc>
              <a:spcBef>
                <a:spcPts val="0"/>
              </a:spcBef>
              <a:spcAft>
                <a:spcPts val="0"/>
              </a:spcAft>
              <a:buClr>
                <a:srgbClr val="929292"/>
              </a:buClr>
              <a:buSzPts val="1920"/>
              <a:buFont typeface="Arial"/>
              <a:buNone/>
            </a:pPr>
            <a:r>
              <a:rPr lang="en-IN" sz="3200" b="1" i="0" u="none" strike="noStrike" cap="none" dirty="0">
                <a:solidFill>
                  <a:srgbClr val="414141"/>
                </a:solidFill>
                <a:latin typeface="Arial"/>
                <a:ea typeface="Arial"/>
                <a:cs typeface="Arial"/>
                <a:sym typeface="Arial"/>
              </a:rPr>
              <a:t>Price Vs </a:t>
            </a:r>
            <a:r>
              <a:rPr lang="en-IN" sz="3200" b="1" i="0" u="none" strike="noStrike" cap="none" dirty="0" smtClean="0">
                <a:solidFill>
                  <a:srgbClr val="414141"/>
                </a:solidFill>
                <a:latin typeface="Arial"/>
                <a:ea typeface="Arial"/>
                <a:cs typeface="Arial"/>
                <a:sym typeface="Arial"/>
              </a:rPr>
              <a:t>Type </a:t>
            </a:r>
            <a:r>
              <a:rPr lang="en-IN" sz="3200" b="1" i="0" u="none" strike="noStrike" cap="none" dirty="0">
                <a:solidFill>
                  <a:srgbClr val="414141"/>
                </a:solidFill>
                <a:latin typeface="Arial"/>
                <a:ea typeface="Arial"/>
                <a:cs typeface="Arial"/>
                <a:sym typeface="Arial"/>
              </a:rPr>
              <a:t>and </a:t>
            </a:r>
            <a:r>
              <a:rPr lang="en-IN" sz="3200" b="1" dirty="0" smtClean="0">
                <a:latin typeface="Arial"/>
                <a:ea typeface="Arial"/>
                <a:cs typeface="Arial"/>
                <a:sym typeface="Arial"/>
              </a:rPr>
              <a:t>Year</a:t>
            </a:r>
            <a:r>
              <a:rPr lang="en-IN" sz="3200" b="1" i="0" u="none" strike="noStrike" cap="none" dirty="0" smtClean="0">
                <a:solidFill>
                  <a:srgbClr val="414141"/>
                </a:solidFill>
                <a:latin typeface="Arial"/>
                <a:ea typeface="Arial"/>
                <a:cs typeface="Arial"/>
                <a:sym typeface="Arial"/>
              </a:rPr>
              <a:t>:</a:t>
            </a:r>
            <a:endParaRPr sz="3200" b="1" i="0" u="none" strike="noStrike" cap="none" dirty="0">
              <a:solidFill>
                <a:srgbClr val="414141"/>
              </a:solidFill>
              <a:latin typeface="Arial"/>
              <a:ea typeface="Arial"/>
              <a:cs typeface="Arial"/>
              <a:sym typeface="Arial"/>
            </a:endParaRPr>
          </a:p>
        </p:txBody>
      </p:sp>
      <p:sp>
        <p:nvSpPr>
          <p:cNvPr id="143" name="Google Shape;143;p22"/>
          <p:cNvSpPr/>
          <p:nvPr/>
        </p:nvSpPr>
        <p:spPr>
          <a:xfrm>
            <a:off x="406400" y="77724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Average price of organic avocados has been always greater than the conventional ones. Year 2017 records the highest price for both types of the avocados.</a:t>
            </a:r>
            <a:endParaRPr sz="3000" b="0" i="0" u="none" strike="noStrike" cap="none" dirty="0">
              <a:solidFill>
                <a:srgbClr val="414141"/>
              </a:solidFill>
              <a:latin typeface="Arial"/>
              <a:ea typeface="Arial"/>
              <a:cs typeface="Arial"/>
              <a:sym typeface="Arial"/>
            </a:endParaRPr>
          </a:p>
        </p:txBody>
      </p:sp>
      <p:pic>
        <p:nvPicPr>
          <p:cNvPr id="16385" name="Picture 1"/>
          <p:cNvPicPr>
            <a:picLocks noChangeAspect="1" noChangeArrowheads="1"/>
          </p:cNvPicPr>
          <p:nvPr/>
        </p:nvPicPr>
        <p:blipFill>
          <a:blip r:embed="rId3"/>
          <a:srcRect/>
          <a:stretch>
            <a:fillRect/>
          </a:stretch>
        </p:blipFill>
        <p:spPr bwMode="auto">
          <a:xfrm>
            <a:off x="2981729" y="3038475"/>
            <a:ext cx="7067688" cy="4687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51" name="Google Shape;151;p23"/>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marR="0" lvl="0" indent="-469900" algn="l" rtl="0">
              <a:lnSpc>
                <a:spcPct val="100000"/>
              </a:lnSpc>
              <a:spcBef>
                <a:spcPts val="0"/>
              </a:spcBef>
              <a:spcAft>
                <a:spcPts val="0"/>
              </a:spcAft>
              <a:buClr>
                <a:srgbClr val="929292"/>
              </a:buClr>
              <a:buSzPts val="1920"/>
              <a:buFont typeface="Arial"/>
              <a:buNone/>
            </a:pPr>
            <a:r>
              <a:rPr lang="en-IN" sz="3200" b="1" i="0" u="none" strike="noStrike" cap="none" dirty="0" smtClean="0">
                <a:solidFill>
                  <a:srgbClr val="414141"/>
                </a:solidFill>
                <a:latin typeface="Arial"/>
                <a:ea typeface="Arial"/>
                <a:cs typeface="Arial"/>
                <a:sym typeface="Arial"/>
              </a:rPr>
              <a:t>Price Vs Year:</a:t>
            </a:r>
            <a:endParaRPr sz="3200" b="1" i="0" u="none" strike="noStrike" cap="none" dirty="0">
              <a:solidFill>
                <a:srgbClr val="414141"/>
              </a:solidFill>
              <a:latin typeface="Arial"/>
              <a:ea typeface="Arial"/>
              <a:cs typeface="Arial"/>
              <a:sym typeface="Arial"/>
            </a:endParaRPr>
          </a:p>
        </p:txBody>
      </p:sp>
      <p:sp>
        <p:nvSpPr>
          <p:cNvPr id="152" name="Google Shape;152;p23"/>
          <p:cNvSpPr/>
          <p:nvPr/>
        </p:nvSpPr>
        <p:spPr>
          <a:xfrm>
            <a:off x="406400" y="7772400"/>
            <a:ext cx="11963400" cy="1477328"/>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Avocados prices have suffered a price spikes in 2017, but the prices have dropped comparatively in 2018.</a:t>
            </a:r>
            <a:endParaRPr sz="3000" b="0" i="0" u="none" strike="noStrike" cap="none" dirty="0">
              <a:solidFill>
                <a:srgbClr val="414141"/>
              </a:solidFill>
              <a:latin typeface="Arial"/>
              <a:ea typeface="Arial"/>
              <a:cs typeface="Arial"/>
              <a:sym typeface="Arial"/>
            </a:endParaRPr>
          </a:p>
        </p:txBody>
      </p:sp>
      <p:pic>
        <p:nvPicPr>
          <p:cNvPr id="14337" name="Picture 1"/>
          <p:cNvPicPr>
            <a:picLocks noChangeAspect="1" noChangeArrowheads="1"/>
          </p:cNvPicPr>
          <p:nvPr/>
        </p:nvPicPr>
        <p:blipFill>
          <a:blip r:embed="rId3"/>
          <a:srcRect/>
          <a:stretch>
            <a:fillRect/>
          </a:stretch>
        </p:blipFill>
        <p:spPr bwMode="auto">
          <a:xfrm>
            <a:off x="1908313" y="2980907"/>
            <a:ext cx="8666922" cy="46523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67" name="Google Shape;167;p25"/>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marR="0" lvl="0" indent="-469900" algn="l" rtl="0">
              <a:lnSpc>
                <a:spcPct val="100000"/>
              </a:lnSpc>
              <a:spcBef>
                <a:spcPts val="0"/>
              </a:spcBef>
              <a:spcAft>
                <a:spcPts val="0"/>
              </a:spcAft>
              <a:buClr>
                <a:srgbClr val="929292"/>
              </a:buClr>
              <a:buSzPts val="1920"/>
              <a:buFont typeface="Arial"/>
              <a:buNone/>
            </a:pPr>
            <a:r>
              <a:rPr lang="en-IN" sz="3200" b="1" i="0" u="none" strike="noStrike" cap="none" dirty="0">
                <a:solidFill>
                  <a:srgbClr val="414141"/>
                </a:solidFill>
                <a:latin typeface="Arial"/>
                <a:ea typeface="Arial"/>
                <a:cs typeface="Arial"/>
                <a:sym typeface="Arial"/>
              </a:rPr>
              <a:t>Correlation Heat Map:</a:t>
            </a:r>
            <a:endParaRPr sz="3200" b="1" i="0" u="none" strike="noStrike" cap="none" dirty="0">
              <a:solidFill>
                <a:srgbClr val="414141"/>
              </a:solidFill>
              <a:latin typeface="Arial"/>
              <a:ea typeface="Arial"/>
              <a:cs typeface="Arial"/>
              <a:sym typeface="Arial"/>
            </a:endParaRPr>
          </a:p>
        </p:txBody>
      </p:sp>
      <p:sp>
        <p:nvSpPr>
          <p:cNvPr id="168" name="Google Shape;168;p25"/>
          <p:cNvSpPr/>
          <p:nvPr/>
        </p:nvSpPr>
        <p:spPr>
          <a:xfrm>
            <a:off x="406400" y="77724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The price of avocado is influenced by the column 'type'. Also, there is a strong correlation between the features: "Total Bags" and "Total Volume". features Small Bags, Large Bag are also strongly correlated.</a:t>
            </a:r>
            <a:endParaRPr sz="3000" b="0" i="0" u="none" strike="noStrike" cap="none" dirty="0">
              <a:solidFill>
                <a:srgbClr val="414141"/>
              </a:solidFill>
              <a:latin typeface="Arial"/>
              <a:ea typeface="Arial"/>
              <a:cs typeface="Arial"/>
              <a:sym typeface="Arial"/>
            </a:endParaRPr>
          </a:p>
        </p:txBody>
      </p:sp>
      <p:pic>
        <p:nvPicPr>
          <p:cNvPr id="10241" name="Picture 1"/>
          <p:cNvPicPr>
            <a:picLocks noChangeAspect="1" noChangeArrowheads="1"/>
          </p:cNvPicPr>
          <p:nvPr/>
        </p:nvPicPr>
        <p:blipFill>
          <a:blip r:embed="rId3"/>
          <a:srcRect/>
          <a:stretch>
            <a:fillRect/>
          </a:stretch>
        </p:blipFill>
        <p:spPr bwMode="auto">
          <a:xfrm>
            <a:off x="1908313" y="2946947"/>
            <a:ext cx="8786191" cy="46465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78292" y="800100"/>
            <a:ext cx="12496800" cy="1219200"/>
          </a:xfrm>
          <a:prstGeom prst="rect">
            <a:avLst/>
          </a:prstGeom>
          <a:noFill/>
          <a:ln>
            <a:noFill/>
          </a:ln>
        </p:spPr>
        <p:txBody>
          <a:bodyPr spcFirstLastPara="1" wrap="square" lIns="50800" tIns="50800" rIns="50800" bIns="50800" anchor="ctr" anchorCtr="0">
            <a:noAutofit/>
          </a:bodyPr>
          <a:lstStyle/>
          <a:p>
            <a:pPr lvl="0">
              <a:spcBef>
                <a:spcPts val="0"/>
              </a:spcBef>
              <a:buClr>
                <a:srgbClr val="60566D"/>
              </a:buClr>
            </a:pPr>
            <a:r>
              <a:rPr lang="en-IN" dirty="0" smtClean="0">
                <a:solidFill>
                  <a:srgbClr val="60566D"/>
                </a:solidFill>
                <a:latin typeface="Arial"/>
                <a:ea typeface="Arial"/>
                <a:cs typeface="Arial"/>
                <a:sym typeface="Arial"/>
              </a:rPr>
              <a:t>Model Creation and Evaluation</a:t>
            </a:r>
          </a:p>
        </p:txBody>
      </p:sp>
      <p:sp>
        <p:nvSpPr>
          <p:cNvPr id="167" name="Google Shape;167;p25"/>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920"/>
              <a:buNone/>
            </a:pPr>
            <a:r>
              <a:rPr lang="en-IN" sz="3200" b="1" dirty="0" smtClean="0">
                <a:latin typeface="Arial"/>
                <a:ea typeface="Arial"/>
                <a:cs typeface="Arial"/>
                <a:sym typeface="Arial"/>
              </a:rPr>
              <a:t>Regression Model with all features:</a:t>
            </a:r>
            <a:endParaRPr sz="3200" b="1" i="0" u="none" strike="noStrike" cap="none" dirty="0">
              <a:solidFill>
                <a:srgbClr val="414141"/>
              </a:solidFill>
              <a:latin typeface="Arial"/>
              <a:ea typeface="Arial"/>
              <a:cs typeface="Arial"/>
              <a:sym typeface="Arial"/>
            </a:endParaRPr>
          </a:p>
        </p:txBody>
      </p:sp>
      <p:sp>
        <p:nvSpPr>
          <p:cNvPr id="168" name="Google Shape;168;p25"/>
          <p:cNvSpPr/>
          <p:nvPr/>
        </p:nvSpPr>
        <p:spPr>
          <a:xfrm>
            <a:off x="1013792" y="3180522"/>
            <a:ext cx="6341166" cy="1550504"/>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MAE: 0.23252019140625357 </a:t>
            </a:r>
          </a:p>
          <a:p>
            <a:pPr lvl="0">
              <a:buClr>
                <a:srgbClr val="414141"/>
              </a:buClr>
              <a:buSzPts val="3000"/>
            </a:pPr>
            <a:r>
              <a:rPr lang="en-IN" sz="3200" dirty="0" smtClean="0"/>
              <a:t>MSE: 0.09060791128181109 </a:t>
            </a:r>
          </a:p>
          <a:p>
            <a:pPr lvl="0">
              <a:buClr>
                <a:srgbClr val="414141"/>
              </a:buClr>
              <a:buSzPts val="3000"/>
            </a:pPr>
            <a:r>
              <a:rPr lang="en-IN" sz="3200" dirty="0" smtClean="0"/>
              <a:t>RMSE: 0.30101148031563696</a:t>
            </a:r>
            <a:endParaRPr sz="3000" b="0" i="0" u="none" strike="noStrike" cap="none" dirty="0">
              <a:solidFill>
                <a:srgbClr val="414141"/>
              </a:solidFill>
              <a:latin typeface="Arial"/>
              <a:ea typeface="Arial"/>
              <a:cs typeface="Arial"/>
              <a:sym typeface="Arial"/>
            </a:endParaRPr>
          </a:p>
        </p:txBody>
      </p:sp>
      <p:sp>
        <p:nvSpPr>
          <p:cNvPr id="6" name="TextBox 5"/>
          <p:cNvSpPr txBox="1"/>
          <p:nvPr/>
        </p:nvSpPr>
        <p:spPr>
          <a:xfrm>
            <a:off x="3160643" y="5148470"/>
            <a:ext cx="184731" cy="307777"/>
          </a:xfrm>
          <a:prstGeom prst="rect">
            <a:avLst/>
          </a:prstGeom>
          <a:noFill/>
        </p:spPr>
        <p:txBody>
          <a:bodyPr wrap="none" rtlCol="0">
            <a:spAutoFit/>
          </a:bodyPr>
          <a:lstStyle/>
          <a:p>
            <a:endParaRPr lang="en-IN" dirty="0"/>
          </a:p>
        </p:txBody>
      </p:sp>
      <p:sp>
        <p:nvSpPr>
          <p:cNvPr id="8" name="Google Shape;167;p25"/>
          <p:cNvSpPr txBox="1">
            <a:spLocks/>
          </p:cNvSpPr>
          <p:nvPr/>
        </p:nvSpPr>
        <p:spPr>
          <a:xfrm>
            <a:off x="316948" y="5307496"/>
            <a:ext cx="11988800" cy="1028700"/>
          </a:xfrm>
          <a:prstGeom prst="rect">
            <a:avLst/>
          </a:prstGeom>
          <a:noFill/>
          <a:ln>
            <a:noFill/>
          </a:ln>
        </p:spPr>
        <p:txBody>
          <a:bodyPr spcFirstLastPara="1" wrap="square" lIns="50800" tIns="50800" rIns="50800" bIns="50800" anchor="ctr" anchorCtr="0">
            <a:noAutofit/>
          </a:bodyPr>
          <a:lstStyle/>
          <a:p>
            <a:pPr marL="469900" lvl="0" indent="-469900">
              <a:buClr>
                <a:srgbClr val="929292"/>
              </a:buClr>
              <a:buSzPts val="1920"/>
            </a:pPr>
            <a:r>
              <a:rPr lang="en-IN" sz="3200" b="1" dirty="0" smtClean="0">
                <a:solidFill>
                  <a:srgbClr val="414141"/>
                </a:solidFill>
              </a:rPr>
              <a:t>Regression Model with selected features:</a:t>
            </a:r>
            <a:endParaRPr kumimoji="0" lang="en-IN" sz="3200" b="1" i="0" u="none" strike="noStrike" kern="0" cap="none" spc="0" normalizeH="0" baseline="0" noProof="0" dirty="0">
              <a:ln>
                <a:noFill/>
              </a:ln>
              <a:solidFill>
                <a:srgbClr val="414141"/>
              </a:solidFill>
              <a:effectLst/>
              <a:uLnTx/>
              <a:uFillTx/>
              <a:latin typeface="Arial"/>
              <a:ea typeface="Arial"/>
              <a:cs typeface="Arial"/>
              <a:sym typeface="Arial"/>
            </a:endParaRPr>
          </a:p>
        </p:txBody>
      </p:sp>
      <p:sp>
        <p:nvSpPr>
          <p:cNvPr id="10" name="Google Shape;168;p25"/>
          <p:cNvSpPr/>
          <p:nvPr/>
        </p:nvSpPr>
        <p:spPr>
          <a:xfrm>
            <a:off x="1146314" y="6533322"/>
            <a:ext cx="6341166" cy="1550504"/>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MAE: 0.23713058607891768 MSE: 0.09344406705311693 RMSE: 0.30568622319809724</a:t>
            </a:r>
            <a:endParaRPr sz="3000" b="0" i="0" u="none" strike="noStrike" cap="none" dirty="0">
              <a:solidFill>
                <a:srgbClr val="41414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78292" y="800100"/>
            <a:ext cx="12496800" cy="1219200"/>
          </a:xfrm>
          <a:prstGeom prst="rect">
            <a:avLst/>
          </a:prstGeom>
          <a:noFill/>
          <a:ln>
            <a:noFill/>
          </a:ln>
        </p:spPr>
        <p:txBody>
          <a:bodyPr spcFirstLastPara="1" wrap="square" lIns="50800" tIns="50800" rIns="50800" bIns="50800" anchor="ctr" anchorCtr="0">
            <a:noAutofit/>
          </a:bodyPr>
          <a:lstStyle/>
          <a:p>
            <a:pPr lvl="0">
              <a:spcBef>
                <a:spcPts val="0"/>
              </a:spcBef>
              <a:buClr>
                <a:srgbClr val="60566D"/>
              </a:buClr>
            </a:pPr>
            <a:r>
              <a:rPr lang="en-IN" dirty="0" smtClean="0">
                <a:solidFill>
                  <a:srgbClr val="60566D"/>
                </a:solidFill>
                <a:latin typeface="Arial"/>
                <a:ea typeface="Arial"/>
                <a:cs typeface="Arial"/>
                <a:sym typeface="Arial"/>
              </a:rPr>
              <a:t>Model Creation and Evaluation</a:t>
            </a:r>
          </a:p>
        </p:txBody>
      </p:sp>
      <p:sp>
        <p:nvSpPr>
          <p:cNvPr id="167" name="Google Shape;167;p25"/>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920"/>
              <a:buNone/>
            </a:pPr>
            <a:r>
              <a:rPr lang="en-IN" sz="3200" b="1" dirty="0" smtClean="0">
                <a:latin typeface="Arial"/>
                <a:ea typeface="Arial"/>
                <a:cs typeface="Arial"/>
                <a:sym typeface="Arial"/>
              </a:rPr>
              <a:t>Decision Tree Model :</a:t>
            </a:r>
            <a:endParaRPr sz="3200" b="1" i="0" u="none" strike="noStrike" cap="none" dirty="0">
              <a:solidFill>
                <a:srgbClr val="414141"/>
              </a:solidFill>
              <a:latin typeface="Arial"/>
              <a:ea typeface="Arial"/>
              <a:cs typeface="Arial"/>
              <a:sym typeface="Arial"/>
            </a:endParaRPr>
          </a:p>
        </p:txBody>
      </p:sp>
      <p:sp>
        <p:nvSpPr>
          <p:cNvPr id="168" name="Google Shape;168;p25"/>
          <p:cNvSpPr/>
          <p:nvPr/>
        </p:nvSpPr>
        <p:spPr>
          <a:xfrm>
            <a:off x="1013792" y="3180522"/>
            <a:ext cx="6341166" cy="1550504"/>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MAE: 0.22030215504594303 MSE: 0.08270529518903273 RMSE: 0.28758528333180183</a:t>
            </a:r>
            <a:endParaRPr sz="3000" b="0" i="0" u="none" strike="noStrike" cap="none" dirty="0">
              <a:solidFill>
                <a:srgbClr val="414141"/>
              </a:solidFill>
              <a:latin typeface="Arial"/>
              <a:ea typeface="Arial"/>
              <a:cs typeface="Arial"/>
              <a:sym typeface="Arial"/>
            </a:endParaRPr>
          </a:p>
        </p:txBody>
      </p:sp>
      <p:sp>
        <p:nvSpPr>
          <p:cNvPr id="6" name="TextBox 5"/>
          <p:cNvSpPr txBox="1"/>
          <p:nvPr/>
        </p:nvSpPr>
        <p:spPr>
          <a:xfrm>
            <a:off x="3160643" y="5148470"/>
            <a:ext cx="184731" cy="307777"/>
          </a:xfrm>
          <a:prstGeom prst="rect">
            <a:avLst/>
          </a:prstGeom>
          <a:noFill/>
        </p:spPr>
        <p:txBody>
          <a:bodyPr wrap="none" rtlCol="0">
            <a:spAutoFit/>
          </a:bodyPr>
          <a:lstStyle/>
          <a:p>
            <a:endParaRPr lang="en-IN" dirty="0"/>
          </a:p>
        </p:txBody>
      </p:sp>
      <p:sp>
        <p:nvSpPr>
          <p:cNvPr id="8" name="Google Shape;167;p25"/>
          <p:cNvSpPr txBox="1">
            <a:spLocks/>
          </p:cNvSpPr>
          <p:nvPr/>
        </p:nvSpPr>
        <p:spPr>
          <a:xfrm>
            <a:off x="316948" y="5307496"/>
            <a:ext cx="11988800" cy="1028700"/>
          </a:xfrm>
          <a:prstGeom prst="rect">
            <a:avLst/>
          </a:prstGeom>
          <a:noFill/>
          <a:ln>
            <a:noFill/>
          </a:ln>
        </p:spPr>
        <p:txBody>
          <a:bodyPr spcFirstLastPara="1" wrap="square" lIns="50800" tIns="50800" rIns="50800" bIns="50800" anchor="ctr" anchorCtr="0">
            <a:noAutofit/>
          </a:bodyPr>
          <a:lstStyle/>
          <a:p>
            <a:pPr marL="469900" indent="-469900">
              <a:buClr>
                <a:srgbClr val="929292"/>
              </a:buClr>
              <a:buSzPts val="1920"/>
            </a:pPr>
            <a:r>
              <a:rPr lang="en-IN" sz="3200" b="1" dirty="0" smtClean="0"/>
              <a:t>Random Forest Model</a:t>
            </a:r>
            <a:r>
              <a:rPr lang="en-IN" sz="3200" b="1" dirty="0" smtClean="0">
                <a:solidFill>
                  <a:srgbClr val="414141"/>
                </a:solidFill>
              </a:rPr>
              <a:t>:</a:t>
            </a:r>
            <a:endParaRPr kumimoji="0" lang="en-IN" sz="3200" b="1" i="0" u="none" strike="noStrike" kern="0" cap="none" spc="0" normalizeH="0" baseline="0" noProof="0" dirty="0">
              <a:ln>
                <a:noFill/>
              </a:ln>
              <a:solidFill>
                <a:srgbClr val="414141"/>
              </a:solidFill>
              <a:effectLst/>
              <a:uLnTx/>
              <a:uFillTx/>
              <a:latin typeface="Arial"/>
              <a:ea typeface="Arial"/>
              <a:cs typeface="Arial"/>
              <a:sym typeface="Arial"/>
            </a:endParaRPr>
          </a:p>
        </p:txBody>
      </p:sp>
      <p:sp>
        <p:nvSpPr>
          <p:cNvPr id="10" name="Google Shape;168;p25"/>
          <p:cNvSpPr/>
          <p:nvPr/>
        </p:nvSpPr>
        <p:spPr>
          <a:xfrm>
            <a:off x="1146314" y="6294783"/>
            <a:ext cx="6341166" cy="1550504"/>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MAE: 0.22038662152182664 MSE: 0.0827833196690666 RMSE: 0.2877209058602913</a:t>
            </a:r>
            <a:endParaRPr sz="3000" b="0" i="0" u="none" strike="noStrike" cap="none" dirty="0">
              <a:solidFill>
                <a:srgbClr val="41414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78292" y="800100"/>
            <a:ext cx="12496800" cy="1219200"/>
          </a:xfrm>
          <a:prstGeom prst="rect">
            <a:avLst/>
          </a:prstGeom>
          <a:noFill/>
          <a:ln>
            <a:noFill/>
          </a:ln>
        </p:spPr>
        <p:txBody>
          <a:bodyPr spcFirstLastPara="1" wrap="square" lIns="50800" tIns="50800" rIns="50800" bIns="50800" anchor="ctr" anchorCtr="0">
            <a:noAutofit/>
          </a:bodyPr>
          <a:lstStyle/>
          <a:p>
            <a:pPr lvl="0">
              <a:spcBef>
                <a:spcPts val="0"/>
              </a:spcBef>
              <a:buClr>
                <a:srgbClr val="60566D"/>
              </a:buClr>
            </a:pPr>
            <a:r>
              <a:rPr lang="en-IN" dirty="0" smtClean="0">
                <a:solidFill>
                  <a:srgbClr val="60566D"/>
                </a:solidFill>
                <a:latin typeface="Arial"/>
                <a:ea typeface="Arial"/>
                <a:cs typeface="Arial"/>
                <a:sym typeface="Arial"/>
              </a:rPr>
              <a:t>Model Creation and Evaluation</a:t>
            </a:r>
          </a:p>
        </p:txBody>
      </p:sp>
      <p:sp>
        <p:nvSpPr>
          <p:cNvPr id="167" name="Google Shape;167;p25"/>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920"/>
              <a:buNone/>
            </a:pPr>
            <a:r>
              <a:rPr lang="en-IN" sz="3200" b="1" dirty="0" smtClean="0">
                <a:latin typeface="Arial"/>
                <a:ea typeface="Arial"/>
                <a:cs typeface="Arial"/>
                <a:sym typeface="Arial"/>
              </a:rPr>
              <a:t>Regression Model with XGBoost :</a:t>
            </a:r>
            <a:endParaRPr sz="3200" b="1" i="0" u="none" strike="noStrike" cap="none" dirty="0">
              <a:solidFill>
                <a:srgbClr val="414141"/>
              </a:solidFill>
              <a:latin typeface="Arial"/>
              <a:ea typeface="Arial"/>
              <a:cs typeface="Arial"/>
              <a:sym typeface="Arial"/>
            </a:endParaRPr>
          </a:p>
        </p:txBody>
      </p:sp>
      <p:sp>
        <p:nvSpPr>
          <p:cNvPr id="168" name="Google Shape;168;p25"/>
          <p:cNvSpPr/>
          <p:nvPr/>
        </p:nvSpPr>
        <p:spPr>
          <a:xfrm>
            <a:off x="1013791" y="3180522"/>
            <a:ext cx="8984974" cy="1550504"/>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200" dirty="0" smtClean="0"/>
              <a:t>MAE: 0.09359595147929634 </a:t>
            </a:r>
          </a:p>
          <a:p>
            <a:pPr lvl="0">
              <a:buClr>
                <a:srgbClr val="414141"/>
              </a:buClr>
              <a:buSzPts val="3000"/>
            </a:pPr>
            <a:r>
              <a:rPr lang="en-IN" sz="3200" dirty="0" smtClean="0"/>
              <a:t>MSE: 0.01771736615336724 </a:t>
            </a:r>
          </a:p>
          <a:p>
            <a:pPr lvl="0">
              <a:buClr>
                <a:srgbClr val="414141"/>
              </a:buClr>
              <a:buSzPts val="3000"/>
            </a:pPr>
            <a:r>
              <a:rPr lang="en-IN" sz="3200" dirty="0" smtClean="0"/>
              <a:t>RMSE: 0.13310659695660162 </a:t>
            </a:r>
          </a:p>
          <a:p>
            <a:pPr lvl="0">
              <a:buClr>
                <a:srgbClr val="414141"/>
              </a:buClr>
              <a:buSzPts val="3000"/>
            </a:pPr>
            <a:r>
              <a:rPr lang="en-IN" sz="3200" dirty="0" smtClean="0"/>
              <a:t>R^2 of XGBoost: 0.8909105096208638</a:t>
            </a:r>
            <a:endParaRPr sz="3000" b="0" i="0" u="none" strike="noStrike" cap="none" dirty="0">
              <a:solidFill>
                <a:srgbClr val="414141"/>
              </a:solidFill>
              <a:latin typeface="Arial"/>
              <a:ea typeface="Arial"/>
              <a:cs typeface="Arial"/>
              <a:sym typeface="Arial"/>
            </a:endParaRPr>
          </a:p>
        </p:txBody>
      </p:sp>
      <p:sp>
        <p:nvSpPr>
          <p:cNvPr id="6" name="TextBox 5"/>
          <p:cNvSpPr txBox="1"/>
          <p:nvPr/>
        </p:nvSpPr>
        <p:spPr>
          <a:xfrm>
            <a:off x="3160643" y="5148470"/>
            <a:ext cx="184731" cy="307777"/>
          </a:xfrm>
          <a:prstGeom prst="rect">
            <a:avLst/>
          </a:prstGeom>
          <a:noFill/>
        </p:spPr>
        <p:txBody>
          <a:bodyPr wrap="none" rtlCol="0">
            <a:spAutoFit/>
          </a:bodyPr>
          <a:lstStyle/>
          <a:p>
            <a:endParaRPr lang="en-IN" dirty="0"/>
          </a:p>
        </p:txBody>
      </p:sp>
      <p:sp>
        <p:nvSpPr>
          <p:cNvPr id="9" name="Google Shape;168;p25"/>
          <p:cNvSpPr/>
          <p:nvPr/>
        </p:nvSpPr>
        <p:spPr>
          <a:xfrm>
            <a:off x="505791" y="54864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The RMSE value from the XGBoost regression model is 0.133, obviously lowest compared to the previous models.  Also, the model also has the higher R square value. Hence, we chose the XGBoost regression model as our solution.</a:t>
            </a:r>
            <a:endParaRPr sz="3000" b="0" i="0" u="none" strike="noStrike" cap="none" dirty="0">
              <a:solidFill>
                <a:srgbClr val="41414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Conclusion</a:t>
            </a:r>
            <a:endParaRPr sz="7000" b="0" i="0" u="none" strike="noStrike" cap="none" dirty="0">
              <a:solidFill>
                <a:srgbClr val="60566D"/>
              </a:solidFill>
              <a:latin typeface="Arial"/>
              <a:ea typeface="Arial"/>
              <a:cs typeface="Arial"/>
              <a:sym typeface="Arial"/>
            </a:endParaRPr>
          </a:p>
        </p:txBody>
      </p:sp>
      <p:sp>
        <p:nvSpPr>
          <p:cNvPr id="203" name="Google Shape;203;p29"/>
          <p:cNvSpPr txBox="1">
            <a:spLocks noGrp="1"/>
          </p:cNvSpPr>
          <p:nvPr>
            <p:ph type="body" idx="1"/>
          </p:nvPr>
        </p:nvSpPr>
        <p:spPr>
          <a:xfrm>
            <a:off x="508000" y="2178050"/>
            <a:ext cx="11988800" cy="60960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800"/>
            </a:pPr>
            <a:r>
              <a:rPr lang="en-IN" sz="3000" dirty="0" smtClean="0">
                <a:latin typeface="Arial"/>
                <a:ea typeface="Arial"/>
                <a:cs typeface="Arial"/>
                <a:sym typeface="Arial"/>
              </a:rPr>
              <a:t>The Average Price of both organic and conventional avocados was getting more expensive from 2015 to 2018. </a:t>
            </a:r>
            <a:r>
              <a:rPr lang="en-IN" sz="3000" dirty="0" smtClean="0">
                <a:latin typeface="Arial"/>
                <a:ea typeface="Arial"/>
                <a:cs typeface="Arial"/>
                <a:sym typeface="Arial"/>
              </a:rPr>
              <a:t>Also the price varies from region to region</a:t>
            </a:r>
            <a:r>
              <a:rPr lang="en-IN" sz="3000" dirty="0" smtClean="0">
                <a:latin typeface="Arial"/>
                <a:ea typeface="Arial"/>
                <a:cs typeface="Arial"/>
                <a:sym typeface="Arial"/>
              </a:rPr>
              <a:t>.</a:t>
            </a:r>
          </a:p>
          <a:p>
            <a:pPr marL="469900" lvl="0" indent="-469900">
              <a:spcBef>
                <a:spcPts val="0"/>
              </a:spcBef>
              <a:buSzPts val="1800"/>
              <a:buNone/>
            </a:pPr>
            <a:endParaRPr lang="en-IN" sz="3000" dirty="0" smtClean="0">
              <a:latin typeface="Arial"/>
              <a:ea typeface="Arial"/>
              <a:cs typeface="Arial"/>
              <a:sym typeface="Arial"/>
            </a:endParaRPr>
          </a:p>
          <a:p>
            <a:pPr marL="469900" lvl="0" indent="-469900">
              <a:spcBef>
                <a:spcPts val="0"/>
              </a:spcBef>
              <a:buSzPts val="1800"/>
            </a:pPr>
            <a:r>
              <a:rPr lang="en-IN" sz="3000" dirty="0" smtClean="0">
                <a:latin typeface="Arial"/>
                <a:ea typeface="Arial"/>
                <a:cs typeface="Arial"/>
                <a:sym typeface="Arial"/>
              </a:rPr>
              <a:t>Organic avocados are more expensive than conventional ones</a:t>
            </a:r>
            <a:r>
              <a:rPr lang="en-IN" sz="3000" dirty="0" smtClean="0">
                <a:latin typeface="Arial"/>
                <a:ea typeface="Arial"/>
                <a:cs typeface="Arial"/>
                <a:sym typeface="Arial"/>
              </a:rPr>
              <a:t>.</a:t>
            </a:r>
          </a:p>
          <a:p>
            <a:pPr marL="469900" lvl="0" indent="-469900">
              <a:spcBef>
                <a:spcPts val="0"/>
              </a:spcBef>
              <a:buSzPts val="1800"/>
              <a:buNone/>
            </a:pPr>
            <a:endParaRPr lang="en-IN" sz="3000" dirty="0" smtClean="0">
              <a:latin typeface="Arial"/>
              <a:ea typeface="Arial"/>
              <a:cs typeface="Arial"/>
              <a:sym typeface="Arial"/>
            </a:endParaRPr>
          </a:p>
          <a:p>
            <a:pPr marL="469900" lvl="0" indent="-469900">
              <a:spcBef>
                <a:spcPts val="0"/>
              </a:spcBef>
              <a:buSzPts val="1800"/>
            </a:pPr>
            <a:r>
              <a:rPr lang="en-IN" sz="3000" dirty="0" smtClean="0">
                <a:latin typeface="Arial"/>
                <a:ea typeface="Arial"/>
                <a:cs typeface="Arial"/>
                <a:sym typeface="Arial"/>
              </a:rPr>
              <a:t>The Average Price of avocados is affected by years, regions, types</a:t>
            </a:r>
            <a:r>
              <a:rPr lang="en-IN" sz="3000" dirty="0" smtClean="0">
                <a:latin typeface="Arial"/>
                <a:ea typeface="Arial"/>
                <a:cs typeface="Arial"/>
                <a:sym typeface="Arial"/>
              </a:rPr>
              <a:t>.</a:t>
            </a:r>
          </a:p>
          <a:p>
            <a:pPr marL="469900" lvl="0" indent="-469900">
              <a:spcBef>
                <a:spcPts val="0"/>
              </a:spcBef>
              <a:buSzPts val="1800"/>
              <a:buNone/>
            </a:pPr>
            <a:endParaRPr lang="en-IN" sz="3000" dirty="0" smtClean="0">
              <a:latin typeface="Arial"/>
              <a:ea typeface="Arial"/>
              <a:cs typeface="Arial"/>
              <a:sym typeface="Arial"/>
            </a:endParaRPr>
          </a:p>
          <a:p>
            <a:pPr marL="469900" lvl="0" indent="-469900">
              <a:spcBef>
                <a:spcPts val="0"/>
              </a:spcBef>
              <a:buSzPts val="1800"/>
            </a:pPr>
            <a:r>
              <a:rPr lang="en-IN" sz="3000" dirty="0" smtClean="0">
                <a:latin typeface="Arial"/>
                <a:ea typeface="Arial"/>
                <a:cs typeface="Arial"/>
                <a:sym typeface="Arial"/>
              </a:rPr>
              <a:t>On evaluating different models to predict the avocado prices, found that the XGBoost regression model gave the best results with least RMSE(0.13)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Introduction</a:t>
            </a:r>
            <a:endParaRPr sz="7000" b="0" i="0" u="none" strike="noStrike" cap="none" dirty="0">
              <a:solidFill>
                <a:srgbClr val="60566D"/>
              </a:solidFill>
              <a:latin typeface="Arial"/>
              <a:ea typeface="Arial"/>
              <a:cs typeface="Arial"/>
              <a:sym typeface="Arial"/>
            </a:endParaRPr>
          </a:p>
        </p:txBody>
      </p:sp>
      <p:sp>
        <p:nvSpPr>
          <p:cNvPr id="77" name="Google Shape;77;p13"/>
          <p:cNvSpPr txBox="1">
            <a:spLocks noGrp="1"/>
          </p:cNvSpPr>
          <p:nvPr>
            <p:ph type="body" idx="1"/>
          </p:nvPr>
        </p:nvSpPr>
        <p:spPr>
          <a:xfrm>
            <a:off x="502479" y="2706757"/>
            <a:ext cx="11988800" cy="506095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800"/>
            </a:pPr>
            <a:r>
              <a:rPr lang="en-IN" sz="3000" dirty="0" smtClean="0">
                <a:latin typeface="Arial"/>
                <a:ea typeface="Arial"/>
                <a:cs typeface="Arial"/>
                <a:sym typeface="Arial"/>
              </a:rPr>
              <a:t>This dataset represents weekly retail scan data for National retail volume (units) and price. Thus has Historical data on avocado prices and sales volume in multiple US markets starting from 2013 to current year.</a:t>
            </a:r>
          </a:p>
          <a:p>
            <a:pPr marL="469900" lvl="0" indent="-469900">
              <a:spcBef>
                <a:spcPts val="0"/>
              </a:spcBef>
              <a:buSzPts val="1800"/>
            </a:pPr>
            <a:endParaRPr lang="en-IN" sz="3000" dirty="0" smtClean="0">
              <a:latin typeface="Arial"/>
              <a:ea typeface="Arial"/>
              <a:cs typeface="Arial"/>
              <a:sym typeface="Arial"/>
            </a:endParaRPr>
          </a:p>
          <a:p>
            <a:pPr marL="469900" indent="-469900">
              <a:spcBef>
                <a:spcPts val="0"/>
              </a:spcBef>
              <a:buSzPts val="1800"/>
            </a:pPr>
            <a:r>
              <a:rPr lang="en-IN" sz="3000" dirty="0" smtClean="0">
                <a:latin typeface="Arial"/>
                <a:ea typeface="Arial"/>
                <a:cs typeface="Arial"/>
                <a:sym typeface="Arial"/>
              </a:rPr>
              <a:t>Data has been collected from IRI / FreshLook Marketing Multi-Outlet (MULO) retail scan data. Multi-Outlet (MULO) reporting reflects retail scan sales across the following channels: grocery, mass, club, drug, dollar and military</a:t>
            </a:r>
            <a:r>
              <a:rPr lang="en-IN" sz="3000" b="0" i="0" u="none" strike="noStrike" cap="none" dirty="0" smtClean="0">
                <a:solidFill>
                  <a:srgbClr val="414141"/>
                </a:solidFill>
                <a:latin typeface="Arial"/>
                <a:ea typeface="Arial"/>
                <a:cs typeface="Arial"/>
                <a:sym typeface="Arial"/>
              </a:rPr>
              <a:t> </a:t>
            </a:r>
            <a:endParaRPr dirty="0" smtClean="0"/>
          </a:p>
          <a:p>
            <a:pPr marL="469900" indent="-469900">
              <a:buSzPts val="1800"/>
            </a:pPr>
            <a:r>
              <a:rPr lang="en-IN" sz="3000" dirty="0" smtClean="0">
                <a:latin typeface="Arial"/>
                <a:ea typeface="Arial"/>
                <a:cs typeface="Arial"/>
                <a:sym typeface="Arial"/>
              </a:rPr>
              <a:t>The Average Price (of avocados) in the table reflects a per unit (per avocado) cost, even when multiple units (avocados) are sold in bags.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Cont…</a:t>
            </a:r>
            <a:endParaRPr sz="7000" b="0" i="0" u="none" strike="noStrike" cap="none" dirty="0">
              <a:solidFill>
                <a:srgbClr val="60566D"/>
              </a:solidFill>
              <a:latin typeface="Arial"/>
              <a:ea typeface="Arial"/>
              <a:cs typeface="Arial"/>
              <a:sym typeface="Arial"/>
            </a:endParaRPr>
          </a:p>
        </p:txBody>
      </p:sp>
      <p:sp>
        <p:nvSpPr>
          <p:cNvPr id="83" name="Google Shape;83;p14"/>
          <p:cNvSpPr txBox="1">
            <a:spLocks noGrp="1"/>
          </p:cNvSpPr>
          <p:nvPr>
            <p:ph type="body" idx="1"/>
          </p:nvPr>
        </p:nvSpPr>
        <p:spPr>
          <a:xfrm>
            <a:off x="635000" y="2819400"/>
            <a:ext cx="11988800" cy="990600"/>
          </a:xfrm>
          <a:prstGeom prst="rect">
            <a:avLst/>
          </a:prstGeom>
          <a:noFill/>
          <a:ln>
            <a:noFill/>
          </a:ln>
        </p:spPr>
        <p:txBody>
          <a:bodyPr spcFirstLastPara="1" wrap="square" lIns="50800" tIns="50800" rIns="50800" bIns="50800" anchor="ctr" anchorCtr="0">
            <a:noAutofit/>
          </a:bodyPr>
          <a:lstStyle/>
          <a:p>
            <a:pPr marL="469900" lvl="0" indent="-469900">
              <a:lnSpc>
                <a:spcPct val="80000"/>
              </a:lnSpc>
              <a:spcBef>
                <a:spcPts val="0"/>
              </a:spcBef>
              <a:buSzPts val="1302"/>
            </a:pPr>
            <a:r>
              <a:rPr lang="en-IN" sz="2170" b="0" i="0" u="none" strike="noStrike" cap="none" dirty="0">
                <a:solidFill>
                  <a:srgbClr val="414141"/>
                </a:solidFill>
                <a:latin typeface="Arial"/>
                <a:ea typeface="Arial"/>
                <a:cs typeface="Arial"/>
                <a:sym typeface="Arial"/>
              </a:rPr>
              <a:t>Dataset contains </a:t>
            </a:r>
            <a:r>
              <a:rPr lang="en-IN" sz="2170" dirty="0" smtClean="0">
                <a:latin typeface="Arial"/>
                <a:ea typeface="Arial"/>
                <a:cs typeface="Arial"/>
                <a:sym typeface="Arial"/>
              </a:rPr>
              <a:t>18249 rows </a:t>
            </a:r>
            <a:r>
              <a:rPr lang="en-IN" sz="2170" b="0" i="0" u="none" strike="noStrike" cap="none" dirty="0">
                <a:solidFill>
                  <a:srgbClr val="414141"/>
                </a:solidFill>
                <a:latin typeface="Arial"/>
                <a:ea typeface="Arial"/>
                <a:cs typeface="Arial"/>
                <a:sym typeface="Arial"/>
              </a:rPr>
              <a:t>and </a:t>
            </a:r>
            <a:r>
              <a:rPr lang="en-IN" sz="2170" b="0" i="0" u="none" strike="noStrike" cap="none" dirty="0" smtClean="0">
                <a:solidFill>
                  <a:srgbClr val="414141"/>
                </a:solidFill>
                <a:latin typeface="Arial"/>
                <a:ea typeface="Arial"/>
                <a:cs typeface="Arial"/>
                <a:sym typeface="Arial"/>
              </a:rPr>
              <a:t>14 </a:t>
            </a:r>
            <a:r>
              <a:rPr lang="en-IN" sz="2170" b="0" i="0" u="none" strike="noStrike" cap="none" dirty="0">
                <a:solidFill>
                  <a:srgbClr val="414141"/>
                </a:solidFill>
                <a:latin typeface="Arial"/>
                <a:ea typeface="Arial"/>
                <a:cs typeface="Arial"/>
                <a:sym typeface="Arial"/>
              </a:rPr>
              <a:t>columns.</a:t>
            </a:r>
            <a:endParaRPr dirty="0"/>
          </a:p>
          <a:p>
            <a:pPr marL="469900" marR="0" lvl="0" indent="-469900" algn="l" rtl="0">
              <a:lnSpc>
                <a:spcPct val="80000"/>
              </a:lnSpc>
              <a:spcBef>
                <a:spcPts val="2400"/>
              </a:spcBef>
              <a:spcAft>
                <a:spcPts val="0"/>
              </a:spcAft>
              <a:buClr>
                <a:srgbClr val="929292"/>
              </a:buClr>
              <a:buSzPts val="1302"/>
              <a:buFont typeface="Arial"/>
              <a:buChar char="●"/>
            </a:pPr>
            <a:r>
              <a:rPr lang="en-IN" sz="2170" b="0" i="0" u="none" strike="noStrike" cap="none" dirty="0">
                <a:solidFill>
                  <a:srgbClr val="414141"/>
                </a:solidFill>
                <a:latin typeface="Arial"/>
                <a:ea typeface="Arial"/>
                <a:cs typeface="Arial"/>
                <a:sym typeface="Arial"/>
              </a:rPr>
              <a:t>Below is the table showing names of all the columns and their description.</a:t>
            </a:r>
            <a:endParaRPr dirty="0"/>
          </a:p>
          <a:p>
            <a:pPr marL="469900" marR="0" lvl="0" indent="-387223" algn="l" rtl="0">
              <a:lnSpc>
                <a:spcPct val="80000"/>
              </a:lnSpc>
              <a:spcBef>
                <a:spcPts val="2400"/>
              </a:spcBef>
              <a:spcAft>
                <a:spcPts val="0"/>
              </a:spcAft>
              <a:buClr>
                <a:srgbClr val="929292"/>
              </a:buClr>
              <a:buSzPts val="1302"/>
              <a:buFont typeface="Arial"/>
              <a:buNone/>
            </a:pPr>
            <a:endParaRPr sz="2170" b="0" i="0" u="none" strike="noStrike" cap="none" dirty="0">
              <a:solidFill>
                <a:srgbClr val="414141"/>
              </a:solidFill>
              <a:latin typeface="Palatino"/>
              <a:ea typeface="Palatino"/>
              <a:cs typeface="Palatino"/>
              <a:sym typeface="Palatino"/>
            </a:endParaRPr>
          </a:p>
          <a:p>
            <a:pPr marL="469900" marR="0" lvl="0" indent="-363601" algn="l" rtl="0">
              <a:lnSpc>
                <a:spcPct val="80000"/>
              </a:lnSpc>
              <a:spcBef>
                <a:spcPts val="2400"/>
              </a:spcBef>
              <a:spcAft>
                <a:spcPts val="0"/>
              </a:spcAft>
              <a:buClr>
                <a:srgbClr val="929292"/>
              </a:buClr>
              <a:buSzPts val="1674"/>
              <a:buFont typeface="Arial"/>
              <a:buNone/>
            </a:pPr>
            <a:endParaRPr sz="2790" b="0" i="0" u="none" strike="noStrike" cap="none" dirty="0">
              <a:solidFill>
                <a:srgbClr val="414141"/>
              </a:solidFill>
              <a:latin typeface="Palatino"/>
              <a:ea typeface="Palatino"/>
              <a:cs typeface="Palatino"/>
              <a:sym typeface="Palatino"/>
            </a:endParaRPr>
          </a:p>
        </p:txBody>
      </p:sp>
      <p:graphicFrame>
        <p:nvGraphicFramePr>
          <p:cNvPr id="84" name="Google Shape;84;p14"/>
          <p:cNvGraphicFramePr/>
          <p:nvPr/>
        </p:nvGraphicFramePr>
        <p:xfrm>
          <a:off x="1171712" y="3260034"/>
          <a:ext cx="8986079" cy="6172200"/>
        </p:xfrm>
        <a:graphic>
          <a:graphicData uri="http://schemas.openxmlformats.org/drawingml/2006/table">
            <a:tbl>
              <a:tblPr firstRow="1" bandRow="1">
                <a:noFill/>
                <a:tableStyleId>{466E4A3F-30EC-4D27-B04B-EA177FDC536B}</a:tableStyleId>
              </a:tblPr>
              <a:tblGrid>
                <a:gridCol w="2438400"/>
                <a:gridCol w="6547679"/>
              </a:tblGrid>
              <a:tr h="4572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a:latin typeface="Arial"/>
                          <a:ea typeface="Arial"/>
                          <a:cs typeface="Arial"/>
                          <a:sym typeface="Arial"/>
                        </a:rPr>
                        <a:t>Column Name</a:t>
                      </a:r>
                      <a:endParaRPr sz="1800" b="1" u="none" strike="noStrike" cap="none" dirty="0">
                        <a:latin typeface="Arial"/>
                        <a:ea typeface="Arial"/>
                        <a:cs typeface="Arial"/>
                        <a:sym typeface="Arial"/>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a:latin typeface="Arial"/>
                          <a:ea typeface="Arial"/>
                          <a:cs typeface="Arial"/>
                          <a:sym typeface="Arial"/>
                        </a:rPr>
                        <a:t>Description</a:t>
                      </a:r>
                      <a:endParaRPr sz="1800" b="1" u="none" strike="noStrike" cap="none" dirty="0">
                        <a:latin typeface="Arial"/>
                        <a:ea typeface="Arial"/>
                        <a:cs typeface="Arial"/>
                        <a:sym typeface="Arial"/>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The date of the observation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AveragePrice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The average price of a single avocado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Conventional or organic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The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Region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The city or region of the observation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Total Volume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Total number of avocados sold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4046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Total number of avocados with PLU 4046 sold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4225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Total number of avocados with PLU 4225 sold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4770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Total number of avocados with PLU 4770 sold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algn="l" fontAlgn="ctr"/>
                      <a:r>
                        <a:rPr lang="en-IN" sz="2170" b="0" i="0" u="none" strike="noStrike" cap="none" dirty="0">
                          <a:solidFill>
                            <a:srgbClr val="414141"/>
                          </a:solidFill>
                          <a:latin typeface="Arial"/>
                          <a:ea typeface="Arial"/>
                          <a:cs typeface="Arial"/>
                          <a:sym typeface="Arial"/>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170" b="0" i="0" u="none" strike="noStrike" cap="none" dirty="0">
                          <a:solidFill>
                            <a:srgbClr val="414141"/>
                          </a:solidFill>
                          <a:latin typeface="Arial"/>
                          <a:ea typeface="Arial"/>
                          <a:cs typeface="Arial"/>
                          <a:sym typeface="Arial"/>
                        </a:rPr>
                        <a:t>The date of the observation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Initial Observations</a:t>
            </a:r>
            <a:endParaRPr sz="7000" b="0" i="0" u="none" strike="noStrike" cap="none" dirty="0">
              <a:solidFill>
                <a:srgbClr val="60566D"/>
              </a:solidFill>
              <a:latin typeface="Arial"/>
              <a:ea typeface="Arial"/>
              <a:cs typeface="Arial"/>
              <a:sym typeface="Arial"/>
            </a:endParaRPr>
          </a:p>
        </p:txBody>
      </p:sp>
      <p:sp>
        <p:nvSpPr>
          <p:cNvPr id="90" name="Google Shape;90;p15"/>
          <p:cNvSpPr txBox="1">
            <a:spLocks noGrp="1"/>
          </p:cNvSpPr>
          <p:nvPr>
            <p:ph type="body" idx="1"/>
          </p:nvPr>
        </p:nvSpPr>
        <p:spPr>
          <a:xfrm>
            <a:off x="492539" y="2100469"/>
            <a:ext cx="11988800" cy="4856922"/>
          </a:xfrm>
          <a:prstGeom prst="rect">
            <a:avLst/>
          </a:prstGeom>
          <a:noFill/>
          <a:ln>
            <a:noFill/>
          </a:ln>
        </p:spPr>
        <p:txBody>
          <a:bodyPr spcFirstLastPara="1" wrap="square" lIns="50800" tIns="50800" rIns="50800" bIns="50800" anchor="ctr" anchorCtr="0">
            <a:noAutofit/>
          </a:bodyPr>
          <a:lstStyle/>
          <a:p>
            <a:pPr marL="469900" marR="0" lvl="0" indent="-469900" algn="l" rtl="0">
              <a:lnSpc>
                <a:spcPct val="100000"/>
              </a:lnSpc>
              <a:spcBef>
                <a:spcPts val="0"/>
              </a:spcBef>
              <a:spcAft>
                <a:spcPts val="0"/>
              </a:spcAft>
              <a:buClr>
                <a:srgbClr val="929292"/>
              </a:buClr>
              <a:buSzPts val="2400"/>
              <a:buFont typeface="Arial"/>
              <a:buNone/>
            </a:pPr>
            <a:r>
              <a:rPr lang="en-IN" sz="4000" b="0" i="0" u="none" strike="noStrike" cap="none" dirty="0">
                <a:solidFill>
                  <a:srgbClr val="414141"/>
                </a:solidFill>
                <a:latin typeface="Arial"/>
                <a:ea typeface="Arial"/>
                <a:cs typeface="Arial"/>
                <a:sym typeface="Arial"/>
              </a:rPr>
              <a:t>Summary of data types in this dataset:</a:t>
            </a:r>
            <a:endParaRPr dirty="0"/>
          </a:p>
          <a:p>
            <a:pPr marL="939800" lvl="1" indent="-469900">
              <a:buSzPts val="1800"/>
            </a:pPr>
            <a:r>
              <a:rPr lang="en-IN" sz="3000" b="1" i="1" dirty="0" smtClean="0">
                <a:latin typeface="Arial"/>
                <a:ea typeface="Arial"/>
                <a:cs typeface="Arial"/>
                <a:sym typeface="Arial"/>
              </a:rPr>
              <a:t>Object_Columns</a:t>
            </a:r>
            <a:r>
              <a:rPr lang="en-IN" sz="3000" b="0" i="0" u="none" strike="noStrike" cap="none" dirty="0" smtClean="0">
                <a:solidFill>
                  <a:srgbClr val="414141"/>
                </a:solidFill>
                <a:latin typeface="Arial"/>
                <a:ea typeface="Arial"/>
                <a:cs typeface="Arial"/>
                <a:sym typeface="Arial"/>
              </a:rPr>
              <a:t>:</a:t>
            </a:r>
            <a:r>
              <a:rPr lang="en-IN" sz="3000" b="0" i="0" u="none" strike="noStrike" cap="none" dirty="0">
                <a:solidFill>
                  <a:srgbClr val="414141"/>
                </a:solidFill>
                <a:latin typeface="Arial"/>
                <a:ea typeface="Arial"/>
                <a:cs typeface="Arial"/>
                <a:sym typeface="Arial"/>
              </a:rPr>
              <a:t>  </a:t>
            </a:r>
            <a:r>
              <a:rPr lang="en-IN" sz="3000" b="1" dirty="0" smtClean="0">
                <a:latin typeface="Arial"/>
                <a:ea typeface="Arial"/>
                <a:cs typeface="Arial"/>
                <a:sym typeface="Arial"/>
              </a:rPr>
              <a:t>type column</a:t>
            </a:r>
            <a:endParaRPr dirty="0"/>
          </a:p>
          <a:p>
            <a:pPr marL="939800" lvl="1" indent="-469900">
              <a:buSzPts val="1800"/>
            </a:pPr>
            <a:r>
              <a:rPr lang="en-IN" sz="3000" b="1" i="1" dirty="0" smtClean="0">
                <a:latin typeface="Arial"/>
                <a:ea typeface="Arial"/>
                <a:cs typeface="Arial"/>
                <a:sym typeface="Arial"/>
              </a:rPr>
              <a:t>Numeric_Columns </a:t>
            </a:r>
            <a:r>
              <a:rPr lang="en-IN" sz="3000" b="0" i="0" u="none" strike="noStrike" cap="none" dirty="0" smtClean="0">
                <a:solidFill>
                  <a:srgbClr val="414141"/>
                </a:solidFill>
                <a:latin typeface="Arial"/>
                <a:ea typeface="Arial"/>
                <a:cs typeface="Arial"/>
                <a:sym typeface="Arial"/>
              </a:rPr>
              <a:t>:  </a:t>
            </a:r>
            <a:r>
              <a:rPr lang="en-IN" sz="3000" b="0" i="0" u="none" strike="noStrike" cap="none" dirty="0">
                <a:solidFill>
                  <a:srgbClr val="414141"/>
                </a:solidFill>
                <a:latin typeface="Arial"/>
                <a:ea typeface="Arial"/>
                <a:cs typeface="Arial"/>
                <a:sym typeface="Arial"/>
              </a:rPr>
              <a:t>Everything else</a:t>
            </a:r>
            <a:endParaRPr dirty="0"/>
          </a:p>
          <a:p>
            <a:pPr marL="939800" marR="0" lvl="1" indent="-469900" algn="l" rtl="0">
              <a:lnSpc>
                <a:spcPct val="100000"/>
              </a:lnSpc>
              <a:spcBef>
                <a:spcPts val="2400"/>
              </a:spcBef>
              <a:spcAft>
                <a:spcPts val="0"/>
              </a:spcAft>
              <a:buClr>
                <a:srgbClr val="929292"/>
              </a:buClr>
              <a:buSzPts val="1800"/>
              <a:buFont typeface="Arial"/>
              <a:buChar char="●"/>
            </a:pPr>
            <a:r>
              <a:rPr lang="en-IN" sz="3000" b="1" i="0" u="none" strike="noStrike" cap="none" dirty="0" smtClean="0">
                <a:solidFill>
                  <a:srgbClr val="414141"/>
                </a:solidFill>
                <a:latin typeface="Arial"/>
                <a:ea typeface="Arial"/>
                <a:cs typeface="Arial"/>
                <a:sym typeface="Arial"/>
              </a:rPr>
              <a:t>There are no Nan or missing values in the dataset.</a:t>
            </a:r>
            <a:endParaRPr dirty="0"/>
          </a:p>
          <a:p>
            <a:pPr marL="939800" marR="0" lvl="1" indent="-332740" algn="l" rtl="0">
              <a:lnSpc>
                <a:spcPct val="100000"/>
              </a:lnSpc>
              <a:spcBef>
                <a:spcPts val="2400"/>
              </a:spcBef>
              <a:spcAft>
                <a:spcPts val="0"/>
              </a:spcAft>
              <a:buClr>
                <a:srgbClr val="929292"/>
              </a:buClr>
              <a:buSzPts val="2160"/>
              <a:buFont typeface="Arial"/>
              <a:buNone/>
            </a:pPr>
            <a:endParaRPr sz="3600" b="0" i="0" u="none" strike="noStrike" cap="none" dirty="0">
              <a:solidFill>
                <a:srgbClr val="41414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Data Normalization</a:t>
            </a:r>
            <a:endParaRPr sz="7000" b="0" i="0" u="none" strike="noStrike" cap="none" dirty="0">
              <a:solidFill>
                <a:srgbClr val="60566D"/>
              </a:solidFill>
              <a:latin typeface="Arial"/>
              <a:ea typeface="Arial"/>
              <a:cs typeface="Arial"/>
              <a:sym typeface="Arial"/>
            </a:endParaRPr>
          </a:p>
        </p:txBody>
      </p:sp>
      <p:sp>
        <p:nvSpPr>
          <p:cNvPr id="96" name="Google Shape;96;p16"/>
          <p:cNvSpPr txBox="1">
            <a:spLocks noGrp="1"/>
          </p:cNvSpPr>
          <p:nvPr>
            <p:ph type="body" idx="1"/>
          </p:nvPr>
        </p:nvSpPr>
        <p:spPr>
          <a:xfrm>
            <a:off x="369956" y="2720009"/>
            <a:ext cx="11988800" cy="7411278"/>
          </a:xfrm>
          <a:prstGeom prst="rect">
            <a:avLst/>
          </a:prstGeom>
          <a:noFill/>
          <a:ln>
            <a:noFill/>
          </a:ln>
        </p:spPr>
        <p:txBody>
          <a:bodyPr spcFirstLastPara="1" wrap="square" lIns="50800" tIns="50800" rIns="50800" bIns="50800" anchor="ctr" anchorCtr="0">
            <a:noAutofit/>
          </a:bodyPr>
          <a:lstStyle/>
          <a:p>
            <a:pPr marL="939800" marR="0" lvl="1" indent="-355600" algn="l" rtl="0">
              <a:lnSpc>
                <a:spcPct val="100000"/>
              </a:lnSpc>
              <a:spcBef>
                <a:spcPts val="0"/>
              </a:spcBef>
              <a:spcAft>
                <a:spcPts val="0"/>
              </a:spcAft>
              <a:buClr>
                <a:srgbClr val="929292"/>
              </a:buClr>
              <a:buSzPts val="1800"/>
              <a:buFont typeface="Arial"/>
              <a:buNone/>
            </a:pPr>
            <a:endParaRPr sz="3000" b="0" i="0" u="none" strike="noStrike" cap="none" dirty="0">
              <a:solidFill>
                <a:srgbClr val="414141"/>
              </a:solidFill>
              <a:latin typeface="Arial"/>
              <a:ea typeface="Arial"/>
              <a:cs typeface="Arial"/>
              <a:sym typeface="Arial"/>
            </a:endParaRPr>
          </a:p>
          <a:p>
            <a:pPr marL="939800" marR="0" lvl="1" indent="-469900" algn="l" rtl="0">
              <a:lnSpc>
                <a:spcPct val="100000"/>
              </a:lnSpc>
              <a:spcBef>
                <a:spcPts val="2400"/>
              </a:spcBef>
              <a:spcAft>
                <a:spcPts val="0"/>
              </a:spcAft>
              <a:buClr>
                <a:srgbClr val="929292"/>
              </a:buClr>
              <a:buSzPts val="1800"/>
              <a:buFont typeface="Arial"/>
              <a:buChar char="●"/>
            </a:pPr>
            <a:r>
              <a:rPr lang="en-IN" sz="3000" b="0" i="0" u="none" strike="noStrike" cap="none" dirty="0">
                <a:solidFill>
                  <a:srgbClr val="414141"/>
                </a:solidFill>
                <a:latin typeface="Arial"/>
                <a:ea typeface="Arial"/>
                <a:cs typeface="Arial"/>
                <a:sym typeface="Arial"/>
              </a:rPr>
              <a:t>Standardized all the column headers to lower case to avoid any typo errors</a:t>
            </a:r>
            <a:r>
              <a:rPr lang="en-IN" sz="3000" b="0" i="0" u="none" strike="noStrike" cap="none" dirty="0" smtClean="0">
                <a:solidFill>
                  <a:srgbClr val="414141"/>
                </a:solidFill>
                <a:latin typeface="Arial"/>
                <a:ea typeface="Arial"/>
                <a:cs typeface="Arial"/>
                <a:sym typeface="Arial"/>
              </a:rPr>
              <a:t>.</a:t>
            </a:r>
          </a:p>
          <a:p>
            <a:pPr marL="939800" lvl="1" indent="-469900">
              <a:buSzPts val="1800"/>
            </a:pPr>
            <a:r>
              <a:rPr lang="en-IN" sz="3000" dirty="0" smtClean="0">
                <a:latin typeface="Arial"/>
                <a:ea typeface="Arial"/>
                <a:cs typeface="Arial"/>
                <a:sym typeface="Arial"/>
              </a:rPr>
              <a:t>Convert Date column to pandas readable Datetime type</a:t>
            </a:r>
          </a:p>
          <a:p>
            <a:pPr marL="939800" lvl="1" indent="-469900">
              <a:buSzPts val="1800"/>
            </a:pPr>
            <a:r>
              <a:rPr lang="en-IN" sz="3000" dirty="0" smtClean="0">
                <a:latin typeface="Arial"/>
                <a:ea typeface="Arial"/>
                <a:cs typeface="Arial"/>
                <a:sym typeface="Arial"/>
              </a:rPr>
              <a:t>Remove the column 'Unnamed: 0', as it is just an index column</a:t>
            </a:r>
          </a:p>
          <a:p>
            <a:pPr marL="939800" lvl="1" indent="-469900">
              <a:buSzPts val="1800"/>
            </a:pPr>
            <a:r>
              <a:rPr lang="en-IN" sz="3000" dirty="0" smtClean="0">
                <a:latin typeface="Arial"/>
                <a:ea typeface="Arial"/>
                <a:cs typeface="Arial"/>
                <a:sym typeface="Arial"/>
              </a:rPr>
              <a:t>Do below listed Non-numerical data conversions for easy data analysis and model building for prediction.</a:t>
            </a:r>
          </a:p>
          <a:p>
            <a:pPr marL="1854200" lvl="3" indent="-469900">
              <a:buSzPts val="1800"/>
              <a:buFont typeface="Wingdings" pitchFamily="2" charset="2"/>
              <a:buChar char="Ø"/>
            </a:pPr>
            <a:r>
              <a:rPr lang="en-IN" sz="3000" dirty="0" smtClean="0">
                <a:latin typeface="Arial"/>
                <a:ea typeface="Arial"/>
                <a:cs typeface="Arial"/>
                <a:sym typeface="Arial"/>
              </a:rPr>
              <a:t>Convert  ‘type’ column into dummies by separating it into 2 other columns: organic and conventional.</a:t>
            </a:r>
          </a:p>
          <a:p>
            <a:pPr marL="1854200" lvl="3" indent="-469900">
              <a:buSzPts val="1800"/>
              <a:buFont typeface="Wingdings" pitchFamily="2" charset="2"/>
              <a:buChar char="Ø"/>
            </a:pPr>
            <a:r>
              <a:rPr lang="en-IN" sz="3000" dirty="0" smtClean="0">
                <a:latin typeface="Arial"/>
                <a:ea typeface="Arial"/>
                <a:cs typeface="Arial"/>
                <a:sym typeface="Arial"/>
              </a:rPr>
              <a:t>Convert  ‘region’ column into a categorical variable, as the data among 54 regions are pretty even.</a:t>
            </a:r>
          </a:p>
          <a:p>
            <a:pPr marL="1854200" lvl="3" indent="-469900">
              <a:buSzPts val="1800"/>
              <a:buFont typeface="Wingdings" pitchFamily="2" charset="2"/>
              <a:buChar char="Ø"/>
            </a:pPr>
            <a:r>
              <a:rPr lang="en-IN" sz="3000" dirty="0" smtClean="0">
                <a:latin typeface="Arial"/>
                <a:ea typeface="Arial"/>
                <a:cs typeface="Arial"/>
                <a:sym typeface="Arial"/>
              </a:rPr>
              <a:t>Convert  ‘Date’ column to the right scale to be used in the model.</a:t>
            </a:r>
          </a:p>
          <a:p>
            <a:pPr marL="1854200" lvl="3" indent="-469900">
              <a:buSzPts val="1800"/>
              <a:buFont typeface="Wingdings" pitchFamily="2" charset="2"/>
              <a:buChar char="Ø"/>
            </a:pPr>
            <a:endParaRPr lang="en-IN" sz="3000" dirty="0" smtClean="0">
              <a:latin typeface="Arial"/>
              <a:ea typeface="Arial"/>
              <a:cs typeface="Arial"/>
              <a:sym typeface="Arial"/>
            </a:endParaRPr>
          </a:p>
          <a:p>
            <a:pPr marL="939800" marR="0" lvl="1" indent="-469900" algn="l" rtl="0">
              <a:lnSpc>
                <a:spcPct val="100000"/>
              </a:lnSpc>
              <a:spcBef>
                <a:spcPts val="2400"/>
              </a:spcBef>
              <a:spcAft>
                <a:spcPts val="0"/>
              </a:spcAft>
              <a:buClr>
                <a:srgbClr val="929292"/>
              </a:buClr>
              <a:buSzPts val="1800"/>
              <a:buFont typeface="Arial"/>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60566D"/>
              </a:solidFill>
              <a:latin typeface="Arial"/>
              <a:ea typeface="Arial"/>
              <a:cs typeface="Arial"/>
              <a:sym typeface="Arial"/>
            </a:endParaRPr>
          </a:p>
        </p:txBody>
      </p:sp>
      <p:sp>
        <p:nvSpPr>
          <p:cNvPr id="103" name="Google Shape;103;p17"/>
          <p:cNvSpPr txBox="1"/>
          <p:nvPr/>
        </p:nvSpPr>
        <p:spPr>
          <a:xfrm>
            <a:off x="254000" y="7896681"/>
            <a:ext cx="12750800" cy="1545493"/>
          </a:xfrm>
          <a:prstGeom prst="rect">
            <a:avLst/>
          </a:prstGeom>
          <a:noFill/>
          <a:ln>
            <a:noFill/>
          </a:ln>
        </p:spPr>
        <p:txBody>
          <a:bodyPr spcFirstLastPara="1" wrap="square" lIns="50800" tIns="50800" rIns="50800" bIns="50800" anchor="ctr" anchorCtr="0">
            <a:noAutofit/>
          </a:bodyPr>
          <a:lstStyle/>
          <a:p>
            <a:pPr lvl="0">
              <a:buClr>
                <a:srgbClr val="414141"/>
              </a:buClr>
              <a:buSzPts val="3000"/>
            </a:pPr>
            <a:r>
              <a:rPr lang="en-IN" sz="3000" dirty="0" smtClean="0">
                <a:solidFill>
                  <a:srgbClr val="414141"/>
                </a:solidFill>
              </a:rPr>
              <a:t>Average Price of avocado is normal with the values mostly between 1.0 and 2.0.</a:t>
            </a:r>
            <a:endParaRPr dirty="0"/>
          </a:p>
          <a:p>
            <a:pPr marL="0" marR="0" lvl="0" indent="0" algn="ctr" rtl="0">
              <a:lnSpc>
                <a:spcPct val="100000"/>
              </a:lnSpc>
              <a:spcBef>
                <a:spcPts val="0"/>
              </a:spcBef>
              <a:spcAft>
                <a:spcPts val="0"/>
              </a:spcAft>
              <a:buClr>
                <a:srgbClr val="414141"/>
              </a:buClr>
              <a:buSzPts val="2400"/>
              <a:buFont typeface="Palatino"/>
              <a:buNone/>
            </a:pPr>
            <a:endParaRPr sz="2400" b="0" i="0" u="none" strike="noStrike" cap="none" dirty="0">
              <a:solidFill>
                <a:srgbClr val="414141"/>
              </a:solidFill>
              <a:latin typeface="Palatino"/>
              <a:ea typeface="Palatino"/>
              <a:cs typeface="Palatino"/>
              <a:sym typeface="Palatino"/>
            </a:endParaRPr>
          </a:p>
        </p:txBody>
      </p:sp>
      <p:sp>
        <p:nvSpPr>
          <p:cNvPr id="104" name="Google Shape;104;p17"/>
          <p:cNvSpPr/>
          <p:nvPr/>
        </p:nvSpPr>
        <p:spPr>
          <a:xfrm>
            <a:off x="482600" y="2286000"/>
            <a:ext cx="8132354"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14141"/>
              </a:buClr>
              <a:buSzPts val="3200"/>
              <a:buFont typeface="Arial"/>
              <a:buNone/>
            </a:pPr>
            <a:r>
              <a:rPr lang="en-IN" sz="3200" b="1" i="0" u="none" strike="noStrike" cap="none" dirty="0" smtClean="0">
                <a:solidFill>
                  <a:srgbClr val="414141"/>
                </a:solidFill>
                <a:latin typeface="Arial"/>
                <a:ea typeface="Arial"/>
                <a:cs typeface="Arial"/>
                <a:sym typeface="Arial"/>
              </a:rPr>
              <a:t>Distribution of average price </a:t>
            </a:r>
            <a:r>
              <a:rPr lang="en-IN" sz="3200" b="1" dirty="0" smtClean="0">
                <a:solidFill>
                  <a:srgbClr val="414141"/>
                </a:solidFill>
              </a:rPr>
              <a:t>of Avocado</a:t>
            </a:r>
            <a:r>
              <a:rPr lang="en-IN" sz="3200" b="0" i="0" u="none" strike="noStrike" cap="none" dirty="0" smtClean="0">
                <a:solidFill>
                  <a:srgbClr val="414141"/>
                </a:solidFill>
                <a:latin typeface="Arial"/>
                <a:ea typeface="Arial"/>
                <a:cs typeface="Arial"/>
                <a:sym typeface="Arial"/>
              </a:rPr>
              <a:t>:</a:t>
            </a:r>
            <a:endParaRPr dirty="0"/>
          </a:p>
        </p:txBody>
      </p:sp>
      <p:pic>
        <p:nvPicPr>
          <p:cNvPr id="26625" name="Picture 1"/>
          <p:cNvPicPr>
            <a:picLocks noChangeAspect="1" noChangeArrowheads="1"/>
          </p:cNvPicPr>
          <p:nvPr/>
        </p:nvPicPr>
        <p:blipFill>
          <a:blip r:embed="rId3"/>
          <a:srcRect/>
          <a:stretch>
            <a:fillRect/>
          </a:stretch>
        </p:blipFill>
        <p:spPr bwMode="auto">
          <a:xfrm>
            <a:off x="1448325" y="2981738"/>
            <a:ext cx="10149743" cy="4691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60566D"/>
              </a:solidFill>
              <a:latin typeface="Arial"/>
              <a:ea typeface="Arial"/>
              <a:cs typeface="Arial"/>
              <a:sym typeface="Arial"/>
            </a:endParaRPr>
          </a:p>
        </p:txBody>
      </p:sp>
      <p:sp>
        <p:nvSpPr>
          <p:cNvPr id="110" name="Google Shape;110;p18"/>
          <p:cNvSpPr txBox="1">
            <a:spLocks noGrp="1"/>
          </p:cNvSpPr>
          <p:nvPr>
            <p:ph type="body" idx="1"/>
          </p:nvPr>
        </p:nvSpPr>
        <p:spPr>
          <a:xfrm>
            <a:off x="330200" y="2438400"/>
            <a:ext cx="11988800" cy="533400"/>
          </a:xfrm>
          <a:prstGeom prst="rect">
            <a:avLst/>
          </a:prstGeom>
          <a:noFill/>
          <a:ln>
            <a:noFill/>
          </a:ln>
        </p:spPr>
        <p:txBody>
          <a:bodyPr spcFirstLastPara="1" wrap="square" lIns="50800" tIns="50800" rIns="50800" bIns="50800" anchor="t" anchorCtr="0">
            <a:noAutofit/>
          </a:bodyPr>
          <a:lstStyle/>
          <a:p>
            <a:pPr marL="469900" marR="0" lvl="0" indent="-469900" algn="l" rtl="0">
              <a:lnSpc>
                <a:spcPct val="80000"/>
              </a:lnSpc>
              <a:spcBef>
                <a:spcPts val="0"/>
              </a:spcBef>
              <a:spcAft>
                <a:spcPts val="0"/>
              </a:spcAft>
              <a:buClr>
                <a:srgbClr val="929292"/>
              </a:buClr>
              <a:buSzPts val="1920"/>
              <a:buFont typeface="Arial"/>
              <a:buNone/>
            </a:pPr>
            <a:r>
              <a:rPr lang="en-IN" sz="3200" b="1" i="0" u="none" strike="noStrike" cap="none" dirty="0" smtClean="0">
                <a:solidFill>
                  <a:srgbClr val="414141"/>
                </a:solidFill>
                <a:latin typeface="Arial"/>
                <a:ea typeface="Arial"/>
                <a:cs typeface="Arial"/>
                <a:sym typeface="Arial"/>
              </a:rPr>
              <a:t>Frequency distribution of Avocado prices:</a:t>
            </a:r>
            <a:endParaRPr sz="3200" b="1"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41325" algn="l" rtl="0">
              <a:lnSpc>
                <a:spcPct val="80000"/>
              </a:lnSpc>
              <a:spcBef>
                <a:spcPts val="2400"/>
              </a:spcBef>
              <a:spcAft>
                <a:spcPts val="0"/>
              </a:spcAft>
              <a:buClr>
                <a:srgbClr val="929292"/>
              </a:buClr>
              <a:buSzPts val="450"/>
              <a:buFont typeface="Arial"/>
              <a:buNone/>
            </a:pPr>
            <a:endParaRPr sz="750" b="0" i="0" u="none" strike="noStrike" cap="none" dirty="0">
              <a:solidFill>
                <a:srgbClr val="414141"/>
              </a:solidFill>
              <a:latin typeface="Arial"/>
              <a:ea typeface="Arial"/>
              <a:cs typeface="Arial"/>
              <a:sym typeface="Arial"/>
            </a:endParaRPr>
          </a:p>
          <a:p>
            <a:pPr marL="469900" marR="0" lvl="0" indent="-469900" algn="l" rtl="0">
              <a:lnSpc>
                <a:spcPct val="80000"/>
              </a:lnSpc>
              <a:spcBef>
                <a:spcPts val="2400"/>
              </a:spcBef>
              <a:spcAft>
                <a:spcPts val="0"/>
              </a:spcAft>
              <a:buClr>
                <a:srgbClr val="929292"/>
              </a:buClr>
              <a:buSzPts val="450"/>
              <a:buFont typeface="Arial"/>
              <a:buNone/>
            </a:pPr>
            <a:r>
              <a:rPr lang="en-IN" sz="750" b="0" i="0" u="none" strike="noStrike" cap="none" dirty="0">
                <a:solidFill>
                  <a:srgbClr val="414141"/>
                </a:solidFill>
                <a:latin typeface="Arial"/>
                <a:ea typeface="Arial"/>
                <a:cs typeface="Arial"/>
                <a:sym typeface="Arial"/>
              </a:rPr>
              <a:t>     </a:t>
            </a:r>
            <a:endParaRPr sz="750" b="0" i="0" u="none" strike="noStrike" cap="none" dirty="0">
              <a:solidFill>
                <a:srgbClr val="414141"/>
              </a:solidFill>
              <a:latin typeface="Arial"/>
              <a:ea typeface="Arial"/>
              <a:cs typeface="Arial"/>
              <a:sym typeface="Arial"/>
            </a:endParaRPr>
          </a:p>
        </p:txBody>
      </p:sp>
      <p:sp>
        <p:nvSpPr>
          <p:cNvPr id="112" name="Google Shape;112;p18"/>
          <p:cNvSpPr/>
          <p:nvPr/>
        </p:nvSpPr>
        <p:spPr>
          <a:xfrm>
            <a:off x="406400" y="79248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The price distribution for both types of </a:t>
            </a:r>
            <a:r>
              <a:rPr lang="en-IN" sz="3000" dirty="0" smtClean="0">
                <a:solidFill>
                  <a:srgbClr val="414141"/>
                </a:solidFill>
              </a:rPr>
              <a:t>Avocado </a:t>
            </a:r>
            <a:r>
              <a:rPr lang="en-IN" sz="3000" dirty="0" smtClean="0">
                <a:solidFill>
                  <a:srgbClr val="414141"/>
                </a:solidFill>
              </a:rPr>
              <a:t>is relatively normal.</a:t>
            </a:r>
          </a:p>
          <a:p>
            <a:pPr lvl="0">
              <a:buClr>
                <a:srgbClr val="414141"/>
              </a:buClr>
              <a:buSzPts val="3000"/>
            </a:pPr>
            <a:r>
              <a:rPr lang="en-IN" sz="3000" dirty="0" smtClean="0">
                <a:solidFill>
                  <a:srgbClr val="414141"/>
                </a:solidFill>
              </a:rPr>
              <a:t>The avocado price hovers between $1.00 and $1.80.</a:t>
            </a:r>
            <a:endParaRPr dirty="0"/>
          </a:p>
        </p:txBody>
      </p:sp>
      <p:pic>
        <p:nvPicPr>
          <p:cNvPr id="24577" name="Picture 1"/>
          <p:cNvPicPr>
            <a:picLocks noChangeAspect="1" noChangeArrowheads="1"/>
          </p:cNvPicPr>
          <p:nvPr/>
        </p:nvPicPr>
        <p:blipFill>
          <a:blip r:embed="rId3"/>
          <a:srcRect/>
          <a:stretch>
            <a:fillRect/>
          </a:stretch>
        </p:blipFill>
        <p:spPr bwMode="auto">
          <a:xfrm>
            <a:off x="1908313" y="2922104"/>
            <a:ext cx="8428383" cy="48022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18" name="Google Shape;118;p19"/>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920"/>
              <a:buNone/>
            </a:pPr>
            <a:r>
              <a:rPr lang="en-IN" sz="3200" b="1" dirty="0" smtClean="0">
                <a:latin typeface="Arial"/>
                <a:ea typeface="Arial"/>
                <a:cs typeface="Arial"/>
                <a:sym typeface="Arial"/>
              </a:rPr>
              <a:t>Frequency Distribution for Conventional Avocado Prices :</a:t>
            </a:r>
            <a:endParaRPr dirty="0"/>
          </a:p>
        </p:txBody>
      </p:sp>
      <p:sp>
        <p:nvSpPr>
          <p:cNvPr id="120" name="Google Shape;120;p19"/>
          <p:cNvSpPr/>
          <p:nvPr/>
        </p:nvSpPr>
        <p:spPr>
          <a:xfrm>
            <a:off x="406400" y="81534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For conventional avocado's we see the price distribution is relatively normal. The conventional avocado price hovers around $1.00.</a:t>
            </a:r>
            <a:endParaRPr dirty="0"/>
          </a:p>
        </p:txBody>
      </p:sp>
      <p:pic>
        <p:nvPicPr>
          <p:cNvPr id="22529" name="Picture 1"/>
          <p:cNvPicPr>
            <a:picLocks noChangeAspect="1" noChangeArrowheads="1"/>
          </p:cNvPicPr>
          <p:nvPr/>
        </p:nvPicPr>
        <p:blipFill>
          <a:blip r:embed="rId3"/>
          <a:srcRect/>
          <a:stretch>
            <a:fillRect/>
          </a:stretch>
        </p:blipFill>
        <p:spPr bwMode="auto">
          <a:xfrm>
            <a:off x="3345484" y="3001616"/>
            <a:ext cx="6115050" cy="50906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508000" y="800100"/>
            <a:ext cx="11988800" cy="1219200"/>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rgbClr val="60566D"/>
              </a:buClr>
              <a:buSzPts val="7000"/>
              <a:buFont typeface="Arial"/>
              <a:buNone/>
            </a:pPr>
            <a:r>
              <a:rPr lang="en-IN" sz="7000" b="0" i="0" u="none" strike="noStrike" cap="none" dirty="0">
                <a:solidFill>
                  <a:srgbClr val="60566D"/>
                </a:solidFill>
                <a:latin typeface="Arial"/>
                <a:ea typeface="Arial"/>
                <a:cs typeface="Arial"/>
                <a:sym typeface="Arial"/>
              </a:rPr>
              <a:t>Objectives &amp; Graphs</a:t>
            </a:r>
            <a:endParaRPr sz="7000" b="0" i="0" u="none" strike="noStrike" cap="none" dirty="0">
              <a:solidFill>
                <a:srgbClr val="D93E2B"/>
              </a:solidFill>
              <a:latin typeface="Bodoni"/>
              <a:ea typeface="Bodoni"/>
              <a:cs typeface="Bodoni"/>
              <a:sym typeface="Bodoni"/>
            </a:endParaRPr>
          </a:p>
        </p:txBody>
      </p:sp>
      <p:sp>
        <p:nvSpPr>
          <p:cNvPr id="126" name="Google Shape;126;p20"/>
          <p:cNvSpPr txBox="1">
            <a:spLocks noGrp="1"/>
          </p:cNvSpPr>
          <p:nvPr>
            <p:ph type="body" idx="1"/>
          </p:nvPr>
        </p:nvSpPr>
        <p:spPr>
          <a:xfrm>
            <a:off x="482600" y="2133600"/>
            <a:ext cx="11988800" cy="1028700"/>
          </a:xfrm>
          <a:prstGeom prst="rect">
            <a:avLst/>
          </a:prstGeom>
          <a:noFill/>
          <a:ln>
            <a:noFill/>
          </a:ln>
        </p:spPr>
        <p:txBody>
          <a:bodyPr spcFirstLastPara="1" wrap="square" lIns="50800" tIns="50800" rIns="50800" bIns="50800" anchor="ctr" anchorCtr="0">
            <a:noAutofit/>
          </a:bodyPr>
          <a:lstStyle/>
          <a:p>
            <a:pPr marL="469900" lvl="0" indent="-469900">
              <a:spcBef>
                <a:spcPts val="0"/>
              </a:spcBef>
              <a:buSzPts val="1920"/>
              <a:buNone/>
            </a:pPr>
            <a:r>
              <a:rPr lang="en-IN" sz="3200" b="1" dirty="0" smtClean="0">
                <a:latin typeface="Arial"/>
                <a:ea typeface="Arial"/>
                <a:cs typeface="Arial"/>
                <a:sym typeface="Arial"/>
              </a:rPr>
              <a:t>Frequency Distribution for Organic Avocado Prices </a:t>
            </a:r>
            <a:r>
              <a:rPr lang="en-IN" sz="3200" b="1" i="0" u="none" strike="noStrike" cap="none" dirty="0" smtClean="0">
                <a:solidFill>
                  <a:srgbClr val="414141"/>
                </a:solidFill>
                <a:latin typeface="Arial"/>
                <a:ea typeface="Arial"/>
                <a:cs typeface="Arial"/>
                <a:sym typeface="Arial"/>
              </a:rPr>
              <a:t>:</a:t>
            </a:r>
            <a:endParaRPr sz="3200" b="1" i="0" u="none" strike="noStrike" cap="none" dirty="0">
              <a:solidFill>
                <a:srgbClr val="414141"/>
              </a:solidFill>
              <a:latin typeface="Arial"/>
              <a:ea typeface="Arial"/>
              <a:cs typeface="Arial"/>
              <a:sym typeface="Arial"/>
            </a:endParaRPr>
          </a:p>
        </p:txBody>
      </p:sp>
      <p:sp>
        <p:nvSpPr>
          <p:cNvPr id="127" name="Google Shape;127;p20"/>
          <p:cNvSpPr/>
          <p:nvPr/>
        </p:nvSpPr>
        <p:spPr>
          <a:xfrm>
            <a:off x="406400" y="8153400"/>
            <a:ext cx="11963400" cy="1015663"/>
          </a:xfrm>
          <a:prstGeom prst="rect">
            <a:avLst/>
          </a:prstGeom>
          <a:noFill/>
          <a:ln>
            <a:noFill/>
          </a:ln>
        </p:spPr>
        <p:txBody>
          <a:bodyPr spcFirstLastPara="1" wrap="square" lIns="91425" tIns="45700" rIns="91425" bIns="45700" anchor="t" anchorCtr="0">
            <a:noAutofit/>
          </a:bodyPr>
          <a:lstStyle/>
          <a:p>
            <a:pPr lvl="0">
              <a:buClr>
                <a:srgbClr val="414141"/>
              </a:buClr>
              <a:buSzPts val="3000"/>
            </a:pPr>
            <a:r>
              <a:rPr lang="en-IN" sz="3000" dirty="0" smtClean="0">
                <a:solidFill>
                  <a:srgbClr val="414141"/>
                </a:solidFill>
              </a:rPr>
              <a:t>For Organic avocado's we see the price distribution is relatively normal. The Organic avocado price hovers around $1.50.</a:t>
            </a:r>
            <a:endParaRPr sz="3000" b="0" i="0" u="none" strike="noStrike" cap="none" dirty="0">
              <a:solidFill>
                <a:srgbClr val="414141"/>
              </a:solidFill>
              <a:latin typeface="Arial"/>
              <a:ea typeface="Arial"/>
              <a:cs typeface="Arial"/>
              <a:sym typeface="Arial"/>
            </a:endParaRPr>
          </a:p>
        </p:txBody>
      </p:sp>
      <p:pic>
        <p:nvPicPr>
          <p:cNvPr id="20481" name="Picture 1"/>
          <p:cNvPicPr>
            <a:picLocks noChangeAspect="1" noChangeArrowheads="1"/>
          </p:cNvPicPr>
          <p:nvPr/>
        </p:nvPicPr>
        <p:blipFill>
          <a:blip r:embed="rId3"/>
          <a:srcRect/>
          <a:stretch>
            <a:fillRect/>
          </a:stretch>
        </p:blipFill>
        <p:spPr bwMode="auto">
          <a:xfrm>
            <a:off x="3502025" y="3041376"/>
            <a:ext cx="6000750" cy="51408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813</Words>
  <Application>Microsoft Office PowerPoint</Application>
  <PresentationFormat>Custom</PresentationFormat>
  <Paragraphs>107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Bodoni</vt:lpstr>
      <vt:lpstr>Palatino</vt:lpstr>
      <vt:lpstr>Wingdings</vt:lpstr>
      <vt:lpstr>Helvetica Neue</vt:lpstr>
      <vt:lpstr>New_Template4</vt:lpstr>
      <vt:lpstr>Avocado Price Analysis</vt:lpstr>
      <vt:lpstr>Introduction</vt:lpstr>
      <vt:lpstr>Cont…</vt:lpstr>
      <vt:lpstr>Initial Observations</vt:lpstr>
      <vt:lpstr>Data Normalization</vt:lpstr>
      <vt:lpstr>Objectives &amp; Graphs</vt:lpstr>
      <vt:lpstr>Objectives &amp; Graphs</vt:lpstr>
      <vt:lpstr>Objectives &amp; Graphs</vt:lpstr>
      <vt:lpstr>Objectives &amp; Graphs</vt:lpstr>
      <vt:lpstr>Objectives &amp; Graphs</vt:lpstr>
      <vt:lpstr>Objectives &amp; Graphs</vt:lpstr>
      <vt:lpstr>Objectives &amp; Graphs</vt:lpstr>
      <vt:lpstr>Objectives &amp; Graphs</vt:lpstr>
      <vt:lpstr>Model Creation and Evaluation</vt:lpstr>
      <vt:lpstr>Model Creation and Evaluation</vt:lpstr>
      <vt:lpstr>Model Creation and Evaluation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 Price Analysis</dc:title>
  <cp:lastModifiedBy>PAVILION</cp:lastModifiedBy>
  <cp:revision>27</cp:revision>
  <dcterms:modified xsi:type="dcterms:W3CDTF">2018-12-14T10:01:51Z</dcterms:modified>
</cp:coreProperties>
</file>