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9" r:id="rId7"/>
    <p:sldId id="294" r:id="rId8"/>
    <p:sldId id="295" r:id="rId9"/>
    <p:sldId id="296" r:id="rId10"/>
    <p:sldId id="297" r:id="rId11"/>
    <p:sldId id="298" r:id="rId12"/>
    <p:sldId id="299" r:id="rId13"/>
    <p:sldId id="303" r:id="rId14"/>
    <p:sldId id="302" r:id="rId15"/>
    <p:sldId id="304" r:id="rId16"/>
    <p:sldId id="300" r:id="rId17"/>
    <p:sldId id="301" r:id="rId18"/>
    <p:sldId id="290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2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idx="14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sz="6600" dirty="0" smtClean="0"/>
              <a:t>Car Sales – EDA</a:t>
            </a:r>
            <a:endParaRPr lang="en-IN" sz="6600" dirty="0"/>
          </a:p>
        </p:txBody>
      </p:sp>
      <p:sp>
        <p:nvSpPr>
          <p:cNvPr id="133" name="Vehicle Loan Digital Marketing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 smtClean="0"/>
              <a:t>B</a:t>
            </a:r>
            <a:r>
              <a:rPr dirty="0" smtClean="0"/>
              <a:t>y</a:t>
            </a:r>
            <a:r>
              <a:rPr lang="en-IN" dirty="0" smtClean="0"/>
              <a:t>:</a:t>
            </a:r>
            <a:r>
              <a:rPr dirty="0" smtClean="0"/>
              <a:t> </a:t>
            </a:r>
            <a:r>
              <a:rPr lang="en-US" dirty="0" smtClean="0"/>
              <a:t>Poornima Prakash &amp;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Ravi Sahu</a:t>
            </a:r>
            <a:endParaRPr dirty="0"/>
          </a:p>
        </p:txBody>
      </p:sp>
      <p:sp>
        <p:nvSpPr>
          <p:cNvPr id="10242" name="AutoShape 2" descr="Image result for car sale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4" name="AutoShape 4" descr="Image result for car sale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6" name="Picture 6" descr="Image result for car sales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685800"/>
            <a:ext cx="11734800" cy="5105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&amp; Graphs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2133600"/>
            <a:ext cx="11988800" cy="1028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Price Vs Fuel Type and Drive:</a:t>
            </a:r>
            <a:endParaRPr lang="en-IN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8153400"/>
            <a:ext cx="1196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3000" dirty="0" smtClean="0">
                <a:latin typeface="Arial" pitchFamily="34" charset="0"/>
                <a:cs typeface="Arial" pitchFamily="34" charset="0"/>
              </a:rPr>
              <a:t>Full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drive cars of all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engine fuel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type cars are high priced compared to other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drive cars. In Petrol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and Diesel all types of car drives are almost equally priced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3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0400" y="3200400"/>
            <a:ext cx="89154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&amp; Graphs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2133600"/>
            <a:ext cx="11988800" cy="1028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Price Vs Fuel Type and Drive:</a:t>
            </a:r>
            <a:endParaRPr lang="en-IN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7772400"/>
            <a:ext cx="119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3000" dirty="0" smtClean="0">
                <a:latin typeface="Arial" pitchFamily="34" charset="0"/>
                <a:cs typeface="Arial" pitchFamily="34" charset="0"/>
              </a:rPr>
              <a:t>Diesel cars give high mileage and thus highly priced. On the other hand Gas cars priced less, but give equivalent mileage as Diesel.</a:t>
            </a:r>
            <a:endParaRPr lang="en-IN" sz="3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2400" y="3124200"/>
            <a:ext cx="6096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3124200"/>
            <a:ext cx="597183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&amp; Graphs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2133600"/>
            <a:ext cx="11988800" cy="1028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Mileage Vs Drive:</a:t>
            </a:r>
            <a:endParaRPr lang="en-IN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7772400"/>
            <a:ext cx="1196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3000" dirty="0" smtClean="0">
                <a:latin typeface="Arial" pitchFamily="34" charset="0"/>
                <a:cs typeface="Arial" pitchFamily="34" charset="0"/>
              </a:rPr>
              <a:t>Front drive cars are most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preferred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because of the high mileage they provide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. Followed by the full drive cars in the low mileage category(&lt;200).</a:t>
            </a:r>
            <a:endParaRPr lang="en-IN" sz="3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0" y="3067050"/>
            <a:ext cx="10058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&amp; Graphs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2133600"/>
            <a:ext cx="11988800" cy="1028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Price Vs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Car Drive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Mileage:</a:t>
            </a:r>
            <a:endParaRPr lang="en-IN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7772400"/>
            <a:ext cx="119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3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all the car drive types, low mileage car are highly priced. where as the high mileage cars are priced low.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0" y="3529013"/>
            <a:ext cx="9753600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&amp; Graphs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2133600"/>
            <a:ext cx="11988800" cy="1028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Correlation Heat Map:</a:t>
            </a:r>
            <a:endParaRPr lang="en-IN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7772400"/>
            <a:ext cx="119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3000" dirty="0" smtClean="0">
                <a:latin typeface="Arial" pitchFamily="34" charset="0"/>
                <a:cs typeface="Arial" pitchFamily="34" charset="0"/>
              </a:rPr>
              <a:t>Heat map clearly signifies Mileage-Year &amp; Mileage-Price are highly correlated.</a:t>
            </a:r>
            <a:endParaRPr lang="en-IN" sz="3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200" y="2971800"/>
            <a:ext cx="97536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&amp; Graphs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2133600"/>
            <a:ext cx="11988800" cy="1028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Car brand Vs Mileage:</a:t>
            </a:r>
            <a:endParaRPr lang="en-IN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7772400"/>
            <a:ext cx="119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3000" dirty="0" smtClean="0">
                <a:latin typeface="Arial" pitchFamily="34" charset="0"/>
                <a:cs typeface="Arial" pitchFamily="34" charset="0"/>
              </a:rPr>
              <a:t>Volkswagen and Mercedes-Benz cars provide highest mileage and </a:t>
            </a:r>
            <a:r>
              <a:rPr lang="en-IN" sz="3000" smtClean="0">
                <a:latin typeface="Arial" pitchFamily="34" charset="0"/>
                <a:cs typeface="Arial" pitchFamily="34" charset="0"/>
              </a:rPr>
              <a:t>thus highly preferred.</a:t>
            </a:r>
            <a:endParaRPr lang="en-IN" sz="3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2895600"/>
            <a:ext cx="1211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&amp; Graphs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2133600"/>
            <a:ext cx="11988800" cy="1028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Top one selling car brand (Volkswagen) features:</a:t>
            </a:r>
            <a:endParaRPr lang="en-IN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7772400"/>
            <a:ext cx="119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3000" dirty="0" smtClean="0">
                <a:latin typeface="Arial" pitchFamily="34" charset="0"/>
                <a:cs typeface="Arial" pitchFamily="34" charset="0"/>
              </a:rPr>
              <a:t>Front drive diesel cars are preferred in the Volkswagen car brand. Top 10 selling Volkswagen models are as listed in the graph.</a:t>
            </a:r>
            <a:endParaRPr lang="en-IN" sz="3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3048000"/>
            <a:ext cx="383381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1201" y="3048000"/>
            <a:ext cx="373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1" y="3048000"/>
            <a:ext cx="43434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&amp; Graphs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2133600"/>
            <a:ext cx="11988800" cy="1028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Top second selling car brand (Mercedes-Benz) features:</a:t>
            </a:r>
            <a:endParaRPr lang="en-IN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7772400"/>
            <a:ext cx="119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3000" dirty="0" smtClean="0">
                <a:latin typeface="Arial" pitchFamily="34" charset="0"/>
                <a:cs typeface="Arial" pitchFamily="34" charset="0"/>
              </a:rPr>
              <a:t>Rear drive diesel cars are preferred in the Mercedes-Benz car brand. Top 10 selling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Mercedes-Benz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models are as listed in the graph.</a:t>
            </a:r>
            <a:endParaRPr lang="en-IN" sz="3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3048000"/>
            <a:ext cx="4114799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1201" y="3048000"/>
            <a:ext cx="373379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3048000"/>
            <a:ext cx="441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The </a:t>
            </a:r>
            <a:r>
              <a:rPr lang="en-IN" dirty="0" smtClean="0"/>
              <a:t>Car sales </a:t>
            </a:r>
            <a:r>
              <a:rPr lang="en-IN" dirty="0" smtClean="0"/>
              <a:t>Survey </a:t>
            </a:r>
            <a:r>
              <a:rPr lang="en-IN" dirty="0" smtClean="0"/>
              <a:t>being conducted helps us to know the most </a:t>
            </a:r>
            <a:r>
              <a:rPr lang="en-IN" dirty="0" smtClean="0"/>
              <a:t>preferred </a:t>
            </a:r>
            <a:r>
              <a:rPr lang="en-IN" dirty="0" smtClean="0"/>
              <a:t>car brand and features affecting it.</a:t>
            </a:r>
          </a:p>
          <a:p>
            <a:r>
              <a:rPr lang="en-IN" dirty="0" smtClean="0"/>
              <a:t>Diesels cars </a:t>
            </a:r>
            <a:r>
              <a:rPr lang="en-IN" dirty="0" smtClean="0"/>
              <a:t>provide high mileage are </a:t>
            </a:r>
            <a:r>
              <a:rPr lang="en-IN" dirty="0" smtClean="0"/>
              <a:t>highly priced</a:t>
            </a:r>
            <a:r>
              <a:rPr lang="en-IN" dirty="0" smtClean="0"/>
              <a:t>. But Gas cars provide equally high mileage but are priced low.</a:t>
            </a:r>
            <a:endParaRPr lang="en-IN" dirty="0" smtClean="0"/>
          </a:p>
          <a:p>
            <a:r>
              <a:rPr lang="en-IN" dirty="0" smtClean="0"/>
              <a:t>In Front drive cars low mileage cars are highly priced.</a:t>
            </a:r>
          </a:p>
          <a:p>
            <a:r>
              <a:rPr lang="en-IN" dirty="0" smtClean="0"/>
              <a:t>From the </a:t>
            </a:r>
            <a:r>
              <a:rPr lang="en-IN" dirty="0" smtClean="0"/>
              <a:t>analysis, </a:t>
            </a:r>
            <a:r>
              <a:rPr lang="en-IN" dirty="0" smtClean="0"/>
              <a:t>it was concluded that Volkswagen front drive Diesel cars are most </a:t>
            </a:r>
            <a:r>
              <a:rPr lang="en-IN" dirty="0" smtClean="0"/>
              <a:t>preferred. Followed </a:t>
            </a:r>
            <a:r>
              <a:rPr lang="en-IN" dirty="0" smtClean="0"/>
              <a:t>by Mercedes-Benz rear drive Diesel cars due to their features.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482600" y="1752600"/>
            <a:ext cx="11988800" cy="5060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3000" dirty="0" smtClean="0"/>
              <a:t>This </a:t>
            </a:r>
            <a:r>
              <a:rPr lang="en-IN" sz="3000" b="1" dirty="0" err="1" smtClean="0"/>
              <a:t>Car_Sales</a:t>
            </a:r>
            <a:r>
              <a:rPr lang="en-IN" sz="3000" dirty="0" smtClean="0"/>
              <a:t> dataset was collected by Anton Bobanev from car sale advertisements for study/practice purposes in 2016</a:t>
            </a:r>
          </a:p>
          <a:p>
            <a:r>
              <a:rPr lang="en-IN" sz="3000" dirty="0" smtClean="0"/>
              <a:t>This dataset contains data for more than 9.5K cars sale in Ukraine. </a:t>
            </a:r>
          </a:p>
          <a:p>
            <a:r>
              <a:rPr lang="en-IN" sz="3000" dirty="0" smtClean="0"/>
              <a:t>Most of them are used cars so it opens the possibility to analyze features related to car operation. Thus, can be used to compare car sales pattern in Ukrainian market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Cont…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635000" y="2819400"/>
            <a:ext cx="11988800" cy="990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sz="2800" dirty="0" smtClean="0"/>
              <a:t>Dataset contains 9576 rows and 10 columns.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sz="2800" dirty="0" smtClean="0">
                <a:sym typeface="Arial"/>
              </a:rPr>
              <a:t>Below is the table showing names of all the columns and their description.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IN" sz="2800" dirty="0" smtClean="0">
              <a:sym typeface="Arial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92200" y="3200400"/>
          <a:ext cx="8669868" cy="6172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38400"/>
                <a:gridCol w="6231468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latin typeface="Arial" pitchFamily="34" charset="0"/>
                          <a:cs typeface="Arial" pitchFamily="34" charset="0"/>
                        </a:rPr>
                        <a:t>Column Name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IN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100" marR="38100" marT="38100" marB="3810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latin typeface="Arial" pitchFamily="34" charset="0"/>
                          <a:cs typeface="Arial" pitchFamily="34" charset="0"/>
                        </a:rPr>
                        <a:t>car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latin typeface="Arial" pitchFamily="34" charset="0"/>
                          <a:cs typeface="Arial" pitchFamily="34" charset="0"/>
                        </a:rPr>
                        <a:t>manufacturer brand</a:t>
                      </a:r>
                    </a:p>
                  </a:txBody>
                  <a:tcPr marL="38100" marR="38100" marT="38100" marB="3810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latin typeface="Arial" pitchFamily="34" charset="0"/>
                          <a:cs typeface="Arial" pitchFamily="34" charset="0"/>
                        </a:rPr>
                        <a:t>seller’s price in advertisement (in USD)</a:t>
                      </a:r>
                    </a:p>
                  </a:txBody>
                  <a:tcPr marL="38100" marR="38100" marT="38100" marB="3810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latin typeface="Arial" pitchFamily="34" charset="0"/>
                          <a:cs typeface="Arial" pitchFamily="34" charset="0"/>
                        </a:rPr>
                        <a:t>body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latin typeface="Arial" pitchFamily="34" charset="0"/>
                          <a:cs typeface="Arial" pitchFamily="34" charset="0"/>
                        </a:rPr>
                        <a:t>car body type</a:t>
                      </a:r>
                    </a:p>
                  </a:txBody>
                  <a:tcPr marL="38100" marR="38100" marT="38100" marB="3810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latin typeface="Arial" pitchFamily="34" charset="0"/>
                          <a:cs typeface="Arial" pitchFamily="34" charset="0"/>
                        </a:rPr>
                        <a:t>mileage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latin typeface="Arial" pitchFamily="34" charset="0"/>
                          <a:cs typeface="Arial" pitchFamily="34" charset="0"/>
                        </a:rPr>
                        <a:t>as mentioned in advertisement (‘000 Km)</a:t>
                      </a:r>
                    </a:p>
                  </a:txBody>
                  <a:tcPr marL="38100" marR="38100" marT="38100" marB="3810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latin typeface="Arial" pitchFamily="34" charset="0"/>
                          <a:cs typeface="Arial" pitchFamily="34" charset="0"/>
                        </a:rPr>
                        <a:t>engV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latin typeface="Arial" pitchFamily="34" charset="0"/>
                          <a:cs typeface="Arial" pitchFamily="34" charset="0"/>
                        </a:rPr>
                        <a:t>rounded engine volume (‘000 cubic cm)</a:t>
                      </a:r>
                    </a:p>
                  </a:txBody>
                  <a:tcPr marL="38100" marR="38100" marT="38100" marB="3810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latin typeface="Arial" pitchFamily="34" charset="0"/>
                          <a:cs typeface="Arial" pitchFamily="34" charset="0"/>
                        </a:rPr>
                        <a:t>engType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latin typeface="Arial" pitchFamily="34" charset="0"/>
                          <a:cs typeface="Arial" pitchFamily="34" charset="0"/>
                        </a:rPr>
                        <a:t>type of fuel (“Other” in this case should be treated as NA)</a:t>
                      </a:r>
                    </a:p>
                  </a:txBody>
                  <a:tcPr marL="38100" marR="38100" marT="38100" marB="3810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latin typeface="Arial" pitchFamily="34" charset="0"/>
                          <a:cs typeface="Arial" pitchFamily="34" charset="0"/>
                        </a:rPr>
                        <a:t>registration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latin typeface="Arial" pitchFamily="34" charset="0"/>
                          <a:cs typeface="Arial" pitchFamily="34" charset="0"/>
                        </a:rPr>
                        <a:t>whether car registered in Ukraine or not</a:t>
                      </a:r>
                    </a:p>
                  </a:txBody>
                  <a:tcPr marL="38100" marR="38100" marT="38100" marB="3810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latin typeface="Arial" pitchFamily="34" charset="0"/>
                          <a:cs typeface="Arial" pitchFamily="34" charset="0"/>
                        </a:rPr>
                        <a:t>year of production</a:t>
                      </a:r>
                    </a:p>
                  </a:txBody>
                  <a:tcPr marL="38100" marR="38100" marT="38100" marB="3810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latin typeface="Arial" pitchFamily="34" charset="0"/>
                          <a:cs typeface="Arial" pitchFamily="34" charset="0"/>
                        </a:rPr>
                        <a:t>specific model name</a:t>
                      </a:r>
                    </a:p>
                  </a:txBody>
                  <a:tcPr marL="38100" marR="38100" marT="38100" marB="3810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dirty="0">
                          <a:latin typeface="Arial" pitchFamily="34" charset="0"/>
                          <a:cs typeface="Arial" pitchFamily="34" charset="0"/>
                        </a:rPr>
                        <a:t>drive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latin typeface="Arial" pitchFamily="34" charset="0"/>
                          <a:cs typeface="Arial" pitchFamily="34" charset="0"/>
                        </a:rPr>
                        <a:t>drive type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Initial Observations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254000" y="2895600"/>
            <a:ext cx="11988800" cy="6096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IN" sz="4000" dirty="0" smtClean="0">
                <a:latin typeface="Arial" pitchFamily="34" charset="0"/>
                <a:cs typeface="Arial" pitchFamily="34" charset="0"/>
              </a:rPr>
              <a:t>Summary of data types in this dataset:</a:t>
            </a:r>
          </a:p>
          <a:p>
            <a:pPr lvl="1"/>
            <a:r>
              <a:rPr lang="en-IN" sz="3000" b="1" i="1" dirty="0" err="1" smtClean="0">
                <a:latin typeface="Arial" pitchFamily="34" charset="0"/>
                <a:cs typeface="Arial" pitchFamily="34" charset="0"/>
              </a:rPr>
              <a:t>Numeric_Columns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:  </a:t>
            </a: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price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 (Float),</a:t>
            </a: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Mileage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 (integer), </a:t>
            </a: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engV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 (Float), </a:t>
            </a: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Year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 (integer)</a:t>
            </a:r>
          </a:p>
          <a:p>
            <a:pPr lvl="1"/>
            <a:r>
              <a:rPr lang="en-IN" sz="3000" b="1" i="1" dirty="0" err="1" smtClean="0">
                <a:latin typeface="Arial" pitchFamily="34" charset="0"/>
                <a:cs typeface="Arial" pitchFamily="34" charset="0"/>
              </a:rPr>
              <a:t>Object_Columns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:  Everything else</a:t>
            </a:r>
          </a:p>
          <a:p>
            <a:pPr lvl="1"/>
            <a:r>
              <a:rPr lang="en-IN" sz="3000" b="1" dirty="0" smtClean="0">
                <a:latin typeface="Arial" pitchFamily="34" charset="0"/>
                <a:cs typeface="Arial" pitchFamily="34" charset="0"/>
              </a:rPr>
              <a:t>price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&amp; mileage columns have some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values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0,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that are too low to be real price.</a:t>
            </a:r>
          </a:p>
          <a:p>
            <a:pPr lvl="1"/>
            <a:r>
              <a:rPr lang="en-IN" sz="3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following variables have null values that needs to be addressed.</a:t>
            </a:r>
          </a:p>
          <a:p>
            <a:pPr marL="1454150" lvl="2" indent="-514350">
              <a:buFont typeface="+mj-lt"/>
              <a:buAutoNum type="alphaLcPeriod"/>
            </a:pP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drive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: There are 511 missing values. </a:t>
            </a:r>
          </a:p>
          <a:p>
            <a:pPr marL="1454150" lvl="2" indent="-514350">
              <a:buFont typeface="+mj-lt"/>
              <a:buAutoNum type="alphaLcPeriod"/>
            </a:pP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engV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: There are 434 missing values. </a:t>
            </a:r>
          </a:p>
          <a:p>
            <a:pPr lvl="1"/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Data Normalization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330200" y="175260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3000" dirty="0" smtClean="0">
                <a:latin typeface="Arial" pitchFamily="34" charset="0"/>
                <a:cs typeface="Arial" pitchFamily="34" charset="0"/>
              </a:rPr>
              <a:t>Standardized all the column headers to lower case to avoid any typo errors.</a:t>
            </a:r>
          </a:p>
          <a:p>
            <a:pPr lvl="1"/>
            <a:r>
              <a:rPr lang="en-IN" sz="3000" dirty="0" smtClean="0">
                <a:latin typeface="Arial" pitchFamily="34" charset="0"/>
                <a:cs typeface="Arial" pitchFamily="34" charset="0"/>
              </a:rPr>
              <a:t>Replaced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missing entries of </a:t>
            </a: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rive and Engine Volume (engV)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columns with the median values.</a:t>
            </a:r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3000" dirty="0" smtClean="0">
                <a:latin typeface="Arial" pitchFamily="34" charset="0"/>
                <a:cs typeface="Arial" pitchFamily="34" charset="0"/>
              </a:rPr>
              <a:t>Replaced the outliners (0) of </a:t>
            </a: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Price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Mileage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 columns with the median values.</a:t>
            </a:r>
          </a:p>
          <a:p>
            <a:pPr lvl="1"/>
            <a:r>
              <a:rPr lang="en-IN" sz="3000" dirty="0" smtClean="0">
                <a:latin typeface="Arial" pitchFamily="34" charset="0"/>
                <a:cs typeface="Arial" pitchFamily="34" charset="0"/>
              </a:rPr>
              <a:t>Added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new column- ‘</a:t>
            </a:r>
            <a:r>
              <a:rPr lang="en-IN" sz="3000" b="1" dirty="0" err="1" smtClean="0">
                <a:latin typeface="Arial" pitchFamily="34" charset="0"/>
                <a:cs typeface="Arial" pitchFamily="34" charset="0"/>
              </a:rPr>
              <a:t>Mileage_Level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’ with values </a:t>
            </a: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‘Low Mileage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’ if corresponding mileage column value is less than the average value. Otherwise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has the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value ‘</a:t>
            </a:r>
            <a:r>
              <a:rPr lang="en-IN" sz="3000" b="1" dirty="0" smtClean="0">
                <a:latin typeface="Arial" pitchFamily="34" charset="0"/>
                <a:cs typeface="Arial" pitchFamily="34" charset="0"/>
              </a:rPr>
              <a:t>High Mileage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’.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Graphs</a:t>
            </a:r>
            <a:endParaRPr dirty="0"/>
          </a:p>
        </p:txBody>
      </p:sp>
      <p:pic>
        <p:nvPicPr>
          <p:cNvPr id="14" name="Picture 13" descr="CarSalesbyye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3200" y="3124200"/>
            <a:ext cx="10134600" cy="46869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54000" y="7896681"/>
            <a:ext cx="12750800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3000" dirty="0" smtClean="0">
                <a:latin typeface="Arial" pitchFamily="34" charset="0"/>
                <a:cs typeface="Arial" pitchFamily="34" charset="0"/>
              </a:rPr>
              <a:t>The bar graph clearly shows the sale of cars was highest in the year 2008.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3000" dirty="0" smtClean="0">
                <a:latin typeface="Arial" pitchFamily="34" charset="0"/>
                <a:cs typeface="Arial" pitchFamily="34" charset="0"/>
              </a:rPr>
              <a:t>Now the sales of car has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reduced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 drastically by more than 50% in the recent years</a:t>
            </a:r>
            <a:r>
              <a:rPr lang="en-IN" dirty="0" smtClean="0"/>
              <a:t>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2600" y="2286000"/>
            <a:ext cx="81323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Comparison of car sales over few years 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&amp; Graphs</a:t>
            </a:r>
            <a:endParaRPr lang="en-IN" dirty="0" smtClean="0">
              <a:solidFill>
                <a:schemeClr val="accent6">
                  <a:hueOff val="36663"/>
                  <a:satOff val="1899"/>
                  <a:lumOff val="-23748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00" y="2438400"/>
            <a:ext cx="11988800" cy="533400"/>
          </a:xfrm>
        </p:spPr>
        <p:txBody>
          <a:bodyPr anchor="t">
            <a:normAutofit fontScale="25000" lnSpcReduction="20000"/>
          </a:bodyPr>
          <a:lstStyle/>
          <a:p>
            <a:pPr>
              <a:buNone/>
            </a:pPr>
            <a:r>
              <a:rPr lang="en-IN" sz="12800" b="1" dirty="0" smtClean="0">
                <a:latin typeface="Arial" pitchFamily="34" charset="0"/>
                <a:cs typeface="Arial" pitchFamily="34" charset="0"/>
              </a:rPr>
              <a:t>Top 15 Car </a:t>
            </a:r>
            <a:r>
              <a:rPr lang="en-IN" sz="12800" b="1" dirty="0" smtClean="0">
                <a:latin typeface="Arial" pitchFamily="34" charset="0"/>
                <a:cs typeface="Arial" pitchFamily="34" charset="0"/>
              </a:rPr>
              <a:t>brands:</a:t>
            </a:r>
            <a:endParaRPr lang="en-IN" sz="12800" b="1" dirty="0" smtClean="0">
              <a:latin typeface="Arial" pitchFamily="34" charset="0"/>
              <a:cs typeface="Arial" pitchFamily="34" charset="0"/>
            </a:endParaRPr>
          </a:p>
          <a:p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3000" dirty="0" smtClean="0">
                <a:latin typeface="Arial" pitchFamily="34" charset="0"/>
                <a:cs typeface="Arial" pitchFamily="34" charset="0"/>
              </a:rPr>
              <a:t>     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0" y="3048000"/>
            <a:ext cx="10134600" cy="4686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06400" y="7924800"/>
            <a:ext cx="119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3000" dirty="0" smtClean="0">
                <a:latin typeface="Arial" pitchFamily="34" charset="0"/>
                <a:cs typeface="Arial" pitchFamily="34" charset="0"/>
              </a:rPr>
              <a:t>Volkswagen and Mercedes-Benz cars are the most popular car brands in Ukraine. Followed by car brands like BMW, Toyota etc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&amp; Graphs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2133600"/>
            <a:ext cx="11988800" cy="1028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Preferred Fuel types: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8200" y="3200400"/>
            <a:ext cx="5784801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06400" y="8153400"/>
            <a:ext cx="119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3000" dirty="0" smtClean="0">
                <a:latin typeface="Arial" pitchFamily="34" charset="0"/>
                <a:cs typeface="Arial" pitchFamily="34" charset="0"/>
              </a:rPr>
              <a:t>Petrol cars are the most widely sold Engine Type. Followed by Diesel car. Gas and Other fuels are not so commonly used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Objectives &amp; Graphs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2133600"/>
            <a:ext cx="11988800" cy="1028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Price Vs Mileage:</a:t>
            </a:r>
            <a:endParaRPr lang="en-IN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8153400"/>
            <a:ext cx="119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3000" dirty="0" smtClean="0">
                <a:latin typeface="Arial" pitchFamily="34" charset="0"/>
                <a:cs typeface="Arial" pitchFamily="34" charset="0"/>
              </a:rPr>
              <a:t>Mileage and price are indirectly related.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High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priced cars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give very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low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mileage and visa-versa.</a:t>
            </a:r>
            <a:endParaRPr lang="en-IN" sz="3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600" y="3048000"/>
            <a:ext cx="7848600" cy="504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675</Words>
  <Application>Microsoft Office PowerPoint</Application>
  <PresentationFormat>Custom</PresentationFormat>
  <Paragraphs>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New_Template4</vt:lpstr>
      <vt:lpstr>Car Sales – EDA</vt:lpstr>
      <vt:lpstr>Introduction</vt:lpstr>
      <vt:lpstr>Cont…</vt:lpstr>
      <vt:lpstr>Initial Observations</vt:lpstr>
      <vt:lpstr>Data Normalization</vt:lpstr>
      <vt:lpstr>Objectives &amp; Graphs</vt:lpstr>
      <vt:lpstr>Objectives &amp; Graphs</vt:lpstr>
      <vt:lpstr>Objectives &amp; Graphs</vt:lpstr>
      <vt:lpstr>Objectives &amp; Graphs</vt:lpstr>
      <vt:lpstr>Objectives &amp; Graphs</vt:lpstr>
      <vt:lpstr>Objectives &amp; Graphs</vt:lpstr>
      <vt:lpstr>Objectives &amp; Graphs</vt:lpstr>
      <vt:lpstr>Objectives &amp; Graphs</vt:lpstr>
      <vt:lpstr>Objectives &amp; Graphs</vt:lpstr>
      <vt:lpstr>Objectives &amp; Graphs</vt:lpstr>
      <vt:lpstr>Objectives &amp; Graphs</vt:lpstr>
      <vt:lpstr>Objectives &amp; Graphs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PAVILION</cp:lastModifiedBy>
  <cp:revision>55</cp:revision>
  <dcterms:modified xsi:type="dcterms:W3CDTF">2018-10-05T13:11:15Z</dcterms:modified>
</cp:coreProperties>
</file>