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3" r:id="rId1"/>
  </p:sldMasterIdLst>
  <p:sldIdLst>
    <p:sldId id="263" r:id="rId2"/>
    <p:sldId id="262" r:id="rId3"/>
    <p:sldId id="268" r:id="rId4"/>
    <p:sldId id="271" r:id="rId5"/>
    <p:sldId id="270"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6E1D37-6ECE-487E-BDE2-2D6F0D06F48F}" v="43" dt="2024-01-28T20:24:52.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01/28/2024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056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2135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6878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81649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47997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733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3965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6029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35979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01637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01/28/2024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50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7119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6004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01/28/2024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22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01/28/2024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0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01/28/2024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59178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01/28/2024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855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01/28/2024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7024221"/>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35CB-DAEA-DD55-2CF0-C5D0F5E18AE3}"/>
              </a:ext>
            </a:extLst>
          </p:cNvPr>
          <p:cNvSpPr>
            <a:spLocks noGrp="1"/>
          </p:cNvSpPr>
          <p:nvPr>
            <p:ph type="ctrTitle"/>
          </p:nvPr>
        </p:nvSpPr>
        <p:spPr>
          <a:xfrm>
            <a:off x="1154955" y="1301654"/>
            <a:ext cx="10494120" cy="1557932"/>
          </a:xfrm>
        </p:spPr>
        <p:txBody>
          <a:bodyPr/>
          <a:lstStyle/>
          <a:p>
            <a:r>
              <a:rPr lang="en-US" sz="5400" dirty="0">
                <a:latin typeface="Calibri" panose="020F0502020204030204" pitchFamily="34" charset="0"/>
                <a:cs typeface="Calibri" panose="020F0502020204030204" pitchFamily="34" charset="0"/>
              </a:rPr>
              <a:t>Sales Analysis Dashboard  </a:t>
            </a:r>
            <a:endParaRPr lang="en-CA" sz="5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5DB051C-E442-4EA5-A638-2277FDC6ACAE}"/>
              </a:ext>
            </a:extLst>
          </p:cNvPr>
          <p:cNvSpPr>
            <a:spLocks noGrp="1"/>
          </p:cNvSpPr>
          <p:nvPr>
            <p:ph type="subTitle" idx="1"/>
          </p:nvPr>
        </p:nvSpPr>
        <p:spPr>
          <a:xfrm>
            <a:off x="1240680" y="2859586"/>
            <a:ext cx="8825658" cy="861420"/>
          </a:xfrm>
        </p:spPr>
        <p:txBody>
          <a:bodyPr>
            <a:normAutofit lnSpcReduction="10000"/>
          </a:bodyPr>
          <a:lstStyle/>
          <a:p>
            <a:r>
              <a:rPr lang="en-US" dirty="0"/>
              <a:t>ABC Company</a:t>
            </a:r>
          </a:p>
          <a:p>
            <a:r>
              <a:rPr lang="en-US" dirty="0">
                <a:solidFill>
                  <a:schemeClr val="bg1">
                    <a:lumMod val="65000"/>
                  </a:schemeClr>
                </a:solidFill>
                <a:latin typeface="Calibri" panose="020F0502020204030204" pitchFamily="34" charset="0"/>
                <a:cs typeface="Calibri" panose="020F0502020204030204" pitchFamily="34" charset="0"/>
              </a:rPr>
              <a:t>Submitted by Poornima Sreenivasan</a:t>
            </a:r>
            <a:endParaRPr lang="en-CA"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179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2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2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2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useBgFill="1">
        <p:nvSpPr>
          <p:cNvPr id="29" name="Rectangle 28">
            <a:extLst>
              <a:ext uri="{FF2B5EF4-FFF2-40B4-BE49-F238E27FC236}">
                <a16:creationId xmlns:a16="http://schemas.microsoft.com/office/drawing/2014/main" id="{7F11F4AC-3D7E-4C40-B7F7-E8A886B87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9D6A18-6500-435D-BC1F-5806F0224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A8EBD6-A0EF-4CC7-A9F3-5A472D718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009D5834-7291-A6BB-169A-2AE1B0131202}"/>
              </a:ext>
            </a:extLst>
          </p:cNvPr>
          <p:cNvCxnSpPr>
            <a:cxnSpLocks/>
          </p:cNvCxnSpPr>
          <p:nvPr/>
        </p:nvCxnSpPr>
        <p:spPr>
          <a:xfrm>
            <a:off x="1018381" y="1527688"/>
            <a:ext cx="9951041"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620204C5-B1AC-3E82-4C48-4BD927CACC14}"/>
              </a:ext>
            </a:extLst>
          </p:cNvPr>
          <p:cNvSpPr txBox="1"/>
          <p:nvPr/>
        </p:nvSpPr>
        <p:spPr>
          <a:xfrm>
            <a:off x="1746017" y="856957"/>
            <a:ext cx="6025044" cy="491225"/>
          </a:xfrm>
          <a:prstGeom prst="rect">
            <a:avLst/>
          </a:prstGeom>
          <a:noFill/>
        </p:spPr>
        <p:txBody>
          <a:bodyPr wrap="square" rtlCol="0">
            <a:spAutoFit/>
          </a:bodyPr>
          <a:lstStyle/>
          <a:p>
            <a:pPr defTabSz="370332">
              <a:spcAft>
                <a:spcPts val="600"/>
              </a:spcAft>
            </a:pPr>
            <a:r>
              <a:rPr lang="en-US" sz="2592" kern="1200" dirty="0">
                <a:solidFill>
                  <a:schemeClr val="tx1"/>
                </a:solidFill>
                <a:latin typeface="Calibri" panose="020F0502020204030204" pitchFamily="34" charset="0"/>
                <a:ea typeface="+mn-ea"/>
                <a:cs typeface="Calibri" panose="020F0502020204030204" pitchFamily="34" charset="0"/>
              </a:rPr>
              <a:t>Overview</a:t>
            </a:r>
            <a:endParaRPr lang="en-CA"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877CF6B-A648-2C0E-FED2-8461120AC781}"/>
              </a:ext>
            </a:extLst>
          </p:cNvPr>
          <p:cNvSpPr txBox="1"/>
          <p:nvPr/>
        </p:nvSpPr>
        <p:spPr>
          <a:xfrm>
            <a:off x="1846262" y="1721749"/>
            <a:ext cx="9064776" cy="1615827"/>
          </a:xfrm>
          <a:prstGeom prst="rect">
            <a:avLst/>
          </a:prstGeom>
          <a:noFill/>
        </p:spPr>
        <p:txBody>
          <a:bodyPr wrap="square" rtlCol="0">
            <a:spAutoFit/>
          </a:bodyPr>
          <a:lstStyle/>
          <a:p>
            <a:pPr marL="231458" indent="-231458" defTabSz="370332">
              <a:spcAft>
                <a:spcPts val="600"/>
              </a:spcAft>
              <a:buFont typeface="Wingdings" panose="05000000000000000000" pitchFamily="2" charset="2"/>
              <a:buChar char="Ø"/>
            </a:pPr>
            <a:r>
              <a:rPr lang="en-US" sz="1400" kern="1200" dirty="0">
                <a:solidFill>
                  <a:schemeClr val="tx1"/>
                </a:solidFill>
                <a:latin typeface="Calibri" panose="020F0502020204030204" pitchFamily="34" charset="0"/>
                <a:ea typeface="+mn-ea"/>
                <a:cs typeface="Calibri" panose="020F0502020204030204" pitchFamily="34" charset="0"/>
              </a:rPr>
              <a:t>Understand and optimize the sales performance of the ABC company for the years - 2017, 2018, and 2019.</a:t>
            </a:r>
          </a:p>
          <a:p>
            <a:pPr marL="231458" indent="-231458" defTabSz="370332">
              <a:spcAft>
                <a:spcPts val="600"/>
              </a:spcAft>
              <a:buFont typeface="Wingdings" panose="05000000000000000000" pitchFamily="2" charset="2"/>
              <a:buChar char="Ø"/>
            </a:pPr>
            <a:r>
              <a:rPr lang="en-US" sz="1400" kern="1200" dirty="0">
                <a:solidFill>
                  <a:schemeClr val="tx1"/>
                </a:solidFill>
                <a:latin typeface="Calibri" panose="020F0502020204030204" pitchFamily="34" charset="0"/>
                <a:ea typeface="+mn-ea"/>
                <a:cs typeface="Calibri" panose="020F0502020204030204" pitchFamily="34" charset="0"/>
              </a:rPr>
              <a:t>Perform comparison between Actual Sales Data and target metrics.</a:t>
            </a:r>
          </a:p>
          <a:p>
            <a:pPr marL="231458" indent="-231458" defTabSz="370332">
              <a:spcAft>
                <a:spcPts val="600"/>
              </a:spcAft>
              <a:buFont typeface="Wingdings" panose="05000000000000000000" pitchFamily="2" charset="2"/>
              <a:buChar char="Ø"/>
            </a:pPr>
            <a:r>
              <a:rPr lang="en-US" sz="1400" kern="1200" dirty="0">
                <a:solidFill>
                  <a:schemeClr val="tx1"/>
                </a:solidFill>
                <a:latin typeface="Calibri" panose="020F0502020204030204" pitchFamily="34" charset="0"/>
                <a:ea typeface="+mn-ea"/>
                <a:cs typeface="Calibri" panose="020F0502020204030204" pitchFamily="34" charset="0"/>
              </a:rPr>
              <a:t>Evaluate past performance and explore strategic insights to propel the organization toward achieving and exceeding sales targets.</a:t>
            </a:r>
          </a:p>
          <a:p>
            <a:pPr marL="231458" indent="-231458" defTabSz="370332">
              <a:spcAft>
                <a:spcPts val="600"/>
              </a:spcAft>
              <a:buFont typeface="Wingdings" panose="05000000000000000000" pitchFamily="2" charset="2"/>
              <a:buChar char="Ø"/>
            </a:pPr>
            <a:r>
              <a:rPr lang="en-US" sz="1400" kern="1200" dirty="0">
                <a:solidFill>
                  <a:schemeClr val="tx1"/>
                </a:solidFill>
                <a:latin typeface="Calibri" panose="020F0502020204030204" pitchFamily="34" charset="0"/>
                <a:ea typeface="+mn-ea"/>
                <a:cs typeface="Calibri" panose="020F0502020204030204" pitchFamily="34" charset="0"/>
              </a:rPr>
              <a:t>Build Data-driven insights which will empower informed decision making, enhance sales strategies, and drive overall business success.</a:t>
            </a: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58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2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2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2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useBgFill="1">
        <p:nvSpPr>
          <p:cNvPr id="29" name="Rectangle 28">
            <a:extLst>
              <a:ext uri="{FF2B5EF4-FFF2-40B4-BE49-F238E27FC236}">
                <a16:creationId xmlns:a16="http://schemas.microsoft.com/office/drawing/2014/main" id="{7F11F4AC-3D7E-4C40-B7F7-E8A886B87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9D6A18-6500-435D-BC1F-5806F0224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A8EBD6-A0EF-4CC7-A9F3-5A472D718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009D5834-7291-A6BB-169A-2AE1B0131202}"/>
              </a:ext>
            </a:extLst>
          </p:cNvPr>
          <p:cNvCxnSpPr>
            <a:cxnSpLocks/>
          </p:cNvCxnSpPr>
          <p:nvPr/>
        </p:nvCxnSpPr>
        <p:spPr>
          <a:xfrm>
            <a:off x="1018381" y="1527688"/>
            <a:ext cx="9951041"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620204C5-B1AC-3E82-4C48-4BD927CACC14}"/>
              </a:ext>
            </a:extLst>
          </p:cNvPr>
          <p:cNvSpPr txBox="1"/>
          <p:nvPr/>
        </p:nvSpPr>
        <p:spPr>
          <a:xfrm>
            <a:off x="1746017" y="856957"/>
            <a:ext cx="6025044" cy="491225"/>
          </a:xfrm>
          <a:prstGeom prst="rect">
            <a:avLst/>
          </a:prstGeom>
          <a:noFill/>
        </p:spPr>
        <p:txBody>
          <a:bodyPr wrap="square" rtlCol="0">
            <a:spAutoFit/>
          </a:bodyPr>
          <a:lstStyle/>
          <a:p>
            <a:pPr defTabSz="370332">
              <a:spcAft>
                <a:spcPts val="600"/>
              </a:spcAft>
            </a:pPr>
            <a:r>
              <a:rPr lang="en-US" sz="2592" dirty="0">
                <a:latin typeface="Calibri" panose="020F0502020204030204" pitchFamily="34" charset="0"/>
                <a:cs typeface="Calibri" panose="020F0502020204030204" pitchFamily="34" charset="0"/>
              </a:rPr>
              <a:t>Data Flow</a:t>
            </a:r>
            <a:endParaRPr lang="en-CA" sz="3200" dirty="0">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6BD0BAE6-5C26-EF21-7A99-574425EAE171}"/>
              </a:ext>
            </a:extLst>
          </p:cNvPr>
          <p:cNvSpPr/>
          <p:nvPr/>
        </p:nvSpPr>
        <p:spPr>
          <a:xfrm>
            <a:off x="1936432" y="1865111"/>
            <a:ext cx="3733470" cy="348708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sp>
        <p:nvSpPr>
          <p:cNvPr id="5" name="Rectangle 4">
            <a:extLst>
              <a:ext uri="{FF2B5EF4-FFF2-40B4-BE49-F238E27FC236}">
                <a16:creationId xmlns:a16="http://schemas.microsoft.com/office/drawing/2014/main" id="{967178F1-A184-5549-18F7-C0D8A08918D8}"/>
              </a:ext>
            </a:extLst>
          </p:cNvPr>
          <p:cNvSpPr/>
          <p:nvPr/>
        </p:nvSpPr>
        <p:spPr>
          <a:xfrm>
            <a:off x="2092499" y="2110313"/>
            <a:ext cx="1664208" cy="609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Sales 2017,2018,2019</a:t>
            </a:r>
            <a:endParaRPr lang="en-CA" dirty="0"/>
          </a:p>
        </p:txBody>
      </p:sp>
      <p:sp>
        <p:nvSpPr>
          <p:cNvPr id="10" name="Rectangle 9">
            <a:extLst>
              <a:ext uri="{FF2B5EF4-FFF2-40B4-BE49-F238E27FC236}">
                <a16:creationId xmlns:a16="http://schemas.microsoft.com/office/drawing/2014/main" id="{1241B516-D9C9-02FE-F150-CA8995DB7464}"/>
              </a:ext>
            </a:extLst>
          </p:cNvPr>
          <p:cNvSpPr/>
          <p:nvPr/>
        </p:nvSpPr>
        <p:spPr>
          <a:xfrm>
            <a:off x="2092499" y="2813293"/>
            <a:ext cx="1664208" cy="609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endParaRPr lang="en-CA" dirty="0"/>
          </a:p>
        </p:txBody>
      </p:sp>
      <p:sp>
        <p:nvSpPr>
          <p:cNvPr id="12" name="Rectangle 11">
            <a:extLst>
              <a:ext uri="{FF2B5EF4-FFF2-40B4-BE49-F238E27FC236}">
                <a16:creationId xmlns:a16="http://schemas.microsoft.com/office/drawing/2014/main" id="{7E733701-4707-B6B1-5B15-806F01B0223D}"/>
              </a:ext>
            </a:extLst>
          </p:cNvPr>
          <p:cNvSpPr/>
          <p:nvPr/>
        </p:nvSpPr>
        <p:spPr>
          <a:xfrm>
            <a:off x="2092769" y="3540565"/>
            <a:ext cx="1664208" cy="609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group</a:t>
            </a:r>
            <a:endParaRPr lang="en-CA" dirty="0"/>
          </a:p>
        </p:txBody>
      </p:sp>
      <p:sp>
        <p:nvSpPr>
          <p:cNvPr id="15" name="Rectangle 14">
            <a:extLst>
              <a:ext uri="{FF2B5EF4-FFF2-40B4-BE49-F238E27FC236}">
                <a16:creationId xmlns:a16="http://schemas.microsoft.com/office/drawing/2014/main" id="{3BB8DDED-292E-0044-644F-A6EB23B82488}"/>
              </a:ext>
            </a:extLst>
          </p:cNvPr>
          <p:cNvSpPr/>
          <p:nvPr/>
        </p:nvSpPr>
        <p:spPr>
          <a:xfrm>
            <a:off x="3849274" y="2099218"/>
            <a:ext cx="1664208" cy="609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a:t>
            </a:r>
            <a:endParaRPr lang="en-CA" dirty="0"/>
          </a:p>
        </p:txBody>
      </p:sp>
      <p:sp>
        <p:nvSpPr>
          <p:cNvPr id="14" name="Rectangle 13">
            <a:extLst>
              <a:ext uri="{FF2B5EF4-FFF2-40B4-BE49-F238E27FC236}">
                <a16:creationId xmlns:a16="http://schemas.microsoft.com/office/drawing/2014/main" id="{A950C21B-1A9B-99F9-2E99-CDAA571ABD5C}"/>
              </a:ext>
            </a:extLst>
          </p:cNvPr>
          <p:cNvSpPr/>
          <p:nvPr/>
        </p:nvSpPr>
        <p:spPr>
          <a:xfrm>
            <a:off x="3849274" y="2813315"/>
            <a:ext cx="1664208" cy="609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Dates</a:t>
            </a:r>
            <a:endParaRPr lang="en-CA" dirty="0"/>
          </a:p>
        </p:txBody>
      </p:sp>
      <p:sp>
        <p:nvSpPr>
          <p:cNvPr id="11" name="Rectangle 10">
            <a:extLst>
              <a:ext uri="{FF2B5EF4-FFF2-40B4-BE49-F238E27FC236}">
                <a16:creationId xmlns:a16="http://schemas.microsoft.com/office/drawing/2014/main" id="{5FB9C383-215B-9B03-C967-95B5D27FA52C}"/>
              </a:ext>
            </a:extLst>
          </p:cNvPr>
          <p:cNvSpPr/>
          <p:nvPr/>
        </p:nvSpPr>
        <p:spPr>
          <a:xfrm>
            <a:off x="3849274" y="3541386"/>
            <a:ext cx="1664208" cy="609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a:t>
            </a:r>
            <a:endParaRPr lang="en-CA" dirty="0"/>
          </a:p>
        </p:txBody>
      </p:sp>
      <p:sp>
        <p:nvSpPr>
          <p:cNvPr id="13" name="Rectangle 12">
            <a:extLst>
              <a:ext uri="{FF2B5EF4-FFF2-40B4-BE49-F238E27FC236}">
                <a16:creationId xmlns:a16="http://schemas.microsoft.com/office/drawing/2014/main" id="{8452A45F-4202-C5C5-82C8-7417C52B48F4}"/>
              </a:ext>
            </a:extLst>
          </p:cNvPr>
          <p:cNvSpPr/>
          <p:nvPr/>
        </p:nvSpPr>
        <p:spPr>
          <a:xfrm>
            <a:off x="2924603" y="4286833"/>
            <a:ext cx="1664208" cy="609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Sales person</a:t>
            </a:r>
            <a:endParaRPr lang="en-CA" dirty="0"/>
          </a:p>
        </p:txBody>
      </p:sp>
      <p:pic>
        <p:nvPicPr>
          <p:cNvPr id="33" name="Picture 32" descr="A logo of a graph&#10;&#10;Description automatically generated">
            <a:extLst>
              <a:ext uri="{FF2B5EF4-FFF2-40B4-BE49-F238E27FC236}">
                <a16:creationId xmlns:a16="http://schemas.microsoft.com/office/drawing/2014/main" id="{B5FECFF2-83B9-0665-D2A2-1FCDFF481705}"/>
              </a:ext>
            </a:extLst>
          </p:cNvPr>
          <p:cNvPicPr>
            <a:picLocks noChangeAspect="1"/>
          </p:cNvPicPr>
          <p:nvPr/>
        </p:nvPicPr>
        <p:blipFill>
          <a:blip r:embed="rId3"/>
          <a:stretch>
            <a:fillRect/>
          </a:stretch>
        </p:blipFill>
        <p:spPr>
          <a:xfrm>
            <a:off x="5833200" y="2802635"/>
            <a:ext cx="2945901" cy="1600200"/>
          </a:xfrm>
          <a:prstGeom prst="rect">
            <a:avLst/>
          </a:prstGeom>
        </p:spPr>
      </p:pic>
      <p:pic>
        <p:nvPicPr>
          <p:cNvPr id="35" name="Graphic 34" descr="Office worker female with solid fill">
            <a:extLst>
              <a:ext uri="{FF2B5EF4-FFF2-40B4-BE49-F238E27FC236}">
                <a16:creationId xmlns:a16="http://schemas.microsoft.com/office/drawing/2014/main" id="{A93911D6-13C1-C310-D008-ECDFCCEC21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11679" y="3194455"/>
            <a:ext cx="914400" cy="914400"/>
          </a:xfrm>
          <a:prstGeom prst="rect">
            <a:avLst/>
          </a:prstGeom>
        </p:spPr>
      </p:pic>
      <p:cxnSp>
        <p:nvCxnSpPr>
          <p:cNvPr id="36" name="Straight Arrow Connector 35">
            <a:extLst>
              <a:ext uri="{FF2B5EF4-FFF2-40B4-BE49-F238E27FC236}">
                <a16:creationId xmlns:a16="http://schemas.microsoft.com/office/drawing/2014/main" id="{F973EBAA-8A7F-A816-ABE4-807DE7B051CD}"/>
              </a:ext>
            </a:extLst>
          </p:cNvPr>
          <p:cNvCxnSpPr/>
          <p:nvPr/>
        </p:nvCxnSpPr>
        <p:spPr>
          <a:xfrm flipV="1">
            <a:off x="7919458" y="3602735"/>
            <a:ext cx="105551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89802CF-8F7D-85B4-2320-A159757B4428}"/>
              </a:ext>
            </a:extLst>
          </p:cNvPr>
          <p:cNvCxnSpPr>
            <a:stCxn id="17" idx="3"/>
          </p:cNvCxnSpPr>
          <p:nvPr/>
        </p:nvCxnSpPr>
        <p:spPr>
          <a:xfrm flipV="1">
            <a:off x="5669902" y="3608655"/>
            <a:ext cx="105551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8" name="Picture 37" descr="A green logo with a white x&#10;&#10;Description automatically generated">
            <a:extLst>
              <a:ext uri="{FF2B5EF4-FFF2-40B4-BE49-F238E27FC236}">
                <a16:creationId xmlns:a16="http://schemas.microsoft.com/office/drawing/2014/main" id="{5F83D9F7-47E9-6DD1-CF68-B71531902978}"/>
              </a:ext>
            </a:extLst>
          </p:cNvPr>
          <p:cNvPicPr>
            <a:picLocks noChangeAspect="1"/>
          </p:cNvPicPr>
          <p:nvPr/>
        </p:nvPicPr>
        <p:blipFill>
          <a:blip r:embed="rId6"/>
          <a:stretch>
            <a:fillRect/>
          </a:stretch>
        </p:blipFill>
        <p:spPr>
          <a:xfrm>
            <a:off x="1357105" y="5142284"/>
            <a:ext cx="865815" cy="546575"/>
          </a:xfrm>
          <a:prstGeom prst="rect">
            <a:avLst/>
          </a:prstGeom>
        </p:spPr>
      </p:pic>
      <p:sp>
        <p:nvSpPr>
          <p:cNvPr id="40" name="TextBox 39">
            <a:extLst>
              <a:ext uri="{FF2B5EF4-FFF2-40B4-BE49-F238E27FC236}">
                <a16:creationId xmlns:a16="http://schemas.microsoft.com/office/drawing/2014/main" id="{D61B301E-7C02-7AE9-855A-4FB8550C425F}"/>
              </a:ext>
            </a:extLst>
          </p:cNvPr>
          <p:cNvSpPr txBox="1"/>
          <p:nvPr/>
        </p:nvSpPr>
        <p:spPr>
          <a:xfrm>
            <a:off x="6392193" y="5046239"/>
            <a:ext cx="5266944" cy="738664"/>
          </a:xfrm>
          <a:prstGeom prst="rect">
            <a:avLst/>
          </a:prstGeom>
          <a:noFill/>
        </p:spPr>
        <p:txBody>
          <a:bodyPr wrap="square" rtlCol="0">
            <a:spAutoFit/>
          </a:bodyPr>
          <a:lstStyle/>
          <a:p>
            <a:r>
              <a:rPr lang="en-US" sz="1400" i="1" dirty="0">
                <a:latin typeface="Calibri" panose="020F0502020204030204" pitchFamily="34" charset="0"/>
                <a:cs typeface="Calibri" panose="020F0502020204030204" pitchFamily="34" charset="0"/>
              </a:rPr>
              <a:t>Sales, Targets and Dimension data consisting of Customer, Product, Product Group and Date will be sourced in an excel file. This data will be used to build the reporting metrics in Power BI</a:t>
            </a:r>
            <a:endParaRPr lang="en-CA" sz="1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834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2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2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2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useBgFill="1">
        <p:nvSpPr>
          <p:cNvPr id="29" name="Rectangle 28">
            <a:extLst>
              <a:ext uri="{FF2B5EF4-FFF2-40B4-BE49-F238E27FC236}">
                <a16:creationId xmlns:a16="http://schemas.microsoft.com/office/drawing/2014/main" id="{7F11F4AC-3D7E-4C40-B7F7-E8A886B87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9D6A18-6500-435D-BC1F-5806F0224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A8EBD6-A0EF-4CC7-A9F3-5A472D718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009D5834-7291-A6BB-169A-2AE1B0131202}"/>
              </a:ext>
            </a:extLst>
          </p:cNvPr>
          <p:cNvCxnSpPr>
            <a:cxnSpLocks/>
          </p:cNvCxnSpPr>
          <p:nvPr/>
        </p:nvCxnSpPr>
        <p:spPr>
          <a:xfrm>
            <a:off x="1018381" y="1527688"/>
            <a:ext cx="9951041"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620204C5-B1AC-3E82-4C48-4BD927CACC14}"/>
              </a:ext>
            </a:extLst>
          </p:cNvPr>
          <p:cNvSpPr txBox="1"/>
          <p:nvPr/>
        </p:nvSpPr>
        <p:spPr>
          <a:xfrm>
            <a:off x="1746017" y="856957"/>
            <a:ext cx="6025044" cy="584775"/>
          </a:xfrm>
          <a:prstGeom prst="rect">
            <a:avLst/>
          </a:prstGeom>
          <a:noFill/>
        </p:spPr>
        <p:txBody>
          <a:bodyPr wrap="square" rtlCol="0">
            <a:spAutoFit/>
          </a:bodyPr>
          <a:lstStyle/>
          <a:p>
            <a:pPr defTabSz="370332">
              <a:spcAft>
                <a:spcPts val="600"/>
              </a:spcAft>
            </a:pPr>
            <a:r>
              <a:rPr lang="en-US" sz="3200" dirty="0">
                <a:latin typeface="Calibri" panose="020F0502020204030204" pitchFamily="34" charset="0"/>
                <a:cs typeface="Calibri" panose="020F0502020204030204" pitchFamily="34" charset="0"/>
              </a:rPr>
              <a:t>Data Transformation</a:t>
            </a:r>
          </a:p>
        </p:txBody>
      </p:sp>
      <p:sp>
        <p:nvSpPr>
          <p:cNvPr id="4" name="TextBox 3">
            <a:extLst>
              <a:ext uri="{FF2B5EF4-FFF2-40B4-BE49-F238E27FC236}">
                <a16:creationId xmlns:a16="http://schemas.microsoft.com/office/drawing/2014/main" id="{8877CF6B-A648-2C0E-FED2-8461120AC781}"/>
              </a:ext>
            </a:extLst>
          </p:cNvPr>
          <p:cNvSpPr txBox="1"/>
          <p:nvPr/>
        </p:nvSpPr>
        <p:spPr>
          <a:xfrm>
            <a:off x="1803736" y="1767903"/>
            <a:ext cx="9064776" cy="1985159"/>
          </a:xfrm>
          <a:prstGeom prst="rect">
            <a:avLst/>
          </a:prstGeom>
          <a:noFill/>
        </p:spPr>
        <p:txBody>
          <a:bodyPr wrap="square" rtlCol="0">
            <a:spAutoFit/>
          </a:bodyPr>
          <a:lstStyle/>
          <a:p>
            <a:pPr marL="342900" indent="-342900" defTabSz="370332">
              <a:spcAft>
                <a:spcPts val="600"/>
              </a:spcAft>
              <a:buFont typeface="+mj-lt"/>
              <a:buAutoNum type="arabicPeriod"/>
            </a:pPr>
            <a:r>
              <a:rPr lang="en-US" sz="1400" dirty="0">
                <a:latin typeface="Calibri" panose="020F0502020204030204" pitchFamily="34" charset="0"/>
                <a:cs typeface="Calibri" panose="020F0502020204030204" pitchFamily="34" charset="0"/>
              </a:rPr>
              <a:t>Datatype Changes</a:t>
            </a:r>
          </a:p>
          <a:p>
            <a:pPr marL="800100" lvl="1" indent="-342900" defTabSz="370332">
              <a:spcAft>
                <a:spcPts val="600"/>
              </a:spcAft>
              <a:buFont typeface="Wingdings" panose="05000000000000000000" pitchFamily="2" charset="2"/>
              <a:buChar char="Ø"/>
            </a:pPr>
            <a:r>
              <a:rPr lang="en-US" sz="1400" dirty="0">
                <a:latin typeface="Calibri" panose="020F0502020204030204" pitchFamily="34" charset="0"/>
                <a:cs typeface="Calibri" panose="020F0502020204030204" pitchFamily="34" charset="0"/>
              </a:rPr>
              <a:t>Numeric column Qty items to whole number.</a:t>
            </a:r>
          </a:p>
          <a:p>
            <a:pPr marL="800100" lvl="1" indent="-342900" defTabSz="370332">
              <a:spcAft>
                <a:spcPts val="600"/>
              </a:spcAft>
              <a:buFont typeface="Wingdings" panose="05000000000000000000" pitchFamily="2" charset="2"/>
              <a:buChar char="Ø"/>
            </a:pPr>
            <a:r>
              <a:rPr lang="en-US" sz="1400" dirty="0">
                <a:latin typeface="Calibri" panose="020F0502020204030204" pitchFamily="34" charset="0"/>
                <a:cs typeface="Calibri" panose="020F0502020204030204" pitchFamily="34" charset="0"/>
              </a:rPr>
              <a:t>Unit price and target  column to fixed decimal number.</a:t>
            </a:r>
          </a:p>
          <a:p>
            <a:pPr marL="800100" lvl="1" indent="-342900" defTabSz="370332">
              <a:spcAft>
                <a:spcPts val="600"/>
              </a:spcAft>
              <a:buFont typeface="Wingdings" panose="05000000000000000000" pitchFamily="2" charset="2"/>
              <a:buChar char="Ø"/>
            </a:pPr>
            <a:r>
              <a:rPr lang="en-US" sz="1400" dirty="0">
                <a:latin typeface="Calibri" panose="020F0502020204030204" pitchFamily="34" charset="0"/>
                <a:cs typeface="Calibri" panose="020F0502020204030204" pitchFamily="34" charset="0"/>
              </a:rPr>
              <a:t>Net Weight to decimal .</a:t>
            </a:r>
          </a:p>
          <a:p>
            <a:pPr defTabSz="370332">
              <a:spcAft>
                <a:spcPts val="600"/>
              </a:spcAft>
            </a:pPr>
            <a:r>
              <a:rPr lang="en-US" sz="1400" dirty="0">
                <a:latin typeface="Calibri" panose="020F0502020204030204" pitchFamily="34" charset="0"/>
                <a:cs typeface="Calibri" panose="020F0502020204030204" pitchFamily="34" charset="0"/>
              </a:rPr>
              <a:t>2.  	Unpivoted Columns </a:t>
            </a:r>
          </a:p>
          <a:p>
            <a:pPr marL="742950" lvl="1" indent="-285750" defTabSz="370332">
              <a:spcAft>
                <a:spcPts val="600"/>
              </a:spcAft>
              <a:buFont typeface="Wingdings" panose="05000000000000000000" pitchFamily="2" charset="2"/>
              <a:buChar char="Ø"/>
            </a:pPr>
            <a:r>
              <a:rPr lang="en-US" sz="1400" dirty="0">
                <a:latin typeface="Calibri" panose="020F0502020204030204" pitchFamily="34" charset="0"/>
                <a:cs typeface="Calibri" panose="020F0502020204030204" pitchFamily="34" charset="0"/>
              </a:rPr>
              <a:t>In the Targets dataset, all the columns except salesperson ID was selected and unpivoted columns and renamed to target date and target sales.</a:t>
            </a: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94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2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2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2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useBgFill="1">
        <p:nvSpPr>
          <p:cNvPr id="29" name="Rectangle 28">
            <a:extLst>
              <a:ext uri="{FF2B5EF4-FFF2-40B4-BE49-F238E27FC236}">
                <a16:creationId xmlns:a16="http://schemas.microsoft.com/office/drawing/2014/main" id="{7F11F4AC-3D7E-4C40-B7F7-E8A886B87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9D6A18-6500-435D-BC1F-5806F0224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A8EBD6-A0EF-4CC7-A9F3-5A472D718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009D5834-7291-A6BB-169A-2AE1B0131202}"/>
              </a:ext>
            </a:extLst>
          </p:cNvPr>
          <p:cNvCxnSpPr>
            <a:cxnSpLocks/>
          </p:cNvCxnSpPr>
          <p:nvPr/>
        </p:nvCxnSpPr>
        <p:spPr>
          <a:xfrm>
            <a:off x="1018381" y="1527688"/>
            <a:ext cx="9951041" cy="0"/>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620204C5-B1AC-3E82-4C48-4BD927CACC14}"/>
              </a:ext>
            </a:extLst>
          </p:cNvPr>
          <p:cNvSpPr txBox="1"/>
          <p:nvPr/>
        </p:nvSpPr>
        <p:spPr>
          <a:xfrm>
            <a:off x="1746017" y="856957"/>
            <a:ext cx="6025044" cy="584775"/>
          </a:xfrm>
          <a:prstGeom prst="rect">
            <a:avLst/>
          </a:prstGeom>
          <a:noFill/>
        </p:spPr>
        <p:txBody>
          <a:bodyPr wrap="square" rtlCol="0">
            <a:spAutoFit/>
          </a:bodyPr>
          <a:lstStyle/>
          <a:p>
            <a:pPr defTabSz="370332">
              <a:spcAft>
                <a:spcPts val="600"/>
              </a:spcAft>
            </a:pPr>
            <a:r>
              <a:rPr lang="en-US" sz="3200" dirty="0">
                <a:latin typeface="Calibri" panose="020F0502020204030204" pitchFamily="34" charset="0"/>
                <a:cs typeface="Calibri" panose="020F0502020204030204" pitchFamily="34" charset="0"/>
              </a:rPr>
              <a:t>Key insights- Inferences </a:t>
            </a:r>
            <a:endParaRPr lang="en-CA"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877CF6B-A648-2C0E-FED2-8461120AC781}"/>
              </a:ext>
            </a:extLst>
          </p:cNvPr>
          <p:cNvSpPr txBox="1"/>
          <p:nvPr/>
        </p:nvSpPr>
        <p:spPr>
          <a:xfrm>
            <a:off x="1776304" y="2787654"/>
            <a:ext cx="9064776" cy="1169551"/>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Total Sales decreases by time</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Product No 1968 has high total sales.</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Winthrop city has highest number of customers.</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Manager Duane Frame has highest sales.</a:t>
            </a:r>
          </a:p>
          <a:p>
            <a:pPr defTabSz="370332">
              <a:spcAft>
                <a:spcPts val="600"/>
              </a:spcAft>
            </a:pPr>
            <a:endParaRPr lang="en-CA" sz="1400" dirty="0">
              <a:latin typeface="Calibri" panose="020F0502020204030204" pitchFamily="34" charset="0"/>
              <a:cs typeface="Calibri" panose="020F0502020204030204" pitchFamily="34" charset="0"/>
            </a:endParaRPr>
          </a:p>
        </p:txBody>
      </p:sp>
      <p:pic>
        <p:nvPicPr>
          <p:cNvPr id="5" name="Content Placeholder 3">
            <a:extLst>
              <a:ext uri="{FF2B5EF4-FFF2-40B4-BE49-F238E27FC236}">
                <a16:creationId xmlns:a16="http://schemas.microsoft.com/office/drawing/2014/main" id="{A99E1C2A-1C9C-20B9-43B1-B9419F692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668" y="1921792"/>
            <a:ext cx="8700452" cy="730250"/>
          </a:xfrm>
          <a:prstGeom prst="rect">
            <a:avLst/>
          </a:prstGeom>
        </p:spPr>
      </p:pic>
    </p:spTree>
    <p:extLst>
      <p:ext uri="{BB962C8B-B14F-4D97-AF65-F5344CB8AC3E}">
        <p14:creationId xmlns:p14="http://schemas.microsoft.com/office/powerpoint/2010/main" val="71594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45E355-2282-ACAF-8521-0D058824D3D9}"/>
              </a:ext>
            </a:extLst>
          </p:cNvPr>
          <p:cNvSpPr txBox="1"/>
          <p:nvPr/>
        </p:nvSpPr>
        <p:spPr>
          <a:xfrm>
            <a:off x="3099816" y="2808994"/>
            <a:ext cx="6281928" cy="1015663"/>
          </a:xfrm>
          <a:prstGeom prst="rect">
            <a:avLst/>
          </a:prstGeom>
          <a:noFill/>
        </p:spPr>
        <p:txBody>
          <a:bodyPr wrap="square" rtlCol="0">
            <a:spAutoFit/>
          </a:bodyPr>
          <a:lstStyle/>
          <a:p>
            <a:r>
              <a:rPr lang="en-US" sz="6000" b="1" dirty="0">
                <a:solidFill>
                  <a:srgbClr val="002060"/>
                </a:solidFill>
              </a:rPr>
              <a:t>THANK YOU</a:t>
            </a:r>
            <a:endParaRPr lang="en-CA" sz="6000" b="1" dirty="0">
              <a:solidFill>
                <a:srgbClr val="002060"/>
              </a:solidFill>
            </a:endParaRPr>
          </a:p>
        </p:txBody>
      </p:sp>
    </p:spTree>
    <p:extLst>
      <p:ext uri="{BB962C8B-B14F-4D97-AF65-F5344CB8AC3E}">
        <p14:creationId xmlns:p14="http://schemas.microsoft.com/office/powerpoint/2010/main" val="2799121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1761</TotalTime>
  <Words>219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Wingdings</vt:lpstr>
      <vt:lpstr>Parallax</vt:lpstr>
      <vt:lpstr>Sales Analysis Dashboard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Poornima Sreenivasan</dc:creator>
  <cp:lastModifiedBy>Poornima Sreenivasan</cp:lastModifiedBy>
  <cp:revision>2</cp:revision>
  <dcterms:created xsi:type="dcterms:W3CDTF">2024-01-26T14:26:36Z</dcterms:created>
  <dcterms:modified xsi:type="dcterms:W3CDTF">2024-01-28T20:27:45Z</dcterms:modified>
</cp:coreProperties>
</file>