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753328445_1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名字可以再讨论下？ - lsh</a:t>
            </a:r>
            <a:endParaRPr/>
          </a:p>
        </p:txBody>
      </p:sp>
      <p:sp>
        <p:nvSpPr>
          <p:cNvPr id="127" name="Google Shape;127;g29753328445_1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7d9e541d5_4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responsible for model training and predicting. in this part, a model is first initialized, then when passed with training data with X as input and Y as target, we train the model in a fit function and update the weights. algorithm also have predict function which take any data object as input and predict the label.</a:t>
            </a:r>
            <a:endParaRPr/>
          </a:p>
        </p:txBody>
      </p:sp>
      <p:sp>
        <p:nvSpPr>
          <p:cNvPr id="203" name="Google Shape;203;g297d9e541d5_4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7d9e541d5_4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97d9e541d5_4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7d9e541d5_4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97d9e541d5_4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7533287e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demo will show how we use SVM algorithm to predict the netflix stock profit in our framework, which is a finance prediction task</a:t>
            </a:r>
            <a:endParaRPr/>
          </a:p>
        </p:txBody>
      </p:sp>
      <p:sp>
        <p:nvSpPr>
          <p:cNvPr id="224" name="Google Shape;224;g297533287e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03e5fe8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603e5fe8d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753328445_7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9753328445_7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7533287ea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97533287ea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7533287ea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97533287ea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7533287ea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 one future work: adaptive evaluation </a:t>
            </a:r>
            <a:r>
              <a:rPr lang="zh-CN">
                <a:solidFill>
                  <a:schemeClr val="dk1"/>
                </a:solidFill>
              </a:rPr>
              <a:t>to free us from writing codes for task-specific evaluation</a:t>
            </a:r>
            <a:r>
              <a:rPr lang="zh-CN"/>
              <a:t>, e.g. binding algorithms with evaluation - lsh</a:t>
            </a:r>
            <a:endParaRPr/>
          </a:p>
        </p:txBody>
      </p:sp>
      <p:sp>
        <p:nvSpPr>
          <p:cNvPr id="257" name="Google Shape;257;g297533287ea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7533287ea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 one future work: adaptive evaluation </a:t>
            </a:r>
            <a:r>
              <a:rPr lang="zh-CN">
                <a:solidFill>
                  <a:schemeClr val="dk1"/>
                </a:solidFill>
              </a:rPr>
              <a:t>to free us from writing codes for task-specific evaluation</a:t>
            </a:r>
            <a:r>
              <a:rPr lang="zh-CN"/>
              <a:t>, e.g. binding algorithms with evaluation - lsh</a:t>
            </a:r>
            <a:endParaRPr/>
          </a:p>
        </p:txBody>
      </p:sp>
      <p:sp>
        <p:nvSpPr>
          <p:cNvPr id="266" name="Google Shape;266;g297533287ea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753328445_1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9753328445_1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7533287e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97533287e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97533287e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97533287e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7533287e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7533287e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753328445_1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9753328445_1_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9753328445_1_1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753328445_1_1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9753328445_1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753328445_1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9753328445_1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753328445_1_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might add one motivation: existing tools either are code-intensive to process the data before apply to the algorithms, or are highly encapsulated and hard for us to understand the data flow. - </a:t>
            </a:r>
            <a:r>
              <a:rPr lang="zh-CN"/>
              <a:t>lsh</a:t>
            </a:r>
            <a:endParaRPr/>
          </a:p>
        </p:txBody>
      </p:sp>
      <p:sp>
        <p:nvSpPr>
          <p:cNvPr id="161" name="Google Shape;161;g29753328445_1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753328445_1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9753328445_1_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9753328445_1_1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77736228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977736228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77736228c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CN"/>
              <a:t>Market Risk Prediction: Predicting </a:t>
            </a:r>
            <a:r>
              <a:rPr b="1" lang="zh-CN"/>
              <a:t>Fluctuations</a:t>
            </a:r>
            <a:r>
              <a:rPr lang="zh-CN"/>
              <a:t> in Financial Markets to help investor make wise decisions.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CN"/>
              <a:t>M</a:t>
            </a:r>
            <a:r>
              <a:rPr lang="zh-CN"/>
              <a:t>arket trends prediction: Predict price trends for </a:t>
            </a:r>
            <a:r>
              <a:rPr b="1" lang="zh-CN"/>
              <a:t>stocks</a:t>
            </a:r>
            <a:r>
              <a:rPr lang="zh-CN"/>
              <a:t>, commodities and other assets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CN"/>
              <a:t>Credit card fraud detection: Identify fraud in credit card transactions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CN"/>
              <a:t>Customer churn prediction: predict which customers will be lost and take steps to maintain customer relationships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CN"/>
              <a:t>Profit prediction: Predict future profitability based on historical data and market trends</a:t>
            </a:r>
            <a:endParaRPr/>
          </a:p>
        </p:txBody>
      </p:sp>
      <p:sp>
        <p:nvSpPr>
          <p:cNvPr id="183" name="Google Shape;183;g2977736228c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77736228c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977736228c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7d9e541d5_4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Given a data, e.g. boston house price data, dataset handle all the stuff about data, include loading the csv, preprocessing like normalization, handling missing values, etc,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picking out the important features, etc.</a:t>
            </a:r>
            <a:endParaRPr/>
          </a:p>
        </p:txBody>
      </p:sp>
      <p:sp>
        <p:nvSpPr>
          <p:cNvPr id="196" name="Google Shape;196;g297d9e541d5_4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Ll74rD0RIqQ" TargetMode="External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pooruss/ML-Framework-for-Diverse-Applications-in-Trading-and-Financ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306125" y="2069250"/>
            <a:ext cx="86403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b="1" i="0" lang="zh-CN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Custom-Designed Machine Learning Algorithms: </a:t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b="1" i="0" lang="zh-CN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Plug-and-Play </a:t>
            </a:r>
            <a:r>
              <a:rPr b="1" lang="zh-C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</a:t>
            </a:r>
            <a:r>
              <a:rPr b="1" i="0" lang="zh-CN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Diverse Applications </a:t>
            </a:r>
            <a:endParaRPr b="1" i="0" sz="2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b="1" i="0" lang="zh-CN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Trading and Finance</a:t>
            </a:r>
            <a:endParaRPr b="1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 7409 Machine Learning in Trading and Finance – Group 7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</a:t>
            </a:r>
            <a:r>
              <a:rPr b="0" i="0" lang="zh-C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zh-C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</a:t>
            </a: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100"/>
          </a:p>
        </p:txBody>
      </p:sp>
      <p:pic>
        <p:nvPicPr>
          <p:cNvPr descr="卡通人物&#10;&#10;中度可信度描述已自动生成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1855" y="699124"/>
            <a:ext cx="1100288" cy="124629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2155371" y="29828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UNIVERSITY OF HONG KONG</a:t>
            </a:r>
            <a:endParaRPr sz="1100"/>
          </a:p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422025" y="192375"/>
            <a:ext cx="8613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 and predicting.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 rotWithShape="1">
          <a:blip r:embed="rId3">
            <a:alphaModFix/>
          </a:blip>
          <a:srcRect b="16089" l="30416" r="2527" t="7146"/>
          <a:stretch/>
        </p:blipFill>
        <p:spPr>
          <a:xfrm>
            <a:off x="146925" y="933450"/>
            <a:ext cx="4883349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422025" y="192375"/>
            <a:ext cx="8613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Diverse evaluation metrics on the dataset with trained model.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 b="15995" l="20906" r="1778" t="6914"/>
          <a:stretch/>
        </p:blipFill>
        <p:spPr>
          <a:xfrm>
            <a:off x="221125" y="904875"/>
            <a:ext cx="8366651" cy="330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422025" y="192375"/>
            <a:ext cx="8613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Diverse visualization methods to show the evaluation results.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36"/>
          <p:cNvPicPr preferRelativeResize="0"/>
          <p:nvPr/>
        </p:nvPicPr>
        <p:blipFill rotWithShape="1">
          <a:blip r:embed="rId3">
            <a:alphaModFix/>
          </a:blip>
          <a:srcRect b="16090" l="20230" r="1778" t="6064"/>
          <a:stretch/>
        </p:blipFill>
        <p:spPr>
          <a:xfrm>
            <a:off x="193425" y="800125"/>
            <a:ext cx="8791851" cy="338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27" name="Google Shape;227;p37"/>
          <p:cNvSpPr txBox="1"/>
          <p:nvPr/>
        </p:nvSpPr>
        <p:spPr>
          <a:xfrm>
            <a:off x="3469350" y="2175075"/>
            <a:ext cx="2205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Demo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descr="Final project of COMP 7409 Machine Learning in Trading and Finance – Group 7" id="233" name="Google Shape;233;p38" title="A Plug-and-Play Framework for Diverse Applications in Trading and Finance -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3350"/>
            <a:ext cx="9144000" cy="51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39" name="Google Shape;239;p39"/>
          <p:cNvSpPr txBox="1"/>
          <p:nvPr/>
        </p:nvSpPr>
        <p:spPr>
          <a:xfrm>
            <a:off x="2081100" y="2162025"/>
            <a:ext cx="4981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Conclusion and Future work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45" name="Google Shape;245;p40"/>
          <p:cNvSpPr txBox="1"/>
          <p:nvPr/>
        </p:nvSpPr>
        <p:spPr>
          <a:xfrm>
            <a:off x="422025" y="192375"/>
            <a:ext cx="8476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 Machine Learning Problems in Finance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40"/>
          <p:cNvSpPr txBox="1"/>
          <p:nvPr/>
        </p:nvSpPr>
        <p:spPr>
          <a:xfrm>
            <a:off x="818635" y="1359160"/>
            <a:ext cx="75066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categorize the common machine learning problems in finance into the following five categories: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54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fraud detection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54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relationship management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54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forecast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54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management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54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Investment and Asset Management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52" name="Google Shape;252;p41"/>
          <p:cNvSpPr txBox="1"/>
          <p:nvPr/>
        </p:nvSpPr>
        <p:spPr>
          <a:xfrm>
            <a:off x="608285" y="1092685"/>
            <a:ext cx="75066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CN" sz="18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(Classification) Credit card fraud detection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C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(Classification) Malicious transaction detection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509625" y="1919000"/>
            <a:ext cx="83013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020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Credit Card Fraud Detection Dataset 2023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Algorithms: k-Nearest Neighbor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K-nearest neighbors (KNN) algorithm applied t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classify credit card fraud dataset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achieved an accuracy of 78.9%. With precision values of 74.2% for identifying non-fraudulent transactions and 86.0% for detecting fraudulent transactions, </a:t>
            </a:r>
            <a:r>
              <a:rPr b="1"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 demonstrates good performance in accurately predicting both classes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recall values of 88.9% for non-fraudulent transactions and 68.9% for fraudulent transactions indicate that</a:t>
            </a:r>
            <a:r>
              <a:rPr b="1"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algorithm effectively captures a high proportion of both classes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Overall, the KNN algorithm shows promising performance in accurately classifying credit card fraud, with balanced precision and recall values.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41"/>
          <p:cNvSpPr txBox="1"/>
          <p:nvPr/>
        </p:nvSpPr>
        <p:spPr>
          <a:xfrm>
            <a:off x="422025" y="192375"/>
            <a:ext cx="8476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Conclusion and Future work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 Financial fraud detection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60" name="Google Shape;260;p42"/>
          <p:cNvSpPr txBox="1"/>
          <p:nvPr/>
        </p:nvSpPr>
        <p:spPr>
          <a:xfrm>
            <a:off x="608285" y="1092685"/>
            <a:ext cx="75066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C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(Classification) Customer Segmentation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CN" sz="18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(Classification) Churn prediction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42"/>
          <p:cNvSpPr txBox="1"/>
          <p:nvPr/>
        </p:nvSpPr>
        <p:spPr>
          <a:xfrm>
            <a:off x="509625" y="1919000"/>
            <a:ext cx="4581300" cy="28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020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Card Customer Churn Prediction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Algorithms: 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Naive Bayes algorithm for predicting customer churn achieved an accuracy of 82.1%, with precision values of 85.1% for non-churned customers and 57.3% for churned customers. However, the recall values were 94.2% for non-churned customers and 32.1% for churned customers, indicating room for improvement in accurately identifying churned customers.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422025" y="192375"/>
            <a:ext cx="8476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Conclusion and Future work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.2 </a:t>
            </a:r>
            <a:r>
              <a:rPr b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relationship management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200" y="1411325"/>
            <a:ext cx="3875324" cy="303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69" name="Google Shape;269;p43"/>
          <p:cNvSpPr txBox="1"/>
          <p:nvPr/>
        </p:nvSpPr>
        <p:spPr>
          <a:xfrm>
            <a:off x="608285" y="1092685"/>
            <a:ext cx="75066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CN" sz="18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(Regression/Classification) Profit forecasting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zh-CN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(Regression) Financial Statement Analysis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43"/>
          <p:cNvSpPr txBox="1"/>
          <p:nvPr/>
        </p:nvSpPr>
        <p:spPr>
          <a:xfrm>
            <a:off x="336600" y="1919000"/>
            <a:ext cx="47544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020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 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Price of Netflix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Algorithms: </a:t>
            </a: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history volumns, predict if a stock’s open price is higher or lower than the close price. The label is 0 if the close price is higher than the open price, and is 1 if the open price is higher than the close price. Predictions were 56% accurate. However, all predictions are label 1, might be overfitted.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3"/>
          <p:cNvSpPr txBox="1"/>
          <p:nvPr/>
        </p:nvSpPr>
        <p:spPr>
          <a:xfrm>
            <a:off x="422025" y="192375"/>
            <a:ext cx="8476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Conclusion and Future work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.3 </a:t>
            </a:r>
            <a:r>
              <a:rPr b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forecast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450" y="1508010"/>
            <a:ext cx="3452632" cy="2654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859291" y="2315479"/>
            <a:ext cx="2268252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4636266" y="1612985"/>
            <a:ext cx="28557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Demo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work </a:t>
            </a:r>
            <a:endParaRPr sz="1100"/>
          </a:p>
        </p:txBody>
      </p:sp>
      <p:grpSp>
        <p:nvGrpSpPr>
          <p:cNvPr id="140" name="Google Shape;140;p26"/>
          <p:cNvGrpSpPr/>
          <p:nvPr/>
        </p:nvGrpSpPr>
        <p:grpSpPr>
          <a:xfrm>
            <a:off x="4096282" y="1553786"/>
            <a:ext cx="485715" cy="424005"/>
            <a:chOff x="3634653" y="1927238"/>
            <a:chExt cx="369000" cy="547033"/>
          </a:xfrm>
        </p:grpSpPr>
        <p:sp>
          <p:nvSpPr>
            <p:cNvPr id="141" name="Google Shape;141;p26"/>
            <p:cNvSpPr txBox="1"/>
            <p:nvPr/>
          </p:nvSpPr>
          <p:spPr>
            <a:xfrm>
              <a:off x="3634653" y="1927238"/>
              <a:ext cx="3690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26"/>
            <p:cNvCxnSpPr/>
            <p:nvPr/>
          </p:nvCxnSpPr>
          <p:spPr>
            <a:xfrm flipH="1">
              <a:off x="3736698" y="2226931"/>
              <a:ext cx="246389" cy="247340"/>
            </a:xfrm>
            <a:prstGeom prst="straightConnector1">
              <a:avLst/>
            </a:prstGeom>
            <a:noFill/>
            <a:ln cap="flat" cmpd="sng" w="9525">
              <a:solidFill>
                <a:srgbClr val="5C307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3" name="Google Shape;143;p26"/>
          <p:cNvGrpSpPr/>
          <p:nvPr/>
        </p:nvGrpSpPr>
        <p:grpSpPr>
          <a:xfrm>
            <a:off x="4096282" y="2123758"/>
            <a:ext cx="485715" cy="424005"/>
            <a:chOff x="3634653" y="1927238"/>
            <a:chExt cx="369000" cy="547033"/>
          </a:xfrm>
        </p:grpSpPr>
        <p:sp>
          <p:nvSpPr>
            <p:cNvPr id="144" name="Google Shape;144;p26"/>
            <p:cNvSpPr txBox="1"/>
            <p:nvPr/>
          </p:nvSpPr>
          <p:spPr>
            <a:xfrm>
              <a:off x="3634653" y="1927238"/>
              <a:ext cx="3690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" name="Google Shape;145;p26"/>
            <p:cNvCxnSpPr/>
            <p:nvPr/>
          </p:nvCxnSpPr>
          <p:spPr>
            <a:xfrm flipH="1">
              <a:off x="3736698" y="2226931"/>
              <a:ext cx="246389" cy="247340"/>
            </a:xfrm>
            <a:prstGeom prst="straightConnector1">
              <a:avLst/>
            </a:prstGeom>
            <a:noFill/>
            <a:ln cap="flat" cmpd="sng" w="9525">
              <a:solidFill>
                <a:srgbClr val="5C307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6" name="Google Shape;146;p26"/>
          <p:cNvGrpSpPr/>
          <p:nvPr/>
        </p:nvGrpSpPr>
        <p:grpSpPr>
          <a:xfrm>
            <a:off x="4096066" y="3230243"/>
            <a:ext cx="485715" cy="424005"/>
            <a:chOff x="3634653" y="1927238"/>
            <a:chExt cx="369000" cy="547033"/>
          </a:xfrm>
        </p:grpSpPr>
        <p:sp>
          <p:nvSpPr>
            <p:cNvPr id="147" name="Google Shape;147;p26"/>
            <p:cNvSpPr txBox="1"/>
            <p:nvPr/>
          </p:nvSpPr>
          <p:spPr>
            <a:xfrm>
              <a:off x="3634653" y="1927238"/>
              <a:ext cx="3690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" name="Google Shape;148;p26"/>
            <p:cNvCxnSpPr/>
            <p:nvPr/>
          </p:nvCxnSpPr>
          <p:spPr>
            <a:xfrm flipH="1">
              <a:off x="3736698" y="2226931"/>
              <a:ext cx="246389" cy="247340"/>
            </a:xfrm>
            <a:prstGeom prst="straightConnector1">
              <a:avLst/>
            </a:prstGeom>
            <a:noFill/>
            <a:ln cap="flat" cmpd="sng" w="9525">
              <a:solidFill>
                <a:srgbClr val="5C307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49" name="Google Shape;149;p26"/>
          <p:cNvCxnSpPr/>
          <p:nvPr/>
        </p:nvCxnSpPr>
        <p:spPr>
          <a:xfrm>
            <a:off x="3529152" y="2016889"/>
            <a:ext cx="0" cy="115966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0" name="Google Shape;150;p26"/>
          <p:cNvGrpSpPr/>
          <p:nvPr/>
        </p:nvGrpSpPr>
        <p:grpSpPr>
          <a:xfrm>
            <a:off x="4096768" y="2677251"/>
            <a:ext cx="485715" cy="423897"/>
            <a:chOff x="3634653" y="1927238"/>
            <a:chExt cx="369000" cy="546893"/>
          </a:xfrm>
        </p:grpSpPr>
        <p:sp>
          <p:nvSpPr>
            <p:cNvPr id="151" name="Google Shape;151;p26"/>
            <p:cNvSpPr txBox="1"/>
            <p:nvPr/>
          </p:nvSpPr>
          <p:spPr>
            <a:xfrm>
              <a:off x="3634653" y="1927238"/>
              <a:ext cx="3690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2" name="Google Shape;152;p26"/>
            <p:cNvCxnSpPr/>
            <p:nvPr/>
          </p:nvCxnSpPr>
          <p:spPr>
            <a:xfrm flipH="1">
              <a:off x="3736787" y="2226931"/>
              <a:ext cx="246300" cy="247200"/>
            </a:xfrm>
            <a:prstGeom prst="straightConnector1">
              <a:avLst/>
            </a:prstGeom>
            <a:noFill/>
            <a:ln cap="flat" cmpd="sng" w="9525">
              <a:solidFill>
                <a:srgbClr val="5C307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CN" sz="3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zh-CN" sz="3000">
                <a:latin typeface="Times New Roman"/>
                <a:ea typeface="Times New Roman"/>
                <a:cs typeface="Times New Roman"/>
                <a:sym typeface="Times New Roman"/>
              </a:rPr>
              <a:t> Conclusion and Future work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CN" sz="2400">
                <a:latin typeface="Times New Roman"/>
                <a:ea typeface="Times New Roman"/>
                <a:cs typeface="Times New Roman"/>
                <a:sym typeface="Times New Roman"/>
              </a:rPr>
              <a:t>4.4 Risk Management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628650" y="1911625"/>
            <a:ext cx="5245800" cy="308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47500"/>
          </a:bodyPr>
          <a:lstStyle/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587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996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zh-CN" sz="2798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Dataset: creditcard_2023</a:t>
            </a:r>
            <a:endParaRPr sz="2798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2996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zh-CN" sz="2798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Algorithms: Principal Component Analysis(PCA)</a:t>
            </a:r>
            <a:endParaRPr sz="2798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3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Silhouette Coefficent is 0.1366, indicating that the data after principal component analysis (PCA) has a certain degree of clustering structure.</a:t>
            </a:r>
            <a:endParaRPr sz="3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34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two principal components together retained approximately 81.44% of the total variance, providing a fairly good dimensional compression of the original data.</a:t>
            </a:r>
            <a:endParaRPr sz="34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450" y="829069"/>
            <a:ext cx="2964750" cy="272804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4"/>
          <p:cNvSpPr txBox="1"/>
          <p:nvPr/>
        </p:nvSpPr>
        <p:spPr>
          <a:xfrm>
            <a:off x="425400" y="1205600"/>
            <a:ext cx="6092400" cy="8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058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8"/>
              <a:buFont typeface="Times New Roman"/>
              <a:buChar char="•"/>
            </a:pPr>
            <a:r>
              <a:rPr lang="zh-CN" sz="1487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(Classification) Credit score</a:t>
            </a:r>
            <a:endParaRPr sz="1487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058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8"/>
              <a:buFont typeface="Times New Roman"/>
              <a:buChar char="•"/>
            </a:pPr>
            <a:r>
              <a:rPr lang="zh-CN" sz="1487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(Return) Market Risk</a:t>
            </a:r>
            <a:endParaRPr sz="1487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058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88"/>
              <a:buFont typeface="Times New Roman"/>
              <a:buChar char="•"/>
            </a:pPr>
            <a:r>
              <a:rPr lang="zh-CN" sz="1487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(Classification/Regression) Credit Risk</a:t>
            </a:r>
            <a:endParaRPr sz="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CN" sz="3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zh-CN" sz="3000">
                <a:latin typeface="Times New Roman"/>
                <a:ea typeface="Times New Roman"/>
                <a:cs typeface="Times New Roman"/>
                <a:sym typeface="Times New Roman"/>
              </a:rPr>
              <a:t> Conclusion and Future work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CN" sz="2400">
                <a:latin typeface="Times New Roman"/>
                <a:ea typeface="Times New Roman"/>
                <a:cs typeface="Times New Roman"/>
                <a:sym typeface="Times New Roman"/>
              </a:rPr>
              <a:t>4.5 Investment and Asset Management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628650" y="1589275"/>
            <a:ext cx="52989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294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zh-CN" sz="2062">
                <a:latin typeface="Times New Roman"/>
                <a:ea typeface="Times New Roman"/>
                <a:cs typeface="Times New Roman"/>
                <a:sym typeface="Times New Roman"/>
              </a:rPr>
              <a:t>Dataset: boston_house_prices</a:t>
            </a:r>
            <a:endParaRPr sz="206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294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zh-CN" sz="2062">
                <a:latin typeface="Times New Roman"/>
                <a:ea typeface="Times New Roman"/>
                <a:cs typeface="Times New Roman"/>
                <a:sym typeface="Times New Roman"/>
              </a:rPr>
              <a:t>Algorithms: Linear Regression</a:t>
            </a:r>
            <a:endParaRPr sz="2262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2318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output provides a prediction model based on this dataset.</a:t>
            </a:r>
            <a:endParaRPr sz="2318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2318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Meanwhile, it gives 4 evaluation function.</a:t>
            </a:r>
            <a:endParaRPr sz="2318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2318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Mse=54.39  MAE=4.97  RMSE=7.37  R2=0.18</a:t>
            </a:r>
            <a:endParaRPr sz="2318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zh-CN" sz="2318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These four evaluation functions indicate that the predicted results are very close to real data, and the model performs well</a:t>
            </a:r>
            <a:endParaRPr sz="2318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675" y="808600"/>
            <a:ext cx="2417200" cy="38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5"/>
          <p:cNvSpPr txBox="1"/>
          <p:nvPr/>
        </p:nvSpPr>
        <p:spPr>
          <a:xfrm>
            <a:off x="495100" y="1086475"/>
            <a:ext cx="47034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891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3"/>
              <a:buFont typeface="Times New Roman"/>
              <a:buChar char="•"/>
            </a:pPr>
            <a:r>
              <a:rPr lang="zh-CN" sz="1862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(Regression) Portfolio optimization</a:t>
            </a:r>
            <a:endParaRPr sz="1862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891" lvl="0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3"/>
              <a:buFont typeface="Times New Roman"/>
              <a:buChar char="•"/>
            </a:pPr>
            <a:r>
              <a:rPr lang="zh-CN" sz="1862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(Regression) Predicting Market Trends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Conclusion with Numbers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1 group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500">
                <a:latin typeface="Times New Roman"/>
                <a:ea typeface="Times New Roman"/>
                <a:cs typeface="Times New Roman"/>
                <a:sym typeface="Times New Roman"/>
              </a:rPr>
              <a:t>5 members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600">
                <a:latin typeface="Times New Roman"/>
                <a:ea typeface="Times New Roman"/>
                <a:cs typeface="Times New Roman"/>
                <a:sym typeface="Times New Roman"/>
              </a:rPr>
              <a:t>10 algorithms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800">
                <a:latin typeface="Times New Roman"/>
                <a:ea typeface="Times New Roman"/>
                <a:cs typeface="Times New Roman"/>
                <a:sym typeface="Times New Roman"/>
              </a:rPr>
              <a:t>15 datasets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900">
                <a:latin typeface="Times New Roman"/>
                <a:ea typeface="Times New Roman"/>
                <a:cs typeface="Times New Roman"/>
                <a:sym typeface="Times New Roman"/>
              </a:rPr>
              <a:t>Tens of thousands of lines of code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140">
                <a:latin typeface="Times New Roman"/>
                <a:ea typeface="Times New Roman"/>
                <a:cs typeface="Times New Roman"/>
                <a:sym typeface="Times New Roman"/>
              </a:rPr>
              <a:t>Millions of Financial Scenarios</a:t>
            </a:r>
            <a:endParaRPr sz="31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697">
                <a:latin typeface="Times New Roman"/>
                <a:ea typeface="Times New Roman"/>
                <a:cs typeface="Times New Roman"/>
                <a:sym typeface="Times New Roman"/>
              </a:rPr>
              <a:t>Infinite possibilities!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199" y="825174"/>
            <a:ext cx="3481149" cy="20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628650" y="1023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Team Member &amp; Work Distribution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628650" y="1019925"/>
            <a:ext cx="3197700" cy="3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Liu Zhengze (Team Leader):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zh-CN" sz="1400">
                <a:latin typeface="Times New Roman"/>
                <a:ea typeface="Times New Roman"/>
                <a:cs typeface="Times New Roman"/>
                <a:sym typeface="Times New Roman"/>
              </a:rPr>
              <a:t>Algorithm implementation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zh-CN" sz="1400">
                <a:latin typeface="Times New Roman"/>
                <a:ea typeface="Times New Roman"/>
                <a:cs typeface="Times New Roman"/>
                <a:sym typeface="Times New Roman"/>
              </a:rPr>
              <a:t>Data preprocessing &amp;</a:t>
            </a:r>
            <a:r>
              <a:rPr lang="zh-CN" sz="1400">
                <a:latin typeface="Times New Roman"/>
                <a:ea typeface="Times New Roman"/>
                <a:cs typeface="Times New Roman"/>
                <a:sym typeface="Times New Roman"/>
              </a:rPr>
              <a:t>&amp;Evaluation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•"/>
            </a:pPr>
            <a:r>
              <a:rPr lang="zh-CN" sz="1400">
                <a:latin typeface="Times New Roman"/>
                <a:ea typeface="Times New Roman"/>
                <a:cs typeface="Times New Roman"/>
                <a:sym typeface="Times New Roman"/>
              </a:rPr>
              <a:t>Report writing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Chen Rui: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zh-CN" sz="1400">
                <a:latin typeface="Times New Roman"/>
                <a:ea typeface="Times New Roman"/>
                <a:cs typeface="Times New Roman"/>
                <a:sym typeface="Times New Roman"/>
              </a:rPr>
              <a:t>Algorithm implementation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zh-CN" sz="1400">
                <a:latin typeface="Times New Roman"/>
                <a:ea typeface="Times New Roman"/>
                <a:cs typeface="Times New Roman"/>
                <a:sym typeface="Times New Roman"/>
              </a:rPr>
              <a:t>Data preprocessing &amp; Evaluation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zh-CN" sz="1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zh-CN" sz="1400">
                <a:latin typeface="Times New Roman"/>
                <a:ea typeface="Times New Roman"/>
                <a:cs typeface="Times New Roman"/>
                <a:sym typeface="Times New Roman"/>
              </a:rPr>
              <a:t>ataset collection</a:t>
            </a:r>
            <a:r>
              <a:rPr lang="zh-CN" sz="1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zh-CN" sz="1500">
                <a:latin typeface="Times New Roman"/>
                <a:ea typeface="Times New Roman"/>
                <a:cs typeface="Times New Roman"/>
                <a:sym typeface="Times New Roman"/>
              </a:rPr>
              <a:t>Chen Xingnuo: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zh-CN" sz="1400">
                <a:latin typeface="Times New Roman"/>
                <a:ea typeface="Times New Roman"/>
                <a:cs typeface="Times New Roman"/>
                <a:sym typeface="Times New Roman"/>
              </a:rPr>
              <a:t>Algorithm implementation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rtl="0" algn="l">
              <a:spcBef>
                <a:spcPts val="800"/>
              </a:spcBef>
              <a:spcAft>
                <a:spcPts val="0"/>
              </a:spcAft>
              <a:buSzPts val="1400"/>
              <a:buFont typeface="Times New Roman"/>
              <a:buChar char="•"/>
            </a:pPr>
            <a:r>
              <a:rPr lang="zh-CN" sz="1400">
                <a:latin typeface="Times New Roman"/>
                <a:ea typeface="Times New Roman"/>
                <a:cs typeface="Times New Roman"/>
                <a:sym typeface="Times New Roman"/>
              </a:rPr>
              <a:t>Data preprocessing &amp; Evaluation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zh-CN" sz="1400">
                <a:latin typeface="Times New Roman"/>
                <a:ea typeface="Times New Roman"/>
                <a:cs typeface="Times New Roman"/>
                <a:sym typeface="Times New Roman"/>
              </a:rPr>
              <a:t>Dataset collection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4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07" name="Google Shape;307;p47"/>
          <p:cNvSpPr txBox="1"/>
          <p:nvPr/>
        </p:nvSpPr>
        <p:spPr>
          <a:xfrm>
            <a:off x="4725325" y="1082550"/>
            <a:ext cx="32946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Liang Shihao:</a:t>
            </a:r>
            <a:endParaRPr sz="2100"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implementation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implementation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writing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Zhong Ruohan:</a:t>
            </a:r>
            <a:endParaRPr sz="2100"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implementation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implementation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zh-C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 &amp;Evaluation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2477234" y="1891625"/>
            <a:ext cx="490993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zh-CN" sz="3000">
                <a:latin typeface="Times New Roman"/>
                <a:ea typeface="Times New Roman"/>
                <a:cs typeface="Times New Roman"/>
                <a:sym typeface="Times New Roman"/>
              </a:rPr>
              <a:t>Thanks for your listening!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14" name="Google Shape;314;p48"/>
          <p:cNvSpPr txBox="1"/>
          <p:nvPr/>
        </p:nvSpPr>
        <p:spPr>
          <a:xfrm>
            <a:off x="397725" y="4552925"/>
            <a:ext cx="145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u="sng">
                <a:solidFill>
                  <a:schemeClr val="hlink"/>
                </a:solidFill>
                <a:hlinkClick r:id="rId3"/>
              </a:rPr>
              <a:t>project codes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3440081" y="2162030"/>
            <a:ext cx="2523398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Introduction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422026" y="84310"/>
            <a:ext cx="57546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Introduction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 Background and Motivation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818710" y="1067410"/>
            <a:ext cx="7506600" cy="1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47650" lvl="0" marL="254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demand for data-driven decisions in finance</a:t>
            </a:r>
            <a:endParaRPr sz="1100"/>
          </a:p>
          <a:p>
            <a:pPr indent="-247650" lvl="0" marL="254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machine learning tools lack </a:t>
            </a:r>
            <a:r>
              <a:rPr b="1"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domain-specific features and solutions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54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ode-intensive or highly encapsulated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818710" y="2737490"/>
            <a:ext cx="76968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aim at:</a:t>
            </a:r>
            <a:endParaRPr sz="1100"/>
          </a:p>
          <a:p>
            <a:pPr indent="-247650" lvl="0" marL="254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finance industry with </a:t>
            </a:r>
            <a:r>
              <a:rPr b="1"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customized tools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54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•"/>
            </a:pP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Eliminating the need for complex coding and streamlining the entire data-to-algorithm process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7650" lvl="0" marL="254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Offering </a:t>
            </a:r>
            <a:r>
              <a:rPr b="1"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highly interpretable set </a:t>
            </a: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machine learning algorithms and resources for beginners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422026" y="192385"/>
            <a:ext cx="5754488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Introduction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 </a:t>
            </a:r>
            <a:r>
              <a:rPr b="1" i="0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Achievements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663437" y="1311965"/>
            <a:ext cx="7983606" cy="27257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We've built </a:t>
            </a:r>
            <a:r>
              <a:rPr b="1"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Python machine learning framework</a:t>
            </a:r>
            <a:r>
              <a:rPr lang="zh-C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designed specifically for the finance industry:</a:t>
            </a:r>
            <a:endParaRPr sz="1100"/>
          </a:p>
          <a:p>
            <a:pPr indent="0" lvl="0" mar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Categorized financial data into </a:t>
            </a:r>
            <a:r>
              <a:rPr b="1"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major groups</a:t>
            </a:r>
            <a:endParaRPr sz="1100"/>
          </a:p>
          <a:p>
            <a:pPr indent="-336550" lvl="0" marL="3429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</a:t>
            </a:r>
            <a:r>
              <a:rPr b="1"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efficient </a:t>
            </a:r>
            <a:r>
              <a:rPr b="1"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algorithms</a:t>
            </a:r>
            <a:endParaRPr sz="1100"/>
          </a:p>
          <a:p>
            <a:pPr indent="-336550" lvl="0" marL="3429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Optimized approach to provide </a:t>
            </a:r>
            <a:r>
              <a:rPr b="1"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actionable </a:t>
            </a:r>
            <a:r>
              <a:rPr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algorithms for </a:t>
            </a:r>
            <a:r>
              <a:rPr b="1" lang="zh-C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type of financial problems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3440081" y="2162030"/>
            <a:ext cx="252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3725250" y="3853100"/>
            <a:ext cx="5087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Diverse financial applications and respective algorithms with rich evaluation and visulization methods.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75" y="-90925"/>
            <a:ext cx="9143999" cy="5325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93" name="Google Shape;193;p32"/>
          <p:cNvSpPr txBox="1"/>
          <p:nvPr/>
        </p:nvSpPr>
        <p:spPr>
          <a:xfrm>
            <a:off x="422025" y="192375"/>
            <a:ext cx="86133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Pipeline details</a:t>
            </a:r>
            <a:r>
              <a:rPr b="1"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on the framework.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99" name="Google Shape;199;p33"/>
          <p:cNvSpPr txBox="1"/>
          <p:nvPr/>
        </p:nvSpPr>
        <p:spPr>
          <a:xfrm>
            <a:off x="422025" y="192375"/>
            <a:ext cx="86133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zh-C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data preprocessing and feature engineering with three plugable coding module - AI-based, human-written and default.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 rotWithShape="1">
          <a:blip r:embed="rId3">
            <a:alphaModFix/>
          </a:blip>
          <a:srcRect b="20065" l="31122" r="2219" t="8982"/>
          <a:stretch/>
        </p:blipFill>
        <p:spPr>
          <a:xfrm>
            <a:off x="200325" y="923925"/>
            <a:ext cx="4823526" cy="241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