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9" r:id="rId4"/>
    <p:sldId id="268" r:id="rId5"/>
    <p:sldId id="269" r:id="rId6"/>
    <p:sldId id="270" r:id="rId7"/>
    <p:sldId id="278" r:id="rId8"/>
    <p:sldId id="271" r:id="rId9"/>
    <p:sldId id="279" r:id="rId10"/>
    <p:sldId id="272" r:id="rId11"/>
    <p:sldId id="284" r:id="rId12"/>
    <p:sldId id="281" r:id="rId13"/>
    <p:sldId id="273" r:id="rId14"/>
    <p:sldId id="285" r:id="rId15"/>
    <p:sldId id="274" r:id="rId16"/>
    <p:sldId id="275" r:id="rId17"/>
    <p:sldId id="282" r:id="rId18"/>
    <p:sldId id="283" r:id="rId19"/>
    <p:sldId id="280" r:id="rId20"/>
    <p:sldId id="286" r:id="rId21"/>
    <p:sldId id="277"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Helvetica Neue"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XUkuSzG6Asq/LLdI/zsp0r2+o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12113-3CEB-4600-AAD7-F689DD4FC00E}" v="7" dt="2023-10-20T20:26:45.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84829" autoAdjust="0"/>
  </p:normalViewPr>
  <p:slideViewPr>
    <p:cSldViewPr snapToGrid="0">
      <p:cViewPr>
        <p:scale>
          <a:sx n="80" d="100"/>
          <a:sy n="80" d="100"/>
        </p:scale>
        <p:origin x="1421" y="-28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Georgia: The mean award amount for socially and economically disadvantaged groups ($366,959.8) is slightly lower than that of non-disadvantaged groups ($371,042.5). However, the difference is not statistically significant (p-value = 0.9131, which is higher than the typical significance level of 0.05).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Tennessee: In contrast, the mean award amount for socially and economically disadvantaged groups ($338,611.8) is higher than that of non-disadvantaged groups ($309,616.5). Again, similar to Georgia, the observed difference is not statistically significant (p-value = 0.5886).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4208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both Georgia and Tennessee, the p-values obtained from the t-tests are relatively high (above the typical significance level of 0.05). This suggests that there isn't enough evidence to conclude that there is a statistically significant difference in award amounts between socially and economically disadvantaged and non-disadvantaged groups within each state.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4523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4"/>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57200" y="4406900"/>
            <a:ext cx="8229600" cy="130442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457200" y="2906713"/>
            <a:ext cx="8229600" cy="14366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7"/>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609600"/>
            <a:ext cx="8229600" cy="8080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457200" y="792162"/>
            <a:ext cx="8229600" cy="96043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457200" y="762000"/>
            <a:ext cx="3008313" cy="673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21"/>
          <p:cNvSpPr txBox="1">
            <a:spLocks noGrp="1"/>
          </p:cNvSpPr>
          <p:nvPr>
            <p:ph type="body" idx="1"/>
          </p:nvPr>
        </p:nvSpPr>
        <p:spPr>
          <a:xfrm>
            <a:off x="3575050" y="762000"/>
            <a:ext cx="5111750" cy="53641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21"/>
          <p:cNvSpPr txBox="1">
            <a:spLocks noGrp="1"/>
          </p:cNvSpPr>
          <p:nvPr>
            <p:ph type="body" idx="2"/>
          </p:nvPr>
        </p:nvSpPr>
        <p:spPr>
          <a:xfrm>
            <a:off x="457200" y="1524000"/>
            <a:ext cx="3008313" cy="46021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22"/>
          <p:cNvSpPr>
            <a:spLocks noGrp="1"/>
          </p:cNvSpPr>
          <p:nvPr>
            <p:ph type="pic" idx="2"/>
          </p:nvPr>
        </p:nvSpPr>
        <p:spPr>
          <a:xfrm>
            <a:off x="1792288" y="838199"/>
            <a:ext cx="5486400" cy="3889375"/>
          </a:xfrm>
          <a:prstGeom prst="rect">
            <a:avLst/>
          </a:prstGeom>
          <a:noFill/>
          <a:ln>
            <a:noFill/>
          </a:ln>
        </p:spPr>
      </p:sp>
      <p:sp>
        <p:nvSpPr>
          <p:cNvPr id="70" name="Google Shape;70;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4"/>
        <p:cNvGrpSpPr/>
        <p:nvPr/>
      </p:nvGrpSpPr>
      <p:grpSpPr>
        <a:xfrm>
          <a:off x="0" y="0"/>
          <a:ext cx="0" cy="0"/>
          <a:chOff x="0" y="0"/>
          <a:chExt cx="0" cy="0"/>
        </a:xfrm>
      </p:grpSpPr>
      <p:pic>
        <p:nvPicPr>
          <p:cNvPr id="75" name="Google Shape;75;p23" descr="title.png"/>
          <p:cNvPicPr preferRelativeResize="0"/>
          <p:nvPr/>
        </p:nvPicPr>
        <p:blipFill rotWithShape="1">
          <a:blip r:embed="rId2">
            <a:alphaModFix/>
          </a:blip>
          <a:srcRect/>
          <a:stretch/>
        </p:blipFill>
        <p:spPr>
          <a:xfrm>
            <a:off x="0" y="-6350"/>
            <a:ext cx="9144000" cy="6858000"/>
          </a:xfrm>
          <a:prstGeom prst="rect">
            <a:avLst/>
          </a:prstGeom>
          <a:noFill/>
          <a:ln>
            <a:noFill/>
          </a:ln>
        </p:spPr>
      </p:pic>
      <p:pic>
        <p:nvPicPr>
          <p:cNvPr id="76" name="Google Shape;76;p23" descr="title.pn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a:ea typeface="Helvetica Neue"/>
                <a:cs typeface="Helvetica Neue"/>
                <a:sym typeface="Helvetica Neue"/>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3"/>
          <p:cNvSpPr txBox="1">
            <a:spLocks noGrp="1"/>
          </p:cNvSpPr>
          <p:nvPr>
            <p:ph type="title"/>
          </p:nvPr>
        </p:nvSpPr>
        <p:spPr>
          <a:xfrm>
            <a:off x="457200" y="762000"/>
            <a:ext cx="82296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1pPr>
            <a:lvl2pPr marR="0" lvl="1"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2pPr>
            <a:lvl3pPr marR="0" lvl="2"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3pPr>
            <a:lvl4pPr marR="0" lvl="3"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4pPr>
            <a:lvl5pPr marR="0" lvl="4"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5pPr>
            <a:lvl6pPr marR="0" lvl="5"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6pPr>
            <a:lvl7pPr marR="0" lvl="6"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7pPr>
            <a:lvl8pPr marR="0" lvl="7"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8pPr>
            <a:lvl9pPr marR="0" lvl="8"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9pPr>
          </a:lstStyle>
          <a:p>
            <a:endParaRPr/>
          </a:p>
        </p:txBody>
      </p:sp>
      <p:pic>
        <p:nvPicPr>
          <p:cNvPr id="15" name="Google Shape;15;p13" descr="red_neu_logo.png"/>
          <p:cNvPicPr preferRelativeResize="0"/>
          <p:nvPr/>
        </p:nvPicPr>
        <p:blipFill rotWithShape="1">
          <a:blip r:embed="rId11">
            <a:alphaModFix/>
          </a:blip>
          <a:srcRect/>
          <a:stretch/>
        </p:blipFill>
        <p:spPr>
          <a:xfrm>
            <a:off x="457200" y="274638"/>
            <a:ext cx="2743200" cy="258762"/>
          </a:xfrm>
          <a:prstGeom prst="rect">
            <a:avLst/>
          </a:prstGeom>
          <a:noFill/>
          <a:ln>
            <a:noFill/>
          </a:ln>
        </p:spPr>
      </p:pic>
      <p:cxnSp>
        <p:nvCxnSpPr>
          <p:cNvPr id="16" name="Google Shape;16;p13"/>
          <p:cNvCxnSpPr/>
          <p:nvPr/>
        </p:nvCxnSpPr>
        <p:spPr>
          <a:xfrm>
            <a:off x="457200" y="609600"/>
            <a:ext cx="8229600" cy="0"/>
          </a:xfrm>
          <a:prstGeom prst="straightConnector1">
            <a:avLst/>
          </a:prstGeom>
          <a:noFill/>
          <a:ln w="25400" cap="flat" cmpd="sng">
            <a:solidFill>
              <a:srgbClr val="D8D8D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 descr="Image result for neu logo"/>
          <p:cNvPicPr preferRelativeResize="0"/>
          <p:nvPr/>
        </p:nvPicPr>
        <p:blipFill rotWithShape="1">
          <a:blip r:embed="rId3">
            <a:alphaModFix/>
          </a:blip>
          <a:srcRect/>
          <a:stretch/>
        </p:blipFill>
        <p:spPr>
          <a:xfrm>
            <a:off x="457201" y="685801"/>
            <a:ext cx="1809750" cy="1790700"/>
          </a:xfrm>
          <a:prstGeom prst="rect">
            <a:avLst/>
          </a:prstGeom>
          <a:noFill/>
          <a:ln>
            <a:noFill/>
          </a:ln>
        </p:spPr>
      </p:pic>
      <p:sp>
        <p:nvSpPr>
          <p:cNvPr id="82" name="Google Shape;82;p1"/>
          <p:cNvSpPr txBox="1">
            <a:spLocks noGrp="1"/>
          </p:cNvSpPr>
          <p:nvPr>
            <p:ph type="ctrTitle"/>
          </p:nvPr>
        </p:nvSpPr>
        <p:spPr>
          <a:xfrm>
            <a:off x="495299" y="2476502"/>
            <a:ext cx="8153400" cy="2341032"/>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100" b="1" dirty="0">
                <a:solidFill>
                  <a:schemeClr val="dk1"/>
                </a:solidFill>
              </a:rPr>
              <a:t>ALY 6010 </a:t>
            </a:r>
            <a:br>
              <a:rPr lang="en-US" sz="4000" b="1" dirty="0">
                <a:solidFill>
                  <a:schemeClr val="dk1"/>
                </a:solidFill>
              </a:rPr>
            </a:br>
            <a:r>
              <a:rPr lang="en-US" sz="3100" b="1" dirty="0">
                <a:solidFill>
                  <a:schemeClr val="dk1"/>
                </a:solidFill>
              </a:rPr>
              <a:t>Probability Theory and Introductory Statistics</a:t>
            </a:r>
            <a:br>
              <a:rPr lang="en-US" sz="3100" b="1" dirty="0">
                <a:solidFill>
                  <a:schemeClr val="dk1"/>
                </a:solidFill>
              </a:rPr>
            </a:br>
            <a:br>
              <a:rPr lang="en-US" sz="4000" b="1" dirty="0">
                <a:solidFill>
                  <a:schemeClr val="dk1"/>
                </a:solidFill>
              </a:rPr>
            </a:br>
            <a:r>
              <a:rPr lang="en-US" sz="3100" b="1" dirty="0">
                <a:solidFill>
                  <a:schemeClr val="dk1"/>
                </a:solidFill>
              </a:rPr>
              <a:t>Final Project Presentation</a:t>
            </a:r>
            <a:br>
              <a:rPr lang="en-US" sz="3100" b="1" dirty="0">
                <a:solidFill>
                  <a:schemeClr val="dk1"/>
                </a:solidFill>
              </a:rPr>
            </a:br>
            <a:r>
              <a:rPr lang="en-US" sz="3100" b="1" dirty="0">
                <a:solidFill>
                  <a:schemeClr val="dk1"/>
                </a:solidFill>
              </a:rPr>
              <a:t>Fall 2023</a:t>
            </a:r>
            <a:endParaRPr sz="3100" dirty="0">
              <a:solidFill>
                <a:schemeClr val="dk1"/>
              </a:solidFill>
            </a:endParaRPr>
          </a:p>
        </p:txBody>
      </p:sp>
      <p:sp>
        <p:nvSpPr>
          <p:cNvPr id="83" name="Google Shape;83;p1"/>
          <p:cNvSpPr txBox="1"/>
          <p:nvPr/>
        </p:nvSpPr>
        <p:spPr>
          <a:xfrm>
            <a:off x="765438" y="5046133"/>
            <a:ext cx="7613121" cy="1261534"/>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chemeClr val="dk1"/>
              </a:buClr>
              <a:buSzPts val="2400"/>
              <a:buFont typeface="Arial"/>
              <a:buNone/>
            </a:pPr>
            <a:r>
              <a:rPr lang="en-US" sz="2200" b="0" i="0" u="none" strike="noStrike" cap="none" dirty="0">
                <a:solidFill>
                  <a:schemeClr val="dk1"/>
                </a:solidFill>
                <a:latin typeface="Helvetica Neue"/>
                <a:ea typeface="Helvetica Neue"/>
                <a:cs typeface="Helvetica Neue"/>
                <a:sym typeface="Helvetica Neue"/>
              </a:rPr>
              <a:t>Prof. Ji-Young Yun</a:t>
            </a:r>
          </a:p>
          <a:p>
            <a:pPr marL="0" marR="0" lvl="0" indent="0" algn="ctr" rtl="0">
              <a:spcBef>
                <a:spcPts val="0"/>
              </a:spcBef>
              <a:spcAft>
                <a:spcPts val="0"/>
              </a:spcAft>
              <a:buClr>
                <a:schemeClr val="dk1"/>
              </a:buClr>
              <a:buSzPts val="2400"/>
              <a:buFont typeface="Arial"/>
              <a:buNone/>
            </a:pPr>
            <a:endParaRPr lang="en-US" sz="2400" b="0" i="0" u="none" strike="noStrike" cap="none" dirty="0">
              <a:solidFill>
                <a:schemeClr val="dk1"/>
              </a:solidFill>
              <a:latin typeface="Helvetica Neue"/>
              <a:ea typeface="Helvetica Neue"/>
              <a:cs typeface="Helvetica Neue"/>
              <a:sym typeface="Helvetica Neue"/>
            </a:endParaRPr>
          </a:p>
          <a:p>
            <a:pPr marL="0" marR="0" lvl="0" indent="0" algn="ctr" rtl="0">
              <a:spcBef>
                <a:spcPts val="0"/>
              </a:spcBef>
              <a:spcAft>
                <a:spcPts val="0"/>
              </a:spcAft>
              <a:buClr>
                <a:schemeClr val="dk1"/>
              </a:buClr>
              <a:buSzPts val="2400"/>
              <a:buFont typeface="Arial"/>
              <a:buNone/>
            </a:pPr>
            <a:r>
              <a:rPr lang="en-US" sz="2400" b="0" i="1" u="none" strike="noStrike" cap="none" dirty="0">
                <a:solidFill>
                  <a:schemeClr val="dk1"/>
                </a:solidFill>
                <a:latin typeface="Helvetica Neue"/>
                <a:ea typeface="Helvetica Neue"/>
                <a:cs typeface="Helvetica Neue"/>
                <a:sym typeface="Helvetica Neue"/>
              </a:rPr>
              <a:t>Group 6</a:t>
            </a:r>
          </a:p>
          <a:p>
            <a:pPr marL="0" marR="0" lvl="0" indent="0" algn="ctr" rtl="0">
              <a:spcBef>
                <a:spcPts val="0"/>
              </a:spcBef>
              <a:spcAft>
                <a:spcPts val="0"/>
              </a:spcAft>
              <a:buClr>
                <a:schemeClr val="dk1"/>
              </a:buClr>
              <a:buSzPts val="2400"/>
              <a:buFont typeface="Arial"/>
              <a:buNone/>
            </a:pPr>
            <a:r>
              <a:rPr lang="en-US" sz="2400" i="1" dirty="0">
                <a:solidFill>
                  <a:schemeClr val="dk1"/>
                </a:solidFill>
                <a:latin typeface="Helvetica Neue"/>
                <a:sym typeface="Helvetica Neue"/>
              </a:rPr>
              <a:t>Poorva Joshi, Yash Gokhale, Krishna Mohan, Rohit Gupta</a:t>
            </a:r>
            <a:endParaRPr i="1" dirty="0"/>
          </a:p>
        </p:txBody>
      </p:sp>
    </p:spTree>
  </p:cSld>
  <p:clrMapOvr>
    <a:masterClrMapping/>
  </p:clrMapOvr>
  <mc:AlternateContent xmlns:mc="http://schemas.openxmlformats.org/markup-compatibility/2006" xmlns:p14="http://schemas.microsoft.com/office/powerpoint/2010/main">
    <mc:Choice Requires="p14">
      <p:transition spd="slow" p14:dur="2000" advTm="19960"/>
    </mc:Choice>
    <mc:Fallback xmlns="">
      <p:transition spd="slow" advTm="1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Box Plot</a:t>
            </a:r>
          </a:p>
        </p:txBody>
      </p:sp>
      <p:pic>
        <p:nvPicPr>
          <p:cNvPr id="7" name="Picture 6">
            <a:extLst>
              <a:ext uri="{FF2B5EF4-FFF2-40B4-BE49-F238E27FC236}">
                <a16:creationId xmlns:a16="http://schemas.microsoft.com/office/drawing/2014/main" id="{9932D656-FB0D-6CB6-0651-E6DA940830A2}"/>
              </a:ext>
            </a:extLst>
          </p:cNvPr>
          <p:cNvPicPr>
            <a:picLocks noChangeAspect="1"/>
          </p:cNvPicPr>
          <p:nvPr/>
        </p:nvPicPr>
        <p:blipFill>
          <a:blip r:embed="rId2"/>
          <a:stretch>
            <a:fillRect/>
          </a:stretch>
        </p:blipFill>
        <p:spPr>
          <a:xfrm>
            <a:off x="421935" y="2065868"/>
            <a:ext cx="8300130" cy="1070643"/>
          </a:xfrm>
          <a:prstGeom prst="rect">
            <a:avLst/>
          </a:prstGeom>
          <a:ln>
            <a:solidFill>
              <a:schemeClr val="tx1"/>
            </a:solidFill>
          </a:ln>
        </p:spPr>
      </p:pic>
      <p:sp>
        <p:nvSpPr>
          <p:cNvPr id="8" name="Text Placeholder 2">
            <a:extLst>
              <a:ext uri="{FF2B5EF4-FFF2-40B4-BE49-F238E27FC236}">
                <a16:creationId xmlns:a16="http://schemas.microsoft.com/office/drawing/2014/main" id="{C6A6CF68-5736-5529-31DD-858616DE9062}"/>
              </a:ext>
            </a:extLst>
          </p:cNvPr>
          <p:cNvSpPr>
            <a:spLocks noGrp="1"/>
          </p:cNvSpPr>
          <p:nvPr>
            <p:ph type="body" idx="1"/>
          </p:nvPr>
        </p:nvSpPr>
        <p:spPr>
          <a:xfrm>
            <a:off x="457200" y="4011082"/>
            <a:ext cx="8229600" cy="1675343"/>
          </a:xfrm>
        </p:spPr>
        <p:txBody>
          <a:bodyPr/>
          <a:lstStyle/>
          <a:p>
            <a:pPr algn="ctr"/>
            <a:r>
              <a:rPr lang="en-US" sz="2200" dirty="0"/>
              <a:t>The Boxplot graphically represents the 5-point summary.</a:t>
            </a:r>
            <a:br>
              <a:rPr lang="en-US" sz="2200" dirty="0"/>
            </a:br>
            <a:endParaRPr lang="en-US" sz="2200" dirty="0"/>
          </a:p>
          <a:p>
            <a:pPr algn="ctr"/>
            <a:r>
              <a:rPr lang="en-US" sz="2200" dirty="0"/>
              <a:t>It also helps us to identify the outliers and understand the overall pattern of the data. </a:t>
            </a:r>
          </a:p>
        </p:txBody>
      </p:sp>
    </p:spTree>
    <p:extLst>
      <p:ext uri="{BB962C8B-B14F-4D97-AF65-F5344CB8AC3E}">
        <p14:creationId xmlns:p14="http://schemas.microsoft.com/office/powerpoint/2010/main" val="3013838628"/>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Box Plot- contd.</a:t>
            </a:r>
          </a:p>
        </p:txBody>
      </p:sp>
      <p:pic>
        <p:nvPicPr>
          <p:cNvPr id="5" name="Picture 4">
            <a:extLst>
              <a:ext uri="{FF2B5EF4-FFF2-40B4-BE49-F238E27FC236}">
                <a16:creationId xmlns:a16="http://schemas.microsoft.com/office/drawing/2014/main" id="{3C9893C2-26CD-3615-9A7D-3D08F940AB14}"/>
              </a:ext>
            </a:extLst>
          </p:cNvPr>
          <p:cNvPicPr>
            <a:picLocks noChangeAspect="1"/>
          </p:cNvPicPr>
          <p:nvPr/>
        </p:nvPicPr>
        <p:blipFill>
          <a:blip r:embed="rId2"/>
          <a:stretch>
            <a:fillRect/>
          </a:stretch>
        </p:blipFill>
        <p:spPr>
          <a:xfrm>
            <a:off x="1756299" y="1819276"/>
            <a:ext cx="5631401" cy="4350005"/>
          </a:xfrm>
          <a:prstGeom prst="rect">
            <a:avLst/>
          </a:prstGeom>
          <a:ln>
            <a:solidFill>
              <a:schemeClr val="tx1"/>
            </a:solidFill>
          </a:ln>
        </p:spPr>
      </p:pic>
    </p:spTree>
    <p:extLst>
      <p:ext uri="{BB962C8B-B14F-4D97-AF65-F5344CB8AC3E}">
        <p14:creationId xmlns:p14="http://schemas.microsoft.com/office/powerpoint/2010/main" val="2011561390"/>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Two-Sample T-Test</a:t>
            </a:r>
          </a:p>
        </p:txBody>
      </p:sp>
      <p:sp>
        <p:nvSpPr>
          <p:cNvPr id="3" name="Text Placeholder 2">
            <a:extLst>
              <a:ext uri="{FF2B5EF4-FFF2-40B4-BE49-F238E27FC236}">
                <a16:creationId xmlns:a16="http://schemas.microsoft.com/office/drawing/2014/main" id="{A00BCCA6-0BF6-1085-BF51-4C93128600F0}"/>
              </a:ext>
            </a:extLst>
          </p:cNvPr>
          <p:cNvSpPr>
            <a:spLocks noGrp="1"/>
          </p:cNvSpPr>
          <p:nvPr>
            <p:ph type="body" idx="1"/>
          </p:nvPr>
        </p:nvSpPr>
        <p:spPr>
          <a:xfrm>
            <a:off x="266700" y="1762125"/>
            <a:ext cx="8610600" cy="4257674"/>
          </a:xfrm>
        </p:spPr>
        <p:txBody>
          <a:bodyPr/>
          <a:lstStyle/>
          <a:p>
            <a:pPr algn="ctr"/>
            <a:r>
              <a:rPr lang="en-US" sz="2200" dirty="0"/>
              <a:t>Do the company owners with socially disadvantaged backgrounds get more award money than the ones who are not socially disadvantaged? (GA, TN)</a:t>
            </a:r>
          </a:p>
          <a:p>
            <a:pPr algn="ctr"/>
            <a:endParaRPr lang="en-US" sz="2200" dirty="0"/>
          </a:p>
          <a:p>
            <a:pPr algn="ctr"/>
            <a:r>
              <a:rPr lang="en-US" sz="2200" dirty="0"/>
              <a:t>Null Hypothesis </a:t>
            </a:r>
            <a:r>
              <a:rPr lang="en-US" sz="2200" dirty="0">
                <a:sym typeface="Wingdings" panose="05000000000000000000" pitchFamily="2" charset="2"/>
              </a:rPr>
              <a:t></a:t>
            </a:r>
            <a:r>
              <a:rPr lang="en-US" sz="2200" dirty="0"/>
              <a:t> The difference of means between award amounts for the companies with socially disadvantaged backgrounds and advantaged backgrounds is zero.</a:t>
            </a:r>
          </a:p>
          <a:p>
            <a:pPr algn="ctr"/>
            <a:endParaRPr lang="en-IN" sz="2200" dirty="0"/>
          </a:p>
          <a:p>
            <a:pPr algn="ctr"/>
            <a:r>
              <a:rPr lang="en-US" sz="2200" dirty="0"/>
              <a:t>Alternative Hypothesis </a:t>
            </a:r>
            <a:r>
              <a:rPr lang="en-US" sz="2200" dirty="0">
                <a:sym typeface="Wingdings" panose="05000000000000000000" pitchFamily="2" charset="2"/>
              </a:rPr>
              <a:t></a:t>
            </a:r>
            <a:r>
              <a:rPr lang="en-US" sz="2200" dirty="0"/>
              <a:t> The difference of means between award amounts for the companies with socially disadvantaged backgrounds and advantaged backgrounds is not zero.</a:t>
            </a:r>
            <a:endParaRPr lang="en-IN" sz="2200" dirty="0"/>
          </a:p>
          <a:p>
            <a:pPr marL="114300" indent="0" algn="ctr">
              <a:buNone/>
            </a:pPr>
            <a:endParaRPr lang="en-US" sz="2200" dirty="0"/>
          </a:p>
        </p:txBody>
      </p:sp>
    </p:spTree>
    <p:extLst>
      <p:ext uri="{BB962C8B-B14F-4D97-AF65-F5344CB8AC3E}">
        <p14:creationId xmlns:p14="http://schemas.microsoft.com/office/powerpoint/2010/main" val="2814026503"/>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Two-Sample T-Test</a:t>
            </a:r>
          </a:p>
        </p:txBody>
      </p:sp>
      <p:pic>
        <p:nvPicPr>
          <p:cNvPr id="6" name="Picture 5">
            <a:extLst>
              <a:ext uri="{FF2B5EF4-FFF2-40B4-BE49-F238E27FC236}">
                <a16:creationId xmlns:a16="http://schemas.microsoft.com/office/drawing/2014/main" id="{F8274984-C032-715C-F1C0-5F88C0A7A49C}"/>
              </a:ext>
            </a:extLst>
          </p:cNvPr>
          <p:cNvPicPr>
            <a:picLocks noChangeAspect="1"/>
          </p:cNvPicPr>
          <p:nvPr/>
        </p:nvPicPr>
        <p:blipFill>
          <a:blip r:embed="rId3"/>
          <a:stretch>
            <a:fillRect/>
          </a:stretch>
        </p:blipFill>
        <p:spPr>
          <a:xfrm>
            <a:off x="1471207" y="1538589"/>
            <a:ext cx="5958293" cy="2395660"/>
          </a:xfrm>
          <a:prstGeom prst="rect">
            <a:avLst/>
          </a:prstGeom>
          <a:ln>
            <a:solidFill>
              <a:schemeClr val="tx1"/>
            </a:solidFill>
          </a:ln>
        </p:spPr>
      </p:pic>
      <p:pic>
        <p:nvPicPr>
          <p:cNvPr id="9" name="Picture 8">
            <a:extLst>
              <a:ext uri="{FF2B5EF4-FFF2-40B4-BE49-F238E27FC236}">
                <a16:creationId xmlns:a16="http://schemas.microsoft.com/office/drawing/2014/main" id="{218881A5-7DFB-0EDB-F9E9-F2035E850D1D}"/>
              </a:ext>
            </a:extLst>
          </p:cNvPr>
          <p:cNvPicPr>
            <a:picLocks noChangeAspect="1"/>
          </p:cNvPicPr>
          <p:nvPr/>
        </p:nvPicPr>
        <p:blipFill>
          <a:blip r:embed="rId4"/>
          <a:stretch>
            <a:fillRect/>
          </a:stretch>
        </p:blipFill>
        <p:spPr>
          <a:xfrm>
            <a:off x="1471207" y="4069751"/>
            <a:ext cx="5958293" cy="2401272"/>
          </a:xfrm>
          <a:prstGeom prst="rect">
            <a:avLst/>
          </a:prstGeom>
          <a:ln>
            <a:solidFill>
              <a:schemeClr val="tx1"/>
            </a:solidFill>
          </a:ln>
        </p:spPr>
      </p:pic>
    </p:spTree>
    <p:extLst>
      <p:ext uri="{BB962C8B-B14F-4D97-AF65-F5344CB8AC3E}">
        <p14:creationId xmlns:p14="http://schemas.microsoft.com/office/powerpoint/2010/main" val="1696638651"/>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Two-Sample T-Test</a:t>
            </a:r>
          </a:p>
        </p:txBody>
      </p:sp>
      <p:pic>
        <p:nvPicPr>
          <p:cNvPr id="4" name="Picture 3">
            <a:extLst>
              <a:ext uri="{FF2B5EF4-FFF2-40B4-BE49-F238E27FC236}">
                <a16:creationId xmlns:a16="http://schemas.microsoft.com/office/drawing/2014/main" id="{C5444A6D-8737-BD67-A5A4-CC2880A8E7ED}"/>
              </a:ext>
            </a:extLst>
          </p:cNvPr>
          <p:cNvPicPr>
            <a:picLocks noChangeAspect="1"/>
          </p:cNvPicPr>
          <p:nvPr/>
        </p:nvPicPr>
        <p:blipFill>
          <a:blip r:embed="rId3"/>
          <a:stretch>
            <a:fillRect/>
          </a:stretch>
        </p:blipFill>
        <p:spPr>
          <a:xfrm>
            <a:off x="1132234" y="1895476"/>
            <a:ext cx="6879532" cy="1162083"/>
          </a:xfrm>
          <a:prstGeom prst="rect">
            <a:avLst/>
          </a:prstGeom>
          <a:ln>
            <a:solidFill>
              <a:schemeClr val="tx1"/>
            </a:solidFill>
          </a:ln>
        </p:spPr>
      </p:pic>
      <p:sp>
        <p:nvSpPr>
          <p:cNvPr id="5" name="Text Placeholder 2">
            <a:extLst>
              <a:ext uri="{FF2B5EF4-FFF2-40B4-BE49-F238E27FC236}">
                <a16:creationId xmlns:a16="http://schemas.microsoft.com/office/drawing/2014/main" id="{76257612-B1A3-B75E-5626-8DDE987CC85A}"/>
              </a:ext>
            </a:extLst>
          </p:cNvPr>
          <p:cNvSpPr>
            <a:spLocks noGrp="1"/>
          </p:cNvSpPr>
          <p:nvPr>
            <p:ph type="body" idx="1"/>
          </p:nvPr>
        </p:nvSpPr>
        <p:spPr>
          <a:xfrm>
            <a:off x="228600" y="3697814"/>
            <a:ext cx="8686800" cy="2321985"/>
          </a:xfrm>
        </p:spPr>
        <p:txBody>
          <a:bodyPr/>
          <a:lstStyle/>
          <a:p>
            <a:pPr algn="ctr"/>
            <a:r>
              <a:rPr lang="en-US" sz="2200" dirty="0"/>
              <a:t>Both Georgia and Tennessee exhibit similar patterns regarding award amounts for disadvantaged and non-disadvantaged groups.</a:t>
            </a:r>
          </a:p>
          <a:p>
            <a:pPr algn="ctr"/>
            <a:endParaRPr lang="en-US" sz="2200" dirty="0"/>
          </a:p>
          <a:p>
            <a:pPr algn="ctr"/>
            <a:r>
              <a:rPr lang="en-US" sz="2200" dirty="0"/>
              <a:t>In both cases, there isn't enough statistical evidence to support a significant distinction between the award amounts received by these groups. </a:t>
            </a:r>
          </a:p>
        </p:txBody>
      </p:sp>
    </p:spTree>
    <p:extLst>
      <p:ext uri="{BB962C8B-B14F-4D97-AF65-F5344CB8AC3E}">
        <p14:creationId xmlns:p14="http://schemas.microsoft.com/office/powerpoint/2010/main" val="3554383535"/>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Correlation</a:t>
            </a:r>
          </a:p>
        </p:txBody>
      </p:sp>
      <p:pic>
        <p:nvPicPr>
          <p:cNvPr id="4" name="Picture 3">
            <a:extLst>
              <a:ext uri="{FF2B5EF4-FFF2-40B4-BE49-F238E27FC236}">
                <a16:creationId xmlns:a16="http://schemas.microsoft.com/office/drawing/2014/main" id="{3692C296-9CCB-E6E1-D84A-F3C248B62D0C}"/>
              </a:ext>
            </a:extLst>
          </p:cNvPr>
          <p:cNvPicPr>
            <a:picLocks noChangeAspect="1"/>
          </p:cNvPicPr>
          <p:nvPr/>
        </p:nvPicPr>
        <p:blipFill>
          <a:blip r:embed="rId2"/>
          <a:stretch>
            <a:fillRect/>
          </a:stretch>
        </p:blipFill>
        <p:spPr>
          <a:xfrm>
            <a:off x="457200" y="1997723"/>
            <a:ext cx="8229600" cy="947791"/>
          </a:xfrm>
          <a:prstGeom prst="rect">
            <a:avLst/>
          </a:prstGeom>
          <a:ln>
            <a:solidFill>
              <a:schemeClr val="tx1"/>
            </a:solidFill>
          </a:ln>
        </p:spPr>
      </p:pic>
      <p:sp>
        <p:nvSpPr>
          <p:cNvPr id="5" name="Text Placeholder 2">
            <a:extLst>
              <a:ext uri="{FF2B5EF4-FFF2-40B4-BE49-F238E27FC236}">
                <a16:creationId xmlns:a16="http://schemas.microsoft.com/office/drawing/2014/main" id="{5EF5CA88-ABCC-572A-1FBE-6B71B421FE62}"/>
              </a:ext>
            </a:extLst>
          </p:cNvPr>
          <p:cNvSpPr>
            <a:spLocks noGrp="1"/>
          </p:cNvSpPr>
          <p:nvPr>
            <p:ph type="body" idx="1"/>
          </p:nvPr>
        </p:nvSpPr>
        <p:spPr>
          <a:xfrm>
            <a:off x="457200" y="3744382"/>
            <a:ext cx="8420100" cy="1884893"/>
          </a:xfrm>
        </p:spPr>
        <p:txBody>
          <a:bodyPr/>
          <a:lstStyle/>
          <a:p>
            <a:pPr algn="ctr"/>
            <a:r>
              <a:rPr lang="en-US" sz="2200" dirty="0"/>
              <a:t>The positive value demonstrates that there is a positive correlation between the award year and the award amount.</a:t>
            </a:r>
          </a:p>
          <a:p>
            <a:pPr algn="ctr"/>
            <a:endParaRPr lang="en-US" sz="2200" dirty="0"/>
          </a:p>
          <a:p>
            <a:pPr algn="ctr"/>
            <a:r>
              <a:rPr lang="en-US" sz="2200" dirty="0"/>
              <a:t>The value also suggests that there is relatively weak correlation. </a:t>
            </a:r>
          </a:p>
        </p:txBody>
      </p:sp>
    </p:spTree>
    <p:extLst>
      <p:ext uri="{BB962C8B-B14F-4D97-AF65-F5344CB8AC3E}">
        <p14:creationId xmlns:p14="http://schemas.microsoft.com/office/powerpoint/2010/main" val="3552053540"/>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Heat Map</a:t>
            </a:r>
          </a:p>
        </p:txBody>
      </p:sp>
      <p:pic>
        <p:nvPicPr>
          <p:cNvPr id="6" name="Picture 5">
            <a:extLst>
              <a:ext uri="{FF2B5EF4-FFF2-40B4-BE49-F238E27FC236}">
                <a16:creationId xmlns:a16="http://schemas.microsoft.com/office/drawing/2014/main" id="{0E674A7F-EC7B-DBC4-334E-0E170070F20B}"/>
              </a:ext>
            </a:extLst>
          </p:cNvPr>
          <p:cNvPicPr>
            <a:picLocks noChangeAspect="1"/>
          </p:cNvPicPr>
          <p:nvPr/>
        </p:nvPicPr>
        <p:blipFill>
          <a:blip r:embed="rId2"/>
          <a:stretch>
            <a:fillRect/>
          </a:stretch>
        </p:blipFill>
        <p:spPr>
          <a:xfrm>
            <a:off x="106293" y="1600201"/>
            <a:ext cx="8931414" cy="967824"/>
          </a:xfrm>
          <a:prstGeom prst="rect">
            <a:avLst/>
          </a:prstGeom>
          <a:ln>
            <a:solidFill>
              <a:schemeClr val="tx1"/>
            </a:solidFill>
          </a:ln>
        </p:spPr>
      </p:pic>
      <p:sp>
        <p:nvSpPr>
          <p:cNvPr id="7" name="Text Placeholder 2">
            <a:extLst>
              <a:ext uri="{FF2B5EF4-FFF2-40B4-BE49-F238E27FC236}">
                <a16:creationId xmlns:a16="http://schemas.microsoft.com/office/drawing/2014/main" id="{9006FF61-9F98-D0EA-FE7F-203B36483887}"/>
              </a:ext>
            </a:extLst>
          </p:cNvPr>
          <p:cNvSpPr>
            <a:spLocks noGrp="1"/>
          </p:cNvSpPr>
          <p:nvPr>
            <p:ph type="body" idx="1"/>
          </p:nvPr>
        </p:nvSpPr>
        <p:spPr>
          <a:xfrm>
            <a:off x="457200" y="3429000"/>
            <a:ext cx="8229600" cy="2153709"/>
          </a:xfrm>
        </p:spPr>
        <p:txBody>
          <a:bodyPr/>
          <a:lstStyle/>
          <a:p>
            <a:pPr algn="ctr"/>
            <a:r>
              <a:rPr lang="en-US" sz="2000" dirty="0"/>
              <a:t>Utilizing </a:t>
            </a:r>
            <a:r>
              <a:rPr lang="en-US" sz="2000" i="1" dirty="0"/>
              <a:t>ggplot2</a:t>
            </a:r>
            <a:r>
              <a:rPr lang="en-US" sz="2000" dirty="0"/>
              <a:t>, a heatmap plot is generated, visualizing the relationship between “</a:t>
            </a:r>
            <a:r>
              <a:rPr lang="en-US" sz="2000" i="1" dirty="0" err="1"/>
              <a:t>award_year</a:t>
            </a:r>
            <a:r>
              <a:rPr lang="en-US" sz="2000" dirty="0"/>
              <a:t>” and discretized “</a:t>
            </a:r>
            <a:r>
              <a:rPr lang="en-US" sz="2000" i="1" dirty="0" err="1"/>
              <a:t>award_amount</a:t>
            </a:r>
            <a:r>
              <a:rPr lang="en-US" sz="2000" dirty="0"/>
              <a:t>”.</a:t>
            </a:r>
          </a:p>
          <a:p>
            <a:pPr algn="ctr"/>
            <a:endParaRPr lang="en-US" sz="2000" dirty="0"/>
          </a:p>
          <a:p>
            <a:pPr algn="ctr"/>
            <a:r>
              <a:rPr lang="en-US" sz="2000" dirty="0"/>
              <a:t>The resulting visualization, which shows how rewards are distributed across various amounts and how they have changed over time, helps to spot patterns and trends over time.</a:t>
            </a:r>
          </a:p>
        </p:txBody>
      </p:sp>
    </p:spTree>
    <p:extLst>
      <p:ext uri="{BB962C8B-B14F-4D97-AF65-F5344CB8AC3E}">
        <p14:creationId xmlns:p14="http://schemas.microsoft.com/office/powerpoint/2010/main" val="39527284"/>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Heat Map- contd.</a:t>
            </a:r>
          </a:p>
        </p:txBody>
      </p:sp>
      <p:pic>
        <p:nvPicPr>
          <p:cNvPr id="4" name="Picture 3">
            <a:extLst>
              <a:ext uri="{FF2B5EF4-FFF2-40B4-BE49-F238E27FC236}">
                <a16:creationId xmlns:a16="http://schemas.microsoft.com/office/drawing/2014/main" id="{C00C5A64-4A7E-1AF9-1945-9B4A1FFF3AC7}"/>
              </a:ext>
            </a:extLst>
          </p:cNvPr>
          <p:cNvPicPr>
            <a:picLocks noChangeAspect="1"/>
          </p:cNvPicPr>
          <p:nvPr/>
        </p:nvPicPr>
        <p:blipFill>
          <a:blip r:embed="rId2"/>
          <a:stretch>
            <a:fillRect/>
          </a:stretch>
        </p:blipFill>
        <p:spPr>
          <a:xfrm>
            <a:off x="1272343" y="1600201"/>
            <a:ext cx="6599314" cy="4916267"/>
          </a:xfrm>
          <a:prstGeom prst="rect">
            <a:avLst/>
          </a:prstGeom>
          <a:ln>
            <a:solidFill>
              <a:schemeClr val="tx1"/>
            </a:solidFill>
          </a:ln>
        </p:spPr>
      </p:pic>
    </p:spTree>
    <p:extLst>
      <p:ext uri="{BB962C8B-B14F-4D97-AF65-F5344CB8AC3E}">
        <p14:creationId xmlns:p14="http://schemas.microsoft.com/office/powerpoint/2010/main" val="3341360509"/>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Regression</a:t>
            </a:r>
          </a:p>
        </p:txBody>
      </p:sp>
      <p:pic>
        <p:nvPicPr>
          <p:cNvPr id="5" name="Picture 4">
            <a:extLst>
              <a:ext uri="{FF2B5EF4-FFF2-40B4-BE49-F238E27FC236}">
                <a16:creationId xmlns:a16="http://schemas.microsoft.com/office/drawing/2014/main" id="{2EC71386-651E-B542-1FBC-CB1734A6FAB2}"/>
              </a:ext>
            </a:extLst>
          </p:cNvPr>
          <p:cNvPicPr>
            <a:picLocks noChangeAspect="1"/>
          </p:cNvPicPr>
          <p:nvPr/>
        </p:nvPicPr>
        <p:blipFill>
          <a:blip r:embed="rId2"/>
          <a:stretch>
            <a:fillRect/>
          </a:stretch>
        </p:blipFill>
        <p:spPr>
          <a:xfrm>
            <a:off x="2513780" y="2328333"/>
            <a:ext cx="4116439" cy="2948519"/>
          </a:xfrm>
          <a:prstGeom prst="rect">
            <a:avLst/>
          </a:prstGeom>
          <a:ln>
            <a:solidFill>
              <a:schemeClr val="tx1"/>
            </a:solidFill>
          </a:ln>
        </p:spPr>
      </p:pic>
      <p:sp>
        <p:nvSpPr>
          <p:cNvPr id="6" name="Text Placeholder 2">
            <a:extLst>
              <a:ext uri="{FF2B5EF4-FFF2-40B4-BE49-F238E27FC236}">
                <a16:creationId xmlns:a16="http://schemas.microsoft.com/office/drawing/2014/main" id="{1D4961B7-58A5-F8D6-7522-B6D380B37C00}"/>
              </a:ext>
            </a:extLst>
          </p:cNvPr>
          <p:cNvSpPr>
            <a:spLocks noGrp="1"/>
          </p:cNvSpPr>
          <p:nvPr>
            <p:ph type="body" idx="1"/>
          </p:nvPr>
        </p:nvSpPr>
        <p:spPr>
          <a:xfrm>
            <a:off x="0" y="5461000"/>
            <a:ext cx="9144000" cy="1227667"/>
          </a:xfrm>
        </p:spPr>
        <p:txBody>
          <a:bodyPr/>
          <a:lstStyle/>
          <a:p>
            <a:pPr algn="ctr"/>
            <a:r>
              <a:rPr lang="en-US" sz="2000" dirty="0"/>
              <a:t>The purpose of the regression line is to visually represent the estimated linear relationship between the two variables. The line is fitted based on the coefficients obtained from the linear regression model.</a:t>
            </a:r>
          </a:p>
        </p:txBody>
      </p:sp>
      <p:pic>
        <p:nvPicPr>
          <p:cNvPr id="8" name="Picture 7">
            <a:extLst>
              <a:ext uri="{FF2B5EF4-FFF2-40B4-BE49-F238E27FC236}">
                <a16:creationId xmlns:a16="http://schemas.microsoft.com/office/drawing/2014/main" id="{51D9627F-305F-7F75-0A38-379F2EF001C2}"/>
              </a:ext>
            </a:extLst>
          </p:cNvPr>
          <p:cNvPicPr>
            <a:picLocks noChangeAspect="1"/>
          </p:cNvPicPr>
          <p:nvPr/>
        </p:nvPicPr>
        <p:blipFill rotWithShape="1">
          <a:blip r:embed="rId3"/>
          <a:srcRect t="77928"/>
          <a:stretch/>
        </p:blipFill>
        <p:spPr>
          <a:xfrm>
            <a:off x="403705" y="1709209"/>
            <a:ext cx="8336590" cy="510116"/>
          </a:xfrm>
          <a:prstGeom prst="rect">
            <a:avLst/>
          </a:prstGeom>
          <a:ln>
            <a:solidFill>
              <a:schemeClr val="tx1"/>
            </a:solidFill>
          </a:ln>
        </p:spPr>
      </p:pic>
    </p:spTree>
    <p:extLst>
      <p:ext uri="{BB962C8B-B14F-4D97-AF65-F5344CB8AC3E}">
        <p14:creationId xmlns:p14="http://schemas.microsoft.com/office/powerpoint/2010/main" val="2343398431"/>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Prediction</a:t>
            </a:r>
          </a:p>
        </p:txBody>
      </p:sp>
      <p:sp>
        <p:nvSpPr>
          <p:cNvPr id="5" name="Text Placeholder 2">
            <a:extLst>
              <a:ext uri="{FF2B5EF4-FFF2-40B4-BE49-F238E27FC236}">
                <a16:creationId xmlns:a16="http://schemas.microsoft.com/office/drawing/2014/main" id="{2F8D8B81-065F-13D7-BC5A-C13DEB777C25}"/>
              </a:ext>
            </a:extLst>
          </p:cNvPr>
          <p:cNvSpPr>
            <a:spLocks noGrp="1"/>
          </p:cNvSpPr>
          <p:nvPr>
            <p:ph type="body" idx="1"/>
          </p:nvPr>
        </p:nvSpPr>
        <p:spPr>
          <a:xfrm>
            <a:off x="314325" y="3786872"/>
            <a:ext cx="8515350" cy="2656262"/>
          </a:xfrm>
        </p:spPr>
        <p:txBody>
          <a:bodyPr/>
          <a:lstStyle/>
          <a:p>
            <a:pPr algn="ctr"/>
            <a:r>
              <a:rPr lang="en-US" sz="2200" dirty="0"/>
              <a:t>The linear regression model “</a:t>
            </a:r>
            <a:r>
              <a:rPr lang="en-US" sz="2200" i="1" dirty="0" err="1"/>
              <a:t>lm</a:t>
            </a:r>
            <a:r>
              <a:rPr lang="en-US" sz="2200" i="1" dirty="0"/>
              <a:t>()</a:t>
            </a:r>
            <a:r>
              <a:rPr lang="en-US" sz="2200" dirty="0"/>
              <a:t>” which was built predicts “</a:t>
            </a:r>
            <a:r>
              <a:rPr lang="en-US" sz="2200" i="1" dirty="0" err="1"/>
              <a:t>award_amount</a:t>
            </a:r>
            <a:r>
              <a:rPr lang="en-US" sz="2200" i="1" dirty="0"/>
              <a:t>” </a:t>
            </a:r>
            <a:r>
              <a:rPr lang="en-US" sz="2200" dirty="0"/>
              <a:t>based on “</a:t>
            </a:r>
            <a:r>
              <a:rPr lang="en-US" sz="2200" i="1" dirty="0" err="1"/>
              <a:t>award_year</a:t>
            </a:r>
            <a:r>
              <a:rPr lang="en-US" sz="2200" i="1" dirty="0"/>
              <a:t>” </a:t>
            </a:r>
            <a:r>
              <a:rPr lang="en-US" sz="2200" dirty="0"/>
              <a:t>using the “</a:t>
            </a:r>
            <a:r>
              <a:rPr lang="en-US" sz="2200" i="1" dirty="0" err="1"/>
              <a:t>award_clean</a:t>
            </a:r>
            <a:r>
              <a:rPr lang="en-US" sz="2200" i="1" dirty="0"/>
              <a:t>” </a:t>
            </a:r>
            <a:r>
              <a:rPr lang="en-US" sz="2200" dirty="0"/>
              <a:t>dataset.</a:t>
            </a:r>
          </a:p>
          <a:p>
            <a:pPr algn="ctr"/>
            <a:endParaRPr lang="en-US" sz="2200" dirty="0"/>
          </a:p>
          <a:p>
            <a:pPr algn="ctr"/>
            <a:r>
              <a:rPr lang="en-US" sz="2200" dirty="0"/>
              <a:t>The model is then used to predict the award amount for the year 2025, yielding an estimated amount of approximately $619,894.10.</a:t>
            </a:r>
          </a:p>
        </p:txBody>
      </p:sp>
      <p:pic>
        <p:nvPicPr>
          <p:cNvPr id="7" name="Picture 6">
            <a:extLst>
              <a:ext uri="{FF2B5EF4-FFF2-40B4-BE49-F238E27FC236}">
                <a16:creationId xmlns:a16="http://schemas.microsoft.com/office/drawing/2014/main" id="{1970FEDE-D51E-551A-A31F-7E6D98E322EF}"/>
              </a:ext>
            </a:extLst>
          </p:cNvPr>
          <p:cNvPicPr>
            <a:picLocks noChangeAspect="1"/>
          </p:cNvPicPr>
          <p:nvPr/>
        </p:nvPicPr>
        <p:blipFill>
          <a:blip r:embed="rId2"/>
          <a:stretch>
            <a:fillRect/>
          </a:stretch>
        </p:blipFill>
        <p:spPr>
          <a:xfrm>
            <a:off x="654545" y="1600201"/>
            <a:ext cx="7834910" cy="1684927"/>
          </a:xfrm>
          <a:prstGeom prst="rect">
            <a:avLst/>
          </a:prstGeom>
          <a:ln>
            <a:solidFill>
              <a:schemeClr val="tx1"/>
            </a:solidFill>
          </a:ln>
        </p:spPr>
      </p:pic>
    </p:spTree>
    <p:extLst>
      <p:ext uri="{BB962C8B-B14F-4D97-AF65-F5344CB8AC3E}">
        <p14:creationId xmlns:p14="http://schemas.microsoft.com/office/powerpoint/2010/main" val="3829348461"/>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body" idx="1"/>
          </p:nvPr>
        </p:nvSpPr>
        <p:spPr>
          <a:xfrm>
            <a:off x="787401" y="1718735"/>
            <a:ext cx="3386667" cy="4495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IN" sz="2600" dirty="0"/>
              <a:t>Dataset</a:t>
            </a:r>
          </a:p>
          <a:p>
            <a:pPr marL="342900" lvl="0" indent="-342900" algn="l" rtl="0">
              <a:spcBef>
                <a:spcPts val="0"/>
              </a:spcBef>
              <a:spcAft>
                <a:spcPts val="0"/>
              </a:spcAft>
              <a:buClr>
                <a:schemeClr val="dk1"/>
              </a:buClr>
              <a:buSzPts val="3200"/>
              <a:buChar char="•"/>
            </a:pPr>
            <a:endParaRPr lang="en-IN" sz="2600" dirty="0"/>
          </a:p>
          <a:p>
            <a:pPr marL="342900" lvl="0" indent="-342900" algn="l" rtl="0">
              <a:spcBef>
                <a:spcPts val="0"/>
              </a:spcBef>
              <a:spcAft>
                <a:spcPts val="0"/>
              </a:spcAft>
              <a:buClr>
                <a:schemeClr val="dk1"/>
              </a:buClr>
              <a:buSzPts val="3200"/>
              <a:buChar char="•"/>
            </a:pPr>
            <a:r>
              <a:rPr lang="en-IN" sz="2600" dirty="0"/>
              <a:t>Libraries Installed</a:t>
            </a:r>
          </a:p>
          <a:p>
            <a:pPr marL="342900" lvl="0" indent="-342900" algn="l" rtl="0">
              <a:spcBef>
                <a:spcPts val="0"/>
              </a:spcBef>
              <a:spcAft>
                <a:spcPts val="0"/>
              </a:spcAft>
              <a:buClr>
                <a:schemeClr val="dk1"/>
              </a:buClr>
              <a:buSzPts val="3200"/>
              <a:buChar char="•"/>
            </a:pPr>
            <a:endParaRPr lang="en-IN" sz="2600" dirty="0"/>
          </a:p>
          <a:p>
            <a:pPr marL="342900" lvl="0" indent="-342900" algn="l" rtl="0">
              <a:spcBef>
                <a:spcPts val="0"/>
              </a:spcBef>
              <a:spcAft>
                <a:spcPts val="0"/>
              </a:spcAft>
              <a:buClr>
                <a:schemeClr val="dk1"/>
              </a:buClr>
              <a:buSzPts val="3200"/>
              <a:buChar char="•"/>
            </a:pPr>
            <a:r>
              <a:rPr lang="en-IN" sz="2600" dirty="0"/>
              <a:t>Data Cleaning</a:t>
            </a:r>
          </a:p>
          <a:p>
            <a:pPr marL="342900" lvl="0" indent="-342900" algn="l" rtl="0">
              <a:spcBef>
                <a:spcPts val="0"/>
              </a:spcBef>
              <a:spcAft>
                <a:spcPts val="0"/>
              </a:spcAft>
              <a:buClr>
                <a:schemeClr val="dk1"/>
              </a:buClr>
              <a:buSzPts val="3200"/>
              <a:buChar char="•"/>
            </a:pPr>
            <a:endParaRPr lang="en-IN" sz="2600" dirty="0"/>
          </a:p>
          <a:p>
            <a:pPr marL="342900" lvl="0" indent="-342900" algn="l" rtl="0">
              <a:spcBef>
                <a:spcPts val="0"/>
              </a:spcBef>
              <a:spcAft>
                <a:spcPts val="0"/>
              </a:spcAft>
              <a:buClr>
                <a:schemeClr val="dk1"/>
              </a:buClr>
              <a:buSzPts val="3200"/>
              <a:buChar char="•"/>
            </a:pPr>
            <a:r>
              <a:rPr lang="en-IN" sz="2600" dirty="0"/>
              <a:t>Bar Plot</a:t>
            </a:r>
          </a:p>
          <a:p>
            <a:pPr marL="342900" lvl="0" indent="-342900" algn="l" rtl="0">
              <a:spcBef>
                <a:spcPts val="0"/>
              </a:spcBef>
              <a:spcAft>
                <a:spcPts val="0"/>
              </a:spcAft>
              <a:buClr>
                <a:schemeClr val="dk1"/>
              </a:buClr>
              <a:buSzPts val="3200"/>
              <a:buChar char="•"/>
            </a:pPr>
            <a:endParaRPr lang="en-IN" sz="2600" dirty="0"/>
          </a:p>
          <a:p>
            <a:pPr marL="342900" lvl="0" indent="-342900" algn="l" rtl="0">
              <a:spcBef>
                <a:spcPts val="0"/>
              </a:spcBef>
              <a:spcAft>
                <a:spcPts val="0"/>
              </a:spcAft>
              <a:buClr>
                <a:schemeClr val="dk1"/>
              </a:buClr>
              <a:buSzPts val="3200"/>
              <a:buChar char="•"/>
            </a:pPr>
            <a:r>
              <a:rPr lang="en-IN" sz="2600" dirty="0"/>
              <a:t>Histogram</a:t>
            </a:r>
          </a:p>
          <a:p>
            <a:pPr marL="342900" lvl="0" indent="-342900" algn="l" rtl="0">
              <a:spcBef>
                <a:spcPts val="0"/>
              </a:spcBef>
              <a:spcAft>
                <a:spcPts val="0"/>
              </a:spcAft>
              <a:buClr>
                <a:schemeClr val="dk1"/>
              </a:buClr>
              <a:buSzPts val="3200"/>
              <a:buChar char="•"/>
            </a:pPr>
            <a:endParaRPr lang="en-IN" sz="2600" dirty="0"/>
          </a:p>
          <a:p>
            <a:pPr marL="342900" lvl="0" indent="-342900" algn="l" rtl="0">
              <a:spcBef>
                <a:spcPts val="0"/>
              </a:spcBef>
              <a:spcAft>
                <a:spcPts val="0"/>
              </a:spcAft>
              <a:buClr>
                <a:schemeClr val="dk1"/>
              </a:buClr>
              <a:buSzPts val="3200"/>
              <a:buChar char="•"/>
            </a:pPr>
            <a:r>
              <a:rPr lang="en-IN" sz="2600" dirty="0"/>
              <a:t>Box Plot</a:t>
            </a:r>
          </a:p>
        </p:txBody>
      </p:sp>
      <p:sp>
        <p:nvSpPr>
          <p:cNvPr id="89" name="Google Shape;89;p2"/>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Agenda</a:t>
            </a:r>
            <a:endParaRPr dirty="0"/>
          </a:p>
        </p:txBody>
      </p:sp>
      <p:sp>
        <p:nvSpPr>
          <p:cNvPr id="4" name="Google Shape;88;p2">
            <a:extLst>
              <a:ext uri="{FF2B5EF4-FFF2-40B4-BE49-F238E27FC236}">
                <a16:creationId xmlns:a16="http://schemas.microsoft.com/office/drawing/2014/main" id="{F9F69BA7-332D-EF2D-8ADB-A7F8FAF5DE8F}"/>
              </a:ext>
            </a:extLst>
          </p:cNvPr>
          <p:cNvSpPr txBox="1">
            <a:spLocks/>
          </p:cNvSpPr>
          <p:nvPr/>
        </p:nvSpPr>
        <p:spPr>
          <a:xfrm>
            <a:off x="4969934" y="1718735"/>
            <a:ext cx="3386667" cy="4495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342900">
              <a:spcBef>
                <a:spcPts val="0"/>
              </a:spcBef>
              <a:buSzPts val="3200"/>
            </a:pPr>
            <a:r>
              <a:rPr lang="en-US" sz="2600" dirty="0"/>
              <a:t>Two-Sample T-test</a:t>
            </a:r>
          </a:p>
          <a:p>
            <a:pPr marL="342900">
              <a:spcBef>
                <a:spcPts val="0"/>
              </a:spcBef>
              <a:buSzPts val="3200"/>
            </a:pPr>
            <a:endParaRPr lang="en-US" sz="2600" dirty="0"/>
          </a:p>
          <a:p>
            <a:pPr marL="342900">
              <a:spcBef>
                <a:spcPts val="0"/>
              </a:spcBef>
              <a:buSzPts val="3200"/>
            </a:pPr>
            <a:r>
              <a:rPr lang="en-US" sz="2600" dirty="0"/>
              <a:t>Correlation</a:t>
            </a:r>
          </a:p>
          <a:p>
            <a:pPr marL="342900">
              <a:spcBef>
                <a:spcPts val="0"/>
              </a:spcBef>
              <a:buSzPts val="3200"/>
            </a:pPr>
            <a:endParaRPr lang="en-US" sz="2600" dirty="0"/>
          </a:p>
          <a:p>
            <a:pPr marL="342900">
              <a:spcBef>
                <a:spcPts val="0"/>
              </a:spcBef>
              <a:buSzPts val="3200"/>
            </a:pPr>
            <a:r>
              <a:rPr lang="en-US" sz="2600" dirty="0"/>
              <a:t>Heatmap</a:t>
            </a:r>
          </a:p>
          <a:p>
            <a:pPr marL="342900">
              <a:spcBef>
                <a:spcPts val="0"/>
              </a:spcBef>
              <a:buSzPts val="3200"/>
            </a:pPr>
            <a:endParaRPr lang="en-US" sz="2600" dirty="0"/>
          </a:p>
          <a:p>
            <a:pPr marL="342900">
              <a:spcBef>
                <a:spcPts val="0"/>
              </a:spcBef>
              <a:buSzPts val="3200"/>
            </a:pPr>
            <a:r>
              <a:rPr lang="en-US" sz="2600" dirty="0"/>
              <a:t>Regression</a:t>
            </a:r>
          </a:p>
          <a:p>
            <a:pPr marL="342900">
              <a:spcBef>
                <a:spcPts val="0"/>
              </a:spcBef>
              <a:buSzPts val="3200"/>
            </a:pPr>
            <a:endParaRPr lang="en-US" sz="2600" dirty="0"/>
          </a:p>
          <a:p>
            <a:pPr marL="342900">
              <a:spcBef>
                <a:spcPts val="0"/>
              </a:spcBef>
              <a:buSzPts val="3200"/>
            </a:pPr>
            <a:r>
              <a:rPr lang="en-US" sz="2600" dirty="0"/>
              <a:t>Prediction</a:t>
            </a:r>
          </a:p>
        </p:txBody>
      </p:sp>
    </p:spTree>
  </p:cSld>
  <p:clrMapOvr>
    <a:masterClrMapping/>
  </p:clrMapOvr>
  <mc:AlternateContent xmlns:mc="http://schemas.openxmlformats.org/markup-compatibility/2006" xmlns:p14="http://schemas.microsoft.com/office/powerpoint/2010/main">
    <mc:Choice Requires="p14">
      <p:transition spd="slow" p14:dur="2000" advTm="41518"/>
    </mc:Choice>
    <mc:Fallback xmlns="">
      <p:transition spd="slow" advTm="4151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Conclusion</a:t>
            </a:r>
          </a:p>
        </p:txBody>
      </p:sp>
      <p:sp>
        <p:nvSpPr>
          <p:cNvPr id="5" name="Text Placeholder 2">
            <a:extLst>
              <a:ext uri="{FF2B5EF4-FFF2-40B4-BE49-F238E27FC236}">
                <a16:creationId xmlns:a16="http://schemas.microsoft.com/office/drawing/2014/main" id="{2F8D8B81-065F-13D7-BC5A-C13DEB777C25}"/>
              </a:ext>
            </a:extLst>
          </p:cNvPr>
          <p:cNvSpPr>
            <a:spLocks noGrp="1"/>
          </p:cNvSpPr>
          <p:nvPr>
            <p:ph type="body" idx="1"/>
          </p:nvPr>
        </p:nvSpPr>
        <p:spPr>
          <a:xfrm>
            <a:off x="561975" y="2021984"/>
            <a:ext cx="8020050" cy="3883516"/>
          </a:xfrm>
        </p:spPr>
        <p:txBody>
          <a:bodyPr/>
          <a:lstStyle/>
          <a:p>
            <a:pPr algn="ctr"/>
            <a:r>
              <a:rPr lang="en-US" sz="2200" dirty="0"/>
              <a:t>The mean for the award amount for the state of GA is more than that of TN.</a:t>
            </a:r>
          </a:p>
          <a:p>
            <a:pPr algn="ctr"/>
            <a:endParaRPr lang="en-US" sz="2200" dirty="0"/>
          </a:p>
          <a:p>
            <a:pPr algn="ctr"/>
            <a:r>
              <a:rPr lang="en-US" sz="2200" dirty="0"/>
              <a:t>The t-test suggests that there is no significant difference between the award amount for the socially disadvantaged and advantaged across the states.</a:t>
            </a:r>
          </a:p>
          <a:p>
            <a:pPr algn="ctr"/>
            <a:endParaRPr lang="en-US" sz="2200" dirty="0"/>
          </a:p>
          <a:p>
            <a:pPr algn="ctr"/>
            <a:r>
              <a:rPr lang="en-US" sz="2200" dirty="0"/>
              <a:t>ALY6010 allowed us to cover a diverse range of statistical analyses, data visualizations, and predictive modeling tasks on the given dataset.</a:t>
            </a:r>
          </a:p>
        </p:txBody>
      </p:sp>
    </p:spTree>
    <p:extLst>
      <p:ext uri="{BB962C8B-B14F-4D97-AF65-F5344CB8AC3E}">
        <p14:creationId xmlns:p14="http://schemas.microsoft.com/office/powerpoint/2010/main" val="595674838"/>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81;p1" descr="Image result for neu logo">
            <a:extLst>
              <a:ext uri="{FF2B5EF4-FFF2-40B4-BE49-F238E27FC236}">
                <a16:creationId xmlns:a16="http://schemas.microsoft.com/office/drawing/2014/main" id="{471BF68F-7930-117A-103F-44552A74F42F}"/>
              </a:ext>
            </a:extLst>
          </p:cNvPr>
          <p:cNvPicPr preferRelativeResize="0"/>
          <p:nvPr/>
        </p:nvPicPr>
        <p:blipFill rotWithShape="1">
          <a:blip r:embed="rId2">
            <a:alphaModFix/>
            <a:extLst>
              <a:ext uri="{BEBA8EAE-BF5A-486C-A8C5-ECC9F3942E4B}">
                <a14:imgProps xmlns:a14="http://schemas.microsoft.com/office/drawing/2010/main">
                  <a14:imgLayer r:embed="rId3">
                    <a14:imgEffect>
                      <a14:brightnessContrast bright="82000"/>
                    </a14:imgEffect>
                  </a14:imgLayer>
                </a14:imgProps>
              </a:ext>
            </a:extLst>
          </a:blip>
          <a:srcRect/>
          <a:stretch/>
        </p:blipFill>
        <p:spPr>
          <a:xfrm>
            <a:off x="2692400" y="1524000"/>
            <a:ext cx="3759199" cy="3809999"/>
          </a:xfrm>
          <a:prstGeom prst="rect">
            <a:avLst/>
          </a:prstGeom>
          <a:noFill/>
          <a:ln>
            <a:noFill/>
          </a:ln>
        </p:spPr>
      </p:pic>
      <p:sp>
        <p:nvSpPr>
          <p:cNvPr id="4" name="Title 1">
            <a:extLst>
              <a:ext uri="{FF2B5EF4-FFF2-40B4-BE49-F238E27FC236}">
                <a16:creationId xmlns:a16="http://schemas.microsoft.com/office/drawing/2014/main" id="{2B8705C6-013D-E1AB-54D4-EAC885FA5002}"/>
              </a:ext>
            </a:extLst>
          </p:cNvPr>
          <p:cNvSpPr txBox="1">
            <a:spLocks/>
          </p:cNvSpPr>
          <p:nvPr/>
        </p:nvSpPr>
        <p:spPr>
          <a:xfrm>
            <a:off x="457199" y="2937932"/>
            <a:ext cx="8229600" cy="98213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600" b="0" i="0" u="none" strike="noStrike" cap="none">
                <a:solidFill>
                  <a:srgbClr val="C1203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C1203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C1203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C1203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C1203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C1203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C1203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C1203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C12030"/>
                </a:solidFill>
                <a:latin typeface="Helvetica Neue"/>
                <a:ea typeface="Helvetica Neue"/>
                <a:cs typeface="Helvetica Neue"/>
                <a:sym typeface="Helvetica Neue"/>
              </a:defRPr>
            </a:lvl9pPr>
          </a:lstStyle>
          <a:p>
            <a:r>
              <a:rPr lang="en-US" sz="6000" b="1"/>
              <a:t>THANK YOU!</a:t>
            </a:r>
            <a:endParaRPr lang="en-US" sz="6000" b="1" dirty="0"/>
          </a:p>
        </p:txBody>
      </p:sp>
    </p:spTree>
    <p:extLst>
      <p:ext uri="{BB962C8B-B14F-4D97-AF65-F5344CB8AC3E}">
        <p14:creationId xmlns:p14="http://schemas.microsoft.com/office/powerpoint/2010/main" val="3929446215"/>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457200" y="1943100"/>
            <a:ext cx="8229600" cy="3781426"/>
          </a:xfrm>
          <a:prstGeom prst="rect">
            <a:avLst/>
          </a:prstGeom>
          <a:noFill/>
          <a:ln>
            <a:noFill/>
          </a:ln>
        </p:spPr>
        <p:txBody>
          <a:bodyPr spcFirstLastPara="1" wrap="square" lIns="91425" tIns="45700" rIns="91425" bIns="45700" anchor="t" anchorCtr="0">
            <a:noAutofit/>
          </a:bodyPr>
          <a:lstStyle/>
          <a:p>
            <a:pPr>
              <a:lnSpc>
                <a:spcPct val="90000"/>
              </a:lnSpc>
              <a:spcBef>
                <a:spcPct val="0"/>
              </a:spcBef>
            </a:pPr>
            <a:r>
              <a:rPr lang="en-US" sz="2200" dirty="0">
                <a:solidFill>
                  <a:schemeClr val="tx1"/>
                </a:solidFill>
                <a:ea typeface="+mj-ea"/>
                <a:cs typeface="+mj-cs"/>
              </a:rPr>
              <a:t>The dataset specifically explores awards received by companies in two states, </a:t>
            </a:r>
            <a:r>
              <a:rPr lang="en-US" sz="2200" b="1" i="1" dirty="0">
                <a:solidFill>
                  <a:schemeClr val="tx1"/>
                </a:solidFill>
                <a:ea typeface="+mj-ea"/>
                <a:cs typeface="+mj-cs"/>
              </a:rPr>
              <a:t>Georgia</a:t>
            </a:r>
            <a:r>
              <a:rPr lang="en-US" sz="2200" dirty="0">
                <a:solidFill>
                  <a:schemeClr val="tx1"/>
                </a:solidFill>
                <a:ea typeface="+mj-ea"/>
                <a:cs typeface="+mj-cs"/>
              </a:rPr>
              <a:t> and </a:t>
            </a:r>
            <a:r>
              <a:rPr lang="en-US" sz="2200" b="1" i="1" dirty="0">
                <a:solidFill>
                  <a:schemeClr val="tx1"/>
                </a:solidFill>
                <a:ea typeface="+mj-ea"/>
                <a:cs typeface="+mj-cs"/>
              </a:rPr>
              <a:t>Tennessee</a:t>
            </a:r>
            <a:r>
              <a:rPr lang="en-US" sz="2200" dirty="0">
                <a:solidFill>
                  <a:schemeClr val="tx1"/>
                </a:solidFill>
                <a:ea typeface="+mj-ea"/>
                <a:cs typeface="+mj-cs"/>
              </a:rPr>
              <a:t>.</a:t>
            </a:r>
          </a:p>
          <a:p>
            <a:pPr>
              <a:lnSpc>
                <a:spcPct val="90000"/>
              </a:lnSpc>
              <a:spcBef>
                <a:spcPct val="0"/>
              </a:spcBef>
            </a:pPr>
            <a:endParaRPr lang="en-US" sz="2200" dirty="0">
              <a:solidFill>
                <a:schemeClr val="tx1"/>
              </a:solidFill>
              <a:ea typeface="+mj-ea"/>
              <a:cs typeface="+mj-cs"/>
            </a:endParaRPr>
          </a:p>
          <a:p>
            <a:pPr>
              <a:lnSpc>
                <a:spcPct val="90000"/>
              </a:lnSpc>
              <a:spcBef>
                <a:spcPct val="0"/>
              </a:spcBef>
            </a:pPr>
            <a:r>
              <a:rPr lang="en-US" sz="2200" dirty="0">
                <a:solidFill>
                  <a:schemeClr val="tx1"/>
                </a:solidFill>
                <a:ea typeface="+mj-ea"/>
                <a:cs typeface="+mj-cs"/>
              </a:rPr>
              <a:t>The dataset is sourced from the US Seed Foundation and encompasses 30 attributes.</a:t>
            </a:r>
          </a:p>
          <a:p>
            <a:pPr>
              <a:lnSpc>
                <a:spcPct val="90000"/>
              </a:lnSpc>
              <a:spcBef>
                <a:spcPct val="0"/>
              </a:spcBef>
            </a:pPr>
            <a:endParaRPr lang="en-US" sz="2200" dirty="0">
              <a:solidFill>
                <a:schemeClr val="tx1"/>
              </a:solidFill>
              <a:ea typeface="+mj-ea"/>
              <a:cs typeface="+mj-cs"/>
            </a:endParaRPr>
          </a:p>
          <a:p>
            <a:pPr>
              <a:lnSpc>
                <a:spcPct val="90000"/>
              </a:lnSpc>
              <a:spcBef>
                <a:spcPct val="0"/>
              </a:spcBef>
            </a:pPr>
            <a:r>
              <a:rPr lang="en-US" sz="2200" dirty="0">
                <a:solidFill>
                  <a:schemeClr val="tx1"/>
                </a:solidFill>
                <a:ea typeface="+mj-ea"/>
                <a:cs typeface="+mj-cs"/>
              </a:rPr>
              <a:t>It provides a comprehensive view of awards received by companies across various categories and subcategories.</a:t>
            </a:r>
          </a:p>
          <a:p>
            <a:pPr>
              <a:lnSpc>
                <a:spcPct val="90000"/>
              </a:lnSpc>
              <a:spcBef>
                <a:spcPct val="0"/>
              </a:spcBef>
            </a:pPr>
            <a:endParaRPr lang="en-US" sz="2200" dirty="0">
              <a:solidFill>
                <a:schemeClr val="tx1"/>
              </a:solidFill>
              <a:ea typeface="+mj-ea"/>
              <a:cs typeface="+mj-cs"/>
            </a:endParaRPr>
          </a:p>
          <a:p>
            <a:pPr>
              <a:lnSpc>
                <a:spcPct val="90000"/>
              </a:lnSpc>
              <a:spcBef>
                <a:spcPct val="0"/>
              </a:spcBef>
            </a:pPr>
            <a:r>
              <a:rPr lang="en-US" sz="2200" dirty="0">
                <a:solidFill>
                  <a:schemeClr val="tx1"/>
                </a:solidFill>
                <a:ea typeface="+mj-ea"/>
                <a:cs typeface="+mj-cs"/>
              </a:rPr>
              <a:t>The project's primary objective is to conduct an exploratory data analysis and hypothesis testing on government awards data.</a:t>
            </a:r>
          </a:p>
          <a:p>
            <a:pPr>
              <a:lnSpc>
                <a:spcPct val="90000"/>
              </a:lnSpc>
              <a:spcBef>
                <a:spcPct val="0"/>
              </a:spcBef>
            </a:pPr>
            <a:endParaRPr lang="en-US" sz="2400" dirty="0">
              <a:solidFill>
                <a:schemeClr val="tx1"/>
              </a:solidFill>
              <a:ea typeface="+mj-ea"/>
              <a:cs typeface="+mj-cs"/>
            </a:endParaRPr>
          </a:p>
        </p:txBody>
      </p:sp>
      <p:sp>
        <p:nvSpPr>
          <p:cNvPr id="102" name="Google Shape;102;p4"/>
          <p:cNvSpPr txBox="1">
            <a:spLocks noGrp="1"/>
          </p:cNvSpPr>
          <p:nvPr>
            <p:ph type="ctrTitle"/>
          </p:nvPr>
        </p:nvSpPr>
        <p:spPr>
          <a:xfrm>
            <a:off x="457200" y="838200"/>
            <a:ext cx="8229600" cy="83819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Dataset</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31716"/>
    </mc:Choice>
    <mc:Fallback xmlns="">
      <p:transition spd="slow" advTm="317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Libraries Installed</a:t>
            </a:r>
          </a:p>
        </p:txBody>
      </p:sp>
      <p:sp>
        <p:nvSpPr>
          <p:cNvPr id="3" name="Text Placeholder 2">
            <a:extLst>
              <a:ext uri="{FF2B5EF4-FFF2-40B4-BE49-F238E27FC236}">
                <a16:creationId xmlns:a16="http://schemas.microsoft.com/office/drawing/2014/main" id="{5E2AD833-D507-2C5A-96B4-1B410046244A}"/>
              </a:ext>
            </a:extLst>
          </p:cNvPr>
          <p:cNvSpPr>
            <a:spLocks noGrp="1"/>
          </p:cNvSpPr>
          <p:nvPr>
            <p:ph type="body" idx="1"/>
          </p:nvPr>
        </p:nvSpPr>
        <p:spPr>
          <a:xfrm>
            <a:off x="457200" y="4869921"/>
            <a:ext cx="8229600" cy="1226078"/>
          </a:xfrm>
        </p:spPr>
        <p:txBody>
          <a:bodyPr/>
          <a:lstStyle/>
          <a:p>
            <a:pPr algn="ctr"/>
            <a:r>
              <a:rPr lang="en-US" sz="2200" dirty="0"/>
              <a:t>Together, these libraries offer a wide range of capabilities for managing packages, analyzing data, visualizing data, and working with date-time data in R.</a:t>
            </a:r>
          </a:p>
        </p:txBody>
      </p:sp>
      <p:pic>
        <p:nvPicPr>
          <p:cNvPr id="5" name="Picture 4">
            <a:extLst>
              <a:ext uri="{FF2B5EF4-FFF2-40B4-BE49-F238E27FC236}">
                <a16:creationId xmlns:a16="http://schemas.microsoft.com/office/drawing/2014/main" id="{4F37AEED-F438-D095-2F4E-83C7F9E88F1E}"/>
              </a:ext>
            </a:extLst>
          </p:cNvPr>
          <p:cNvPicPr>
            <a:picLocks noChangeAspect="1"/>
          </p:cNvPicPr>
          <p:nvPr/>
        </p:nvPicPr>
        <p:blipFill>
          <a:blip r:embed="rId2"/>
          <a:stretch>
            <a:fillRect/>
          </a:stretch>
        </p:blipFill>
        <p:spPr>
          <a:xfrm>
            <a:off x="2780997" y="1849693"/>
            <a:ext cx="3582005" cy="2613537"/>
          </a:xfrm>
          <a:prstGeom prst="rect">
            <a:avLst/>
          </a:prstGeom>
          <a:ln>
            <a:solidFill>
              <a:schemeClr val="tx1"/>
            </a:solidFill>
          </a:ln>
        </p:spPr>
      </p:pic>
    </p:spTree>
    <p:extLst>
      <p:ext uri="{BB962C8B-B14F-4D97-AF65-F5344CB8AC3E}">
        <p14:creationId xmlns:p14="http://schemas.microsoft.com/office/powerpoint/2010/main" val="1214712692"/>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Data Cleaning</a:t>
            </a:r>
          </a:p>
        </p:txBody>
      </p:sp>
      <p:sp>
        <p:nvSpPr>
          <p:cNvPr id="3" name="Text Placeholder 2">
            <a:extLst>
              <a:ext uri="{FF2B5EF4-FFF2-40B4-BE49-F238E27FC236}">
                <a16:creationId xmlns:a16="http://schemas.microsoft.com/office/drawing/2014/main" id="{5E2AD833-D507-2C5A-96B4-1B410046244A}"/>
              </a:ext>
            </a:extLst>
          </p:cNvPr>
          <p:cNvSpPr>
            <a:spLocks noGrp="1"/>
          </p:cNvSpPr>
          <p:nvPr>
            <p:ph type="body" idx="1"/>
          </p:nvPr>
        </p:nvSpPr>
        <p:spPr>
          <a:xfrm>
            <a:off x="371475" y="3560550"/>
            <a:ext cx="8229600" cy="2583075"/>
          </a:xfrm>
        </p:spPr>
        <p:txBody>
          <a:bodyPr/>
          <a:lstStyle/>
          <a:p>
            <a:pPr algn="ctr"/>
            <a:r>
              <a:rPr lang="en-US" sz="2200" dirty="0"/>
              <a:t>The “</a:t>
            </a:r>
            <a:r>
              <a:rPr lang="en-US" sz="2200" i="1" dirty="0" err="1"/>
              <a:t>clean_names</a:t>
            </a:r>
            <a:r>
              <a:rPr lang="en-US" sz="2200" dirty="0"/>
              <a:t>” function is part of the janitor package in R. It is used to clean and standardize column names in a data frame.</a:t>
            </a:r>
          </a:p>
          <a:p>
            <a:pPr algn="ctr"/>
            <a:endParaRPr lang="en-US" sz="2200" dirty="0"/>
          </a:p>
          <a:p>
            <a:pPr algn="ctr"/>
            <a:r>
              <a:rPr lang="en-US" sz="2200" dirty="0"/>
              <a:t>The “</a:t>
            </a:r>
            <a:r>
              <a:rPr lang="en-US" sz="2200" i="1" dirty="0"/>
              <a:t>subset()</a:t>
            </a:r>
            <a:r>
              <a:rPr lang="en-US" sz="2200" dirty="0"/>
              <a:t>” is used for filtering rows from a data frame based on specified conditions, providing a convenient way to create a subset of the original data.</a:t>
            </a:r>
          </a:p>
        </p:txBody>
      </p:sp>
      <p:pic>
        <p:nvPicPr>
          <p:cNvPr id="10" name="Picture 9">
            <a:extLst>
              <a:ext uri="{FF2B5EF4-FFF2-40B4-BE49-F238E27FC236}">
                <a16:creationId xmlns:a16="http://schemas.microsoft.com/office/drawing/2014/main" id="{7D454AA9-CA19-B41C-067D-2D101C5A1BCC}"/>
              </a:ext>
            </a:extLst>
          </p:cNvPr>
          <p:cNvPicPr>
            <a:picLocks noChangeAspect="1"/>
          </p:cNvPicPr>
          <p:nvPr/>
        </p:nvPicPr>
        <p:blipFill>
          <a:blip r:embed="rId2"/>
          <a:stretch>
            <a:fillRect/>
          </a:stretch>
        </p:blipFill>
        <p:spPr>
          <a:xfrm>
            <a:off x="68189" y="1697301"/>
            <a:ext cx="9007621" cy="1400124"/>
          </a:xfrm>
          <a:prstGeom prst="rect">
            <a:avLst/>
          </a:prstGeom>
          <a:ln>
            <a:solidFill>
              <a:schemeClr val="tx1"/>
            </a:solidFill>
          </a:ln>
        </p:spPr>
      </p:pic>
    </p:spTree>
    <p:extLst>
      <p:ext uri="{BB962C8B-B14F-4D97-AF65-F5344CB8AC3E}">
        <p14:creationId xmlns:p14="http://schemas.microsoft.com/office/powerpoint/2010/main" val="681347954"/>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Bar Plot</a:t>
            </a:r>
          </a:p>
        </p:txBody>
      </p:sp>
      <p:sp>
        <p:nvSpPr>
          <p:cNvPr id="8" name="Text Placeholder 2">
            <a:extLst>
              <a:ext uri="{FF2B5EF4-FFF2-40B4-BE49-F238E27FC236}">
                <a16:creationId xmlns:a16="http://schemas.microsoft.com/office/drawing/2014/main" id="{BE1553FE-23BF-BD05-FF78-12AAA452667E}"/>
              </a:ext>
            </a:extLst>
          </p:cNvPr>
          <p:cNvSpPr>
            <a:spLocks noGrp="1"/>
          </p:cNvSpPr>
          <p:nvPr>
            <p:ph type="body" idx="1"/>
          </p:nvPr>
        </p:nvSpPr>
        <p:spPr>
          <a:xfrm>
            <a:off x="371475" y="3560550"/>
            <a:ext cx="8229600" cy="2583075"/>
          </a:xfrm>
        </p:spPr>
        <p:txBody>
          <a:bodyPr/>
          <a:lstStyle/>
          <a:p>
            <a:pPr algn="ctr"/>
            <a:r>
              <a:rPr lang="en-US" sz="2200" dirty="0"/>
              <a:t>This R code uses the ggplot2 package to create a bar plot “(</a:t>
            </a:r>
            <a:r>
              <a:rPr lang="en-US" sz="2200" i="1" dirty="0" err="1"/>
              <a:t>bar_plot</a:t>
            </a:r>
            <a:r>
              <a:rPr lang="en-US" sz="2200" dirty="0"/>
              <a:t>)” visualizing the number of awards received by each company.</a:t>
            </a:r>
          </a:p>
          <a:p>
            <a:pPr algn="ctr"/>
            <a:endParaRPr lang="en-US" sz="2200" dirty="0"/>
          </a:p>
          <a:p>
            <a:pPr algn="ctr"/>
            <a:r>
              <a:rPr lang="en-US" sz="2200" dirty="0"/>
              <a:t>The x-axis represents company names, and the y-axis shows the corresponding count of awards.</a:t>
            </a:r>
          </a:p>
        </p:txBody>
      </p:sp>
      <p:pic>
        <p:nvPicPr>
          <p:cNvPr id="11" name="Picture 10">
            <a:extLst>
              <a:ext uri="{FF2B5EF4-FFF2-40B4-BE49-F238E27FC236}">
                <a16:creationId xmlns:a16="http://schemas.microsoft.com/office/drawing/2014/main" id="{568DCB46-9566-37E9-C8AB-A87EE002D838}"/>
              </a:ext>
            </a:extLst>
          </p:cNvPr>
          <p:cNvPicPr>
            <a:picLocks noChangeAspect="1"/>
          </p:cNvPicPr>
          <p:nvPr/>
        </p:nvPicPr>
        <p:blipFill>
          <a:blip r:embed="rId2"/>
          <a:stretch>
            <a:fillRect/>
          </a:stretch>
        </p:blipFill>
        <p:spPr>
          <a:xfrm>
            <a:off x="181522" y="1913428"/>
            <a:ext cx="8780955" cy="1109173"/>
          </a:xfrm>
          <a:prstGeom prst="rect">
            <a:avLst/>
          </a:prstGeom>
          <a:ln>
            <a:solidFill>
              <a:schemeClr val="tx1"/>
            </a:solidFill>
          </a:ln>
        </p:spPr>
      </p:pic>
    </p:spTree>
    <p:extLst>
      <p:ext uri="{BB962C8B-B14F-4D97-AF65-F5344CB8AC3E}">
        <p14:creationId xmlns:p14="http://schemas.microsoft.com/office/powerpoint/2010/main" val="892839505"/>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Bar Plot- contd.</a:t>
            </a:r>
          </a:p>
        </p:txBody>
      </p:sp>
      <p:pic>
        <p:nvPicPr>
          <p:cNvPr id="5" name="Picture 4">
            <a:extLst>
              <a:ext uri="{FF2B5EF4-FFF2-40B4-BE49-F238E27FC236}">
                <a16:creationId xmlns:a16="http://schemas.microsoft.com/office/drawing/2014/main" id="{10A95BFA-AA9A-1412-16D5-4F0DAB9DE288}"/>
              </a:ext>
            </a:extLst>
          </p:cNvPr>
          <p:cNvPicPr>
            <a:picLocks noChangeAspect="1"/>
          </p:cNvPicPr>
          <p:nvPr/>
        </p:nvPicPr>
        <p:blipFill>
          <a:blip r:embed="rId2"/>
          <a:stretch>
            <a:fillRect/>
          </a:stretch>
        </p:blipFill>
        <p:spPr>
          <a:xfrm>
            <a:off x="1288180" y="1600201"/>
            <a:ext cx="6567640" cy="4881651"/>
          </a:xfrm>
          <a:prstGeom prst="rect">
            <a:avLst/>
          </a:prstGeom>
          <a:ln>
            <a:solidFill>
              <a:schemeClr val="tx1"/>
            </a:solidFill>
          </a:ln>
        </p:spPr>
      </p:pic>
    </p:spTree>
    <p:extLst>
      <p:ext uri="{BB962C8B-B14F-4D97-AF65-F5344CB8AC3E}">
        <p14:creationId xmlns:p14="http://schemas.microsoft.com/office/powerpoint/2010/main" val="4274604122"/>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Histogram</a:t>
            </a:r>
          </a:p>
        </p:txBody>
      </p:sp>
      <p:pic>
        <p:nvPicPr>
          <p:cNvPr id="7" name="Picture 6">
            <a:extLst>
              <a:ext uri="{FF2B5EF4-FFF2-40B4-BE49-F238E27FC236}">
                <a16:creationId xmlns:a16="http://schemas.microsoft.com/office/drawing/2014/main" id="{D92A8645-F7CD-00E0-89F3-2A4E2A47C057}"/>
              </a:ext>
            </a:extLst>
          </p:cNvPr>
          <p:cNvPicPr>
            <a:picLocks noChangeAspect="1"/>
          </p:cNvPicPr>
          <p:nvPr/>
        </p:nvPicPr>
        <p:blipFill>
          <a:blip r:embed="rId2"/>
          <a:stretch>
            <a:fillRect/>
          </a:stretch>
        </p:blipFill>
        <p:spPr>
          <a:xfrm>
            <a:off x="452923" y="1774103"/>
            <a:ext cx="8238153" cy="2357629"/>
          </a:xfrm>
          <a:prstGeom prst="rect">
            <a:avLst/>
          </a:prstGeom>
          <a:ln>
            <a:solidFill>
              <a:schemeClr val="tx1"/>
            </a:solidFill>
          </a:ln>
        </p:spPr>
      </p:pic>
      <p:sp>
        <p:nvSpPr>
          <p:cNvPr id="8" name="Text Placeholder 2">
            <a:extLst>
              <a:ext uri="{FF2B5EF4-FFF2-40B4-BE49-F238E27FC236}">
                <a16:creationId xmlns:a16="http://schemas.microsoft.com/office/drawing/2014/main" id="{10D73501-51A9-2651-70E0-A247401AA77F}"/>
              </a:ext>
            </a:extLst>
          </p:cNvPr>
          <p:cNvSpPr>
            <a:spLocks noGrp="1"/>
          </p:cNvSpPr>
          <p:nvPr>
            <p:ph type="body" idx="1"/>
          </p:nvPr>
        </p:nvSpPr>
        <p:spPr>
          <a:xfrm>
            <a:off x="457200" y="4610416"/>
            <a:ext cx="8229600" cy="1494050"/>
          </a:xfrm>
        </p:spPr>
        <p:txBody>
          <a:bodyPr/>
          <a:lstStyle/>
          <a:p>
            <a:r>
              <a:rPr lang="en-US" sz="2200" dirty="0"/>
              <a:t>The code utilizes the hist() function to create histograms for two variables:</a:t>
            </a:r>
          </a:p>
          <a:p>
            <a:pPr lvl="1"/>
            <a:r>
              <a:rPr lang="en-US" sz="1800" i="1" dirty="0" err="1"/>
              <a:t>award_clean$solicitation_year</a:t>
            </a:r>
            <a:r>
              <a:rPr lang="en-US" sz="1800" i="1" dirty="0"/>
              <a:t> </a:t>
            </a:r>
            <a:r>
              <a:rPr lang="en-US" sz="1800" dirty="0"/>
              <a:t>= solicitation years</a:t>
            </a:r>
          </a:p>
          <a:p>
            <a:pPr lvl="1"/>
            <a:r>
              <a:rPr lang="en-US" sz="1800" i="1" dirty="0" err="1"/>
              <a:t>award_clean$award_year</a:t>
            </a:r>
            <a:r>
              <a:rPr lang="en-US" sz="1800" i="1" dirty="0"/>
              <a:t> </a:t>
            </a:r>
            <a:r>
              <a:rPr lang="en-US" sz="1800" dirty="0"/>
              <a:t>= award years</a:t>
            </a:r>
          </a:p>
        </p:txBody>
      </p:sp>
    </p:spTree>
    <p:extLst>
      <p:ext uri="{BB962C8B-B14F-4D97-AF65-F5344CB8AC3E}">
        <p14:creationId xmlns:p14="http://schemas.microsoft.com/office/powerpoint/2010/main" val="2360967854"/>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E75-4255-5C64-065E-9ADD75021580}"/>
              </a:ext>
            </a:extLst>
          </p:cNvPr>
          <p:cNvSpPr>
            <a:spLocks noGrp="1"/>
          </p:cNvSpPr>
          <p:nvPr>
            <p:ph type="ctrTitle"/>
          </p:nvPr>
        </p:nvSpPr>
        <p:spPr/>
        <p:txBody>
          <a:bodyPr/>
          <a:lstStyle/>
          <a:p>
            <a:r>
              <a:rPr lang="en-US" dirty="0"/>
              <a:t>Histogram- contd.</a:t>
            </a:r>
          </a:p>
        </p:txBody>
      </p:sp>
      <p:pic>
        <p:nvPicPr>
          <p:cNvPr id="4" name="Picture 3">
            <a:extLst>
              <a:ext uri="{FF2B5EF4-FFF2-40B4-BE49-F238E27FC236}">
                <a16:creationId xmlns:a16="http://schemas.microsoft.com/office/drawing/2014/main" id="{1AEB702B-6EC9-ED4C-E5E2-12C8752A1BCE}"/>
              </a:ext>
            </a:extLst>
          </p:cNvPr>
          <p:cNvPicPr>
            <a:picLocks noChangeAspect="1"/>
          </p:cNvPicPr>
          <p:nvPr/>
        </p:nvPicPr>
        <p:blipFill>
          <a:blip r:embed="rId2"/>
          <a:stretch>
            <a:fillRect/>
          </a:stretch>
        </p:blipFill>
        <p:spPr>
          <a:xfrm>
            <a:off x="2182136" y="1600201"/>
            <a:ext cx="4779727" cy="3640666"/>
          </a:xfrm>
          <a:prstGeom prst="rect">
            <a:avLst/>
          </a:prstGeom>
          <a:ln>
            <a:solidFill>
              <a:schemeClr val="tx1"/>
            </a:solidFill>
          </a:ln>
        </p:spPr>
      </p:pic>
      <p:sp>
        <p:nvSpPr>
          <p:cNvPr id="3" name="Text Placeholder 2">
            <a:extLst>
              <a:ext uri="{FF2B5EF4-FFF2-40B4-BE49-F238E27FC236}">
                <a16:creationId xmlns:a16="http://schemas.microsoft.com/office/drawing/2014/main" id="{87AF3625-4C54-629B-828E-277F12765071}"/>
              </a:ext>
            </a:extLst>
          </p:cNvPr>
          <p:cNvSpPr>
            <a:spLocks noGrp="1"/>
          </p:cNvSpPr>
          <p:nvPr>
            <p:ph type="body" idx="1"/>
          </p:nvPr>
        </p:nvSpPr>
        <p:spPr>
          <a:xfrm>
            <a:off x="457200" y="5454806"/>
            <a:ext cx="8229600" cy="1250794"/>
          </a:xfrm>
        </p:spPr>
        <p:txBody>
          <a:bodyPr/>
          <a:lstStyle/>
          <a:p>
            <a:pPr algn="ctr"/>
            <a:r>
              <a:rPr lang="en-US" sz="2200" dirty="0"/>
              <a:t>The resulting plot, called the Overlayed Histogram, makes it possible to compare the distributions of the two variables directly in one plot.</a:t>
            </a:r>
          </a:p>
        </p:txBody>
      </p:sp>
    </p:spTree>
    <p:extLst>
      <p:ext uri="{BB962C8B-B14F-4D97-AF65-F5344CB8AC3E}">
        <p14:creationId xmlns:p14="http://schemas.microsoft.com/office/powerpoint/2010/main" val="1108937861"/>
      </p:ext>
    </p:extLst>
  </p:cSld>
  <p:clrMapOvr>
    <a:masterClrMapping/>
  </p:clrMapOvr>
  <mc:AlternateContent xmlns:mc="http://schemas.openxmlformats.org/markup-compatibility/2006" xmlns:p14="http://schemas.microsoft.com/office/powerpoint/2010/main">
    <mc:Choice Requires="p14">
      <p:transition spd="slow" p14:dur="2000" advTm="37828"/>
    </mc:Choice>
    <mc:Fallback xmlns="">
      <p:transition spd="slow" advTm="37828"/>
    </mc:Fallback>
  </mc:AlternateContent>
</p:sld>
</file>

<file path=ppt/theme/theme1.xml><?xml version="1.0" encoding="utf-8"?>
<a:theme xmlns:a="http://schemas.openxmlformats.org/drawingml/2006/main" name="powerpoint_newNE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5193</TotalTime>
  <Words>878</Words>
  <Application>Microsoft Office PowerPoint</Application>
  <PresentationFormat>On-screen Show (4:3)</PresentationFormat>
  <Paragraphs>94</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Helvetica Neue</vt:lpstr>
      <vt:lpstr>powerpoint_newNEU</vt:lpstr>
      <vt:lpstr>ALY 6010  Probability Theory and Introductory Statistics  Final Project Presentation Fall 2023</vt:lpstr>
      <vt:lpstr>Agenda</vt:lpstr>
      <vt:lpstr>Dataset</vt:lpstr>
      <vt:lpstr>Libraries Installed</vt:lpstr>
      <vt:lpstr>Data Cleaning</vt:lpstr>
      <vt:lpstr>Bar Plot</vt:lpstr>
      <vt:lpstr>Bar Plot- contd.</vt:lpstr>
      <vt:lpstr>Histogram</vt:lpstr>
      <vt:lpstr>Histogram- contd.</vt:lpstr>
      <vt:lpstr>Box Plot</vt:lpstr>
      <vt:lpstr>Box Plot- contd.</vt:lpstr>
      <vt:lpstr>Two-Sample T-Test</vt:lpstr>
      <vt:lpstr>Two-Sample T-Test</vt:lpstr>
      <vt:lpstr>Two-Sample T-Test</vt:lpstr>
      <vt:lpstr>Correlation</vt:lpstr>
      <vt:lpstr>Heat Map</vt:lpstr>
      <vt:lpstr>Heat Map- contd.</vt:lpstr>
      <vt:lpstr>Regression</vt:lpstr>
      <vt:lpstr>Prediction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 6000  Database Management Systems Final Project Presentation Fall 2023 Event Management System</dc:title>
  <dc:creator>m.lyons</dc:creator>
  <cp:lastModifiedBy>POORVA JOSHI</cp:lastModifiedBy>
  <cp:revision>72</cp:revision>
  <dcterms:created xsi:type="dcterms:W3CDTF">2010-04-13T14:21:50Z</dcterms:created>
  <dcterms:modified xsi:type="dcterms:W3CDTF">2023-12-11T20:48:02Z</dcterms:modified>
</cp:coreProperties>
</file>