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1" r:id="rId2"/>
    <p:sldId id="256" r:id="rId3"/>
    <p:sldId id="259" r:id="rId4"/>
    <p:sldId id="260" r:id="rId5"/>
    <p:sldId id="262" r:id="rId6"/>
    <p:sldId id="263" r:id="rId7"/>
    <p:sldId id="264" r:id="rId8"/>
    <p:sldId id="265" r:id="rId9"/>
    <p:sldId id="266" r:id="rId10"/>
    <p:sldId id="267"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p:scale>
          <a:sx n="100" d="100"/>
          <a:sy n="100" d="100"/>
        </p:scale>
        <p:origin x="-702" y="336"/>
      </p:cViewPr>
      <p:guideLst>
        <p:guide orient="horz" pos="2160"/>
        <p:guide pos="2880"/>
      </p:guideLst>
    </p:cSldViewPr>
  </p:slideViewPr>
  <p:outlineViewPr>
    <p:cViewPr>
      <p:scale>
        <a:sx n="33" d="100"/>
        <a:sy n="33" d="100"/>
      </p:scale>
      <p:origin x="48" y="870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41B9B8C-5169-45CA-9B9A-F3F3CAABD60F}" type="datetimeFigureOut">
              <a:rPr lang="en-US" smtClean="0"/>
              <a:pPr/>
              <a:t>7/22/2023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6E80A00-68B4-4689-AB09-7E9121ABAAF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1B9B8C-5169-45CA-9B9A-F3F3CAABD60F}"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80A00-68B4-4689-AB09-7E9121ABAA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1B9B8C-5169-45CA-9B9A-F3F3CAABD60F}"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80A00-68B4-4689-AB09-7E9121ABAA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41B9B8C-5169-45CA-9B9A-F3F3CAABD60F}" type="datetimeFigureOut">
              <a:rPr lang="en-US" smtClean="0"/>
              <a:pPr/>
              <a:t>7/22/2023</a:t>
            </a:fld>
            <a:endParaRPr lang="en-US"/>
          </a:p>
        </p:txBody>
      </p:sp>
      <p:sp>
        <p:nvSpPr>
          <p:cNvPr id="9" name="Slide Number Placeholder 8"/>
          <p:cNvSpPr>
            <a:spLocks noGrp="1"/>
          </p:cNvSpPr>
          <p:nvPr>
            <p:ph type="sldNum" sz="quarter" idx="15"/>
          </p:nvPr>
        </p:nvSpPr>
        <p:spPr/>
        <p:txBody>
          <a:bodyPr rtlCol="0"/>
          <a:lstStyle/>
          <a:p>
            <a:fld id="{C6E80A00-68B4-4689-AB09-7E9121ABAAF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41B9B8C-5169-45CA-9B9A-F3F3CAABD60F}" type="datetimeFigureOut">
              <a:rPr lang="en-US" smtClean="0"/>
              <a:pPr/>
              <a:t>7/22/2023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6E80A00-68B4-4689-AB09-7E9121ABAAF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41B9B8C-5169-45CA-9B9A-F3F3CAABD60F}"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80A00-68B4-4689-AB09-7E9121ABAAF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41B9B8C-5169-45CA-9B9A-F3F3CAABD60F}" type="datetimeFigureOut">
              <a:rPr lang="en-US" smtClean="0"/>
              <a:pPr/>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80A00-68B4-4689-AB09-7E9121ABAAF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41B9B8C-5169-45CA-9B9A-F3F3CAABD60F}" type="datetimeFigureOut">
              <a:rPr lang="en-US" smtClean="0"/>
              <a:pPr/>
              <a:t>7/22/2023</a:t>
            </a:fld>
            <a:endParaRPr lang="en-US"/>
          </a:p>
        </p:txBody>
      </p:sp>
      <p:sp>
        <p:nvSpPr>
          <p:cNvPr id="7" name="Slide Number Placeholder 6"/>
          <p:cNvSpPr>
            <a:spLocks noGrp="1"/>
          </p:cNvSpPr>
          <p:nvPr>
            <p:ph type="sldNum" sz="quarter" idx="11"/>
          </p:nvPr>
        </p:nvSpPr>
        <p:spPr/>
        <p:txBody>
          <a:bodyPr rtlCol="0"/>
          <a:lstStyle/>
          <a:p>
            <a:fld id="{C6E80A00-68B4-4689-AB09-7E9121ABAAF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B9B8C-5169-45CA-9B9A-F3F3CAABD60F}" type="datetimeFigureOut">
              <a:rPr lang="en-US" smtClean="0"/>
              <a:pPr/>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E80A00-68B4-4689-AB09-7E9121ABAA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41B9B8C-5169-45CA-9B9A-F3F3CAABD60F}" type="datetimeFigureOut">
              <a:rPr lang="en-US" smtClean="0"/>
              <a:pPr/>
              <a:t>7/22/2023</a:t>
            </a:fld>
            <a:endParaRPr lang="en-US"/>
          </a:p>
        </p:txBody>
      </p:sp>
      <p:sp>
        <p:nvSpPr>
          <p:cNvPr id="22" name="Slide Number Placeholder 21"/>
          <p:cNvSpPr>
            <a:spLocks noGrp="1"/>
          </p:cNvSpPr>
          <p:nvPr>
            <p:ph type="sldNum" sz="quarter" idx="15"/>
          </p:nvPr>
        </p:nvSpPr>
        <p:spPr/>
        <p:txBody>
          <a:bodyPr rtlCol="0"/>
          <a:lstStyle/>
          <a:p>
            <a:fld id="{C6E80A00-68B4-4689-AB09-7E9121ABAAF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41B9B8C-5169-45CA-9B9A-F3F3CAABD60F}" type="datetimeFigureOut">
              <a:rPr lang="en-US" smtClean="0"/>
              <a:pPr/>
              <a:t>7/22/2023</a:t>
            </a:fld>
            <a:endParaRPr lang="en-US"/>
          </a:p>
        </p:txBody>
      </p:sp>
      <p:sp>
        <p:nvSpPr>
          <p:cNvPr id="18" name="Slide Number Placeholder 17"/>
          <p:cNvSpPr>
            <a:spLocks noGrp="1"/>
          </p:cNvSpPr>
          <p:nvPr>
            <p:ph type="sldNum" sz="quarter" idx="11"/>
          </p:nvPr>
        </p:nvSpPr>
        <p:spPr/>
        <p:txBody>
          <a:bodyPr rtlCol="0"/>
          <a:lstStyle/>
          <a:p>
            <a:fld id="{C6E80A00-68B4-4689-AB09-7E9121ABAAF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41B9B8C-5169-45CA-9B9A-F3F3CAABD60F}" type="datetimeFigureOut">
              <a:rPr lang="en-US" smtClean="0"/>
              <a:pPr/>
              <a:t>7/22/2023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6E80A00-68B4-4689-AB09-7E9121ABAA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j7vsefRNhh8dbtQ2f7LYHw8uVjjylTvE?usp=sharing" TargetMode="External"/><Relationship Id="rId2" Type="http://schemas.openxmlformats.org/officeDocument/2006/relationships/hyperlink" Target="https://drive.google.com/file/d/1GlpSgCMCAz_yBWSdwaKQGM33cgN8H2XP/view?usp=sharing" TargetMode="External"/><Relationship Id="rId1" Type="http://schemas.openxmlformats.org/officeDocument/2006/relationships/slideLayout" Target="../slideLayouts/slideLayout2.xml"/><Relationship Id="rId4" Type="http://schemas.openxmlformats.org/officeDocument/2006/relationships/hyperlink" Target="https://drive.google.com/file/d/1LT4TrCF8aSpfF4_HEUbwR0NcHnIREje3/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poorvajadurga@gmai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29388" y="5500702"/>
            <a:ext cx="2028812" cy="874220"/>
          </a:xfrm>
        </p:spPr>
        <p:txBody>
          <a:bodyPr/>
          <a:lstStyle/>
          <a:p>
            <a:r>
              <a:rPr lang="en-US" dirty="0" smtClean="0"/>
              <a:t>    </a:t>
            </a:r>
            <a:endParaRPr lang="en-US" dirty="0"/>
          </a:p>
        </p:txBody>
      </p:sp>
      <p:sp>
        <p:nvSpPr>
          <p:cNvPr id="7" name="Title 3"/>
          <p:cNvSpPr>
            <a:spLocks noGrp="1"/>
          </p:cNvSpPr>
          <p:nvPr>
            <p:ph type="ctrTitle"/>
          </p:nvPr>
        </p:nvSpPr>
        <p:spPr>
          <a:xfrm>
            <a:off x="2000232" y="928670"/>
            <a:ext cx="6172200" cy="1894362"/>
          </a:xfrm>
        </p:spPr>
        <p:txBody>
          <a:bodyPr/>
          <a:lstStyle/>
          <a:p>
            <a:r>
              <a:rPr lang="en-US" b="0" dirty="0" smtClean="0"/>
              <a:t>Employees Burnout Analysis and Prediction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7467600" cy="857232"/>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6.Result</a:t>
            </a:r>
            <a:endParaRPr lang="en-US" dirty="0"/>
          </a:p>
        </p:txBody>
      </p:sp>
      <p:pic>
        <p:nvPicPr>
          <p:cNvPr id="5" name="Content Placeholder 4" descr="RF Reg.PNG"/>
          <p:cNvPicPr>
            <a:picLocks noGrp="1" noChangeAspect="1"/>
          </p:cNvPicPr>
          <p:nvPr>
            <p:ph sz="quarter" idx="1"/>
          </p:nvPr>
        </p:nvPicPr>
        <p:blipFill>
          <a:blip r:embed="rId2"/>
          <a:stretch>
            <a:fillRect/>
          </a:stretch>
        </p:blipFill>
        <p:spPr>
          <a:xfrm>
            <a:off x="2357422" y="2428868"/>
            <a:ext cx="3912605" cy="2214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357158" y="1000108"/>
            <a:ext cx="8001056" cy="738664"/>
          </a:xfrm>
          <a:prstGeom prst="rect">
            <a:avLst/>
          </a:prstGeom>
          <a:noFill/>
        </p:spPr>
        <p:txBody>
          <a:bodyPr wrap="square" rtlCol="0">
            <a:spAutoFit/>
          </a:bodyPr>
          <a:lstStyle/>
          <a:p>
            <a:r>
              <a:rPr lang="en-US" sz="1400" dirty="0"/>
              <a:t>After conducting the Employee Burnout Analysis &amp; Prediction, we obtained insightful findings that shed light on the prevalence, contributing factors, and prediction of employee burnout in the workplace.</a:t>
            </a:r>
          </a:p>
        </p:txBody>
      </p:sp>
      <p:sp>
        <p:nvSpPr>
          <p:cNvPr id="8" name="TextBox 7"/>
          <p:cNvSpPr txBox="1"/>
          <p:nvPr/>
        </p:nvSpPr>
        <p:spPr>
          <a:xfrm>
            <a:off x="357158" y="1928802"/>
            <a:ext cx="8358246" cy="369332"/>
          </a:xfrm>
          <a:prstGeom prst="rect">
            <a:avLst/>
          </a:prstGeom>
          <a:solidFill>
            <a:schemeClr val="accent1">
              <a:lumMod val="20000"/>
              <a:lumOff val="80000"/>
            </a:schemeClr>
          </a:solidFill>
          <a:ln>
            <a:solidFill>
              <a:schemeClr val="tx1"/>
            </a:solidFill>
          </a:ln>
        </p:spPr>
        <p:style>
          <a:lnRef idx="0">
            <a:scrgbClr r="0" g="0" b="0"/>
          </a:lnRef>
          <a:fillRef idx="1002">
            <a:schemeClr val="lt2"/>
          </a:fillRef>
          <a:effectRef idx="0">
            <a:scrgbClr r="0" g="0" b="0"/>
          </a:effectRef>
          <a:fontRef idx="major"/>
        </p:style>
        <p:txBody>
          <a:bodyPr wrap="square" rtlCol="0">
            <a:spAutoFit/>
          </a:bodyPr>
          <a:lstStyle/>
          <a:p>
            <a:pPr algn="ctr"/>
            <a:r>
              <a:rPr lang="en-US" b="1" dirty="0"/>
              <a:t> </a:t>
            </a:r>
            <a:r>
              <a:rPr lang="en-US" b="1" dirty="0" smtClean="0"/>
              <a:t>Successful Results</a:t>
            </a:r>
            <a:endParaRPr lang="en-US" b="1" dirty="0"/>
          </a:p>
        </p:txBody>
      </p:sp>
      <p:pic>
        <p:nvPicPr>
          <p:cNvPr id="11" name="Picture 10" descr="AdaReg.PNG"/>
          <p:cNvPicPr>
            <a:picLocks noChangeAspect="1"/>
          </p:cNvPicPr>
          <p:nvPr/>
        </p:nvPicPr>
        <p:blipFill>
          <a:blip r:embed="rId3"/>
          <a:stretch>
            <a:fillRect/>
          </a:stretch>
        </p:blipFill>
        <p:spPr>
          <a:xfrm>
            <a:off x="2357422" y="4756882"/>
            <a:ext cx="3929090" cy="21011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85852" y="0"/>
            <a:ext cx="4714908" cy="3109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descr="predict 2.PNG"/>
          <p:cNvPicPr>
            <a:picLocks noChangeAspect="1"/>
          </p:cNvPicPr>
          <p:nvPr/>
        </p:nvPicPr>
        <p:blipFill>
          <a:blip r:embed="rId3"/>
          <a:stretch>
            <a:fillRect/>
          </a:stretch>
        </p:blipFill>
        <p:spPr>
          <a:xfrm>
            <a:off x="1214414" y="3429000"/>
            <a:ext cx="4857784" cy="2467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7.Project Links</a:t>
            </a:r>
            <a:endParaRPr lang="en-US" dirty="0"/>
          </a:p>
        </p:txBody>
      </p:sp>
      <p:sp>
        <p:nvSpPr>
          <p:cNvPr id="3" name="Content Placeholder 2"/>
          <p:cNvSpPr>
            <a:spLocks noGrp="1"/>
          </p:cNvSpPr>
          <p:nvPr>
            <p:ph sz="quarter" idx="1"/>
          </p:nvPr>
        </p:nvSpPr>
        <p:spPr>
          <a:xfrm>
            <a:off x="214282" y="2214554"/>
            <a:ext cx="8429684" cy="3857652"/>
          </a:xfrm>
        </p:spPr>
        <p:txBody>
          <a:bodyPr>
            <a:normAutofit fontScale="85000" lnSpcReduction="10000"/>
          </a:bodyPr>
          <a:lstStyle/>
          <a:p>
            <a:pPr>
              <a:buNone/>
            </a:pPr>
            <a:r>
              <a:rPr lang="en-US" sz="1800" dirty="0" smtClean="0">
                <a:latin typeface="Arial Unicode MS" pitchFamily="34" charset="-128"/>
                <a:ea typeface="Arial Unicode MS" pitchFamily="34" charset="-128"/>
                <a:cs typeface="Arial Unicode MS" pitchFamily="34" charset="-128"/>
              </a:rPr>
              <a:t>Data Used In this Project :-</a:t>
            </a:r>
          </a:p>
          <a:p>
            <a:pPr>
              <a:buNone/>
            </a:pPr>
            <a:r>
              <a:rPr lang="en-US" sz="1800" dirty="0" smtClean="0">
                <a:latin typeface="Arial Unicode MS" pitchFamily="34" charset="-128"/>
                <a:ea typeface="Arial Unicode MS" pitchFamily="34" charset="-128"/>
                <a:cs typeface="Arial Unicode MS" pitchFamily="34" charset="-128"/>
                <a:hlinkClick r:id="rId2"/>
              </a:rPr>
              <a:t>https://drive.google.com/file/d/1GlpSgCMCAz_yBWSdwaKQGM33cgN8H2XP/view?usp=sharing</a:t>
            </a:r>
            <a:endParaRPr lang="en-US" sz="1800" dirty="0" smtClean="0">
              <a:latin typeface="Arial Unicode MS" pitchFamily="34" charset="-128"/>
              <a:ea typeface="Arial Unicode MS" pitchFamily="34" charset="-128"/>
              <a:cs typeface="Arial Unicode MS" pitchFamily="34" charset="-128"/>
            </a:endParaRPr>
          </a:p>
          <a:p>
            <a:pPr>
              <a:buNone/>
            </a:pPr>
            <a:endParaRPr lang="en-US" sz="1800" dirty="0" smtClean="0">
              <a:latin typeface="Arial Unicode MS" pitchFamily="34" charset="-128"/>
              <a:ea typeface="Arial Unicode MS" pitchFamily="34" charset="-128"/>
              <a:cs typeface="Arial Unicode MS" pitchFamily="34" charset="-128"/>
            </a:endParaRPr>
          </a:p>
          <a:p>
            <a:pPr>
              <a:buNone/>
            </a:pPr>
            <a:r>
              <a:rPr lang="en-US" sz="1800" dirty="0" smtClean="0">
                <a:latin typeface="Arial Unicode MS" pitchFamily="34" charset="-128"/>
                <a:ea typeface="Arial Unicode MS" pitchFamily="34" charset="-128"/>
                <a:cs typeface="Arial Unicode MS" pitchFamily="34" charset="-128"/>
              </a:rPr>
              <a:t>Code For </a:t>
            </a:r>
            <a:r>
              <a:rPr lang="en-US" sz="1800" dirty="0" err="1" smtClean="0">
                <a:latin typeface="Arial Unicode MS" pitchFamily="34" charset="-128"/>
                <a:ea typeface="Arial Unicode MS" pitchFamily="34" charset="-128"/>
                <a:cs typeface="Arial Unicode MS" pitchFamily="34" charset="-128"/>
              </a:rPr>
              <a:t>BurnOut</a:t>
            </a:r>
            <a:r>
              <a:rPr lang="en-US" sz="1800" dirty="0" smtClean="0">
                <a:latin typeface="Arial Unicode MS" pitchFamily="34" charset="-128"/>
                <a:ea typeface="Arial Unicode MS" pitchFamily="34" charset="-128"/>
                <a:cs typeface="Arial Unicode MS" pitchFamily="34" charset="-128"/>
              </a:rPr>
              <a:t> Prediction :- </a:t>
            </a:r>
          </a:p>
          <a:p>
            <a:pPr>
              <a:buNone/>
            </a:pPr>
            <a:r>
              <a:rPr lang="en-US" sz="1800" dirty="0" smtClean="0">
                <a:latin typeface="Arial Unicode MS" pitchFamily="34" charset="-128"/>
                <a:ea typeface="Arial Unicode MS" pitchFamily="34" charset="-128"/>
                <a:cs typeface="Arial Unicode MS" pitchFamily="34" charset="-128"/>
                <a:hlinkClick r:id="rId3"/>
              </a:rPr>
              <a:t>https://colab.research.google.com/drive/1j7vsefRNhh8dbtQ2f7LYHw8uVjjylTvE?usp=sharing</a:t>
            </a:r>
            <a:endParaRPr lang="en-US" sz="1800" dirty="0" smtClean="0">
              <a:latin typeface="Arial Unicode MS" pitchFamily="34" charset="-128"/>
              <a:ea typeface="Arial Unicode MS" pitchFamily="34" charset="-128"/>
              <a:cs typeface="Arial Unicode MS" pitchFamily="34" charset="-128"/>
            </a:endParaRPr>
          </a:p>
          <a:p>
            <a:pPr>
              <a:buNone/>
            </a:pPr>
            <a:endParaRPr lang="en-US" sz="1800" dirty="0" smtClean="0">
              <a:latin typeface="Arial Unicode MS" pitchFamily="34" charset="-128"/>
              <a:ea typeface="Arial Unicode MS" pitchFamily="34" charset="-128"/>
              <a:cs typeface="Arial Unicode MS" pitchFamily="34" charset="-128"/>
            </a:endParaRPr>
          </a:p>
          <a:p>
            <a:pPr>
              <a:buNone/>
            </a:pPr>
            <a:r>
              <a:rPr lang="en-US" sz="1800" dirty="0" smtClean="0">
                <a:latin typeface="Arial Unicode MS" pitchFamily="34" charset="-128"/>
                <a:ea typeface="Arial Unicode MS" pitchFamily="34" charset="-128"/>
                <a:cs typeface="Arial Unicode MS" pitchFamily="34" charset="-128"/>
              </a:rPr>
              <a:t>Code In </a:t>
            </a:r>
            <a:r>
              <a:rPr lang="en-US" sz="1800" dirty="0" err="1" smtClean="0">
                <a:latin typeface="Arial Unicode MS" pitchFamily="34" charset="-128"/>
                <a:ea typeface="Arial Unicode MS" pitchFamily="34" charset="-128"/>
                <a:cs typeface="Arial Unicode MS" pitchFamily="34" charset="-128"/>
              </a:rPr>
              <a:t>Pdf</a:t>
            </a:r>
            <a:r>
              <a:rPr lang="en-US" sz="1800" dirty="0" smtClean="0">
                <a:latin typeface="Arial Unicode MS" pitchFamily="34" charset="-128"/>
                <a:ea typeface="Arial Unicode MS" pitchFamily="34" charset="-128"/>
                <a:cs typeface="Arial Unicode MS" pitchFamily="34" charset="-128"/>
              </a:rPr>
              <a:t> </a:t>
            </a:r>
            <a:r>
              <a:rPr lang="en-US" sz="1800" dirty="0" smtClean="0">
                <a:latin typeface="Arial Unicode MS" pitchFamily="34" charset="-128"/>
                <a:ea typeface="Arial Unicode MS" pitchFamily="34" charset="-128"/>
                <a:cs typeface="Arial Unicode MS" pitchFamily="34" charset="-128"/>
              </a:rPr>
              <a:t>:-</a:t>
            </a:r>
          </a:p>
          <a:p>
            <a:pPr>
              <a:buNone/>
            </a:pPr>
            <a:r>
              <a:rPr lang="en-US" sz="1800" dirty="0" smtClean="0">
                <a:latin typeface="Arial Unicode MS" pitchFamily="34" charset="-128"/>
                <a:ea typeface="Arial Unicode MS" pitchFamily="34" charset="-128"/>
                <a:cs typeface="Arial Unicode MS" pitchFamily="34" charset="-128"/>
                <a:hlinkClick r:id="rId4"/>
              </a:rPr>
              <a:t>https</a:t>
            </a:r>
            <a:r>
              <a:rPr lang="en-US" sz="1800" dirty="0" smtClean="0">
                <a:latin typeface="Arial Unicode MS" pitchFamily="34" charset="-128"/>
                <a:ea typeface="Arial Unicode MS" pitchFamily="34" charset="-128"/>
                <a:cs typeface="Arial Unicode MS" pitchFamily="34" charset="-128"/>
                <a:hlinkClick r:id="rId4"/>
              </a:rPr>
              <a:t>://</a:t>
            </a:r>
            <a:r>
              <a:rPr lang="en-US" sz="1800" dirty="0" smtClean="0">
                <a:latin typeface="Arial Unicode MS" pitchFamily="34" charset="-128"/>
                <a:ea typeface="Arial Unicode MS" pitchFamily="34" charset="-128"/>
                <a:cs typeface="Arial Unicode MS" pitchFamily="34" charset="-128"/>
                <a:hlinkClick r:id="rId4"/>
              </a:rPr>
              <a:t>drive.google.com/file/d/1LT4TrCF8aSpfF4_HEUbwR0NcHnIREje3/view?usp=sharing</a:t>
            </a:r>
            <a:endParaRPr lang="en-US" sz="1800" dirty="0" smtClean="0">
              <a:latin typeface="Arial Unicode MS" pitchFamily="34" charset="-128"/>
              <a:ea typeface="Arial Unicode MS" pitchFamily="34" charset="-128"/>
              <a:cs typeface="Arial Unicode MS" pitchFamily="34" charset="-128"/>
            </a:endParaRPr>
          </a:p>
          <a:p>
            <a:pPr>
              <a:buNone/>
            </a:pPr>
            <a:endParaRPr lang="en-US" sz="1800" dirty="0" smtClean="0">
              <a:latin typeface="Arial Unicode MS" pitchFamily="34" charset="-128"/>
              <a:ea typeface="Arial Unicode MS" pitchFamily="34" charset="-128"/>
              <a:cs typeface="Arial Unicode MS" pitchFamily="34" charset="-128"/>
            </a:endParaRPr>
          </a:p>
          <a:p>
            <a:pPr>
              <a:buNone/>
            </a:pPr>
            <a:endParaRPr lang="en-US" sz="1800" dirty="0" smtClean="0">
              <a:latin typeface="Arial Unicode MS" pitchFamily="34" charset="-128"/>
              <a:ea typeface="Arial Unicode MS" pitchFamily="34" charset="-128"/>
              <a:cs typeface="Arial Unicode MS" pitchFamily="34" charset="-128"/>
            </a:endParaRPr>
          </a:p>
          <a:p>
            <a:pPr>
              <a:buNone/>
            </a:pPr>
            <a:r>
              <a:rPr lang="en-US" sz="1800" dirty="0" smtClean="0">
                <a:latin typeface="Arial Unicode MS" pitchFamily="34" charset="-128"/>
                <a:ea typeface="Arial Unicode MS" pitchFamily="34" charset="-128"/>
                <a:cs typeface="Arial Unicode MS" pitchFamily="34" charset="-128"/>
              </a:rPr>
              <a:t> </a:t>
            </a:r>
          </a:p>
          <a:p>
            <a:pPr>
              <a:buNone/>
            </a:pPr>
            <a:r>
              <a:rPr lang="en-US" sz="1800" dirty="0" smtClean="0">
                <a:latin typeface="Arial Unicode MS" pitchFamily="34" charset="-128"/>
                <a:ea typeface="Arial Unicode MS" pitchFamily="34" charset="-128"/>
                <a:cs typeface="Arial Unicode MS" pitchFamily="34" charset="-128"/>
              </a:rPr>
              <a:t> </a:t>
            </a:r>
          </a:p>
          <a:p>
            <a:pPr>
              <a:buNone/>
            </a:pPr>
            <a:endParaRPr lang="en-US" sz="1800" dirty="0" smtClean="0">
              <a:latin typeface="Arial Unicode MS" pitchFamily="34" charset="-128"/>
              <a:ea typeface="Arial Unicode MS" pitchFamily="34" charset="-128"/>
              <a:cs typeface="Arial Unicode MS" pitchFamily="34" charset="-128"/>
            </a:endParaRPr>
          </a:p>
          <a:p>
            <a:pPr>
              <a:buNone/>
            </a:pPr>
            <a:endParaRPr lang="en-US" sz="1800"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715436" cy="642942"/>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Student Details</a:t>
            </a:r>
            <a:endParaRPr lang="en-US" b="0" cap="none"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ubtitle 2"/>
          <p:cNvSpPr>
            <a:spLocks noGrp="1"/>
          </p:cNvSpPr>
          <p:nvPr>
            <p:ph type="body" idx="1"/>
          </p:nvPr>
        </p:nvSpPr>
        <p:spPr>
          <a:xfrm>
            <a:off x="0" y="4429108"/>
            <a:ext cx="9144000" cy="2428892"/>
          </a:xfrm>
          <a:solidFill>
            <a:schemeClr val="accent6">
              <a:lumMod val="50000"/>
            </a:schemeClr>
          </a:solidFill>
          <a:ln>
            <a:solidFill>
              <a:schemeClr val="tx1"/>
            </a:solidFill>
          </a:ln>
        </p:spPr>
        <p:txBody>
          <a:bodyPr>
            <a:normAutofit/>
          </a:bodyPr>
          <a:lstStyle/>
          <a:p>
            <a:r>
              <a:rPr lang="en-US" dirty="0" smtClean="0">
                <a:solidFill>
                  <a:schemeClr val="accent5">
                    <a:lumMod val="20000"/>
                    <a:lumOff val="80000"/>
                  </a:schemeClr>
                </a:solidFill>
                <a:latin typeface="Lucida Sans" pitchFamily="34" charset="0"/>
                <a:ea typeface="Cambria Math" pitchFamily="18" charset="0"/>
                <a:cs typeface="Arial" pitchFamily="34" charset="0"/>
              </a:rPr>
              <a:t>Name   : </a:t>
            </a:r>
            <a:r>
              <a:rPr lang="en-US" dirty="0" err="1" smtClean="0">
                <a:solidFill>
                  <a:schemeClr val="accent5">
                    <a:lumMod val="20000"/>
                    <a:lumOff val="80000"/>
                  </a:schemeClr>
                </a:solidFill>
                <a:latin typeface="Lucida Sans" pitchFamily="34" charset="0"/>
                <a:ea typeface="Cambria Math" pitchFamily="18" charset="0"/>
                <a:cs typeface="Arial" pitchFamily="34" charset="0"/>
              </a:rPr>
              <a:t>Pedapatnapu</a:t>
            </a:r>
            <a:r>
              <a:rPr lang="en-US" dirty="0" smtClean="0">
                <a:solidFill>
                  <a:schemeClr val="accent5">
                    <a:lumMod val="20000"/>
                    <a:lumOff val="80000"/>
                  </a:schemeClr>
                </a:solidFill>
                <a:latin typeface="Lucida Sans" pitchFamily="34" charset="0"/>
                <a:ea typeface="Cambria Math" pitchFamily="18" charset="0"/>
                <a:cs typeface="Arial" pitchFamily="34" charset="0"/>
              </a:rPr>
              <a:t> </a:t>
            </a:r>
            <a:r>
              <a:rPr lang="en-US" dirty="0" err="1" smtClean="0">
                <a:solidFill>
                  <a:schemeClr val="accent5">
                    <a:lumMod val="20000"/>
                    <a:lumOff val="80000"/>
                  </a:schemeClr>
                </a:solidFill>
                <a:latin typeface="Lucida Sans" pitchFamily="34" charset="0"/>
                <a:ea typeface="Cambria Math" pitchFamily="18" charset="0"/>
                <a:cs typeface="Arial" pitchFamily="34" charset="0"/>
              </a:rPr>
              <a:t>Poorvaja</a:t>
            </a:r>
            <a:r>
              <a:rPr lang="en-US" dirty="0" smtClean="0">
                <a:solidFill>
                  <a:schemeClr val="accent5">
                    <a:lumMod val="20000"/>
                    <a:lumOff val="80000"/>
                  </a:schemeClr>
                </a:solidFill>
                <a:latin typeface="Lucida Sans" pitchFamily="34" charset="0"/>
                <a:ea typeface="Cambria Math" pitchFamily="18" charset="0"/>
                <a:cs typeface="Arial" pitchFamily="34" charset="0"/>
              </a:rPr>
              <a:t> </a:t>
            </a:r>
            <a:r>
              <a:rPr lang="en-US" dirty="0" err="1" smtClean="0">
                <a:solidFill>
                  <a:schemeClr val="accent5">
                    <a:lumMod val="20000"/>
                    <a:lumOff val="80000"/>
                  </a:schemeClr>
                </a:solidFill>
                <a:latin typeface="Lucida Sans" pitchFamily="34" charset="0"/>
                <a:ea typeface="Cambria Math" pitchFamily="18" charset="0"/>
                <a:cs typeface="Arial" pitchFamily="34" charset="0"/>
              </a:rPr>
              <a:t>Veera</a:t>
            </a:r>
            <a:r>
              <a:rPr lang="en-US" dirty="0" smtClean="0">
                <a:solidFill>
                  <a:schemeClr val="accent5">
                    <a:lumMod val="20000"/>
                    <a:lumOff val="80000"/>
                  </a:schemeClr>
                </a:solidFill>
                <a:latin typeface="Lucida Sans" pitchFamily="34" charset="0"/>
                <a:ea typeface="Cambria Math" pitchFamily="18" charset="0"/>
                <a:cs typeface="Arial" pitchFamily="34" charset="0"/>
              </a:rPr>
              <a:t> Naga </a:t>
            </a:r>
            <a:r>
              <a:rPr lang="en-US" dirty="0" err="1" smtClean="0">
                <a:solidFill>
                  <a:schemeClr val="accent5">
                    <a:lumMod val="20000"/>
                    <a:lumOff val="80000"/>
                  </a:schemeClr>
                </a:solidFill>
                <a:latin typeface="Lucida Sans" pitchFamily="34" charset="0"/>
                <a:ea typeface="Cambria Math" pitchFamily="18" charset="0"/>
                <a:cs typeface="Arial" pitchFamily="34" charset="0"/>
              </a:rPr>
              <a:t>Durga</a:t>
            </a:r>
            <a:r>
              <a:rPr lang="en-US" dirty="0" smtClean="0">
                <a:solidFill>
                  <a:schemeClr val="accent5">
                    <a:lumMod val="20000"/>
                    <a:lumOff val="80000"/>
                  </a:schemeClr>
                </a:solidFill>
                <a:latin typeface="Lucida Sans" pitchFamily="34" charset="0"/>
                <a:ea typeface="Cambria Math" pitchFamily="18" charset="0"/>
                <a:cs typeface="Arial" pitchFamily="34" charset="0"/>
              </a:rPr>
              <a:t> </a:t>
            </a:r>
            <a:endParaRPr lang="en-US" dirty="0" smtClean="0">
              <a:solidFill>
                <a:schemeClr val="tx1"/>
              </a:solidFill>
              <a:latin typeface="Lucida Sans" pitchFamily="34" charset="0"/>
              <a:ea typeface="Cambria Math" pitchFamily="18" charset="0"/>
              <a:cs typeface="Arial" pitchFamily="34" charset="0"/>
            </a:endParaRPr>
          </a:p>
          <a:p>
            <a:r>
              <a:rPr lang="en-US" dirty="0" smtClean="0">
                <a:solidFill>
                  <a:schemeClr val="accent5">
                    <a:lumMod val="20000"/>
                    <a:lumOff val="80000"/>
                  </a:schemeClr>
                </a:solidFill>
                <a:latin typeface="Lucida Sans" pitchFamily="34" charset="0"/>
                <a:ea typeface="Cambria Math" pitchFamily="18" charset="0"/>
                <a:cs typeface="Arial" pitchFamily="34" charset="0"/>
              </a:rPr>
              <a:t>Skill Build Email Id : </a:t>
            </a:r>
            <a:r>
              <a:rPr lang="en-US" dirty="0" smtClean="0">
                <a:hlinkClick r:id="rId2"/>
              </a:rPr>
              <a:t>poorvajadurga@gmail.com</a:t>
            </a:r>
            <a:endParaRPr lang="en-US" dirty="0" smtClean="0">
              <a:solidFill>
                <a:schemeClr val="accent5">
                  <a:lumMod val="20000"/>
                  <a:lumOff val="80000"/>
                </a:schemeClr>
              </a:solidFill>
              <a:latin typeface="Lucida Sans" pitchFamily="34" charset="0"/>
              <a:ea typeface="Cambria Math" pitchFamily="18" charset="0"/>
              <a:cs typeface="Arial" pitchFamily="34" charset="0"/>
            </a:endParaRPr>
          </a:p>
          <a:p>
            <a:r>
              <a:rPr lang="en-US" dirty="0" smtClean="0">
                <a:solidFill>
                  <a:schemeClr val="accent5">
                    <a:lumMod val="20000"/>
                    <a:lumOff val="80000"/>
                  </a:schemeClr>
                </a:solidFill>
                <a:latin typeface="Lucida Sans" pitchFamily="34" charset="0"/>
                <a:ea typeface="Cambria Math" pitchFamily="18" charset="0"/>
                <a:cs typeface="Arial" pitchFamily="34" charset="0"/>
              </a:rPr>
              <a:t>College Name : </a:t>
            </a:r>
            <a:r>
              <a:rPr lang="en-US" dirty="0" err="1" smtClean="0">
                <a:solidFill>
                  <a:schemeClr val="accent5">
                    <a:lumMod val="20000"/>
                    <a:lumOff val="80000"/>
                  </a:schemeClr>
                </a:solidFill>
                <a:latin typeface="Lucida Sans" pitchFamily="34" charset="0"/>
                <a:ea typeface="Cambria Math" pitchFamily="18" charset="0"/>
                <a:cs typeface="Arial" pitchFamily="34" charset="0"/>
              </a:rPr>
              <a:t>Bonam</a:t>
            </a:r>
            <a:r>
              <a:rPr lang="en-US" dirty="0" smtClean="0">
                <a:solidFill>
                  <a:schemeClr val="accent5">
                    <a:lumMod val="20000"/>
                    <a:lumOff val="80000"/>
                  </a:schemeClr>
                </a:solidFill>
                <a:latin typeface="Lucida Sans" pitchFamily="34" charset="0"/>
                <a:ea typeface="Cambria Math" pitchFamily="18" charset="0"/>
                <a:cs typeface="Arial" pitchFamily="34" charset="0"/>
              </a:rPr>
              <a:t> </a:t>
            </a:r>
            <a:r>
              <a:rPr lang="en-US" dirty="0" err="1" smtClean="0">
                <a:solidFill>
                  <a:schemeClr val="accent5">
                    <a:lumMod val="20000"/>
                    <a:lumOff val="80000"/>
                  </a:schemeClr>
                </a:solidFill>
                <a:latin typeface="Lucida Sans" pitchFamily="34" charset="0"/>
                <a:ea typeface="Cambria Math" pitchFamily="18" charset="0"/>
                <a:cs typeface="Arial" pitchFamily="34" charset="0"/>
              </a:rPr>
              <a:t>Venkata</a:t>
            </a:r>
            <a:r>
              <a:rPr lang="en-US" dirty="0" smtClean="0">
                <a:solidFill>
                  <a:schemeClr val="accent5">
                    <a:lumMod val="20000"/>
                    <a:lumOff val="80000"/>
                  </a:schemeClr>
                </a:solidFill>
                <a:latin typeface="Lucida Sans" pitchFamily="34" charset="0"/>
                <a:ea typeface="Cambria Math" pitchFamily="18" charset="0"/>
                <a:cs typeface="Arial" pitchFamily="34" charset="0"/>
              </a:rPr>
              <a:t> </a:t>
            </a:r>
            <a:r>
              <a:rPr lang="en-US" dirty="0" err="1" smtClean="0">
                <a:solidFill>
                  <a:schemeClr val="accent5">
                    <a:lumMod val="20000"/>
                    <a:lumOff val="80000"/>
                  </a:schemeClr>
                </a:solidFill>
                <a:latin typeface="Lucida Sans" pitchFamily="34" charset="0"/>
                <a:ea typeface="Cambria Math" pitchFamily="18" charset="0"/>
                <a:cs typeface="Arial" pitchFamily="34" charset="0"/>
              </a:rPr>
              <a:t>Chalamayya</a:t>
            </a:r>
            <a:r>
              <a:rPr lang="en-US" dirty="0" smtClean="0">
                <a:solidFill>
                  <a:schemeClr val="accent5">
                    <a:lumMod val="20000"/>
                    <a:lumOff val="80000"/>
                  </a:schemeClr>
                </a:solidFill>
                <a:latin typeface="Lucida Sans" pitchFamily="34" charset="0"/>
                <a:ea typeface="Cambria Math" pitchFamily="18" charset="0"/>
                <a:cs typeface="Arial" pitchFamily="34" charset="0"/>
              </a:rPr>
              <a:t> Institute of Technology and Science.</a:t>
            </a:r>
          </a:p>
          <a:p>
            <a:r>
              <a:rPr lang="en-US" dirty="0" smtClean="0">
                <a:solidFill>
                  <a:schemeClr val="accent5">
                    <a:lumMod val="20000"/>
                    <a:lumOff val="80000"/>
                  </a:schemeClr>
                </a:solidFill>
                <a:latin typeface="Lucida Sans" pitchFamily="34" charset="0"/>
                <a:ea typeface="Cambria Math" pitchFamily="18" charset="0"/>
                <a:cs typeface="Arial" pitchFamily="34" charset="0"/>
              </a:rPr>
              <a:t>College State : Andhra Pradesh</a:t>
            </a:r>
          </a:p>
          <a:p>
            <a:r>
              <a:rPr lang="en-US" dirty="0" smtClean="0">
                <a:solidFill>
                  <a:schemeClr val="accent5">
                    <a:lumMod val="20000"/>
                    <a:lumOff val="80000"/>
                  </a:schemeClr>
                </a:solidFill>
                <a:latin typeface="Lucida Sans" pitchFamily="34" charset="0"/>
                <a:ea typeface="Cambria Math" pitchFamily="18" charset="0"/>
                <a:cs typeface="Arial" pitchFamily="34" charset="0"/>
              </a:rPr>
              <a:t>Internship Domain : Artificial Intelligence</a:t>
            </a:r>
          </a:p>
          <a:p>
            <a:r>
              <a:rPr lang="en-US" dirty="0" smtClean="0">
                <a:solidFill>
                  <a:schemeClr val="accent5">
                    <a:lumMod val="20000"/>
                    <a:lumOff val="80000"/>
                  </a:schemeClr>
                </a:solidFill>
                <a:latin typeface="Lucida Sans" pitchFamily="34" charset="0"/>
                <a:ea typeface="Cambria Math" pitchFamily="18" charset="0"/>
                <a:cs typeface="Arial" pitchFamily="34" charset="0"/>
              </a:rPr>
              <a:t>Internship  Start and End Date : 5th June/2023 – 23rd July /2023</a:t>
            </a:r>
          </a:p>
        </p:txBody>
      </p:sp>
      <p:pic>
        <p:nvPicPr>
          <p:cNvPr id="5" name="Picture 4" descr="photo_6187948418199041100_x.jpg"/>
          <p:cNvPicPr>
            <a:picLocks noChangeAspect="1"/>
          </p:cNvPicPr>
          <p:nvPr/>
        </p:nvPicPr>
        <p:blipFill>
          <a:blip r:embed="rId3"/>
          <a:stretch>
            <a:fillRect/>
          </a:stretch>
        </p:blipFill>
        <p:spPr>
          <a:xfrm>
            <a:off x="6429388" y="1714488"/>
            <a:ext cx="2474910" cy="2658031"/>
          </a:xfrm>
          <a:prstGeom prst="rect">
            <a:avLst/>
          </a:prstGeom>
          <a:ln w="12700" cap="sq" cmpd="sng">
            <a:solidFill>
              <a:schemeClr val="accent6">
                <a:lumMod val="75000"/>
              </a:schemeClr>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7786742" cy="642942"/>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pPr algn="ctr"/>
            <a:r>
              <a:rPr lang="en-US" b="1" cap="none" dirty="0" smtClean="0">
                <a:ln w="1905"/>
                <a:solidFill>
                  <a:schemeClr val="bg1"/>
                </a:solidFill>
                <a:effectLst>
                  <a:innerShdw blurRad="69850" dist="43180" dir="5400000">
                    <a:srgbClr val="000000">
                      <a:alpha val="65000"/>
                    </a:srgbClr>
                  </a:innerShdw>
                </a:effectLst>
              </a:rPr>
              <a:t>Problem  Statement</a:t>
            </a:r>
            <a:endParaRPr lang="en-US" b="1" cap="none" dirty="0">
              <a:ln w="1905"/>
              <a:solidFill>
                <a:schemeClr val="bg1"/>
              </a:solidFill>
              <a:effectLst>
                <a:innerShdw blurRad="69850" dist="43180" dir="5400000">
                  <a:srgbClr val="000000">
                    <a:alpha val="65000"/>
                  </a:srgbClr>
                </a:innerShdw>
              </a:effectLst>
            </a:endParaRPr>
          </a:p>
        </p:txBody>
      </p:sp>
      <p:sp>
        <p:nvSpPr>
          <p:cNvPr id="3" name="Content Placeholder 2"/>
          <p:cNvSpPr>
            <a:spLocks noGrp="1"/>
          </p:cNvSpPr>
          <p:nvPr>
            <p:ph sz="quarter" idx="1"/>
          </p:nvPr>
        </p:nvSpPr>
        <p:spPr>
          <a:xfrm>
            <a:off x="1000100" y="1285860"/>
            <a:ext cx="6572296" cy="428628"/>
          </a:xfrm>
        </p:spPr>
        <p:style>
          <a:lnRef idx="0">
            <a:schemeClr val="accent6"/>
          </a:lnRef>
          <a:fillRef idx="3">
            <a:schemeClr val="accent6"/>
          </a:fillRef>
          <a:effectRef idx="3">
            <a:schemeClr val="accent6"/>
          </a:effectRef>
          <a:fontRef idx="minor">
            <a:schemeClr val="lt1"/>
          </a:fontRef>
        </p:style>
        <p:txBody>
          <a:bodyPr>
            <a:normAutofit lnSpcReduction="10000"/>
          </a:bodyPr>
          <a:lstStyle/>
          <a:p>
            <a:pPr algn="ctr">
              <a:buNone/>
            </a:pPr>
            <a:r>
              <a:rPr lang="en-US" dirty="0" smtClean="0">
                <a:solidFill>
                  <a:schemeClr val="bg1">
                    <a:lumMod val="95000"/>
                  </a:schemeClr>
                </a:solidFill>
                <a:latin typeface="Constantia" pitchFamily="18" charset="0"/>
              </a:rPr>
              <a:t>Employee Burnout Analysis and Prediction</a:t>
            </a:r>
            <a:endParaRPr lang="en-US" dirty="0">
              <a:solidFill>
                <a:schemeClr val="bg1">
                  <a:lumMod val="95000"/>
                </a:schemeClr>
              </a:solidFill>
              <a:latin typeface="Constantia" pitchFamily="18" charset="0"/>
            </a:endParaRPr>
          </a:p>
        </p:txBody>
      </p:sp>
      <p:sp>
        <p:nvSpPr>
          <p:cNvPr id="4" name="Rectangle 3"/>
          <p:cNvSpPr/>
          <p:nvPr/>
        </p:nvSpPr>
        <p:spPr>
          <a:xfrm>
            <a:off x="285720" y="1785927"/>
            <a:ext cx="7858180" cy="4647426"/>
          </a:xfrm>
          <a:prstGeom prst="rect">
            <a:avLst/>
          </a:prstGeom>
        </p:spPr>
        <p:txBody>
          <a:bodyPr wrap="square">
            <a:spAutoFit/>
          </a:bodyPr>
          <a:lstStyle/>
          <a:p>
            <a:pPr>
              <a:buClr>
                <a:schemeClr val="accent1"/>
              </a:buClr>
            </a:pPr>
            <a:endParaRPr lang="en-US" sz="2000" dirty="0" smtClean="0"/>
          </a:p>
          <a:p>
            <a:pPr>
              <a:buClr>
                <a:schemeClr val="accent1"/>
              </a:buClr>
              <a:buFont typeface="Wingdings" pitchFamily="2" charset="2"/>
              <a:buChar char="§"/>
            </a:pPr>
            <a:r>
              <a:rPr lang="en-US" sz="2000" dirty="0" smtClean="0"/>
              <a:t> Burnout is a state of physical, emotional, and mental exhaustion caused by chronic workplace stress, leading to reduced productivity, diminished job satisfaction, and increased turnover rates.</a:t>
            </a:r>
          </a:p>
          <a:p>
            <a:r>
              <a:rPr lang="en-US" sz="2000" b="1" dirty="0" smtClean="0"/>
              <a:t>Investigate Root Causes:</a:t>
            </a:r>
            <a:r>
              <a:rPr lang="en-US" sz="2000" dirty="0" smtClean="0"/>
              <a:t> </a:t>
            </a:r>
            <a:r>
              <a:rPr lang="en-US" dirty="0" smtClean="0"/>
              <a:t>Examine the organizational, job-related, and individual factors that contribute to employee burnout. </a:t>
            </a:r>
          </a:p>
          <a:p>
            <a:r>
              <a:rPr lang="en-US" sz="2000" b="1" dirty="0" smtClean="0"/>
              <a:t>Identify Burnout Indicators:</a:t>
            </a:r>
            <a:r>
              <a:rPr lang="en-US" sz="2000" dirty="0" smtClean="0"/>
              <a:t> Analyze various physical, emotional, and behavioral indicators of burnout among employees to create a standardized measurement framework for assessing burnout levels accurately.</a:t>
            </a:r>
            <a:endParaRPr lang="en-US" sz="2000" dirty="0"/>
          </a:p>
          <a:p>
            <a:r>
              <a:rPr lang="en-US" sz="2000" b="1" dirty="0" smtClean="0"/>
              <a:t>Predictive </a:t>
            </a:r>
            <a:r>
              <a:rPr lang="en-US" sz="2000" b="1" dirty="0"/>
              <a:t>Modeling:</a:t>
            </a:r>
            <a:r>
              <a:rPr lang="en-US" sz="2000" dirty="0"/>
              <a:t> Develop predictive models using historical data and machine learning techniques to anticipate and forecast instances of burnout among employees. </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7572428" cy="642942"/>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pPr algn="ctr"/>
            <a:r>
              <a:rPr lang="en-US"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Agenda</a:t>
            </a:r>
            <a:endParaRPr lang="en-US" cap="none"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sz="quarter" idx="1"/>
          </p:nvPr>
        </p:nvSpPr>
        <p:spPr>
          <a:xfrm>
            <a:off x="457200" y="1214422"/>
            <a:ext cx="7467600" cy="5643578"/>
          </a:xfrm>
        </p:spPr>
        <p:txBody>
          <a:bodyPr>
            <a:normAutofit fontScale="77500" lnSpcReduction="20000"/>
          </a:bodyPr>
          <a:lstStyle/>
          <a:p>
            <a:pPr marL="457200" indent="-457200">
              <a:buClr>
                <a:schemeClr val="tx1"/>
              </a:buClr>
              <a:buSzPct val="88000"/>
              <a:buFont typeface="+mj-lt"/>
              <a:buAutoNum type="arabicPeriod"/>
            </a:pPr>
            <a:r>
              <a:rPr lang="en-US" dirty="0" smtClean="0"/>
              <a:t>Project Overview</a:t>
            </a:r>
          </a:p>
          <a:p>
            <a:pPr marL="822960" lvl="1" indent="-457200">
              <a:buClr>
                <a:schemeClr val="tx1"/>
              </a:buClr>
              <a:buSzPct val="88000"/>
            </a:pPr>
            <a:r>
              <a:rPr lang="en-US" sz="1500" dirty="0" smtClean="0"/>
              <a:t>  </a:t>
            </a:r>
            <a:r>
              <a:rPr lang="en-US" sz="1700" dirty="0" smtClean="0"/>
              <a:t>Introduction to the Project </a:t>
            </a:r>
          </a:p>
          <a:p>
            <a:pPr marL="822960" lvl="1" indent="-457200">
              <a:buClr>
                <a:schemeClr val="tx1"/>
              </a:buClr>
              <a:buSzPct val="88000"/>
            </a:pPr>
            <a:r>
              <a:rPr lang="en-US" sz="1700" dirty="0" smtClean="0"/>
              <a:t> Purpose and Scope of the Analysis</a:t>
            </a:r>
          </a:p>
          <a:p>
            <a:pPr marL="457200" indent="-457200">
              <a:buClr>
                <a:schemeClr val="tx1"/>
              </a:buClr>
              <a:buSzPct val="88000"/>
              <a:buFont typeface="+mj-lt"/>
              <a:buAutoNum type="arabicPeriod"/>
            </a:pPr>
            <a:r>
              <a:rPr lang="en-US" dirty="0" smtClean="0"/>
              <a:t>Who Are The End Users</a:t>
            </a:r>
          </a:p>
          <a:p>
            <a:pPr marL="822960" lvl="1" indent="-457200">
              <a:buClr>
                <a:schemeClr val="tx1"/>
              </a:buClr>
              <a:buSzPct val="88000"/>
            </a:pPr>
            <a:r>
              <a:rPr lang="en-US" sz="1900" dirty="0" smtClean="0"/>
              <a:t>Human Resources (HR) Department</a:t>
            </a:r>
          </a:p>
          <a:p>
            <a:pPr marL="822960" lvl="1" indent="-457200">
              <a:buClr>
                <a:schemeClr val="tx1"/>
              </a:buClr>
              <a:buSzPct val="88000"/>
            </a:pPr>
            <a:r>
              <a:rPr lang="en-US" sz="1900" dirty="0" smtClean="0"/>
              <a:t>Managers and Team Leaders</a:t>
            </a:r>
          </a:p>
          <a:p>
            <a:pPr marL="457200" indent="-457200">
              <a:buClr>
                <a:schemeClr val="tx1"/>
              </a:buClr>
              <a:buSzPct val="88000"/>
              <a:buFont typeface="+mj-lt"/>
              <a:buAutoNum type="arabicPeriod"/>
            </a:pPr>
            <a:r>
              <a:rPr lang="en-US" dirty="0" smtClean="0"/>
              <a:t>Solution And Its Value Proposition</a:t>
            </a:r>
          </a:p>
          <a:p>
            <a:pPr marL="822960" lvl="1" indent="-457200">
              <a:buClr>
                <a:schemeClr val="tx1"/>
              </a:buClr>
              <a:buSzPct val="88000"/>
            </a:pPr>
            <a:r>
              <a:rPr lang="en-US" sz="1700" dirty="0" smtClean="0"/>
              <a:t>Overview of the Proposed Solution </a:t>
            </a:r>
          </a:p>
          <a:p>
            <a:pPr marL="822960" lvl="1" indent="-457200">
              <a:buClr>
                <a:schemeClr val="tx1"/>
              </a:buClr>
              <a:buSzPct val="88000"/>
            </a:pPr>
            <a:r>
              <a:rPr lang="en-US" sz="1700" dirty="0" smtClean="0"/>
              <a:t> How it Addresses Burnout Issues </a:t>
            </a:r>
          </a:p>
          <a:p>
            <a:pPr marL="822960" lvl="1" indent="-457200">
              <a:buClr>
                <a:schemeClr val="tx1"/>
              </a:buClr>
              <a:buSzPct val="88000"/>
            </a:pPr>
            <a:r>
              <a:rPr lang="en-US" sz="1700" dirty="0" smtClean="0"/>
              <a:t> Key Benefits and Value to End Users</a:t>
            </a:r>
          </a:p>
          <a:p>
            <a:pPr marL="457200" indent="-457200">
              <a:buClr>
                <a:schemeClr val="tx1"/>
              </a:buClr>
              <a:buSzPct val="88000"/>
              <a:buFont typeface="+mj-lt"/>
              <a:buAutoNum type="arabicPeriod"/>
            </a:pPr>
            <a:r>
              <a:rPr lang="en-US" dirty="0" smtClean="0"/>
              <a:t>Customization Of Project</a:t>
            </a:r>
          </a:p>
          <a:p>
            <a:pPr marL="822960" lvl="1" indent="-457200">
              <a:buClr>
                <a:schemeClr val="tx1"/>
              </a:buClr>
              <a:buSzPct val="88000"/>
            </a:pPr>
            <a:r>
              <a:rPr lang="en-US" sz="1800" dirty="0" smtClean="0"/>
              <a:t>Adapting to Different Work Environments </a:t>
            </a:r>
          </a:p>
          <a:p>
            <a:pPr marL="822960" lvl="1" indent="-457200">
              <a:buClr>
                <a:schemeClr val="tx1"/>
              </a:buClr>
              <a:buSzPct val="88000"/>
            </a:pPr>
            <a:r>
              <a:rPr lang="en-US" sz="1800" dirty="0" smtClean="0"/>
              <a:t>Flexibility and Scalability</a:t>
            </a:r>
            <a:endParaRPr lang="en-US" sz="1500" dirty="0" smtClean="0"/>
          </a:p>
          <a:p>
            <a:pPr marL="457200" indent="-457200">
              <a:buClr>
                <a:schemeClr val="tx1"/>
              </a:buClr>
              <a:buSzPct val="88000"/>
              <a:buFont typeface="+mj-lt"/>
              <a:buAutoNum type="arabicPeriod"/>
            </a:pPr>
            <a:r>
              <a:rPr lang="en-US" dirty="0" smtClean="0"/>
              <a:t> </a:t>
            </a:r>
            <a:r>
              <a:rPr lang="en-US" dirty="0" err="1" smtClean="0"/>
              <a:t>Modelling</a:t>
            </a:r>
            <a:r>
              <a:rPr lang="en-US" dirty="0" smtClean="0"/>
              <a:t> </a:t>
            </a:r>
          </a:p>
          <a:p>
            <a:pPr marL="822960" lvl="1" indent="-457200">
              <a:buClr>
                <a:schemeClr val="tx1"/>
              </a:buClr>
              <a:buSzPct val="88000"/>
            </a:pPr>
            <a:r>
              <a:rPr lang="en-US" sz="1700" dirty="0" smtClean="0"/>
              <a:t>Data Collection and Preprocessing </a:t>
            </a:r>
          </a:p>
          <a:p>
            <a:pPr marL="822960" lvl="1" indent="-457200">
              <a:buClr>
                <a:schemeClr val="tx1"/>
              </a:buClr>
              <a:buSzPct val="88000"/>
            </a:pPr>
            <a:r>
              <a:rPr lang="en-US" sz="1700" dirty="0" smtClean="0"/>
              <a:t>Feature Selection and Engineering </a:t>
            </a:r>
          </a:p>
          <a:p>
            <a:pPr marL="822960" lvl="1" indent="-457200">
              <a:buClr>
                <a:schemeClr val="tx1"/>
              </a:buClr>
              <a:buSzPct val="88000"/>
            </a:pPr>
            <a:r>
              <a:rPr lang="en-US" sz="1700" dirty="0" smtClean="0"/>
              <a:t> Choice of Predictive Models</a:t>
            </a:r>
          </a:p>
          <a:p>
            <a:pPr marL="457200" indent="-457200">
              <a:buClr>
                <a:schemeClr val="tx1"/>
              </a:buClr>
              <a:buSzPct val="88000"/>
              <a:buFont typeface="+mj-lt"/>
              <a:buAutoNum type="arabicPeriod"/>
            </a:pPr>
            <a:r>
              <a:rPr lang="en-US" dirty="0" smtClean="0"/>
              <a:t>Results</a:t>
            </a:r>
          </a:p>
          <a:p>
            <a:pPr marL="822960" lvl="1" indent="-457200">
              <a:buClr>
                <a:schemeClr val="tx1"/>
              </a:buClr>
              <a:buSzPct val="88000"/>
            </a:pPr>
            <a:r>
              <a:rPr lang="en-US" sz="1700" dirty="0" smtClean="0"/>
              <a:t>Presentation of Analyzed Data </a:t>
            </a:r>
          </a:p>
          <a:p>
            <a:pPr marL="822960" lvl="1" indent="-457200">
              <a:buClr>
                <a:schemeClr val="tx1"/>
              </a:buClr>
              <a:buSzPct val="88000"/>
            </a:pPr>
            <a:r>
              <a:rPr lang="en-US" sz="1700" dirty="0" smtClean="0"/>
              <a:t>Burnout Prediction Performance Metrics</a:t>
            </a:r>
          </a:p>
          <a:p>
            <a:pPr marL="457200" indent="-457200">
              <a:buClr>
                <a:schemeClr val="tx1"/>
              </a:buClr>
              <a:buSzPct val="88000"/>
              <a:buFont typeface="+mj-lt"/>
              <a:buAutoNum type="arabicPeriod"/>
            </a:pPr>
            <a:r>
              <a:rPr lang="en-US" dirty="0" smtClean="0"/>
              <a:t>Project Links</a:t>
            </a:r>
          </a:p>
          <a:p>
            <a:pPr marL="822960" lvl="1" indent="-457200">
              <a:buClr>
                <a:schemeClr val="tx1"/>
              </a:buClr>
              <a:buSzPct val="88000"/>
            </a:pPr>
            <a:r>
              <a:rPr lang="en-US" sz="1800" dirty="0" smtClean="0"/>
              <a:t>Access to Project Resources and Data </a:t>
            </a:r>
          </a:p>
          <a:p>
            <a:pPr marL="822960" lvl="1" indent="-457200">
              <a:buClr>
                <a:schemeClr val="tx1"/>
              </a:buClr>
              <a:buSzPct val="88000"/>
            </a:pPr>
            <a:r>
              <a:rPr lang="en-US" sz="1800" dirty="0" err="1" smtClean="0"/>
              <a:t>GitHub</a:t>
            </a:r>
            <a:r>
              <a:rPr lang="en-US" sz="1800" dirty="0" smtClean="0"/>
              <a:t> Repository</a:t>
            </a:r>
          </a:p>
          <a:p>
            <a:pPr marL="457200" indent="-457200">
              <a:buClr>
                <a:schemeClr val="tx1"/>
              </a:buClr>
              <a:buSzPct val="88000"/>
              <a:buFont typeface="+mj-lt"/>
              <a:buAutoNum type="arabicPeriod"/>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1.Project Overview</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dirty="0" smtClean="0"/>
              <a:t/>
            </a:r>
            <a:br>
              <a:rPr lang="en-US" dirty="0" smtClean="0"/>
            </a:br>
            <a:r>
              <a:rPr lang="en-US" sz="2600" dirty="0" smtClean="0"/>
              <a:t>In this project, we aim to conduct a comprehensive Employee Burnout Analysis &amp; Prediction to address the growing concern of burnout in today's workplaces. Employee burnout is a state of physical, emotional, and mental exhaustion caused by chronic workplace stress, leading to reduced productivity, diminished job satisfaction, and increased turnover rates.</a:t>
            </a:r>
          </a:p>
          <a:p>
            <a:r>
              <a:rPr lang="en-US" sz="2600" dirty="0" smtClean="0"/>
              <a:t>Our primary objective is to identify the key factors contributing to employee burnout by analyzing data from various industries and organizational settings. Through surveys, performance metrics, and other relevant sources, we will gather valuable insights into the prevalence and underlying causes of burnout.</a:t>
            </a:r>
          </a:p>
          <a:p>
            <a:r>
              <a:rPr lang="en-US" sz="2600" dirty="0" smtClean="0"/>
              <a:t>By leveraging advanced statistical techniques and machine learning algorithms, we intend to develop a predictive model that can anticipate instances of burnout among employees. This model will aid in early detection and enable organizations to implement proactive measures to prevent burnout and promote employee well-being.</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pPr marL="457200" indent="-457200">
              <a:buClr>
                <a:schemeClr val="tx1"/>
              </a:buClr>
              <a:buSzPct val="88000"/>
            </a:pPr>
            <a:r>
              <a:rPr lang="en-US" dirty="0" smtClean="0"/>
              <a:t>2.Who Are The End Users</a:t>
            </a:r>
          </a:p>
        </p:txBody>
      </p:sp>
      <p:sp>
        <p:nvSpPr>
          <p:cNvPr id="4" name="TextBox 3"/>
          <p:cNvSpPr txBox="1"/>
          <p:nvPr/>
        </p:nvSpPr>
        <p:spPr>
          <a:xfrm>
            <a:off x="142844" y="2000240"/>
            <a:ext cx="7572428" cy="4278094"/>
          </a:xfrm>
          <a:prstGeom prst="rect">
            <a:avLst/>
          </a:prstGeom>
          <a:noFill/>
        </p:spPr>
        <p:txBody>
          <a:bodyPr wrap="square" rtlCol="0">
            <a:spAutoFit/>
          </a:bodyPr>
          <a:lstStyle/>
          <a:p>
            <a:r>
              <a:rPr lang="en-US" sz="1600" dirty="0" smtClean="0"/>
              <a:t>The </a:t>
            </a:r>
            <a:r>
              <a:rPr lang="en-US" sz="1600" dirty="0"/>
              <a:t>end users for Employee Burnout Analysis can vary depending on the context and purpose of the analysis. Here are some potential end users who could benefit from the insights and findings of the analysis</a:t>
            </a:r>
            <a:r>
              <a:rPr lang="en-US" sz="1600" dirty="0" smtClean="0"/>
              <a:t>:</a:t>
            </a:r>
          </a:p>
          <a:p>
            <a:endParaRPr lang="en-US" sz="1600" dirty="0"/>
          </a:p>
          <a:p>
            <a:pPr>
              <a:buFont typeface="Arial" pitchFamily="34" charset="0"/>
              <a:buChar char="•"/>
            </a:pPr>
            <a:r>
              <a:rPr lang="en-US" sz="1600" b="1" dirty="0" smtClean="0"/>
              <a:t> Human </a:t>
            </a:r>
            <a:r>
              <a:rPr lang="en-US" sz="1600" b="1" dirty="0"/>
              <a:t>Resources (HR) Department:</a:t>
            </a:r>
            <a:r>
              <a:rPr lang="en-US" sz="1600" dirty="0"/>
              <a:t> The HR team plays a crucial role in managing employee well-being and organizational productivity. They can use the analysis to identify potential burnout risk factors, design employee support programs, and create strategies to promote a healthier work environment.</a:t>
            </a:r>
          </a:p>
          <a:p>
            <a:pPr>
              <a:buFont typeface="Arial" pitchFamily="34" charset="0"/>
              <a:buChar char="•"/>
            </a:pPr>
            <a:r>
              <a:rPr lang="en-US" sz="1600" b="1" dirty="0" smtClean="0"/>
              <a:t> Managers </a:t>
            </a:r>
            <a:r>
              <a:rPr lang="en-US" sz="1600" b="1" dirty="0"/>
              <a:t>and Team Leaders:</a:t>
            </a:r>
            <a:r>
              <a:rPr lang="en-US" sz="1600" dirty="0"/>
              <a:t> Managers and team leaders are responsible for the day-to-day management of employees. They can use the analysis to recognize signs of burnout in their teams, offer appropriate support, and adjust workloads or responsibilities to prevent burnout.</a:t>
            </a:r>
          </a:p>
          <a:p>
            <a:pPr>
              <a:buFont typeface="Arial" pitchFamily="34" charset="0"/>
              <a:buChar char="•"/>
            </a:pPr>
            <a:r>
              <a:rPr lang="en-US" sz="1600" b="1" dirty="0" smtClean="0"/>
              <a:t> Organizational </a:t>
            </a:r>
            <a:r>
              <a:rPr lang="en-US" sz="1600" b="1" dirty="0"/>
              <a:t>Leadership and Executives:</a:t>
            </a:r>
            <a:r>
              <a:rPr lang="en-US" sz="1600" dirty="0"/>
              <a:t> Senior management can utilize the analysis to understand the impact of burnout on organizational performance and make informed decisions about resource allocation, employee development, and initiatives to improve work-life balance</a:t>
            </a:r>
            <a:r>
              <a:rPr lang="en-US" sz="1600" dirty="0" smtClean="0"/>
              <a:t>.</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dirty="0" smtClean="0"/>
              <a:t>3.Solution And Its Value Proposition</a:t>
            </a:r>
            <a:endParaRPr lang="en-US" dirty="0"/>
          </a:p>
        </p:txBody>
      </p:sp>
      <p:sp>
        <p:nvSpPr>
          <p:cNvPr id="3" name="Rectangle 2"/>
          <p:cNvSpPr/>
          <p:nvPr/>
        </p:nvSpPr>
        <p:spPr>
          <a:xfrm>
            <a:off x="428596" y="1714488"/>
            <a:ext cx="7286676" cy="1200329"/>
          </a:xfrm>
          <a:prstGeom prst="rect">
            <a:avLst/>
          </a:prstGeom>
        </p:spPr>
        <p:txBody>
          <a:bodyPr wrap="square">
            <a:spAutoFit/>
          </a:bodyPr>
          <a:lstStyle/>
          <a:p>
            <a:r>
              <a:rPr lang="en-US" dirty="0"/>
              <a:t>The solution we propose for Employee Burnout Analysis &amp; Prediction is a comprehensive data-driven approach that combines advanced analytics and predictive modeling to tackle the issue of burnout in the workplace effectively.</a:t>
            </a:r>
          </a:p>
        </p:txBody>
      </p:sp>
      <p:sp>
        <p:nvSpPr>
          <p:cNvPr id="4" name="Rectangle 3"/>
          <p:cNvSpPr/>
          <p:nvPr/>
        </p:nvSpPr>
        <p:spPr>
          <a:xfrm>
            <a:off x="214282" y="2928935"/>
            <a:ext cx="8429684" cy="2031325"/>
          </a:xfrm>
          <a:prstGeom prst="rect">
            <a:avLst/>
          </a:prstGeom>
        </p:spPr>
        <p:txBody>
          <a:bodyPr wrap="square">
            <a:spAutoFit/>
          </a:bodyPr>
          <a:lstStyle/>
          <a:p>
            <a:pPr marL="342900" indent="-342900">
              <a:buFont typeface="+mj-lt"/>
              <a:buAutoNum type="arabicPeriod"/>
            </a:pPr>
            <a:r>
              <a:rPr lang="en-US" dirty="0"/>
              <a:t>Data Collection and Preprocessing:</a:t>
            </a:r>
          </a:p>
          <a:p>
            <a:pPr marL="800100" lvl="1" indent="-342900">
              <a:buFont typeface="Arial" pitchFamily="34" charset="0"/>
              <a:buChar char="•"/>
            </a:pPr>
            <a:r>
              <a:rPr lang="en-US" dirty="0" smtClean="0"/>
              <a:t>The data is  </a:t>
            </a:r>
            <a:r>
              <a:rPr lang="en-US" dirty="0"/>
              <a:t>from various sources, including employee surveys, performance metrics, HR records, and other relevant data points.</a:t>
            </a:r>
          </a:p>
          <a:p>
            <a:pPr marL="342900" indent="-342900">
              <a:buFont typeface="+mj-lt"/>
              <a:buAutoNum type="arabicPeriod"/>
            </a:pPr>
            <a:r>
              <a:rPr lang="en-US" dirty="0" smtClean="0"/>
              <a:t>Predictive </a:t>
            </a:r>
            <a:r>
              <a:rPr lang="en-US" dirty="0"/>
              <a:t>Modeling:</a:t>
            </a:r>
          </a:p>
          <a:p>
            <a:pPr marL="800100" lvl="1" indent="-342900">
              <a:buFont typeface="Arial" pitchFamily="34" charset="0"/>
              <a:buChar char="•"/>
            </a:pPr>
            <a:r>
              <a:rPr lang="en-US" dirty="0"/>
              <a:t>Leveraging machine learning algorithms, we will build a robust predictive model capable of forecasting employee burnout.</a:t>
            </a:r>
          </a:p>
          <a:p>
            <a:pPr marL="800100" lvl="1" indent="-342900"/>
            <a:endParaRPr lang="en-US" dirty="0" smtClean="0"/>
          </a:p>
        </p:txBody>
      </p:sp>
      <p:sp>
        <p:nvSpPr>
          <p:cNvPr id="5" name="Rectangle 4"/>
          <p:cNvSpPr/>
          <p:nvPr/>
        </p:nvSpPr>
        <p:spPr>
          <a:xfrm>
            <a:off x="571471" y="4929198"/>
            <a:ext cx="7143801" cy="1661993"/>
          </a:xfrm>
          <a:prstGeom prst="rect">
            <a:avLst/>
          </a:prstGeom>
        </p:spPr>
        <p:txBody>
          <a:bodyPr wrap="square">
            <a:spAutoFit/>
          </a:bodyPr>
          <a:lstStyle/>
          <a:p>
            <a:r>
              <a:rPr lang="en-US" dirty="0"/>
              <a:t>Our Employee Burnout Analysis &amp; Prediction solution offers several key benefits and value to organizations and their employees</a:t>
            </a:r>
            <a:r>
              <a:rPr lang="en-US" dirty="0" smtClean="0"/>
              <a:t>:</a:t>
            </a:r>
          </a:p>
          <a:p>
            <a:pPr>
              <a:buFont typeface="Wingdings" pitchFamily="2" charset="2"/>
              <a:buChar char="Ø"/>
            </a:pPr>
            <a:r>
              <a:rPr lang="en-US" sz="1400" dirty="0" smtClean="0"/>
              <a:t>Early</a:t>
            </a:r>
            <a:r>
              <a:rPr lang="en-US" sz="1600" dirty="0" smtClean="0"/>
              <a:t> </a:t>
            </a:r>
            <a:r>
              <a:rPr lang="en-US" sz="1600" dirty="0"/>
              <a:t>Detection and </a:t>
            </a:r>
            <a:r>
              <a:rPr lang="en-US" sz="1600" dirty="0" smtClean="0"/>
              <a:t>Prevention</a:t>
            </a:r>
          </a:p>
          <a:p>
            <a:pPr>
              <a:buFont typeface="Wingdings" pitchFamily="2" charset="2"/>
              <a:buChar char="Ø"/>
            </a:pPr>
            <a:r>
              <a:rPr lang="en-US" sz="1600" dirty="0"/>
              <a:t>Data-Driven Decision </a:t>
            </a:r>
            <a:r>
              <a:rPr lang="en-US" sz="1600" dirty="0" smtClean="0"/>
              <a:t>Making</a:t>
            </a:r>
          </a:p>
          <a:p>
            <a:pPr>
              <a:buFont typeface="Wingdings" pitchFamily="2" charset="2"/>
              <a:buChar char="Ø"/>
            </a:pPr>
            <a:r>
              <a:rPr lang="en-US" sz="1600" dirty="0"/>
              <a:t>Enhanced Employee Retention and Productivity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dirty="0" smtClean="0"/>
              <a:t>4.Customization Of Project</a:t>
            </a:r>
            <a:endParaRPr lang="en-US" dirty="0"/>
          </a:p>
        </p:txBody>
      </p:sp>
      <p:sp>
        <p:nvSpPr>
          <p:cNvPr id="3" name="TextBox 2"/>
          <p:cNvSpPr txBox="1"/>
          <p:nvPr/>
        </p:nvSpPr>
        <p:spPr>
          <a:xfrm>
            <a:off x="500034" y="1357298"/>
            <a:ext cx="7358114" cy="4524315"/>
          </a:xfrm>
          <a:prstGeom prst="rect">
            <a:avLst/>
          </a:prstGeom>
          <a:noFill/>
        </p:spPr>
        <p:txBody>
          <a:bodyPr wrap="square" rtlCol="0">
            <a:spAutoFit/>
          </a:bodyPr>
          <a:lstStyle/>
          <a:p>
            <a:r>
              <a:rPr lang="en-US" sz="1600" dirty="0" smtClean="0"/>
              <a:t>Customizing </a:t>
            </a:r>
            <a:r>
              <a:rPr lang="en-US" sz="1600" dirty="0"/>
              <a:t>and making the Employee Burnout Analysis &amp; Prediction project your own involves tailoring the approach, data, and insights to align with your specific goals and organization</a:t>
            </a:r>
            <a:r>
              <a:rPr lang="en-US" sz="1600" dirty="0" smtClean="0"/>
              <a:t>.</a:t>
            </a:r>
          </a:p>
          <a:p>
            <a:endParaRPr lang="en-US" sz="1600" dirty="0"/>
          </a:p>
          <a:p>
            <a:pPr>
              <a:buFont typeface="Wingdings" pitchFamily="2" charset="2"/>
              <a:buChar char="Ø"/>
            </a:pPr>
            <a:r>
              <a:rPr lang="en-US" sz="1600" b="1" dirty="0"/>
              <a:t>Define Your Objectives:</a:t>
            </a:r>
            <a:r>
              <a:rPr lang="en-US" sz="1600" dirty="0"/>
              <a:t> Clarify the specific objectives you want to achieve with the analysis and prediction. </a:t>
            </a:r>
          </a:p>
          <a:p>
            <a:pPr>
              <a:buFont typeface="Wingdings" pitchFamily="2" charset="2"/>
              <a:buChar char="Ø"/>
            </a:pPr>
            <a:r>
              <a:rPr lang="en-US" sz="1600" b="1" dirty="0"/>
              <a:t>Data Collection and Preparation:</a:t>
            </a:r>
            <a:r>
              <a:rPr lang="en-US" sz="1600" dirty="0"/>
              <a:t> Identify the relevant data sources within your organization that can be used for the analysis. This may include employee surveys, performance metrics, HR records, or other relevant data points. Ensure the data is properly cleaned, organized, and standardized for analysis.</a:t>
            </a:r>
          </a:p>
          <a:p>
            <a:pPr>
              <a:buFont typeface="Wingdings" pitchFamily="2" charset="2"/>
              <a:buChar char="Ø"/>
            </a:pPr>
            <a:r>
              <a:rPr lang="en-US" sz="1600" b="1" dirty="0"/>
              <a:t>Customize Features and Variables:</a:t>
            </a:r>
            <a:r>
              <a:rPr lang="en-US" sz="1600" dirty="0"/>
              <a:t> Tailor the features and variables used in the analysis to match the unique characteristics of your organization and </a:t>
            </a:r>
            <a:r>
              <a:rPr lang="en-US" sz="1600" dirty="0" smtClean="0"/>
              <a:t>workforce.</a:t>
            </a:r>
            <a:endParaRPr lang="en-US" sz="1600" dirty="0"/>
          </a:p>
          <a:p>
            <a:pPr>
              <a:buFont typeface="Wingdings" pitchFamily="2" charset="2"/>
              <a:buChar char="Ø"/>
            </a:pPr>
            <a:r>
              <a:rPr lang="en-US" sz="1600" b="1" dirty="0"/>
              <a:t>Select Appropriate Models:</a:t>
            </a:r>
            <a:r>
              <a:rPr lang="en-US" sz="1600" dirty="0"/>
              <a:t> Choose machine learning algorithms and statistical techniques that are best suited for your dataset and prediction goals. Experiment with different models to find the most accurate and reliable one for your specific use case</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style>
          <a:lnRef idx="2">
            <a:schemeClr val="accent6">
              <a:shade val="50000"/>
            </a:schemeClr>
          </a:lnRef>
          <a:fillRef idx="1">
            <a:schemeClr val="accent6"/>
          </a:fillRef>
          <a:effectRef idx="0">
            <a:schemeClr val="accent6"/>
          </a:effectRef>
          <a:fontRef idx="minor">
            <a:schemeClr val="lt1"/>
          </a:fontRef>
        </p:style>
        <p:txBody>
          <a:bodyPr>
            <a:normAutofit fontScale="90000"/>
          </a:bodyPr>
          <a:lstStyle/>
          <a:p>
            <a:r>
              <a:rPr lang="en-US" dirty="0" smtClean="0"/>
              <a:t>5. </a:t>
            </a:r>
            <a:r>
              <a:rPr lang="en-US" dirty="0" err="1" smtClean="0"/>
              <a:t>Modelling</a:t>
            </a:r>
            <a:r>
              <a:rPr lang="en-US" dirty="0" smtClean="0"/>
              <a:t> Of The Project</a:t>
            </a:r>
            <a:endParaRPr lang="en-US" dirty="0"/>
          </a:p>
        </p:txBody>
      </p:sp>
      <p:sp>
        <p:nvSpPr>
          <p:cNvPr id="3" name="TextBox 2"/>
          <p:cNvSpPr txBox="1"/>
          <p:nvPr/>
        </p:nvSpPr>
        <p:spPr>
          <a:xfrm>
            <a:off x="285720" y="1071546"/>
            <a:ext cx="8143932" cy="1200329"/>
          </a:xfrm>
          <a:prstGeom prst="rect">
            <a:avLst/>
          </a:prstGeom>
          <a:noFill/>
        </p:spPr>
        <p:txBody>
          <a:bodyPr wrap="square" rtlCol="0">
            <a:spAutoFit/>
          </a:bodyPr>
          <a:lstStyle/>
          <a:p>
            <a:r>
              <a:rPr lang="en-US" dirty="0" smtClean="0"/>
              <a:t>Techniques and Methodologies Used in Employee Burnout Analysis : Survey and Questionnaires , Descriptive Statistics, Correlation Analysis , Data Visualization , Regression Analysis , Machine Learning Algorithms , Cluster Analysis , Longitudinal Analysis</a:t>
            </a:r>
            <a:endParaRPr lang="en-US" dirty="0"/>
          </a:p>
        </p:txBody>
      </p:sp>
      <p:pic>
        <p:nvPicPr>
          <p:cNvPr id="4" name="Picture 3" descr="data vs.PNG"/>
          <p:cNvPicPr>
            <a:picLocks noChangeAspect="1"/>
          </p:cNvPicPr>
          <p:nvPr/>
        </p:nvPicPr>
        <p:blipFill>
          <a:blip r:embed="rId2"/>
          <a:stretch>
            <a:fillRect/>
          </a:stretch>
        </p:blipFill>
        <p:spPr>
          <a:xfrm>
            <a:off x="142844" y="2285992"/>
            <a:ext cx="7572428" cy="2500330"/>
          </a:xfrm>
          <a:prstGeom prst="rect">
            <a:avLst/>
          </a:prstGeom>
        </p:spPr>
      </p:pic>
      <p:pic>
        <p:nvPicPr>
          <p:cNvPr id="10" name="Picture 9" descr="BR PLOT.PNG"/>
          <p:cNvPicPr>
            <a:picLocks noChangeAspect="1"/>
          </p:cNvPicPr>
          <p:nvPr/>
        </p:nvPicPr>
        <p:blipFill>
          <a:blip r:embed="rId3"/>
          <a:stretch>
            <a:fillRect/>
          </a:stretch>
        </p:blipFill>
        <p:spPr>
          <a:xfrm>
            <a:off x="142844" y="4857736"/>
            <a:ext cx="8001056" cy="200026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Frosted design</Template>
  <TotalTime>380</TotalTime>
  <Words>832</Words>
  <Application>Microsoft Office PowerPoint</Application>
  <PresentationFormat>On-screen Show (4:3)</PresentationFormat>
  <Paragraphs>85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Employees Burnout Analysis and Prediction</vt:lpstr>
      <vt:lpstr>Student Details</vt:lpstr>
      <vt:lpstr>Problem  Statement</vt:lpstr>
      <vt:lpstr>Agenda</vt:lpstr>
      <vt:lpstr>1.Project Overview</vt:lpstr>
      <vt:lpstr>2.Who Are The End Users</vt:lpstr>
      <vt:lpstr>3.Solution And Its Value Proposition</vt:lpstr>
      <vt:lpstr>4.Customization Of Project</vt:lpstr>
      <vt:lpstr>5. Modelling Of The Project</vt:lpstr>
      <vt:lpstr>6.Result</vt:lpstr>
      <vt:lpstr>Slide 11</vt:lpstr>
      <vt:lpstr>7.Project 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admin</dc:creator>
  <cp:lastModifiedBy>admin</cp:lastModifiedBy>
  <cp:revision>38</cp:revision>
  <dcterms:created xsi:type="dcterms:W3CDTF">2023-07-22T04:27:07Z</dcterms:created>
  <dcterms:modified xsi:type="dcterms:W3CDTF">2023-07-22T10:57:40Z</dcterms:modified>
</cp:coreProperties>
</file>