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1019FF-40A5-44E2-8992-A8AFE5B10B94}">
  <a:tblStyle styleId="{BD1019FF-40A5-44E2-8992-A8AFE5B10B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e4ca1c62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e4ca1c62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f784805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f784805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eed24067d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eed24067d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e4ca1c62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e4ca1c62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e4ca1c6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e4ca1c6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f784805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f784805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e4ca1c6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e4ca1c6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e4ca1c62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e4ca1c62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f784805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f784805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e4ca1c6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e4ca1c6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82575" y="4145804"/>
            <a:ext cx="40386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82575" y="171450"/>
            <a:ext cx="4235400" cy="314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624387" y="1783080"/>
            <a:ext cx="2057400" cy="152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810188" y="1783080"/>
            <a:ext cx="2057400" cy="152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810188" y="171450"/>
            <a:ext cx="2057400" cy="152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4624387" y="171450"/>
            <a:ext cx="2057400" cy="152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82575" y="3463457"/>
            <a:ext cx="7556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21" name="Google Shape;21;p2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502417"/>
            <a:ext cx="2822259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502417"/>
            <a:ext cx="2822259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, Top and Bottom">
  <p:cSld name="2 Content, Top and Bottom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/>
          </p:nvPr>
        </p:nvSpPr>
        <p:spPr>
          <a:xfrm>
            <a:off x="201706" y="988025"/>
            <a:ext cx="78531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1"/>
          </p:nvPr>
        </p:nvSpPr>
        <p:spPr>
          <a:xfrm>
            <a:off x="498516" y="1489472"/>
            <a:ext cx="75693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dt" idx="10"/>
          </p:nvPr>
        </p:nvSpPr>
        <p:spPr>
          <a:xfrm>
            <a:off x="6795246" y="48176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ftr" idx="11"/>
          </p:nvPr>
        </p:nvSpPr>
        <p:spPr>
          <a:xfrm>
            <a:off x="201706" y="4817689"/>
            <a:ext cx="612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2"/>
          </p:nvPr>
        </p:nvSpPr>
        <p:spPr>
          <a:xfrm>
            <a:off x="498516" y="3123723"/>
            <a:ext cx="75693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8376906" y="181676"/>
            <a:ext cx="48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">
  <p:cSld name="3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>
            <a:off x="201706" y="988025"/>
            <a:ext cx="78531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body" idx="1"/>
          </p:nvPr>
        </p:nvSpPr>
        <p:spPr>
          <a:xfrm>
            <a:off x="4410075" y="1489472"/>
            <a:ext cx="36576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dt" idx="10"/>
          </p:nvPr>
        </p:nvSpPr>
        <p:spPr>
          <a:xfrm>
            <a:off x="6795246" y="48176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ftr" idx="11"/>
          </p:nvPr>
        </p:nvSpPr>
        <p:spPr>
          <a:xfrm>
            <a:off x="201706" y="4817689"/>
            <a:ext cx="612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body" idx="2"/>
          </p:nvPr>
        </p:nvSpPr>
        <p:spPr>
          <a:xfrm>
            <a:off x="498518" y="1489472"/>
            <a:ext cx="36576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3"/>
          </p:nvPr>
        </p:nvSpPr>
        <p:spPr>
          <a:xfrm>
            <a:off x="4410075" y="3127248"/>
            <a:ext cx="36576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 txBox="1">
            <a:spLocks noGrp="1"/>
          </p:cNvSpPr>
          <p:nvPr>
            <p:ph type="sldNum" idx="12"/>
          </p:nvPr>
        </p:nvSpPr>
        <p:spPr>
          <a:xfrm>
            <a:off x="8376906" y="181676"/>
            <a:ext cx="48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">
  <p:cSld name="4 Conte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201706" y="988025"/>
            <a:ext cx="78531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dt" idx="10"/>
          </p:nvPr>
        </p:nvSpPr>
        <p:spPr>
          <a:xfrm>
            <a:off x="6795246" y="48176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ftr" idx="11"/>
          </p:nvPr>
        </p:nvSpPr>
        <p:spPr>
          <a:xfrm>
            <a:off x="201706" y="4817689"/>
            <a:ext cx="612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502920" y="1489472"/>
            <a:ext cx="36573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2"/>
          </p:nvPr>
        </p:nvSpPr>
        <p:spPr>
          <a:xfrm>
            <a:off x="502920" y="3123723"/>
            <a:ext cx="36573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3"/>
          </p:nvPr>
        </p:nvSpPr>
        <p:spPr>
          <a:xfrm>
            <a:off x="4410075" y="1489472"/>
            <a:ext cx="36576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4"/>
          </p:nvPr>
        </p:nvSpPr>
        <p:spPr>
          <a:xfrm>
            <a:off x="4410075" y="3127248"/>
            <a:ext cx="36576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"/>
          <p:cNvSpPr txBox="1">
            <a:spLocks noGrp="1"/>
          </p:cNvSpPr>
          <p:nvPr>
            <p:ph type="sldNum" idx="12"/>
          </p:nvPr>
        </p:nvSpPr>
        <p:spPr>
          <a:xfrm>
            <a:off x="8376906" y="181676"/>
            <a:ext cx="48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201706" y="988025"/>
            <a:ext cx="78531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dt" idx="10"/>
          </p:nvPr>
        </p:nvSpPr>
        <p:spPr>
          <a:xfrm>
            <a:off x="6795246" y="48176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ftr" idx="11"/>
          </p:nvPr>
        </p:nvSpPr>
        <p:spPr>
          <a:xfrm>
            <a:off x="201706" y="4817689"/>
            <a:ext cx="612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sldNum" idx="12"/>
          </p:nvPr>
        </p:nvSpPr>
        <p:spPr>
          <a:xfrm>
            <a:off x="8376906" y="181676"/>
            <a:ext cx="48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/>
          <p:nvPr/>
        </p:nvSpPr>
        <p:spPr>
          <a:xfrm>
            <a:off x="282575" y="171450"/>
            <a:ext cx="3451200" cy="475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380555" y="2948108"/>
            <a:ext cx="32553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4168775" y="204788"/>
            <a:ext cx="45975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2"/>
          </p:nvPr>
        </p:nvSpPr>
        <p:spPr>
          <a:xfrm>
            <a:off x="381092" y="3907300"/>
            <a:ext cx="32553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Noto Sans Symbols"/>
              <a:buChar char="■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●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4169403" y="2343150"/>
            <a:ext cx="3898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6"/>
          <p:cNvSpPr>
            <a:spLocks noGrp="1"/>
          </p:cNvSpPr>
          <p:nvPr>
            <p:ph type="pic" idx="2"/>
          </p:nvPr>
        </p:nvSpPr>
        <p:spPr>
          <a:xfrm>
            <a:off x="277906" y="1140641"/>
            <a:ext cx="3460800" cy="3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4169403" y="2996803"/>
            <a:ext cx="3898200" cy="16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Noto Sans Symbols"/>
              <a:buChar char="■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●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8067675" y="4817689"/>
            <a:ext cx="86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3738564" y="4817689"/>
            <a:ext cx="411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bove Caption">
  <p:cSld name="Picture above Ca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277905" y="3404649"/>
            <a:ext cx="61911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17"/>
          <p:cNvSpPr>
            <a:spLocks noGrp="1"/>
          </p:cNvSpPr>
          <p:nvPr>
            <p:ph type="pic" idx="2"/>
          </p:nvPr>
        </p:nvSpPr>
        <p:spPr>
          <a:xfrm>
            <a:off x="277905" y="171450"/>
            <a:ext cx="6378300" cy="31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277905" y="4029938"/>
            <a:ext cx="61911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Noto Sans Symbols"/>
              <a:buChar char="■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●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dt" idx="10"/>
          </p:nvPr>
        </p:nvSpPr>
        <p:spPr>
          <a:xfrm>
            <a:off x="6795246" y="48176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1E"/>
              </a:buClr>
              <a:buSzPts val="1100"/>
              <a:buFont typeface="Arial"/>
              <a:buNone/>
              <a:defRPr sz="1100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ftr" idx="11"/>
          </p:nvPr>
        </p:nvSpPr>
        <p:spPr>
          <a:xfrm>
            <a:off x="201706" y="4817689"/>
            <a:ext cx="612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8305800" y="181676"/>
            <a:ext cx="55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6802438" y="171450"/>
            <a:ext cx="2057400" cy="152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6802438" y="1783080"/>
            <a:ext cx="2057400" cy="152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7" descr="CREST_2013.AI"/>
          <p:cNvPicPr preferRelativeResize="0"/>
          <p:nvPr/>
        </p:nvPicPr>
        <p:blipFill rotWithShape="1">
          <a:blip r:embed="rId2">
            <a:alphaModFix/>
          </a:blip>
          <a:srcRect l="6394" r="56922" b="3223"/>
          <a:stretch/>
        </p:blipFill>
        <p:spPr>
          <a:xfrm>
            <a:off x="6902843" y="200231"/>
            <a:ext cx="1405893" cy="148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 descr="CREST_2013.AI"/>
          <p:cNvPicPr preferRelativeResize="0"/>
          <p:nvPr/>
        </p:nvPicPr>
        <p:blipFill rotWithShape="1">
          <a:blip r:embed="rId2">
            <a:alphaModFix/>
          </a:blip>
          <a:srcRect l="6394" r="56922" b="3223"/>
          <a:stretch/>
        </p:blipFill>
        <p:spPr>
          <a:xfrm>
            <a:off x="6902843" y="200231"/>
            <a:ext cx="1405893" cy="148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ictures with Caption">
  <p:cSld name="2 Pictures with 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/>
        </p:nvSpPr>
        <p:spPr>
          <a:xfrm>
            <a:off x="282573" y="171450"/>
            <a:ext cx="6387300" cy="4758900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380554" y="2177569"/>
            <a:ext cx="61815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381093" y="3049107"/>
            <a:ext cx="6179700" cy="17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Noto Sans Symbols"/>
              <a:buChar char="■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●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6802438" y="171450"/>
            <a:ext cx="2057400" cy="152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>
            <a:spLocks noGrp="1"/>
          </p:cNvSpPr>
          <p:nvPr>
            <p:ph type="pic" idx="2"/>
          </p:nvPr>
        </p:nvSpPr>
        <p:spPr>
          <a:xfrm>
            <a:off x="6802438" y="1781205"/>
            <a:ext cx="20574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18"/>
          <p:cNvSpPr>
            <a:spLocks noGrp="1"/>
          </p:cNvSpPr>
          <p:nvPr>
            <p:ph type="pic" idx="3"/>
          </p:nvPr>
        </p:nvSpPr>
        <p:spPr>
          <a:xfrm>
            <a:off x="6802438" y="3401567"/>
            <a:ext cx="20574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0" name="Google Shape;180;p18" descr="CREST_2013.AI"/>
          <p:cNvPicPr preferRelativeResize="0"/>
          <p:nvPr/>
        </p:nvPicPr>
        <p:blipFill rotWithShape="1">
          <a:blip r:embed="rId2">
            <a:alphaModFix/>
          </a:blip>
          <a:srcRect l="6394" r="56922" b="3223"/>
          <a:stretch/>
        </p:blipFill>
        <p:spPr>
          <a:xfrm>
            <a:off x="6902843" y="200231"/>
            <a:ext cx="1405893" cy="148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 descr="CREST_2013.AI"/>
          <p:cNvPicPr preferRelativeResize="0"/>
          <p:nvPr/>
        </p:nvPicPr>
        <p:blipFill rotWithShape="1">
          <a:blip r:embed="rId2">
            <a:alphaModFix/>
          </a:blip>
          <a:srcRect l="6394" r="56922" b="3223"/>
          <a:stretch/>
        </p:blipFill>
        <p:spPr>
          <a:xfrm>
            <a:off x="6902843" y="200231"/>
            <a:ext cx="1405893" cy="148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s with Caption">
  <p:cSld name="3 Pictures with Caption"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/>
          <p:nvPr/>
        </p:nvSpPr>
        <p:spPr>
          <a:xfrm>
            <a:off x="282575" y="171450"/>
            <a:ext cx="4235400" cy="4758900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81093" y="2965276"/>
            <a:ext cx="40167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381634" y="3919434"/>
            <a:ext cx="4015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Noto Sans Symbols"/>
              <a:buChar char="■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●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6802438" y="171450"/>
            <a:ext cx="2057400" cy="152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4624387" y="3401045"/>
            <a:ext cx="2057400" cy="152940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>
            <a:spLocks noGrp="1"/>
          </p:cNvSpPr>
          <p:nvPr>
            <p:ph type="pic" idx="2"/>
          </p:nvPr>
        </p:nvSpPr>
        <p:spPr>
          <a:xfrm>
            <a:off x="4624387" y="171450"/>
            <a:ext cx="20574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19"/>
          <p:cNvSpPr>
            <a:spLocks noGrp="1"/>
          </p:cNvSpPr>
          <p:nvPr>
            <p:ph type="pic" idx="3"/>
          </p:nvPr>
        </p:nvSpPr>
        <p:spPr>
          <a:xfrm>
            <a:off x="4624387" y="1786247"/>
            <a:ext cx="20574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19"/>
          <p:cNvSpPr>
            <a:spLocks noGrp="1"/>
          </p:cNvSpPr>
          <p:nvPr>
            <p:ph type="pic" idx="4"/>
          </p:nvPr>
        </p:nvSpPr>
        <p:spPr>
          <a:xfrm>
            <a:off x="6803135" y="1786246"/>
            <a:ext cx="2057400" cy="31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1" name="Google Shape;191;p19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0" y="330394"/>
            <a:ext cx="2248111" cy="899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0" y="330394"/>
            <a:ext cx="2248111" cy="89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s with Caption, Alt.">
  <p:cSld name="3 Pictures with Caption, Alt.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xfrm>
            <a:off x="4953000" y="2343150"/>
            <a:ext cx="3906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5" name="Google Shape;195;p20"/>
          <p:cNvSpPr>
            <a:spLocks noGrp="1"/>
          </p:cNvSpPr>
          <p:nvPr>
            <p:ph type="pic" idx="2"/>
          </p:nvPr>
        </p:nvSpPr>
        <p:spPr>
          <a:xfrm>
            <a:off x="277905" y="2736324"/>
            <a:ext cx="4204500" cy="18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body" idx="1"/>
          </p:nvPr>
        </p:nvSpPr>
        <p:spPr>
          <a:xfrm>
            <a:off x="4953000" y="3070020"/>
            <a:ext cx="3906900" cy="15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Noto Sans Symbols"/>
              <a:buChar char="■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●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dt" idx="10"/>
          </p:nvPr>
        </p:nvSpPr>
        <p:spPr>
          <a:xfrm>
            <a:off x="8145975" y="4817689"/>
            <a:ext cx="78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ftr" idx="11"/>
          </p:nvPr>
        </p:nvSpPr>
        <p:spPr>
          <a:xfrm>
            <a:off x="3575492" y="4817689"/>
            <a:ext cx="420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20"/>
          <p:cNvSpPr>
            <a:spLocks noGrp="1"/>
          </p:cNvSpPr>
          <p:nvPr>
            <p:ph type="pic" idx="3"/>
          </p:nvPr>
        </p:nvSpPr>
        <p:spPr>
          <a:xfrm>
            <a:off x="277905" y="1136141"/>
            <a:ext cx="20574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20"/>
          <p:cNvSpPr>
            <a:spLocks noGrp="1"/>
          </p:cNvSpPr>
          <p:nvPr>
            <p:ph type="pic" idx="4"/>
          </p:nvPr>
        </p:nvSpPr>
        <p:spPr>
          <a:xfrm>
            <a:off x="2425143" y="1136141"/>
            <a:ext cx="20574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 txBox="1">
            <a:spLocks noGrp="1"/>
          </p:cNvSpPr>
          <p:nvPr>
            <p:ph type="sldNum" idx="12"/>
          </p:nvPr>
        </p:nvSpPr>
        <p:spPr>
          <a:xfrm>
            <a:off x="8376906" y="181676"/>
            <a:ext cx="48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01706" y="988025"/>
            <a:ext cx="8727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201706" y="1485900"/>
            <a:ext cx="8727000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795246" y="48176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201706" y="4817689"/>
            <a:ext cx="612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305800" y="181676"/>
            <a:ext cx="55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201706" y="988025"/>
            <a:ext cx="78531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body" idx="1"/>
          </p:nvPr>
        </p:nvSpPr>
        <p:spPr>
          <a:xfrm rot="5400000">
            <a:off x="2573934" y="-886350"/>
            <a:ext cx="3108600" cy="7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dt" idx="10"/>
          </p:nvPr>
        </p:nvSpPr>
        <p:spPr>
          <a:xfrm>
            <a:off x="6795246" y="48176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ftr" idx="11"/>
          </p:nvPr>
        </p:nvSpPr>
        <p:spPr>
          <a:xfrm>
            <a:off x="201706" y="4817689"/>
            <a:ext cx="612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 txBox="1">
            <a:spLocks noGrp="1"/>
          </p:cNvSpPr>
          <p:nvPr>
            <p:ph type="sldNum" idx="12"/>
          </p:nvPr>
        </p:nvSpPr>
        <p:spPr>
          <a:xfrm>
            <a:off x="8376906" y="181676"/>
            <a:ext cx="48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 rot="5400000">
            <a:off x="6261788" y="2179384"/>
            <a:ext cx="36846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body" idx="1"/>
          </p:nvPr>
        </p:nvSpPr>
        <p:spPr>
          <a:xfrm rot="5400000">
            <a:off x="2037449" y="-670166"/>
            <a:ext cx="36975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dt" idx="10"/>
          </p:nvPr>
        </p:nvSpPr>
        <p:spPr>
          <a:xfrm>
            <a:off x="6795246" y="48176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ftr" idx="11"/>
          </p:nvPr>
        </p:nvSpPr>
        <p:spPr>
          <a:xfrm>
            <a:off x="201706" y="4817689"/>
            <a:ext cx="612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subTitle" idx="1"/>
          </p:nvPr>
        </p:nvSpPr>
        <p:spPr>
          <a:xfrm>
            <a:off x="282575" y="4145804"/>
            <a:ext cx="40386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282575" y="171450"/>
            <a:ext cx="4235400" cy="314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4624387" y="1783080"/>
            <a:ext cx="2057400" cy="152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6810188" y="1783080"/>
            <a:ext cx="2057400" cy="152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6810188" y="171450"/>
            <a:ext cx="2057400" cy="152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4624387" y="171450"/>
            <a:ext cx="2057400" cy="152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282575" y="3463457"/>
            <a:ext cx="7556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229" name="Google Shape;229;p23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502417"/>
            <a:ext cx="2822259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795246" y="48176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201706" y="4817689"/>
            <a:ext cx="612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376906" y="181676"/>
            <a:ext cx="48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/>
        </p:nvSpPr>
        <p:spPr>
          <a:xfrm>
            <a:off x="223185" y="171450"/>
            <a:ext cx="261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</a:pPr>
            <a:r>
              <a:rPr lang="en" sz="3600" b="1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201706" y="933418"/>
            <a:ext cx="8025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98518" y="1489472"/>
            <a:ext cx="37566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473410" y="1489472"/>
            <a:ext cx="37536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6795246" y="48176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201706" y="4817689"/>
            <a:ext cx="612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376906" y="181676"/>
            <a:ext cx="48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201706" y="988025"/>
            <a:ext cx="8727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201706" y="1485900"/>
            <a:ext cx="8727000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6795246" y="48176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201706" y="4817689"/>
            <a:ext cx="612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305800" y="181676"/>
            <a:ext cx="55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, Alt.">
  <p:cSld name="Title and Content, Alt.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201706" y="946488"/>
            <a:ext cx="8658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201706" y="2214542"/>
            <a:ext cx="8661300" cy="2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6795246" y="48176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201706" y="4817689"/>
            <a:ext cx="612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201748" y="1538830"/>
            <a:ext cx="86613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Noto Sans Symbols"/>
              <a:buChar char="■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●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376906" y="181676"/>
            <a:ext cx="48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2 Pictures">
  <p:cSld name="Title Slide with 2 Picture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ctrTitle"/>
          </p:nvPr>
        </p:nvSpPr>
        <p:spPr>
          <a:xfrm>
            <a:off x="4624387" y="3468500"/>
            <a:ext cx="42147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ubTitle" idx="1"/>
          </p:nvPr>
        </p:nvSpPr>
        <p:spPr>
          <a:xfrm>
            <a:off x="4624387" y="4171949"/>
            <a:ext cx="42147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282575" y="171450"/>
            <a:ext cx="4235400" cy="314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6802438" y="171450"/>
            <a:ext cx="2057400" cy="152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4624387" y="1783080"/>
            <a:ext cx="2057400" cy="152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>
            <a:spLocks noGrp="1"/>
          </p:cNvSpPr>
          <p:nvPr>
            <p:ph type="pic" idx="2"/>
          </p:nvPr>
        </p:nvSpPr>
        <p:spPr>
          <a:xfrm>
            <a:off x="4624387" y="171450"/>
            <a:ext cx="20574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8"/>
          <p:cNvSpPr>
            <a:spLocks noGrp="1"/>
          </p:cNvSpPr>
          <p:nvPr>
            <p:ph type="pic" idx="3"/>
          </p:nvPr>
        </p:nvSpPr>
        <p:spPr>
          <a:xfrm>
            <a:off x="6802438" y="1783080"/>
            <a:ext cx="20574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4"/>
          </p:nvPr>
        </p:nvSpPr>
        <p:spPr>
          <a:xfrm>
            <a:off x="282575" y="3468500"/>
            <a:ext cx="42354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50800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Char char="●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1" name="Google Shape;81;p8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447809"/>
            <a:ext cx="2822259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447809"/>
            <a:ext cx="2822259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/>
          <p:nvPr/>
        </p:nvSpPr>
        <p:spPr>
          <a:xfrm>
            <a:off x="658906" y="171450"/>
            <a:ext cx="8200800" cy="475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xfrm>
            <a:off x="2515788" y="2343150"/>
            <a:ext cx="54090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1"/>
          </p:nvPr>
        </p:nvSpPr>
        <p:spPr>
          <a:xfrm>
            <a:off x="2515788" y="3371850"/>
            <a:ext cx="5409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dt" idx="10"/>
          </p:nvPr>
        </p:nvSpPr>
        <p:spPr>
          <a:xfrm>
            <a:off x="658906" y="4686580"/>
            <a:ext cx="147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ftr" idx="11"/>
          </p:nvPr>
        </p:nvSpPr>
        <p:spPr>
          <a:xfrm>
            <a:off x="2286000" y="4686580"/>
            <a:ext cx="5638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305800" y="4686580"/>
            <a:ext cx="55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285750" y="171450"/>
            <a:ext cx="304800" cy="475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9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330393"/>
            <a:ext cx="3102550" cy="124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9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330393"/>
            <a:ext cx="3102550" cy="124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201706" y="988025"/>
            <a:ext cx="78531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497541" y="1835524"/>
            <a:ext cx="3657600" cy="27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2"/>
          </p:nvPr>
        </p:nvSpPr>
        <p:spPr>
          <a:xfrm>
            <a:off x="4399878" y="1835524"/>
            <a:ext cx="3657600" cy="27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dt" idx="10"/>
          </p:nvPr>
        </p:nvSpPr>
        <p:spPr>
          <a:xfrm>
            <a:off x="6795246" y="48176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ftr" idx="11"/>
          </p:nvPr>
        </p:nvSpPr>
        <p:spPr>
          <a:xfrm>
            <a:off x="201706" y="4817689"/>
            <a:ext cx="612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3"/>
          </p:nvPr>
        </p:nvSpPr>
        <p:spPr>
          <a:xfrm>
            <a:off x="497541" y="1553135"/>
            <a:ext cx="3657600" cy="24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000"/>
              <a:buFont typeface="Arial"/>
              <a:buChar char="○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sz="1800" b="1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600"/>
              <a:buFont typeface="Arial"/>
              <a:buChar char="●"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600"/>
              <a:buFont typeface="Noto Sans Symbols"/>
              <a:buChar char="■"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600"/>
              <a:buFont typeface="Noto Sans Symbols"/>
              <a:buChar char="○"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4"/>
          </p:nvPr>
        </p:nvSpPr>
        <p:spPr>
          <a:xfrm>
            <a:off x="4399878" y="1553135"/>
            <a:ext cx="3657600" cy="24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000"/>
              <a:buFont typeface="Arial"/>
              <a:buChar char="○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sz="1800" b="1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600"/>
              <a:buFont typeface="Arial"/>
              <a:buChar char="●"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600"/>
              <a:buFont typeface="Noto Sans Symbols"/>
              <a:buChar char="■"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600"/>
              <a:buFont typeface="Noto Sans Symbols"/>
              <a:buChar char="○"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0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0"/>
          <p:cNvSpPr txBox="1">
            <a:spLocks noGrp="1"/>
          </p:cNvSpPr>
          <p:nvPr>
            <p:ph type="sldNum" idx="12"/>
          </p:nvPr>
        </p:nvSpPr>
        <p:spPr>
          <a:xfrm>
            <a:off x="8376906" y="181676"/>
            <a:ext cx="48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8376906" y="135019"/>
            <a:ext cx="483000" cy="36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8226870" y="135017"/>
            <a:ext cx="118200" cy="3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47326" y="4752609"/>
            <a:ext cx="9276000" cy="46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01706" y="988025"/>
            <a:ext cx="78531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01706" y="1485900"/>
            <a:ext cx="7853100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A0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6A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6795246" y="48176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201706" y="4817689"/>
            <a:ext cx="612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305800" y="181676"/>
            <a:ext cx="55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1" descr="CREST_2013.AI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12722" y="62970"/>
            <a:ext cx="1847849" cy="7238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ctrTitle"/>
          </p:nvPr>
        </p:nvSpPr>
        <p:spPr>
          <a:xfrm>
            <a:off x="378858" y="12683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EMG510 Signature Assignment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‘Open Sesame’</a:t>
            </a:r>
            <a:endParaRPr dirty="0"/>
          </a:p>
        </p:txBody>
      </p:sp>
      <p:sp>
        <p:nvSpPr>
          <p:cNvPr id="239" name="Google Shape;239;p25"/>
          <p:cNvSpPr txBox="1">
            <a:spLocks noGrp="1"/>
          </p:cNvSpPr>
          <p:nvPr>
            <p:ph type="subTitle" idx="1"/>
          </p:nvPr>
        </p:nvSpPr>
        <p:spPr>
          <a:xfrm>
            <a:off x="378850" y="3532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Poorvaj Ravichandran Venkatraman - 95828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>
            <a:spLocks noGrp="1"/>
          </p:cNvSpPr>
          <p:nvPr>
            <p:ph type="title"/>
          </p:nvPr>
        </p:nvSpPr>
        <p:spPr>
          <a:xfrm>
            <a:off x="2077600" y="75425"/>
            <a:ext cx="58596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Development</a:t>
            </a: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body" idx="1"/>
          </p:nvPr>
        </p:nvSpPr>
        <p:spPr>
          <a:xfrm>
            <a:off x="208500" y="1018100"/>
            <a:ext cx="8727000" cy="3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Android app written in Kotlin using Android Studio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 end UI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 end functions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Backend management done in Firebase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access + management (sign-up, login)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creation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Authentication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Authorization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management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 usage analytics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Crashlytics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>
            <a:spLocks noGrp="1"/>
          </p:cNvSpPr>
          <p:nvPr>
            <p:ph type="title"/>
          </p:nvPr>
        </p:nvSpPr>
        <p:spPr>
          <a:xfrm>
            <a:off x="2077600" y="75425"/>
            <a:ext cx="58596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305" name="Google Shape;3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763" y="1054825"/>
            <a:ext cx="1531624" cy="30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240" y="1054825"/>
            <a:ext cx="1660357" cy="30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474" y="1054825"/>
            <a:ext cx="1524788" cy="30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title"/>
          </p:nvPr>
        </p:nvSpPr>
        <p:spPr>
          <a:xfrm>
            <a:off x="2068202" y="149025"/>
            <a:ext cx="57279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45" name="Google Shape;245;p26"/>
          <p:cNvSpPr txBox="1">
            <a:spLocks noGrp="1"/>
          </p:cNvSpPr>
          <p:nvPr>
            <p:ph type="body" idx="1"/>
          </p:nvPr>
        </p:nvSpPr>
        <p:spPr>
          <a:xfrm>
            <a:off x="208506" y="1017450"/>
            <a:ext cx="8727000" cy="31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Background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Mobile app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Firebase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Mobile app advantages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Mobile strategy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Development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Marketing</a:t>
            </a:r>
            <a:endParaRPr sz="17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Mobile requirements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Mobile development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App demo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xfrm>
            <a:off x="2077600" y="75425"/>
            <a:ext cx="58596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387" y="1362075"/>
            <a:ext cx="3627215" cy="241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25" y="1625175"/>
            <a:ext cx="2046150" cy="20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6200" y="1691225"/>
            <a:ext cx="1761049" cy="17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>
            <a:spLocks noGrp="1"/>
          </p:cNvSpPr>
          <p:nvPr>
            <p:ph type="title"/>
          </p:nvPr>
        </p:nvSpPr>
        <p:spPr>
          <a:xfrm>
            <a:off x="2077600" y="75425"/>
            <a:ext cx="58596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body" idx="1"/>
          </p:nvPr>
        </p:nvSpPr>
        <p:spPr>
          <a:xfrm>
            <a:off x="201700" y="970950"/>
            <a:ext cx="8727000" cy="3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Our signature assignment mobile app is a </a:t>
            </a:r>
            <a:r>
              <a:rPr lang="en" sz="2200" b="1"/>
              <a:t>garage door opener</a:t>
            </a:r>
            <a:r>
              <a:rPr lang="en" sz="2200"/>
              <a:t> that verifies:</a:t>
            </a:r>
            <a:endParaRPr sz="2200"/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User’s identity </a:t>
            </a:r>
            <a:r>
              <a:rPr lang="en" sz="1800"/>
              <a:t>(i.e., user credentials)</a:t>
            </a:r>
            <a:endParaRPr sz="1800"/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Vehicles </a:t>
            </a:r>
            <a:r>
              <a:rPr lang="en" sz="1800"/>
              <a:t>(i.e., license plate)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before transmitting a signal to wirelessly open the garage door. This app would replace a unsecure, traditional garage door remote. Current app is designed for a two-car garage.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>
            <a:spLocks noGrp="1"/>
          </p:cNvSpPr>
          <p:nvPr>
            <p:ph type="body" idx="1"/>
          </p:nvPr>
        </p:nvSpPr>
        <p:spPr>
          <a:xfrm>
            <a:off x="208500" y="1018100"/>
            <a:ext cx="8727000" cy="3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What is Firebase?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Suite of tools that help mobile and web app development and support</a:t>
            </a:r>
            <a:endParaRPr sz="17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Pros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One platform with multiple tools that work together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Focus on building without worrying about infrastructure</a:t>
            </a:r>
            <a:endParaRPr sz="17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Functionality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Analytics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Databases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Messaging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Crash reporting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ML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Hosting</a:t>
            </a:r>
            <a:endParaRPr sz="1700"/>
          </a:p>
        </p:txBody>
      </p:sp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2077600" y="75425"/>
            <a:ext cx="58596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2077600" y="75425"/>
            <a:ext cx="58596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Advantages</a:t>
            </a:r>
            <a:endParaRPr/>
          </a:p>
        </p:txBody>
      </p:sp>
      <p:graphicFrame>
        <p:nvGraphicFramePr>
          <p:cNvPr id="271" name="Google Shape;271;p30"/>
          <p:cNvGraphicFramePr/>
          <p:nvPr/>
        </p:nvGraphicFramePr>
        <p:xfrm>
          <a:off x="1896375" y="182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{BD1019FF-40A5-44E2-8992-A8AFE5B10B94}</a:tableStyleId>
              </a:tblPr>
              <a:tblGrid>
                <a:gridCol w="37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0000"/>
                          </a:solidFill>
                        </a:rPr>
                        <a:t>✘</a:t>
                      </a:r>
                      <a:r>
                        <a:rPr lang="en" sz="1600">
                          <a:solidFill>
                            <a:srgbClr val="222222"/>
                          </a:solidFill>
                        </a:rPr>
                        <a:t> Not secure</a:t>
                      </a:r>
                      <a:endParaRPr sz="16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0000"/>
                          </a:solidFill>
                        </a:rPr>
                        <a:t>✘</a:t>
                      </a:r>
                      <a:r>
                        <a:rPr lang="en" sz="1600">
                          <a:solidFill>
                            <a:srgbClr val="222222"/>
                          </a:solidFill>
                        </a:rPr>
                        <a:t> No authentication</a:t>
                      </a:r>
                      <a:endParaRPr sz="16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0000"/>
                          </a:solidFill>
                        </a:rPr>
                        <a:t>✘</a:t>
                      </a:r>
                      <a:r>
                        <a:rPr lang="en" sz="1600">
                          <a:solidFill>
                            <a:srgbClr val="222222"/>
                          </a:solidFill>
                        </a:rPr>
                        <a:t> No authorization</a:t>
                      </a:r>
                      <a:endParaRPr sz="16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0000"/>
                          </a:solidFill>
                        </a:rPr>
                        <a:t>✘</a:t>
                      </a:r>
                      <a:r>
                        <a:rPr lang="en" sz="1600"/>
                        <a:t> Not device agnostic</a:t>
                      </a:r>
                      <a:endParaRPr sz="160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0000"/>
                          </a:solidFill>
                        </a:rPr>
                        <a:t>✘</a:t>
                      </a:r>
                      <a:r>
                        <a:rPr lang="en" sz="1600"/>
                        <a:t> Not convenient</a:t>
                      </a:r>
                      <a:endParaRPr sz="160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0000"/>
                          </a:solidFill>
                        </a:rPr>
                        <a:t>✘</a:t>
                      </a:r>
                      <a:r>
                        <a:rPr lang="en" sz="1600"/>
                        <a:t> No updates</a:t>
                      </a:r>
                      <a:endParaRPr sz="160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2" name="Google Shape;272;p30"/>
          <p:cNvGraphicFramePr/>
          <p:nvPr/>
        </p:nvGraphicFramePr>
        <p:xfrm>
          <a:off x="6619175" y="182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{BD1019FF-40A5-44E2-8992-A8AFE5B10B94}</a:tableStyleId>
              </a:tblPr>
              <a:tblGrid>
                <a:gridCol w="28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38761D"/>
                          </a:solidFill>
                        </a:rPr>
                        <a:t>✔ </a:t>
                      </a:r>
                      <a:r>
                        <a:rPr lang="en" sz="1600"/>
                        <a:t>Secure</a:t>
                      </a:r>
                      <a:endParaRPr sz="160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38761D"/>
                          </a:solidFill>
                        </a:rPr>
                        <a:t>✔ </a:t>
                      </a: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38761D"/>
                          </a:solidFill>
                        </a:rPr>
                        <a:t>✔ </a:t>
                      </a:r>
                      <a:r>
                        <a:rPr lang="en" sz="1600"/>
                        <a:t>Authorization</a:t>
                      </a:r>
                      <a:endParaRPr sz="160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38761D"/>
                          </a:solidFill>
                        </a:rPr>
                        <a:t>✔ </a:t>
                      </a:r>
                      <a:r>
                        <a:rPr lang="en" sz="1600"/>
                        <a:t>Device agnostic</a:t>
                      </a:r>
                      <a:endParaRPr sz="160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38761D"/>
                          </a:solidFill>
                        </a:rPr>
                        <a:t>✔ </a:t>
                      </a:r>
                      <a:r>
                        <a:rPr lang="en" sz="1600"/>
                        <a:t>Convenient</a:t>
                      </a:r>
                      <a:endParaRPr sz="160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38761D"/>
                          </a:solidFill>
                        </a:rPr>
                        <a:t>✔ </a:t>
                      </a:r>
                      <a:r>
                        <a:rPr lang="en" sz="1600"/>
                        <a:t>Future updates</a:t>
                      </a:r>
                      <a:endParaRPr sz="160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25" y="1449150"/>
            <a:ext cx="1487651" cy="148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75" y="2881475"/>
            <a:ext cx="919739" cy="10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474" y="1407701"/>
            <a:ext cx="1487650" cy="271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>
            <a:spLocks noGrp="1"/>
          </p:cNvSpPr>
          <p:nvPr>
            <p:ph type="title"/>
          </p:nvPr>
        </p:nvSpPr>
        <p:spPr>
          <a:xfrm>
            <a:off x="2077600" y="75425"/>
            <a:ext cx="58596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Strategy</a:t>
            </a:r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body" idx="1"/>
          </p:nvPr>
        </p:nvSpPr>
        <p:spPr>
          <a:xfrm>
            <a:off x="208500" y="942675"/>
            <a:ext cx="8727000" cy="3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Focus on UI and basic functionality first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User can download app from App Store / Play Store and use it seamlessly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App will authorize and authenticate users and vehicles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App will open garage door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First version will require user input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User will have to enter ID / vehicle info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Future iterations will include image processing and automation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2077600" y="75425"/>
            <a:ext cx="58596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Strategy</a:t>
            </a:r>
            <a:endParaRPr/>
          </a:p>
        </p:txBody>
      </p:sp>
      <p:sp>
        <p:nvSpPr>
          <p:cNvPr id="287" name="Google Shape;287;p32"/>
          <p:cNvSpPr txBox="1">
            <a:spLocks noGrp="1"/>
          </p:cNvSpPr>
          <p:nvPr>
            <p:ph type="body" idx="1"/>
          </p:nvPr>
        </p:nvSpPr>
        <p:spPr>
          <a:xfrm>
            <a:off x="208500" y="942675"/>
            <a:ext cx="8727000" cy="3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Go-to-market strategy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Test app with closed beta group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Iterate before releasing officially on App Store / Play Store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Work with garage door manufacturers</a:t>
            </a:r>
            <a:endParaRPr sz="21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Market orientation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Occupants of buildings with garages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Homeowners 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Tenants / renters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Current design accommodates max two cars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>
            <a:spLocks noGrp="1"/>
          </p:cNvSpPr>
          <p:nvPr>
            <p:ph type="title"/>
          </p:nvPr>
        </p:nvSpPr>
        <p:spPr>
          <a:xfrm>
            <a:off x="2077600" y="75425"/>
            <a:ext cx="58596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Requirements</a:t>
            </a:r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body" idx="1"/>
          </p:nvPr>
        </p:nvSpPr>
        <p:spPr>
          <a:xfrm>
            <a:off x="208500" y="1263200"/>
            <a:ext cx="8727000" cy="31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App must allow user to enter username and password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App must allow user to enter vehicle data (i.e., license plate)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App must authorize user and vehicle (i.e., license plate)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App must authenticate user and vehicle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Backend / database must be able to store and edit user credentials and vehicle data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App must be able to communicate wirelessly with garage door opener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Garage door opener must be able to acknowledge and respond to app communication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u_presentation_template (1)">
  <a:themeElements>
    <a:clrScheme name="ITU Presentation">
      <a:dk1>
        <a:srgbClr val="212121"/>
      </a:dk1>
      <a:lt1>
        <a:srgbClr val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Macintosh PowerPoint</Application>
  <PresentationFormat>On-screen Show (16:9)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Noto Sans Symbols</vt:lpstr>
      <vt:lpstr>itu_presentation_template (1)</vt:lpstr>
      <vt:lpstr>EMG510 Signature Assignment ‘Open Sesame’</vt:lpstr>
      <vt:lpstr>Contents</vt:lpstr>
      <vt:lpstr>Background</vt:lpstr>
      <vt:lpstr>Mobile App</vt:lpstr>
      <vt:lpstr>Firebase</vt:lpstr>
      <vt:lpstr>Mobile App Advantages</vt:lpstr>
      <vt:lpstr>Development Strategy</vt:lpstr>
      <vt:lpstr>Marketing Strategy</vt:lpstr>
      <vt:lpstr>Mobile Requirements</vt:lpstr>
      <vt:lpstr>Mobile Development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EMG510 Signature Assignment ‘Open Sesame’</dc:title>
  <cp:lastModifiedBy>Poorvaj Ravichandran Venkatraman</cp:lastModifiedBy>
  <cp:revision>1</cp:revision>
  <dcterms:modified xsi:type="dcterms:W3CDTF">2020-08-10T03:04:56Z</dcterms:modified>
</cp:coreProperties>
</file>