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RoxboroughCF Bold" charset="1" panose="00000800000000000000"/>
      <p:regular r:id="rId27"/>
    </p:embeddedFont>
    <p:embeddedFont>
      <p:font typeface="Open Sauce" charset="1" panose="00000500000000000000"/>
      <p:regular r:id="rId28"/>
    </p:embeddedFont>
    <p:embeddedFont>
      <p:font typeface="Open Sauce Bold" charset="1" panose="00000800000000000000"/>
      <p:regular r:id="rId29"/>
    </p:embeddedFont>
    <p:embeddedFont>
      <p:font typeface="Black Mango" charset="1" panose="02020A03060303060403"/>
      <p:regular r:id="rId33"/>
    </p:embeddedFont>
    <p:embeddedFont>
      <p:font typeface="Open Sauce Italics" charset="1" panose="00000500000000000000"/>
      <p:regular r:id="rId34"/>
    </p:embeddedFont>
    <p:embeddedFont>
      <p:font typeface="Open Sauce Bold Italics" charset="1" panose="00000800000000000000"/>
      <p:regular r:id="rId46"/>
    </p:embeddedFont>
    <p:embeddedFont>
      <p:font typeface="Open Sauce Medium" charset="1" panose="0000060000000000000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fonts/font33.fntdata" Type="http://schemas.openxmlformats.org/officeDocument/2006/relationships/font"/><Relationship Id="rId34" Target="fonts/font34.fntdata" Type="http://schemas.openxmlformats.org/officeDocument/2006/relationships/font"/><Relationship Id="rId35" Target="notesSlides/notesSlide2.xml" Type="http://schemas.openxmlformats.org/officeDocument/2006/relationships/notesSlide"/><Relationship Id="rId36" Target="notesSlides/notesSlide3.xml" Type="http://schemas.openxmlformats.org/officeDocument/2006/relationships/notesSlide"/><Relationship Id="rId37" Target="notesSlides/notesSlide4.xml" Type="http://schemas.openxmlformats.org/officeDocument/2006/relationships/notesSlide"/><Relationship Id="rId38" Target="notesSlides/notesSlide5.xml" Type="http://schemas.openxmlformats.org/officeDocument/2006/relationships/notesSlide"/><Relationship Id="rId39" Target="notesSlides/notesSlide6.xml" Type="http://schemas.openxmlformats.org/officeDocument/2006/relationships/notesSlide"/><Relationship Id="rId4" Target="theme/theme1.xml" Type="http://schemas.openxmlformats.org/officeDocument/2006/relationships/theme"/><Relationship Id="rId40" Target="notesSlides/notesSlide7.xml" Type="http://schemas.openxmlformats.org/officeDocument/2006/relationships/notesSlide"/><Relationship Id="rId41" Target="notesSlides/notesSlide8.xml" Type="http://schemas.openxmlformats.org/officeDocument/2006/relationships/notesSlide"/><Relationship Id="rId42" Target="notesSlides/notesSlide9.xml" Type="http://schemas.openxmlformats.org/officeDocument/2006/relationships/notesSlide"/><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fonts/font46.fntdata" Type="http://schemas.openxmlformats.org/officeDocument/2006/relationships/font"/><Relationship Id="rId47" Target="notesSlides/notesSlide13.xml" Type="http://schemas.openxmlformats.org/officeDocument/2006/relationships/notesSlide"/><Relationship Id="rId48" Target="notesSlides/notesSlide14.xml" Type="http://schemas.openxmlformats.org/officeDocument/2006/relationships/notesSlide"/><Relationship Id="rId49" Target="notesSlides/notesSlide15.xml" Type="http://schemas.openxmlformats.org/officeDocument/2006/relationships/notesSlide"/><Relationship Id="rId5" Target="tableStyles.xml" Type="http://schemas.openxmlformats.org/officeDocument/2006/relationships/tableStyles"/><Relationship Id="rId50" Target="notesSlides/notesSlide16.xml" Type="http://schemas.openxmlformats.org/officeDocument/2006/relationships/notesSlide"/><Relationship Id="rId51" Target="notesSlides/notesSlide17.xml" Type="http://schemas.openxmlformats.org/officeDocument/2006/relationships/notesSlide"/><Relationship Id="rId52" Target="notesSlides/notesSlide18.xml" Type="http://schemas.openxmlformats.org/officeDocument/2006/relationships/notesSlide"/><Relationship Id="rId53" Target="fonts/font53.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the first quarter of 2025, Reliance Industries has demonstrated exceptional resilience and growth, positioning itself as a leader in the market. Here’s why investing in Reliance is a compelling opportunity:</a:t>
            </a:r>
          </a:p>
          <a:p>
            <a:r>
              <a:rPr lang="en-US"/>
              <a:t/>
            </a:r>
          </a:p>
          <a:p>
            <a:r>
              <a:rPr lang="en-US"/>
              <a:t>Robust Financial Performance: In January, Reliance reported a remarkable 12% increase in consolidated net profit, reaching an all-time high of ₹21,930 crore. With revenues climbing to ₹267,186 crore, this growth underscores the company’s strong operational efficiency and profitability.</a:t>
            </a:r>
          </a:p>
          <a:p>
            <a:r>
              <a:rPr lang="en-US"/>
              <a:t/>
            </a:r>
          </a:p>
          <a:p>
            <a:r>
              <a:rPr lang="en-US"/>
              <a:t>Strategic Stock Positioning: Despite recent fluctuations, the stock presents a unique opportunity for savvy investors. Following the earnings report, Reliance’s stock offers potential for recovery and growth as market conditions stabilize.</a:t>
            </a:r>
          </a:p>
          <a:p>
            <a:r>
              <a:rPr lang="en-US"/>
              <a:t/>
            </a:r>
          </a:p>
          <a:p>
            <a:r>
              <a:rPr lang="en-US"/>
              <a:t>Bold Investments in Assam: In February, Mukesh Ambani announced a transformative ₹50,000 crore investment in Assam over the next five years. This strategic move focuses on enhancing technology readiness, green energy initiatives, and expanding retail operations, positioning Reliance as a pivotal player in regional development.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this phase, we analyze key aspects of market microstructure relevant to RIL and its investors:</a:t>
            </a:r>
          </a:p>
          <a:p>
            <a:r>
              <a:rPr lang="en-US"/>
              <a:t/>
            </a:r>
          </a:p>
          <a:p>
            <a:r>
              <a:rPr lang="en-US"/>
              <a:t>Order Book Dynamics:</a:t>
            </a:r>
          </a:p>
          <a:p>
            <a:r>
              <a:rPr lang="en-US"/>
              <a:t/>
            </a:r>
          </a:p>
          <a:p>
            <a:r>
              <a:rPr lang="en-US"/>
              <a:t>The table presents Roll's spread estimates for both BSE and LSE.</a:t>
            </a:r>
          </a:p>
          <a:p>
            <a:r>
              <a:rPr lang="en-US"/>
              <a:t>The Roll Spread for BSE is 0.0000, indicating very low transaction costs, while LSE shows a higher spread of 0.9310. This suggests that trading RIL shares on the BSE is more cost-effective for investors.</a:t>
            </a:r>
          </a:p>
          <a:p>
            <a:r>
              <a:rPr lang="en-US"/>
              <a:t>Trade Impact Analysis:</a:t>
            </a:r>
          </a:p>
          <a:p>
            <a:r>
              <a:rPr lang="en-US"/>
              <a:t/>
            </a:r>
          </a:p>
          <a:p>
            <a:r>
              <a:rPr lang="en-US"/>
              <a:t>The analysis provides insights into market behavior through regression metrics.</a:t>
            </a:r>
          </a:p>
          <a:p>
            <a:r>
              <a:rPr lang="en-US"/>
              <a:t>The Beta values and R-squared statistics help us understand the relationship between RIL's stock movements and broader market trends.</a:t>
            </a:r>
          </a:p>
          <a:p>
            <a:r>
              <a:rPr lang="en-US"/>
              <a:t>A lower R-squared value indicates less correlation with market movements, suggesting RIL may have unique trading characteristics.</a:t>
            </a:r>
          </a:p>
          <a:p>
            <a:r>
              <a:rPr lang="en-US"/>
              <a:t>Amihud Illiquidity Ratio Boxplot:</a:t>
            </a:r>
          </a:p>
          <a:p>
            <a:r>
              <a:rPr lang="en-US"/>
              <a:t/>
            </a:r>
          </a:p>
          <a:p>
            <a:r>
              <a:rPr lang="en-US"/>
              <a:t>The boxplot visualizes the Amihud Illiquidity Ratio, which measures price impact per unit of volume.</a:t>
            </a:r>
          </a:p>
          <a:p>
            <a:r>
              <a:rPr lang="en-US"/>
              <a:t>The higher ratio for LSE indicates greater price volatility associated with trading volume, while BSE shows more stability.</a:t>
            </a:r>
          </a:p>
          <a:p>
            <a:r>
              <a:rPr lang="en-US"/>
              <a:t>Implications for RIL and Traders:</a:t>
            </a:r>
          </a:p>
          <a:p>
            <a:r>
              <a:rPr lang="en-US"/>
              <a:t/>
            </a:r>
          </a:p>
          <a:p>
            <a:r>
              <a:rPr lang="en-US"/>
              <a:t>Cost Efficiency: The lower Roll spread on BSE makes it a more attractive venue for trading RIL, minimizing transaction costs for investors.</a:t>
            </a:r>
          </a:p>
          <a:p>
            <a:r>
              <a:rPr lang="en-US"/>
              <a:t/>
            </a:r>
          </a:p>
          <a:p>
            <a:r>
              <a:rPr lang="en-US"/>
              <a:t>Market Stability: With a lower Amihud Illiquidity Ratio on BSE, traders can expect less price impact from their trades, suggesting a more stable trading environment for RIL shares.</a:t>
            </a:r>
          </a:p>
          <a:p>
            <a:r>
              <a:rPr lang="en-US"/>
              <a:t/>
            </a:r>
          </a:p>
          <a:p>
            <a:r>
              <a:rPr lang="en-US"/>
              <a:t>Strategic Trading: Understanding these microstructure dynamics allows traders to make informed decisions about where to invest in RIL, potentially leading to better returns and lower risks.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have delved into the comparison of depth and price-impact metrics between the BSE and LSE using trade-impact regressions and Amihud illiquidity ratios. Now, let's explore the dynamics of bid-ask bounce and investigate microstructure noise in these markets.</a:t>
            </a:r>
          </a:p>
          <a:p>
            <a:r>
              <a:rPr lang="en-US"/>
              <a:t/>
            </a:r>
          </a:p>
          <a:p>
            <a:r>
              <a:rPr lang="en-US"/>
              <a:t>To do this, we analyzed the change in price, ∆P_t, calculated from closing prices at ten-minute intervals. We then examined the autocorrelation of these changes at lags 1 through 5, as shown in Table 6.</a:t>
            </a:r>
          </a:p>
          <a:p>
            <a:r>
              <a:rPr lang="en-US"/>
              <a:t/>
            </a:r>
          </a:p>
          <a:p>
            <a:r>
              <a:rPr lang="en-US"/>
              <a:t>For BSE, the autocorrelation results indicate that the rapid bid-ask reversals cancel each other out, leaving no detectable “bounce” in our sampled returns. This means that the alternating trades hit the bid and then the ask, effectively washing out the implicit spread. To further observe microstructure effects in BSE, we would need tick-by-tick transaction data and direct order-book quotes.</a:t>
            </a:r>
          </a:p>
          <a:p>
            <a:r>
              <a:rPr lang="en-US"/>
              <a:t/>
            </a:r>
          </a:p>
          <a:p>
            <a:r>
              <a:rPr lang="en-US"/>
              <a:t>In contrast, the LSE shows a negative autocorrelation at lag 1, suggesting different dynamics at play.</a:t>
            </a:r>
          </a:p>
          <a:p>
            <a:r>
              <a:rPr lang="en-US"/>
              <a:t/>
            </a:r>
          </a:p>
          <a:p>
            <a:r>
              <a:rPr lang="en-US"/>
              <a:t>Speaker Notes:</a:t>
            </a:r>
          </a:p>
          <a:p>
            <a:r>
              <a:rPr lang="en-US"/>
              <a:t/>
            </a:r>
          </a:p>
          <a:p>
            <a:r>
              <a:rPr lang="en-US"/>
              <a:t>In this section, we analyze the spread and autocovariance of price changes (ΔP) for RIL.</a:t>
            </a:r>
          </a:p>
          <a:p>
            <a:r>
              <a:rPr lang="en-US"/>
              <a:t/>
            </a:r>
          </a:p>
          <a:p>
            <a:r>
              <a:rPr lang="en-US"/>
              <a:t>Order Book Dynamics: The table presents Roll's spread estimates for BSE and LSE.</a:t>
            </a:r>
          </a:p>
          <a:p>
            <a:r>
              <a:rPr lang="en-US"/>
              <a:t/>
            </a:r>
          </a:p>
          <a:p>
            <a:r>
              <a:rPr lang="en-US"/>
              <a:t>Implication for Traders: The lower Roll spread on BSE (0.0000) indicates reduced transaction costs, making it cheaper for traders to buy and sell RIL shares. This cost efficiency can attract more retail and institutional investors to trade on BSE.</a:t>
            </a:r>
          </a:p>
          <a:p>
            <a:r>
              <a:rPr lang="en-US"/>
              <a:t>Autocorrelations: The autocorrelation values at various lags suggest how past price movements may influence future prices.</a:t>
            </a:r>
          </a:p>
          <a:p>
            <a:r>
              <a:rPr lang="en-US"/>
              <a:t/>
            </a:r>
          </a:p>
          <a:p>
            <a:r>
              <a:rPr lang="en-US"/>
              <a:t>For RIL: A significant autocorrelation on BSE suggests that price trends may persist, which can be advantageous for traders using momentum strategies. Understanding these dynamics allows traders to make informed decisions about entry and exit points.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we transition to risk metrics development, focusing on Intraday VaR (Value at Risk).</a:t>
            </a:r>
          </a:p>
          <a:p>
            <a:r>
              <a:rPr lang="en-US"/>
              <a:t/>
            </a:r>
          </a:p>
          <a:p>
            <a:r>
              <a:rPr lang="en-US"/>
              <a:t>VaR Calculation: The question posed examines the worst possible loss over 50-minute intervals, using the 5th percentile of returns.</a:t>
            </a:r>
          </a:p>
          <a:p>
            <a:r>
              <a:rPr lang="en-US"/>
              <a:t/>
            </a:r>
          </a:p>
          <a:p>
            <a:r>
              <a:rPr lang="en-US"/>
              <a:t>Relevance for RIL: This metric helps quantify the potential downside risk for RIL shares, allowing investors to assess their risk exposure effectively.</a:t>
            </a:r>
          </a:p>
          <a:p>
            <a:r>
              <a:rPr lang="en-US"/>
              <a:t/>
            </a:r>
          </a:p>
          <a:p>
            <a:r>
              <a:rPr lang="en-US"/>
              <a:t>Implications for Traders: By understanding potential losses, traders can better manage their portfolios and set appropriate stop-loss orders, enhancing their risk management strategies. This insight is crucial during volatile market conditions, where RIL's stock may experience significant fluctuations.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Ladies and gentlemen,</a:t>
            </a:r>
          </a:p>
          <a:p>
            <a:r>
              <a:rPr lang="en-US"/>
              <a:t/>
            </a:r>
          </a:p>
          <a:p>
            <a:r>
              <a:rPr lang="en-US"/>
              <a:t>Let's look at the VaR profiles of the LSE and BSE exchanges. They both show a U-shaped pattern throughout the trading day.</a:t>
            </a:r>
          </a:p>
          <a:p>
            <a:r>
              <a:rPr lang="en-US"/>
              <a:t/>
            </a:r>
          </a:p>
          <a:p>
            <a:r>
              <a:rPr lang="en-US"/>
              <a:t>First, right after the market opens, we see a sharp spike downward in VaR, indicating intense information flow and price discovery. The LSE dips below -0.25%, while the BSE hovers closer to -0.20%.</a:t>
            </a:r>
          </a:p>
          <a:p>
            <a:r>
              <a:rPr lang="en-US"/>
              <a:t/>
            </a:r>
          </a:p>
          <a:p>
            <a:r>
              <a:rPr lang="en-US"/>
              <a:t>Midday, trading slows down, bringing VaR back toward zero. However, the LSE remains more negative, indicating higher microstructure noise compared to the BSE.</a:t>
            </a:r>
          </a:p>
          <a:p>
            <a:r>
              <a:rPr lang="en-US"/>
              <a:t/>
            </a:r>
          </a:p>
          <a:p>
            <a:r>
              <a:rPr lang="en-US"/>
              <a:t>As the market approaches closing, there's another uptick in activity, driven by auction imbalances and position adjustments. The LSE shows more pronounced spikes, suggesting tighter spreads and higher order-flow dynamics.</a:t>
            </a:r>
          </a:p>
          <a:p>
            <a:r>
              <a:rPr lang="en-US"/>
              <a:t/>
            </a:r>
          </a:p>
          <a:p>
            <a:r>
              <a:rPr lang="en-US"/>
              <a:t>In summary, the BSE exhibits 20-30% less short-term tail risk than the LSE at the 10-minute frequency.</a:t>
            </a:r>
          </a:p>
          <a:p>
            <a:r>
              <a:rPr lang="en-US"/>
              <a:t/>
            </a:r>
          </a:p>
          <a:p>
            <a:r>
              <a:rPr lang="en-US"/>
              <a:t>Why does this matter?</a:t>
            </a:r>
          </a:p>
          <a:p>
            <a:r>
              <a:rPr lang="en-US"/>
              <a:t/>
            </a:r>
          </a:p>
          <a:p>
            <a:r>
              <a:rPr lang="en-US"/>
              <a:t>Real-Time Risk Limits: Traders can use VaR to adjust exposure and limit potential losses before they escalate.</a:t>
            </a:r>
          </a:p>
          <a:p>
            <a:r>
              <a:rPr lang="en-US"/>
              <a:t>Microstructure Dynamics: Monitoring VaR differences helps diagnose liquidity and trading frictions.</a:t>
            </a:r>
          </a:p>
          <a:p>
            <a:r>
              <a:rPr lang="en-US"/>
              <a:t>Strategy Timings: With this U-shaped risk profile, algorithmic executions might avoid open and close windows or allocate liquidity differently.</a:t>
            </a:r>
          </a:p>
          <a:p>
            <a:r>
              <a:rPr lang="en-US"/>
              <a:t/>
            </a:r>
          </a:p>
          <a:p>
            <a:r>
              <a:rPr lang="en-US"/>
              <a:t/>
            </a:r>
          </a:p>
          <a:p>
            <a:r>
              <a:rPr lang="en-US"/>
              <a:t/>
            </a:r>
          </a:p>
          <a:p>
            <a:r>
              <a:rPr lang="en-US"/>
              <a:t>This slide presents the Intraday VaR findings for both BSE and LSE.</a:t>
            </a:r>
          </a:p>
          <a:p>
            <a:r>
              <a:rPr lang="en-US"/>
              <a:t/>
            </a:r>
          </a:p>
          <a:p>
            <a:r>
              <a:rPr lang="en-US"/>
              <a:t>Graph Analysis: The graphs show the rolling VaR for both exchanges over time.</a:t>
            </a:r>
          </a:p>
          <a:p>
            <a:r>
              <a:rPr lang="en-US"/>
              <a:t/>
            </a:r>
          </a:p>
          <a:p>
            <a:r>
              <a:rPr lang="en-US"/>
              <a:t>For RIL Investors: Spikes in VaR indicate periods of heightened risk, which are critical for decision-making. Traders should be particularly cautious during these periods as they may signal increased volatility in RIL's stock price.</a:t>
            </a:r>
          </a:p>
          <a:p>
            <a:r>
              <a:rPr lang="en-US"/>
              <a:t>Strategic Implications: Understanding these risk patterns helps investors time their trades more effectively, avoiding trading during high-risk periods or adjusting their positions accordingly.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the analysis of Reliance Industrie’s cross-listed returns, it is observed that there is clear evidence of time-varying volatility. This means that there are periods of heightened turbulence tend to cluster together. This makes a GARCH framework both appropriate and informative. So, I do this by fitting a standard GARCH (1,1) model with zero mean to the daily log-returns (%) of the BSE and LSE listings. The following parameters are estimated: As seen from Figure 9, the fitted GARCH (1,1) model yields an ω of 0.7975, α₁ of 0.7560, and β₁ of zero. </a:t>
            </a:r>
          </a:p>
          <a:p>
            <a:r>
              <a:rPr lang="en-US"/>
              <a:t/>
            </a:r>
          </a:p>
          <a:p>
            <a:r>
              <a:rPr lang="en-US"/>
              <a:t>What does this tell us? It suggests that rather than volatility clusters driven by persistent multi-day variances, they are driven by one-day shocks entirely. </a:t>
            </a:r>
          </a:p>
          <a:p>
            <a:r>
              <a:rPr lang="en-US"/>
              <a:t/>
            </a:r>
          </a:p>
          <a:p>
            <a:r>
              <a:rPr lang="en-US"/>
              <a:t/>
            </a:r>
          </a:p>
          <a:p>
            <a:r>
              <a:rPr lang="en-US"/>
              <a:t>Here, we focus on the GARCH model results for BSE, which estimates volatility over time.</a:t>
            </a:r>
          </a:p>
          <a:p>
            <a:r>
              <a:rPr lang="en-US"/>
              <a:t/>
            </a:r>
          </a:p>
          <a:p>
            <a:r>
              <a:rPr lang="en-US"/>
              <a:t>Model Output: The coefficients derived from the GARCH model indicate how past volatility influences current volatility.</a:t>
            </a:r>
          </a:p>
          <a:p>
            <a:r>
              <a:rPr lang="en-US"/>
              <a:t/>
            </a:r>
          </a:p>
          <a:p>
            <a:r>
              <a:rPr lang="en-US"/>
              <a:t>Relevance to RIL: Knowing the volatility dynamics allows traders to anticipate potential price swings in RIL's stock, helping them to adjust their risk exposure proactively.</a:t>
            </a:r>
          </a:p>
          <a:p>
            <a:r>
              <a:rPr lang="en-US"/>
              <a:t>For Traders: This information is vital for options trading and other derivatives strategies, as it helps in pricing and managing positions effectively based on expected future volatility.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Figure 10, I have tried to plot the annualized conditional volatility for Reliance’s BSE listing over the sample period. It can be noticed that there are sharp spikes on dates corresponding to major price moves. This can be noticed during the two-hour London-Mumbai overlap window</a:t>
            </a:r>
          </a:p>
          <a:p>
            <a:r>
              <a:rPr lang="en-US"/>
              <a:t/>
            </a:r>
          </a:p>
          <a:p>
            <a:r>
              <a:rPr lang="en-US"/>
              <a:t/>
            </a:r>
          </a:p>
          <a:p>
            <a:r>
              <a:rPr lang="en-US"/>
              <a:t>Finally, we examine the conditional annualized volatility for BSE.</a:t>
            </a:r>
          </a:p>
          <a:p>
            <a:r>
              <a:rPr lang="en-US"/>
              <a:t/>
            </a:r>
          </a:p>
          <a:p>
            <a:r>
              <a:rPr lang="en-US"/>
              <a:t>Volatility Patterns: The graph illustrates fluctuations in volatility over time, providing insights into RIL's market behavior.</a:t>
            </a:r>
          </a:p>
          <a:p>
            <a:r>
              <a:rPr lang="en-US"/>
              <a:t/>
            </a:r>
          </a:p>
          <a:p>
            <a:r>
              <a:rPr lang="en-US"/>
              <a:t>Implications for RIL: Understanding these patterns can help investors make informed decisions about when to enter or exit positions based on expected market conditions.</a:t>
            </a:r>
          </a:p>
          <a:p>
            <a:r>
              <a:rPr lang="en-US"/>
              <a:t/>
            </a:r>
          </a:p>
          <a:p>
            <a:r>
              <a:rPr lang="en-US"/>
              <a:t/>
            </a:r>
          </a:p>
          <a:p>
            <a:r>
              <a:rPr lang="en-US"/>
              <a:t>For Traders: Recognizing periods of high volatility allows traders to adapt their strategies, whether that means increasing leverage during stable periods or being more conservative during volatile times. This adaptability is crucial for maximizing returns while minimizing risk.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Tail Risk Spikes:</a:t>
            </a:r>
          </a:p>
          <a:p>
            <a:r>
              <a:rPr lang="en-US"/>
              <a:t/>
            </a:r>
          </a:p>
          <a:p>
            <a:r>
              <a:rPr lang="en-US"/>
              <a:t>RIL experiences tail-risk spikes during overlapping trading hours on BSE and LSE.</a:t>
            </a:r>
          </a:p>
          <a:p>
            <a:r>
              <a:rPr lang="en-US"/>
              <a:t>Implication: Traders should monitor these spikes to anticipate extreme price movements and adjust strategies.</a:t>
            </a:r>
          </a:p>
          <a:p>
            <a:r>
              <a:rPr lang="en-US"/>
              <a:t>Behavior on BSE &amp; LSE:</a:t>
            </a:r>
          </a:p>
          <a:p>
            <a:r>
              <a:rPr lang="en-US"/>
              <a:t/>
            </a:r>
          </a:p>
          <a:p>
            <a:r>
              <a:rPr lang="en-US"/>
              <a:t>More illiquidity spikes on BSE; LSE offers higher liquidity premiums.</a:t>
            </a:r>
          </a:p>
          <a:p>
            <a:r>
              <a:rPr lang="en-US"/>
              <a:t>For Traders: Consider executing trades on LSE during stable conditions for better transaction costs.</a:t>
            </a:r>
          </a:p>
          <a:p>
            <a:r>
              <a:rPr lang="en-US"/>
              <a:t>Risk Profile - RIL:</a:t>
            </a:r>
          </a:p>
          <a:p>
            <a:r>
              <a:rPr lang="en-US"/>
              <a:t/>
            </a:r>
          </a:p>
          <a:p>
            <a:r>
              <a:rPr lang="en-US"/>
              <a:t>RIL's U-shaped risk profile indicates varying exposure to market conditions.</a:t>
            </a:r>
          </a:p>
          <a:p>
            <a:r>
              <a:rPr lang="en-US"/>
              <a:t>Relevance: This understanding helps traders optimize portfolio balance based on market expectations.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Dynamic Order-Execution Strategies:</a:t>
            </a:r>
          </a:p>
          <a:p>
            <a:r>
              <a:rPr lang="en-US"/>
              <a:t/>
            </a:r>
          </a:p>
          <a:p>
            <a:r>
              <a:rPr lang="en-US"/>
              <a:t>Split large orders during overlapping hours (08:00-10:00 UTC) to mitigate liquidity spikes.</a:t>
            </a:r>
          </a:p>
          <a:p>
            <a:r>
              <a:rPr lang="en-US"/>
              <a:t>For RIL Investors: Enhances trade execution and reduces market impact.</a:t>
            </a:r>
          </a:p>
          <a:p>
            <a:r>
              <a:rPr lang="en-US"/>
              <a:t>Tail-Risk Aware Position Sizing:</a:t>
            </a:r>
          </a:p>
          <a:p>
            <a:r>
              <a:rPr lang="en-US"/>
              <a:t/>
            </a:r>
          </a:p>
          <a:p>
            <a:r>
              <a:rPr lang="en-US"/>
              <a:t>Use U-shaped risk profiles to scale down positions during VaR peaks.</a:t>
            </a:r>
          </a:p>
          <a:p>
            <a:r>
              <a:rPr lang="en-US"/>
              <a:t>Implications: Better risk management to protect against sudden market shifts.</a:t>
            </a:r>
          </a:p>
          <a:p>
            <a:r>
              <a:rPr lang="en-US"/>
              <a:t>Cross-Market Hedging:</a:t>
            </a:r>
          </a:p>
          <a:p>
            <a:r>
              <a:rPr lang="en-US"/>
              <a:t/>
            </a:r>
          </a:p>
          <a:p>
            <a:r>
              <a:rPr lang="en-US"/>
              <a:t>Implement netting strategies on LSE during BSE liquidity spikes.</a:t>
            </a:r>
          </a:p>
          <a:p>
            <a:r>
              <a:rPr lang="en-US"/>
              <a:t>For Traders: Helps manage risk effectively, especially in volatile periods.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Expanded Time Frame and Assets:</a:t>
            </a:r>
          </a:p>
          <a:p>
            <a:r>
              <a:rPr lang="en-US"/>
              <a:t/>
            </a:r>
          </a:p>
          <a:p>
            <a:r>
              <a:rPr lang="en-US"/>
              <a:t>Incorporate HFT data from other Indian stocks (e.g., Infosys, TCS) for broader insights.</a:t>
            </a:r>
          </a:p>
          <a:p>
            <a:r>
              <a:rPr lang="en-US"/>
              <a:t>For RIL: Enhances understanding of liquidity dynamics.</a:t>
            </a:r>
          </a:p>
          <a:p>
            <a:r>
              <a:rPr lang="en-US"/>
              <a:t>Impact of Macro News:</a:t>
            </a:r>
          </a:p>
          <a:p>
            <a:r>
              <a:rPr lang="en-US"/>
              <a:t/>
            </a:r>
          </a:p>
          <a:p>
            <a:r>
              <a:rPr lang="en-US"/>
              <a:t>Analyze how macroeconomic events affect intraday risk and market structure.</a:t>
            </a:r>
          </a:p>
          <a:p>
            <a:r>
              <a:rPr lang="en-US"/>
              <a:t>Implications: Better timing of trades in response to news.</a:t>
            </a:r>
          </a:p>
          <a:p>
            <a:r>
              <a:rPr lang="en-US"/>
              <a:t>Machine Learning-Driven Execution:</a:t>
            </a:r>
          </a:p>
          <a:p>
            <a:r>
              <a:rPr lang="en-US"/>
              <a:t/>
            </a:r>
          </a:p>
          <a:p>
            <a:r>
              <a:rPr lang="en-US"/>
              <a:t>Develop algorithms for real-time liquidity and volatility forecasts.</a:t>
            </a:r>
          </a:p>
          <a:p>
            <a:r>
              <a:rPr lang="en-US"/>
              <a:t>For RIL Investors: Improves trading efficiency and execution quality.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study analyzes trading patterns of Reliance Industries Limited (RIL) on the Bombay Stock Exchange (BSE) and London Stock Exchange (LSE) by examining 10-minute midpoint returns over a two-month period (January-February 2025). The goal is to understand cross-border trading dynamics and their impact on liquidity and price discovery. The methodology includes mapping metrics onto session-overlap windows, aligning price series on a UTC 10-minute grid, considering market microstructure, and developing risk metrics. Results indicate significant tail-risk clustering during overlapping trading hours, emphasizing the need for real-time adjustments to price and liquidity in RIL's trading behavior.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
            </a:r>
          </a:p>
          <a:p>
            <a:r>
              <a:rPr lang="en-US"/>
              <a:t>Emphasize the significance of 24/5 trading in reshaping global markets.</a:t>
            </a:r>
          </a:p>
          <a:p>
            <a:r>
              <a:rPr lang="en-US"/>
              <a:t/>
            </a:r>
          </a:p>
          <a:p>
            <a:r>
              <a:rPr lang="en-US"/>
              <a:t>Highlight the role of Reliance Industries Limited (RIL) in navigating the complexities of the stock market, particularly in relation to BSE and NSE trading.</a:t>
            </a:r>
          </a:p>
          <a:p>
            <a:r>
              <a:rPr lang="en-US"/>
              <a:t/>
            </a:r>
          </a:p>
          <a:p>
            <a:r>
              <a:rPr lang="en-US"/>
              <a:t>Why Reliance Industries?:</a:t>
            </a:r>
          </a:p>
          <a:p>
            <a:r>
              <a:rPr lang="en-US"/>
              <a:t/>
            </a:r>
          </a:p>
          <a:p>
            <a:r>
              <a:rPr lang="en-US"/>
              <a:t>Market Leadership: RIL is positioned as a significant player in the trading landscape, addressing investor challenges on major exchanges.</a:t>
            </a:r>
          </a:p>
          <a:p>
            <a:r>
              <a:rPr lang="en-US"/>
              <a:t/>
            </a:r>
          </a:p>
          <a:p>
            <a:r>
              <a:rPr lang="en-US"/>
              <a:t>Focus on Strategy: By enhancing intraday risk management, RIL aims to improve trading efficiency and investor confidence.</a:t>
            </a:r>
          </a:p>
          <a:p>
            <a:r>
              <a:rPr lang="en-US"/>
              <a:t/>
            </a:r>
          </a:p>
          <a:p>
            <a:r>
              <a:rPr lang="en-US"/>
              <a:t>High-Frequency Trading: Discuss how RIL’s robust infrastructure supports high-frequency trading, providing a competitive edge in market responsiveness.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take a closer look at the key attributes of two major stock exchanges: the Bombay Stock Exchange (BSE) and the London Stock Exchange (LSE).</a:t>
            </a:r>
          </a:p>
          <a:p>
            <a:r>
              <a:rPr lang="en-US"/>
              <a:t/>
            </a:r>
          </a:p>
          <a:p>
            <a:r>
              <a:rPr lang="en-US"/>
              <a:t>Exchange Established: The BSE was established in 1875, making it one of the oldest stock exchanges in Asia. In contrast, the LSE was founded in 1801, highlighting its long-standing history in capital markets.</a:t>
            </a:r>
          </a:p>
          <a:p>
            <a:r>
              <a:rPr lang="en-US"/>
              <a:t/>
            </a:r>
          </a:p>
          <a:p>
            <a:r>
              <a:rPr lang="en-US"/>
              <a:t>Local Trading Hours: The BSE operates from 9:15 AM to 3:30 PM IST, while the LSE runs from 8:00 AM to 4:30 PM UTC. This difference in hours reflects the global nature of trading and the need for flexibility in market participation.</a:t>
            </a:r>
          </a:p>
          <a:p>
            <a:r>
              <a:rPr lang="en-US"/>
              <a:t/>
            </a:r>
          </a:p>
          <a:p>
            <a:r>
              <a:rPr lang="en-US"/>
              <a:t>Retail Participation: A noteworthy highlight is that retail participation in the BSE has increased by 30 million, showcasing a growing interest among individual investors. Additionally, the LSE has experienced similar trends, especially after recent tax cuts aimed at stimulating trading activity.</a:t>
            </a:r>
          </a:p>
          <a:p>
            <a:r>
              <a:rPr lang="en-US"/>
              <a:t/>
            </a:r>
          </a:p>
          <a:p>
            <a:r>
              <a:rPr lang="en-US"/>
              <a:t>Understanding these attributes provides insight into how each exchange operates and their roles in facilitating market liquidity.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oving on to our research questions, which are pivotal for our study on trading dynamics.</a:t>
            </a:r>
          </a:p>
          <a:p>
            <a:r>
              <a:rPr lang="en-US"/>
              <a:t/>
            </a:r>
          </a:p>
          <a:p>
            <a:r>
              <a:rPr lang="en-US"/>
              <a:t>Question 1: How did transitioning towards continuous/automatic trading hours impact intraday volatility and price movements of Reliance Industries (RIL) stock across BSE and LSE?</a:t>
            </a:r>
          </a:p>
          <a:p>
            <a:r>
              <a:rPr lang="en-US"/>
              <a:t>This question aims to explore the effects of automated trading systems on market behavior, particularly focusing on how these systems influence stock volatility and price fluctuations.</a:t>
            </a:r>
          </a:p>
          <a:p>
            <a:r>
              <a:rPr lang="en-US"/>
              <a:t/>
            </a:r>
          </a:p>
          <a:p>
            <a:r>
              <a:rPr lang="en-US"/>
              <a:t>Question 2: Can rolling 10-minute Value at Risk (VaR) spikes serve as early warning signals of emerging tail-risk clusters? How do they align with major corporate announcements and macroeconomic news releases?</a:t>
            </a:r>
          </a:p>
          <a:p>
            <a:r>
              <a:rPr lang="en-US"/>
              <a:t>This question delves into risk management, examining how VaR can indicate potential risks in the market and how these risks correlate with significant news events.</a:t>
            </a:r>
          </a:p>
          <a:p>
            <a:r>
              <a:rPr lang="en-US"/>
              <a:t/>
            </a:r>
          </a:p>
          <a:p>
            <a:r>
              <a:rPr lang="en-US"/>
              <a:t>These questions guide our investigation into the interplay between trading mechanisms and stock performance.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discuss the literature review, which provides a foundation for our research.</a:t>
            </a:r>
          </a:p>
          <a:p>
            <a:r>
              <a:rPr lang="en-US"/>
              <a:t/>
            </a:r>
          </a:p>
          <a:p>
            <a:r>
              <a:rPr lang="en-US"/>
              <a:t>Study Insights: We draw from various studies, including those by Bias, Glosten, and Spatt (2005), and Murugan, &amp; S. S. (2023). These studies highlight the evolution of trading practices and their implications for market efficiency.</a:t>
            </a:r>
          </a:p>
          <a:p>
            <a:r>
              <a:rPr lang="en-US"/>
              <a:t/>
            </a:r>
          </a:p>
          <a:p>
            <a:r>
              <a:rPr lang="en-US"/>
              <a:t>Main Findings:</a:t>
            </a:r>
          </a:p>
          <a:p>
            <a:r>
              <a:rPr lang="en-US"/>
              <a:t/>
            </a:r>
          </a:p>
          <a:p>
            <a:r>
              <a:rPr lang="en-US"/>
              <a:t>The insights reveal that transitioning to continuous trading has led to improved liquidity and price discovery.</a:t>
            </a:r>
          </a:p>
          <a:p>
            <a:r>
              <a:rPr lang="en-US"/>
              <a:t>Additionally, the studies construct models that analyze how liquidity risks impact trading strategies, providing empirical evidence on this subject.</a:t>
            </a:r>
          </a:p>
          <a:p>
            <a:r>
              <a:rPr lang="en-US"/>
              <a:t>By synthesizing these findings, we can better understand the current landscape and position our research effectively within the existing body of knowledge.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discuss the dataset used for our analysis:</a:t>
            </a:r>
          </a:p>
          <a:p>
            <a:r>
              <a:rPr lang="en-US"/>
              <a:t/>
            </a:r>
          </a:p>
          <a:p>
            <a:r>
              <a:rPr lang="en-US"/>
              <a:t>Study Aim: Our primary goal is to establish a solid foundation by documenting volatility measures and session comparisons.</a:t>
            </a:r>
          </a:p>
          <a:p>
            <a:r>
              <a:rPr lang="en-US"/>
              <a:t/>
            </a:r>
          </a:p>
          <a:p>
            <a:r>
              <a:rPr lang="en-US"/>
              <a:t>Framework Refocus: We concentrated on two main aspects:</a:t>
            </a:r>
          </a:p>
          <a:p>
            <a:r>
              <a:rPr lang="en-US"/>
              <a:t/>
            </a:r>
          </a:p>
          <a:p>
            <a:r>
              <a:rPr lang="en-US"/>
              <a:t>Market Microstructure considerations.</a:t>
            </a:r>
          </a:p>
          <a:p>
            <a:r>
              <a:rPr lang="en-US"/>
              <a:t>Risk Metrics development.</a:t>
            </a:r>
          </a:p>
          <a:p>
            <a:r>
              <a:rPr lang="en-US"/>
              <a:t>Data Alignment: All timestamps are converted to UTC to ensure consistency across datasets.</a:t>
            </a:r>
          </a:p>
          <a:p>
            <a:r>
              <a:rPr lang="en-US"/>
              <a:t/>
            </a:r>
          </a:p>
          <a:p>
            <a:r>
              <a:rPr lang="en-US"/>
              <a:t>Data Integrity Measures: We accounted for missing values, which averaged around four per day, and addressed these gaps to maintain data quality.</a:t>
            </a:r>
          </a:p>
          <a:p>
            <a:r>
              <a:rPr lang="en-US"/>
              <a:t/>
            </a:r>
          </a:p>
          <a:p>
            <a:r>
              <a:rPr lang="en-US"/>
              <a:t>Preparation and Feature Engineering: Data was obtained from Bloomberg Terminal, focusing on key metrics like open, high, low, close prices, and simple moving averages.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look at the data analysis steps:</a:t>
            </a:r>
          </a:p>
          <a:p>
            <a:r>
              <a:rPr lang="en-US"/>
              <a:t/>
            </a:r>
          </a:p>
          <a:p>
            <a:r>
              <a:rPr lang="en-US"/>
              <a:t>Step 1: Handling Missing Values: We identified and addressed missing data points in both BSE and LSE datasets, ensuring our analysis is robust.</a:t>
            </a:r>
          </a:p>
          <a:p>
            <a:r>
              <a:rPr lang="en-US"/>
              <a:t/>
            </a:r>
          </a:p>
          <a:p>
            <a:r>
              <a:rPr lang="en-US"/>
              <a:t>Step 2: Analysis Phases:</a:t>
            </a:r>
          </a:p>
          <a:p>
            <a:r>
              <a:rPr lang="en-US"/>
              <a:t/>
            </a:r>
          </a:p>
          <a:p>
            <a:r>
              <a:rPr lang="en-US"/>
              <a:t>Phase 1: Focuses on Market Microstructure, understanding how trading times and volumes interact.</a:t>
            </a:r>
          </a:p>
          <a:p>
            <a:r>
              <a:rPr lang="en-US"/>
              <a:t>Phase 2: Develops Risk Metrics, analyzing the volatility and risk factors associated with RIL’s stock.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3: Phase 01: Market Microstructure</a:t>
            </a:r>
          </a:p>
          <a:p>
            <a:r>
              <a:rPr lang="en-US"/>
              <a:t>Speaker Notes:</a:t>
            </a:r>
          </a:p>
          <a:p>
            <a:r>
              <a:rPr lang="en-US"/>
              <a:t/>
            </a:r>
          </a:p>
          <a:p>
            <a:r>
              <a:rPr lang="en-US"/>
              <a:t>In this phase, we examine the market microstructure, specifically the trading hours of BSE and LSE:</a:t>
            </a:r>
          </a:p>
          <a:p>
            <a:r>
              <a:rPr lang="en-US"/>
              <a:t/>
            </a:r>
          </a:p>
          <a:p>
            <a:r>
              <a:rPr lang="en-US"/>
              <a:t>Trading Hours and Overlap:</a:t>
            </a:r>
          </a:p>
          <a:p>
            <a:r>
              <a:rPr lang="en-US"/>
              <a:t>The LSE operates from 08:00 to 16:30 UTC.</a:t>
            </a:r>
          </a:p>
          <a:p>
            <a:r>
              <a:rPr lang="en-US"/>
              <a:t>The BSE operates from 03:45 UTC to 10:00 UTC.</a:t>
            </a:r>
          </a:p>
          <a:p>
            <a:r>
              <a:rPr lang="en-US"/>
              <a:t>Overlap Period: The purple section highlights the overlapping trading hours from 08:00 to 10:00 UTC, which is critical for liquidity and market dynamics.</a:t>
            </a:r>
          </a:p>
          <a:p>
            <a:r>
              <a:rPr lang="en-US"/>
              <a:t>Understanding these trading hours helps us analyze market behavior effectively.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jpe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jpe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jpe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jpe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jpe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jpe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jpeg" Type="http://schemas.openxmlformats.org/officeDocument/2006/relationships/image"/><Relationship Id="rId4" Target="../media/image23.png" Type="http://schemas.openxmlformats.org/officeDocument/2006/relationships/image"/><Relationship Id="rId5"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jpeg" Type="http://schemas.openxmlformats.org/officeDocument/2006/relationships/image"/><Relationship Id="rId4"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jpe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doi.org/10.1016/j.finmar.2004.11.001"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8.png" Type="http://schemas.openxmlformats.org/officeDocument/2006/relationships/image"/><Relationship Id="rId4"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4345" y="452439"/>
            <a:ext cx="17359310" cy="9382123"/>
            <a:chOff x="0" y="0"/>
            <a:chExt cx="23145747" cy="12509497"/>
          </a:xfrm>
        </p:grpSpPr>
        <p:pic>
          <p:nvPicPr>
            <p:cNvPr name="Picture 3" id="3"/>
            <p:cNvPicPr>
              <a:picLocks noChangeAspect="true"/>
            </p:cNvPicPr>
            <p:nvPr/>
          </p:nvPicPr>
          <p:blipFill>
            <a:blip r:embed="rId2">
              <a:alphaModFix amt="65999"/>
            </a:blip>
            <a:srcRect l="0" t="9465" r="0" b="9465"/>
            <a:stretch>
              <a:fillRect/>
            </a:stretch>
          </p:blipFill>
          <p:spPr>
            <a:xfrm flipH="false" flipV="false">
              <a:off x="0" y="0"/>
              <a:ext cx="23145747" cy="12509497"/>
            </a:xfrm>
            <a:prstGeom prst="rect">
              <a:avLst/>
            </a:prstGeom>
          </p:spPr>
        </p:pic>
      </p:grpSp>
      <p:grpSp>
        <p:nvGrpSpPr>
          <p:cNvPr name="Group 4" id="4"/>
          <p:cNvGrpSpPr/>
          <p:nvPr/>
        </p:nvGrpSpPr>
        <p:grpSpPr>
          <a:xfrm rot="0">
            <a:off x="1255788" y="1009650"/>
            <a:ext cx="16230600" cy="8229600"/>
            <a:chOff x="0" y="0"/>
            <a:chExt cx="4274726" cy="2167467"/>
          </a:xfrm>
        </p:grpSpPr>
        <p:sp>
          <p:nvSpPr>
            <p:cNvPr name="Freeform 5" id="5"/>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53860">
                <a:alpha val="49804"/>
              </a:srgbClr>
            </a:solidFill>
          </p:spPr>
        </p:sp>
        <p:sp>
          <p:nvSpPr>
            <p:cNvPr name="TextBox 6" id="6"/>
            <p:cNvSpPr txBox="true"/>
            <p:nvPr/>
          </p:nvSpPr>
          <p:spPr>
            <a:xfrm>
              <a:off x="0" y="-57150"/>
              <a:ext cx="4274726" cy="2224617"/>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a:off x="1830746" y="6992886"/>
            <a:ext cx="15655623" cy="60516"/>
          </a:xfrm>
          <a:prstGeom prst="line">
            <a:avLst/>
          </a:prstGeom>
          <a:ln cap="flat" w="9525">
            <a:solidFill>
              <a:srgbClr val="FFFFFF"/>
            </a:solidFill>
            <a:prstDash val="solid"/>
            <a:headEnd type="none" len="sm" w="sm"/>
            <a:tailEnd type="none" len="sm" w="sm"/>
          </a:ln>
        </p:spPr>
      </p:sp>
      <p:sp>
        <p:nvSpPr>
          <p:cNvPr name="TextBox 8" id="8"/>
          <p:cNvSpPr txBox="true"/>
          <p:nvPr/>
        </p:nvSpPr>
        <p:spPr>
          <a:xfrm rot="0">
            <a:off x="1677186" y="2518461"/>
            <a:ext cx="15387803" cy="2781532"/>
          </a:xfrm>
          <a:prstGeom prst="rect">
            <a:avLst/>
          </a:prstGeom>
        </p:spPr>
        <p:txBody>
          <a:bodyPr anchor="t" rtlCol="false" tIns="0" lIns="0" bIns="0" rIns="0">
            <a:spAutoFit/>
          </a:bodyPr>
          <a:lstStyle/>
          <a:p>
            <a:pPr algn="ctr">
              <a:lnSpc>
                <a:spcPts val="7391"/>
              </a:lnSpc>
            </a:pPr>
            <a:r>
              <a:rPr lang="en-US" sz="5599" b="true">
                <a:solidFill>
                  <a:srgbClr val="FFFFFF"/>
                </a:solidFill>
                <a:latin typeface="RoxboroughCF Bold"/>
                <a:ea typeface="RoxboroughCF Bold"/>
                <a:cs typeface="RoxboroughCF Bold"/>
                <a:sym typeface="RoxboroughCF Bold"/>
              </a:rPr>
              <a:t>Volatility and Trading Market Behavior of Reliance Industries Limited:</a:t>
            </a:r>
          </a:p>
          <a:p>
            <a:pPr algn="ctr" marL="0" indent="0" lvl="0">
              <a:lnSpc>
                <a:spcPts val="7391"/>
              </a:lnSpc>
            </a:pPr>
            <a:r>
              <a:rPr lang="en-US" b="true" sz="5599">
                <a:solidFill>
                  <a:srgbClr val="FFFFFF"/>
                </a:solidFill>
                <a:latin typeface="RoxboroughCF Bold"/>
                <a:ea typeface="RoxboroughCF Bold"/>
                <a:cs typeface="RoxboroughCF Bold"/>
                <a:sym typeface="RoxboroughCF Bold"/>
              </a:rPr>
              <a:t> A Cross-market investigation </a:t>
            </a:r>
          </a:p>
        </p:txBody>
      </p:sp>
      <p:sp>
        <p:nvSpPr>
          <p:cNvPr name="TextBox 9" id="9"/>
          <p:cNvSpPr txBox="true"/>
          <p:nvPr/>
        </p:nvSpPr>
        <p:spPr>
          <a:xfrm rot="0">
            <a:off x="12707095" y="7553653"/>
            <a:ext cx="4779293" cy="923826"/>
          </a:xfrm>
          <a:prstGeom prst="rect">
            <a:avLst/>
          </a:prstGeom>
        </p:spPr>
        <p:txBody>
          <a:bodyPr anchor="t" rtlCol="false" tIns="0" lIns="0" bIns="0" rIns="0">
            <a:spAutoFit/>
          </a:bodyPr>
          <a:lstStyle/>
          <a:p>
            <a:pPr algn="ctr">
              <a:lnSpc>
                <a:spcPts val="3600"/>
              </a:lnSpc>
            </a:pPr>
            <a:r>
              <a:rPr lang="en-US" sz="3000">
                <a:solidFill>
                  <a:srgbClr val="FFFFFF"/>
                </a:solidFill>
                <a:latin typeface="Open Sauce"/>
                <a:ea typeface="Open Sauce"/>
                <a:cs typeface="Open Sauce"/>
                <a:sym typeface="Open Sauce"/>
              </a:rPr>
              <a:t>Poorva Nimish Nahar </a:t>
            </a:r>
          </a:p>
          <a:p>
            <a:pPr algn="ctr">
              <a:lnSpc>
                <a:spcPts val="3600"/>
              </a:lnSpc>
            </a:pPr>
            <a:r>
              <a:rPr lang="en-US" sz="3000">
                <a:solidFill>
                  <a:srgbClr val="FFFFFF"/>
                </a:solidFill>
                <a:latin typeface="Open Sauce"/>
                <a:ea typeface="Open Sauce"/>
                <a:cs typeface="Open Sauce"/>
                <a:sym typeface="Open Sauce"/>
              </a:rPr>
              <a:t>(24463620) </a:t>
            </a:r>
          </a:p>
        </p:txBody>
      </p:sp>
      <p:sp>
        <p:nvSpPr>
          <p:cNvPr name="TextBox 10" id="10"/>
          <p:cNvSpPr txBox="true"/>
          <p:nvPr/>
        </p:nvSpPr>
        <p:spPr>
          <a:xfrm rot="0">
            <a:off x="2406186" y="7826323"/>
            <a:ext cx="5847568" cy="407060"/>
          </a:xfrm>
          <a:prstGeom prst="rect">
            <a:avLst/>
          </a:prstGeom>
        </p:spPr>
        <p:txBody>
          <a:bodyPr anchor="t" rtlCol="false" tIns="0" lIns="0" bIns="0" rIns="0">
            <a:spAutoFit/>
          </a:bodyPr>
          <a:lstStyle/>
          <a:p>
            <a:pPr algn="l">
              <a:lnSpc>
                <a:spcPts val="3079"/>
              </a:lnSpc>
            </a:pPr>
            <a:r>
              <a:rPr lang="en-US" sz="2799">
                <a:solidFill>
                  <a:srgbClr val="FFFFFF"/>
                </a:solidFill>
                <a:latin typeface="Open Sauce"/>
                <a:ea typeface="Open Sauce"/>
                <a:cs typeface="Open Sauce"/>
                <a:sym typeface="Open Sauce"/>
              </a:rPr>
              <a:t>Supervised By Dr. Victor Hung </a:t>
            </a:r>
          </a:p>
        </p:txBody>
      </p:sp>
      <p:sp>
        <p:nvSpPr>
          <p:cNvPr name="TextBox 11" id="11"/>
          <p:cNvSpPr txBox="true"/>
          <p:nvPr/>
        </p:nvSpPr>
        <p:spPr>
          <a:xfrm rot="0">
            <a:off x="7706941" y="6269226"/>
            <a:ext cx="4104531" cy="397535"/>
          </a:xfrm>
          <a:prstGeom prst="rect">
            <a:avLst/>
          </a:prstGeom>
        </p:spPr>
        <p:txBody>
          <a:bodyPr anchor="t" rtlCol="false" tIns="0" lIns="0" bIns="0" rIns="0">
            <a:spAutoFit/>
          </a:bodyPr>
          <a:lstStyle/>
          <a:p>
            <a:pPr algn="l">
              <a:lnSpc>
                <a:spcPts val="3080"/>
              </a:lnSpc>
            </a:pPr>
            <a:r>
              <a:rPr lang="en-US" sz="2800" b="true">
                <a:solidFill>
                  <a:srgbClr val="FFFFFF"/>
                </a:solidFill>
                <a:latin typeface="Open Sauce Bold"/>
                <a:ea typeface="Open Sauce Bold"/>
                <a:cs typeface="Open Sauce Bold"/>
                <a:sym typeface="Open Sauce Bold"/>
              </a:rPr>
              <a:t>12</a:t>
            </a:r>
            <a:r>
              <a:rPr lang="en-US" sz="2800" b="true">
                <a:solidFill>
                  <a:srgbClr val="FFFFFF"/>
                </a:solidFill>
                <a:latin typeface="Open Sauce Bold"/>
                <a:ea typeface="Open Sauce Bold"/>
                <a:cs typeface="Open Sauce Bold"/>
                <a:sym typeface="Open Sauce Bold"/>
              </a:rPr>
              <a:t>th</a:t>
            </a:r>
            <a:r>
              <a:rPr lang="en-US" sz="2800" b="true">
                <a:solidFill>
                  <a:srgbClr val="FFFFFF"/>
                </a:solidFill>
                <a:latin typeface="Open Sauce Bold"/>
                <a:ea typeface="Open Sauce Bold"/>
                <a:cs typeface="Open Sauce Bold"/>
                <a:sym typeface="Open Sauce Bold"/>
              </a:rPr>
              <a:t> May, 2025 </a:t>
            </a:r>
          </a:p>
        </p:txBody>
      </p:sp>
      <p:sp>
        <p:nvSpPr>
          <p:cNvPr name="TextBox 12" id="12"/>
          <p:cNvSpPr txBox="true"/>
          <p:nvPr/>
        </p:nvSpPr>
        <p:spPr>
          <a:xfrm rot="0">
            <a:off x="3991629" y="1246942"/>
            <a:ext cx="10398207" cy="397535"/>
          </a:xfrm>
          <a:prstGeom prst="rect">
            <a:avLst/>
          </a:prstGeom>
        </p:spPr>
        <p:txBody>
          <a:bodyPr anchor="t" rtlCol="false" tIns="0" lIns="0" bIns="0" rIns="0">
            <a:spAutoFit/>
          </a:bodyPr>
          <a:lstStyle/>
          <a:p>
            <a:pPr algn="ctr">
              <a:lnSpc>
                <a:spcPts val="3080"/>
              </a:lnSpc>
            </a:pPr>
            <a:r>
              <a:rPr lang="en-US" sz="2800">
                <a:solidFill>
                  <a:srgbClr val="FFFFFF"/>
                </a:solidFill>
                <a:latin typeface="Open Sauce"/>
                <a:ea typeface="Open Sauce"/>
                <a:cs typeface="Open Sauce"/>
                <a:sym typeface="Open Sauce"/>
              </a:rPr>
              <a:t>Research Paper Presentation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91032" y="452439"/>
            <a:ext cx="17517374" cy="9382123"/>
            <a:chOff x="0" y="0"/>
            <a:chExt cx="23356499" cy="12509497"/>
          </a:xfrm>
        </p:grpSpPr>
        <p:pic>
          <p:nvPicPr>
            <p:cNvPr name="Picture 3" id="3"/>
            <p:cNvPicPr>
              <a:picLocks noChangeAspect="true"/>
            </p:cNvPicPr>
            <p:nvPr/>
          </p:nvPicPr>
          <p:blipFill>
            <a:blip r:embed="rId3">
              <a:alphaModFix amt="19999"/>
            </a:blip>
            <a:srcRect l="0" t="9830" r="0" b="9830"/>
            <a:stretch>
              <a:fillRect/>
            </a:stretch>
          </p:blipFill>
          <p:spPr>
            <a:xfrm flipH="false" flipV="false">
              <a:off x="0" y="0"/>
              <a:ext cx="23356499" cy="12509497"/>
            </a:xfrm>
            <a:prstGeom prst="rect">
              <a:avLst/>
            </a:prstGeom>
          </p:spPr>
        </p:pic>
      </p:grpSp>
      <p:grpSp>
        <p:nvGrpSpPr>
          <p:cNvPr name="Group 4" id="4"/>
          <p:cNvGrpSpPr/>
          <p:nvPr/>
        </p:nvGrpSpPr>
        <p:grpSpPr>
          <a:xfrm rot="0">
            <a:off x="1409877" y="3772835"/>
            <a:ext cx="5636495" cy="1453556"/>
            <a:chOff x="0" y="0"/>
            <a:chExt cx="1484509" cy="382830"/>
          </a:xfrm>
        </p:grpSpPr>
        <p:sp>
          <p:nvSpPr>
            <p:cNvPr name="Freeform 5" id="5"/>
            <p:cNvSpPr/>
            <p:nvPr/>
          </p:nvSpPr>
          <p:spPr>
            <a:xfrm flipH="false" flipV="false" rot="0">
              <a:off x="0" y="0"/>
              <a:ext cx="1484509" cy="382830"/>
            </a:xfrm>
            <a:custGeom>
              <a:avLst/>
              <a:gdLst/>
              <a:ahLst/>
              <a:cxnLst/>
              <a:rect r="r" b="b" t="t" l="l"/>
              <a:pathLst>
                <a:path h="382830" w="1484509">
                  <a:moveTo>
                    <a:pt x="0" y="0"/>
                  </a:moveTo>
                  <a:lnTo>
                    <a:pt x="1484509" y="0"/>
                  </a:lnTo>
                  <a:lnTo>
                    <a:pt x="1484509" y="382830"/>
                  </a:lnTo>
                  <a:lnTo>
                    <a:pt x="0" y="382830"/>
                  </a:lnTo>
                  <a:close/>
                </a:path>
              </a:pathLst>
            </a:custGeom>
            <a:solidFill>
              <a:srgbClr val="053860">
                <a:alpha val="49804"/>
              </a:srgbClr>
            </a:solidFill>
          </p:spPr>
        </p:sp>
        <p:sp>
          <p:nvSpPr>
            <p:cNvPr name="TextBox 6" id="6"/>
            <p:cNvSpPr txBox="true"/>
            <p:nvPr/>
          </p:nvSpPr>
          <p:spPr>
            <a:xfrm>
              <a:off x="0" y="-57150"/>
              <a:ext cx="1484509" cy="43998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858930" y="4251094"/>
            <a:ext cx="5717296" cy="544664"/>
          </a:xfrm>
          <a:prstGeom prst="rect">
            <a:avLst/>
          </a:prstGeom>
        </p:spPr>
        <p:txBody>
          <a:bodyPr anchor="t" rtlCol="false" tIns="0" lIns="0" bIns="0" rIns="0">
            <a:spAutoFit/>
          </a:bodyPr>
          <a:lstStyle/>
          <a:p>
            <a:pPr algn="l">
              <a:lnSpc>
                <a:spcPts val="4166"/>
              </a:lnSpc>
            </a:pPr>
            <a:r>
              <a:rPr lang="en-US" sz="3893">
                <a:solidFill>
                  <a:srgbClr val="FFFFFF"/>
                </a:solidFill>
                <a:latin typeface="Black Mango"/>
                <a:ea typeface="Black Mango"/>
                <a:cs typeface="Black Mango"/>
                <a:sym typeface="Black Mango"/>
              </a:rPr>
              <a:t>Data Analysis </a:t>
            </a:r>
          </a:p>
        </p:txBody>
      </p:sp>
      <p:grpSp>
        <p:nvGrpSpPr>
          <p:cNvPr name="Group 8" id="8"/>
          <p:cNvGrpSpPr/>
          <p:nvPr/>
        </p:nvGrpSpPr>
        <p:grpSpPr>
          <a:xfrm rot="0">
            <a:off x="8247417" y="5802746"/>
            <a:ext cx="9349988" cy="1805905"/>
            <a:chOff x="0" y="0"/>
            <a:chExt cx="2462548" cy="475629"/>
          </a:xfrm>
        </p:grpSpPr>
        <p:sp>
          <p:nvSpPr>
            <p:cNvPr name="Freeform 9" id="9"/>
            <p:cNvSpPr/>
            <p:nvPr/>
          </p:nvSpPr>
          <p:spPr>
            <a:xfrm flipH="false" flipV="false" rot="0">
              <a:off x="0" y="0"/>
              <a:ext cx="2462548" cy="475629"/>
            </a:xfrm>
            <a:custGeom>
              <a:avLst/>
              <a:gdLst/>
              <a:ahLst/>
              <a:cxnLst/>
              <a:rect r="r" b="b" t="t" l="l"/>
              <a:pathLst>
                <a:path h="475629" w="2462548">
                  <a:moveTo>
                    <a:pt x="0" y="0"/>
                  </a:moveTo>
                  <a:lnTo>
                    <a:pt x="2462548" y="0"/>
                  </a:lnTo>
                  <a:lnTo>
                    <a:pt x="2462548" y="475629"/>
                  </a:lnTo>
                  <a:lnTo>
                    <a:pt x="0" y="475629"/>
                  </a:lnTo>
                  <a:close/>
                </a:path>
              </a:pathLst>
            </a:custGeom>
            <a:solidFill>
              <a:srgbClr val="053860">
                <a:alpha val="49804"/>
              </a:srgbClr>
            </a:solidFill>
          </p:spPr>
        </p:sp>
        <p:sp>
          <p:nvSpPr>
            <p:cNvPr name="TextBox 10" id="10"/>
            <p:cNvSpPr txBox="true"/>
            <p:nvPr/>
          </p:nvSpPr>
          <p:spPr>
            <a:xfrm>
              <a:off x="0" y="-57150"/>
              <a:ext cx="2462548" cy="53277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247417" y="2186401"/>
            <a:ext cx="9502388" cy="2282108"/>
            <a:chOff x="0" y="0"/>
            <a:chExt cx="2502687" cy="601049"/>
          </a:xfrm>
        </p:grpSpPr>
        <p:sp>
          <p:nvSpPr>
            <p:cNvPr name="Freeform 12" id="12"/>
            <p:cNvSpPr/>
            <p:nvPr/>
          </p:nvSpPr>
          <p:spPr>
            <a:xfrm flipH="false" flipV="false" rot="0">
              <a:off x="0" y="0"/>
              <a:ext cx="2502687" cy="601049"/>
            </a:xfrm>
            <a:custGeom>
              <a:avLst/>
              <a:gdLst/>
              <a:ahLst/>
              <a:cxnLst/>
              <a:rect r="r" b="b" t="t" l="l"/>
              <a:pathLst>
                <a:path h="601049" w="2502687">
                  <a:moveTo>
                    <a:pt x="0" y="0"/>
                  </a:moveTo>
                  <a:lnTo>
                    <a:pt x="2502687" y="0"/>
                  </a:lnTo>
                  <a:lnTo>
                    <a:pt x="2502687" y="601049"/>
                  </a:lnTo>
                  <a:lnTo>
                    <a:pt x="0" y="601049"/>
                  </a:lnTo>
                  <a:close/>
                </a:path>
              </a:pathLst>
            </a:custGeom>
            <a:solidFill>
              <a:srgbClr val="053860">
                <a:alpha val="49804"/>
              </a:srgbClr>
            </a:solidFill>
          </p:spPr>
        </p:sp>
        <p:sp>
          <p:nvSpPr>
            <p:cNvPr name="TextBox 13" id="13"/>
            <p:cNvSpPr txBox="true"/>
            <p:nvPr/>
          </p:nvSpPr>
          <p:spPr>
            <a:xfrm>
              <a:off x="0" y="-57150"/>
              <a:ext cx="2502687" cy="658199"/>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8591828" y="2331438"/>
            <a:ext cx="8508767" cy="1952310"/>
          </a:xfrm>
          <a:custGeom>
            <a:avLst/>
            <a:gdLst/>
            <a:ahLst/>
            <a:cxnLst/>
            <a:rect r="r" b="b" t="t" l="l"/>
            <a:pathLst>
              <a:path h="1952310" w="8508767">
                <a:moveTo>
                  <a:pt x="0" y="0"/>
                </a:moveTo>
                <a:lnTo>
                  <a:pt x="8508767" y="0"/>
                </a:lnTo>
                <a:lnTo>
                  <a:pt x="8508767" y="1952310"/>
                </a:lnTo>
                <a:lnTo>
                  <a:pt x="0" y="1952310"/>
                </a:lnTo>
                <a:lnTo>
                  <a:pt x="0" y="0"/>
                </a:lnTo>
                <a:close/>
              </a:path>
            </a:pathLst>
          </a:custGeom>
          <a:blipFill>
            <a:blip r:embed="rId4"/>
            <a:stretch>
              <a:fillRect l="-2075" t="0" r="-3907" b="-14257"/>
            </a:stretch>
          </a:blipFill>
        </p:spPr>
      </p:sp>
      <p:sp>
        <p:nvSpPr>
          <p:cNvPr name="TextBox 15" id="15"/>
          <p:cNvSpPr txBox="true"/>
          <p:nvPr/>
        </p:nvSpPr>
        <p:spPr>
          <a:xfrm rot="0">
            <a:off x="10680654" y="1653117"/>
            <a:ext cx="5806225" cy="372770"/>
          </a:xfrm>
          <a:prstGeom prst="rect">
            <a:avLst/>
          </a:prstGeom>
        </p:spPr>
        <p:txBody>
          <a:bodyPr anchor="t" rtlCol="false" tIns="0" lIns="0" bIns="0" rIns="0">
            <a:spAutoFit/>
          </a:bodyPr>
          <a:lstStyle/>
          <a:p>
            <a:pPr algn="l">
              <a:lnSpc>
                <a:spcPts val="3079"/>
              </a:lnSpc>
            </a:pPr>
            <a:r>
              <a:rPr lang="en-US" sz="2199" spc="189">
                <a:solidFill>
                  <a:srgbClr val="000000"/>
                </a:solidFill>
                <a:latin typeface="Black Mango"/>
                <a:ea typeface="Black Mango"/>
                <a:cs typeface="Black Mango"/>
                <a:sym typeface="Black Mango"/>
              </a:rPr>
              <a:t>Step 1: Handling Missing Values </a:t>
            </a:r>
          </a:p>
        </p:txBody>
      </p:sp>
      <p:sp>
        <p:nvSpPr>
          <p:cNvPr name="TextBox 16" id="16"/>
          <p:cNvSpPr txBox="true"/>
          <p:nvPr/>
        </p:nvSpPr>
        <p:spPr>
          <a:xfrm rot="0">
            <a:off x="11556441" y="5190139"/>
            <a:ext cx="5806225" cy="763320"/>
          </a:xfrm>
          <a:prstGeom prst="rect">
            <a:avLst/>
          </a:prstGeom>
        </p:spPr>
        <p:txBody>
          <a:bodyPr anchor="t" rtlCol="false" tIns="0" lIns="0" bIns="0" rIns="0">
            <a:spAutoFit/>
          </a:bodyPr>
          <a:lstStyle/>
          <a:p>
            <a:pPr algn="l">
              <a:lnSpc>
                <a:spcPts val="3079"/>
              </a:lnSpc>
            </a:pPr>
            <a:r>
              <a:rPr lang="en-US" sz="2199" spc="189">
                <a:solidFill>
                  <a:srgbClr val="000000"/>
                </a:solidFill>
                <a:latin typeface="Black Mango"/>
                <a:ea typeface="Black Mango"/>
                <a:cs typeface="Black Mango"/>
                <a:sym typeface="Black Mango"/>
              </a:rPr>
              <a:t>Step 2: Analysis </a:t>
            </a:r>
          </a:p>
          <a:p>
            <a:pPr algn="l">
              <a:lnSpc>
                <a:spcPts val="3079"/>
              </a:lnSpc>
            </a:pPr>
          </a:p>
        </p:txBody>
      </p:sp>
      <p:sp>
        <p:nvSpPr>
          <p:cNvPr name="TextBox 17" id="17"/>
          <p:cNvSpPr txBox="true"/>
          <p:nvPr/>
        </p:nvSpPr>
        <p:spPr>
          <a:xfrm rot="0">
            <a:off x="10156180" y="5650346"/>
            <a:ext cx="5684862" cy="1533138"/>
          </a:xfrm>
          <a:prstGeom prst="rect">
            <a:avLst/>
          </a:prstGeom>
        </p:spPr>
        <p:txBody>
          <a:bodyPr anchor="t" rtlCol="false" tIns="0" lIns="0" bIns="0" rIns="0">
            <a:spAutoFit/>
          </a:bodyPr>
          <a:lstStyle/>
          <a:p>
            <a:pPr algn="ctr">
              <a:lnSpc>
                <a:spcPts val="2419"/>
              </a:lnSpc>
              <a:spcBef>
                <a:spcPct val="0"/>
              </a:spcBef>
            </a:pPr>
          </a:p>
          <a:p>
            <a:pPr algn="ctr">
              <a:lnSpc>
                <a:spcPts val="2419"/>
              </a:lnSpc>
              <a:spcBef>
                <a:spcPct val="0"/>
              </a:spcBef>
            </a:pPr>
          </a:p>
          <a:p>
            <a:pPr algn="ctr">
              <a:lnSpc>
                <a:spcPts val="2419"/>
              </a:lnSpc>
              <a:spcBef>
                <a:spcPct val="0"/>
              </a:spcBef>
            </a:pPr>
            <a:r>
              <a:rPr lang="en-US" sz="2199">
                <a:solidFill>
                  <a:srgbClr val="FFFFFF"/>
                </a:solidFill>
                <a:latin typeface="Open Sauce"/>
                <a:ea typeface="Open Sauce"/>
                <a:cs typeface="Open Sauce"/>
                <a:sym typeface="Open Sauce"/>
              </a:rPr>
              <a:t>Phase 01 : Market Microstructure Analysis </a:t>
            </a:r>
          </a:p>
          <a:p>
            <a:pPr algn="ctr">
              <a:lnSpc>
                <a:spcPts val="2419"/>
              </a:lnSpc>
              <a:spcBef>
                <a:spcPct val="0"/>
              </a:spcBef>
            </a:pPr>
          </a:p>
          <a:p>
            <a:pPr algn="ctr">
              <a:lnSpc>
                <a:spcPts val="2419"/>
              </a:lnSpc>
              <a:spcBef>
                <a:spcPct val="0"/>
              </a:spcBef>
            </a:pPr>
            <a:r>
              <a:rPr lang="en-US" sz="2199">
                <a:solidFill>
                  <a:srgbClr val="FFFFFF"/>
                </a:solidFill>
                <a:latin typeface="Open Sauce"/>
                <a:ea typeface="Open Sauce"/>
                <a:cs typeface="Open Sauce"/>
                <a:sym typeface="Open Sauce"/>
              </a:rPr>
              <a:t>Phase 02: Risk Metrics Development </a:t>
            </a:r>
          </a:p>
        </p:txBody>
      </p:sp>
      <p:sp>
        <p:nvSpPr>
          <p:cNvPr name="AutoShape 18" id="18"/>
          <p:cNvSpPr/>
          <p:nvPr/>
        </p:nvSpPr>
        <p:spPr>
          <a:xfrm flipV="true">
            <a:off x="7571463" y="608614"/>
            <a:ext cx="0" cy="9239250"/>
          </a:xfrm>
          <a:prstGeom prst="line">
            <a:avLst/>
          </a:prstGeom>
          <a:ln cap="flat" w="9525">
            <a:solidFill>
              <a:srgbClr val="000000"/>
            </a:solidFill>
            <a:prstDash val="solid"/>
            <a:headEnd type="none" len="sm" w="sm"/>
            <a:tailEnd type="none" len="sm" w="sm"/>
          </a:ln>
        </p:spPr>
      </p:sp>
      <p:sp>
        <p:nvSpPr>
          <p:cNvPr name="AutoShape 19" id="19"/>
          <p:cNvSpPr/>
          <p:nvPr/>
        </p:nvSpPr>
        <p:spPr>
          <a:xfrm>
            <a:off x="8090091" y="5098895"/>
            <a:ext cx="10197891" cy="39843"/>
          </a:xfrm>
          <a:prstGeom prst="line">
            <a:avLst/>
          </a:prstGeom>
          <a:ln cap="flat" w="9525">
            <a:solidFill>
              <a:srgbClr val="FFFFFF"/>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91032" y="452439"/>
            <a:ext cx="16949366" cy="9382123"/>
            <a:chOff x="0" y="0"/>
            <a:chExt cx="22599155" cy="12509497"/>
          </a:xfrm>
        </p:grpSpPr>
        <p:pic>
          <p:nvPicPr>
            <p:cNvPr name="Picture 3" id="3"/>
            <p:cNvPicPr>
              <a:picLocks noChangeAspect="true"/>
            </p:cNvPicPr>
            <p:nvPr/>
          </p:nvPicPr>
          <p:blipFill>
            <a:blip r:embed="rId3">
              <a:alphaModFix amt="19999"/>
            </a:blip>
            <a:srcRect l="0" t="8484" r="0" b="8484"/>
            <a:stretch>
              <a:fillRect/>
            </a:stretch>
          </p:blipFill>
          <p:spPr>
            <a:xfrm flipH="false" flipV="false">
              <a:off x="0" y="0"/>
              <a:ext cx="22599155" cy="12509497"/>
            </a:xfrm>
            <a:prstGeom prst="rect">
              <a:avLst/>
            </a:prstGeom>
          </p:spPr>
        </p:pic>
      </p:grpSp>
      <p:sp>
        <p:nvSpPr>
          <p:cNvPr name="Freeform 4" id="4"/>
          <p:cNvSpPr/>
          <p:nvPr/>
        </p:nvSpPr>
        <p:spPr>
          <a:xfrm flipH="false" flipV="false" rot="0">
            <a:off x="2709352" y="2936924"/>
            <a:ext cx="12512726" cy="4120732"/>
          </a:xfrm>
          <a:custGeom>
            <a:avLst/>
            <a:gdLst/>
            <a:ahLst/>
            <a:cxnLst/>
            <a:rect r="r" b="b" t="t" l="l"/>
            <a:pathLst>
              <a:path h="4120732" w="12512726">
                <a:moveTo>
                  <a:pt x="0" y="0"/>
                </a:moveTo>
                <a:lnTo>
                  <a:pt x="12512725" y="0"/>
                </a:lnTo>
                <a:lnTo>
                  <a:pt x="12512725" y="4120733"/>
                </a:lnTo>
                <a:lnTo>
                  <a:pt x="0" y="4120733"/>
                </a:lnTo>
                <a:lnTo>
                  <a:pt x="0" y="0"/>
                </a:lnTo>
                <a:close/>
              </a:path>
            </a:pathLst>
          </a:custGeom>
          <a:blipFill>
            <a:blip r:embed="rId4"/>
            <a:stretch>
              <a:fillRect l="0" t="0" r="0" b="0"/>
            </a:stretch>
          </a:blipFill>
        </p:spPr>
      </p:sp>
      <p:sp>
        <p:nvSpPr>
          <p:cNvPr name="AutoShape 5" id="5"/>
          <p:cNvSpPr/>
          <p:nvPr/>
        </p:nvSpPr>
        <p:spPr>
          <a:xfrm flipV="true">
            <a:off x="1603659" y="2442879"/>
            <a:ext cx="15696969" cy="42850"/>
          </a:xfrm>
          <a:prstGeom prst="line">
            <a:avLst/>
          </a:prstGeom>
          <a:ln cap="flat" w="9525">
            <a:solidFill>
              <a:srgbClr val="053860"/>
            </a:solidFill>
            <a:prstDash val="solid"/>
            <a:headEnd type="none" len="sm" w="sm"/>
            <a:tailEnd type="none" len="sm" w="sm"/>
          </a:ln>
        </p:spPr>
      </p:sp>
      <p:sp>
        <p:nvSpPr>
          <p:cNvPr name="Freeform 6" id="6"/>
          <p:cNvSpPr/>
          <p:nvPr/>
        </p:nvSpPr>
        <p:spPr>
          <a:xfrm flipH="false" flipV="false" rot="0">
            <a:off x="6900591" y="4503763"/>
            <a:ext cx="1276809" cy="1279475"/>
          </a:xfrm>
          <a:custGeom>
            <a:avLst/>
            <a:gdLst/>
            <a:ahLst/>
            <a:cxnLst/>
            <a:rect r="r" b="b" t="t" l="l"/>
            <a:pathLst>
              <a:path h="1279475" w="1276809">
                <a:moveTo>
                  <a:pt x="0" y="0"/>
                </a:moveTo>
                <a:lnTo>
                  <a:pt x="1276809" y="0"/>
                </a:lnTo>
                <a:lnTo>
                  <a:pt x="1276809" y="1279474"/>
                </a:lnTo>
                <a:lnTo>
                  <a:pt x="0" y="1279474"/>
                </a:lnTo>
                <a:lnTo>
                  <a:pt x="0" y="0"/>
                </a:lnTo>
                <a:close/>
              </a:path>
            </a:pathLst>
          </a:custGeom>
          <a:blipFill>
            <a:blip r:embed="rId5"/>
            <a:stretch>
              <a:fillRect l="0" t="0" r="0" b="0"/>
            </a:stretch>
          </a:blipFill>
        </p:spPr>
      </p:sp>
      <p:sp>
        <p:nvSpPr>
          <p:cNvPr name="TextBox 7" id="7"/>
          <p:cNvSpPr txBox="true"/>
          <p:nvPr/>
        </p:nvSpPr>
        <p:spPr>
          <a:xfrm rot="0">
            <a:off x="6626789" y="1796709"/>
            <a:ext cx="5997737" cy="349173"/>
          </a:xfrm>
          <a:prstGeom prst="rect">
            <a:avLst/>
          </a:prstGeom>
        </p:spPr>
        <p:txBody>
          <a:bodyPr anchor="t" rtlCol="false" tIns="0" lIns="0" bIns="0" rIns="0">
            <a:spAutoFit/>
          </a:bodyPr>
          <a:lstStyle/>
          <a:p>
            <a:pPr algn="l">
              <a:lnSpc>
                <a:spcPts val="2815"/>
              </a:lnSpc>
            </a:pPr>
            <a:r>
              <a:rPr lang="en-US" sz="2199">
                <a:solidFill>
                  <a:srgbClr val="000000"/>
                </a:solidFill>
                <a:latin typeface="Black Mango"/>
                <a:ea typeface="Black Mango"/>
                <a:cs typeface="Black Mango"/>
                <a:sym typeface="Black Mango"/>
              </a:rPr>
              <a:t>BSE AND LSE Trading and Overlap (UTC) </a:t>
            </a:r>
          </a:p>
        </p:txBody>
      </p:sp>
      <p:sp>
        <p:nvSpPr>
          <p:cNvPr name="TextBox 8" id="8"/>
          <p:cNvSpPr txBox="true"/>
          <p:nvPr/>
        </p:nvSpPr>
        <p:spPr>
          <a:xfrm rot="0">
            <a:off x="2462568" y="7646836"/>
            <a:ext cx="13362865" cy="1466751"/>
          </a:xfrm>
          <a:prstGeom prst="rect">
            <a:avLst/>
          </a:prstGeom>
        </p:spPr>
        <p:txBody>
          <a:bodyPr anchor="t" rtlCol="false" tIns="0" lIns="0" bIns="0" rIns="0">
            <a:spAutoFit/>
          </a:bodyPr>
          <a:lstStyle/>
          <a:p>
            <a:pPr algn="l">
              <a:lnSpc>
                <a:spcPts val="2999"/>
              </a:lnSpc>
            </a:pPr>
            <a:r>
              <a:rPr lang="en-US" sz="1999">
                <a:solidFill>
                  <a:srgbClr val="053860"/>
                </a:solidFill>
                <a:latin typeface="Open Sauce"/>
                <a:ea typeface="Open Sauce"/>
                <a:cs typeface="Open Sauce"/>
                <a:sym typeface="Open Sauce"/>
              </a:rPr>
              <a:t>·The LSE trading hours are from 08:00 UTC to 16:30 UTC.</a:t>
            </a:r>
          </a:p>
          <a:p>
            <a:pPr algn="l">
              <a:lnSpc>
                <a:spcPts val="2999"/>
              </a:lnSpc>
            </a:pPr>
            <a:r>
              <a:rPr lang="en-US" sz="1999">
                <a:solidFill>
                  <a:srgbClr val="053860"/>
                </a:solidFill>
                <a:latin typeface="Open Sauce"/>
                <a:ea typeface="Open Sauce"/>
                <a:cs typeface="Open Sauce"/>
                <a:sym typeface="Open Sauce"/>
              </a:rPr>
              <a:t>·The BSE trading hours are from 03:45 UTC to 10:00 UTC.</a:t>
            </a:r>
          </a:p>
          <a:p>
            <a:pPr algn="l">
              <a:lnSpc>
                <a:spcPts val="2999"/>
              </a:lnSpc>
            </a:pPr>
            <a:r>
              <a:rPr lang="en-US" sz="1999">
                <a:solidFill>
                  <a:srgbClr val="053860"/>
                </a:solidFill>
                <a:latin typeface="Open Sauce"/>
                <a:ea typeface="Open Sauce"/>
                <a:cs typeface="Open Sauce"/>
                <a:sym typeface="Open Sauce"/>
              </a:rPr>
              <a:t>·The overlapping hours (purple section) are when both the markets are open simultaneously (08:00-10:00). </a:t>
            </a:r>
          </a:p>
          <a:p>
            <a:pPr algn="l" marL="0" indent="0" lvl="0">
              <a:lnSpc>
                <a:spcPts val="2999"/>
              </a:lnSpc>
            </a:pPr>
          </a:p>
        </p:txBody>
      </p:sp>
      <p:sp>
        <p:nvSpPr>
          <p:cNvPr name="TextBox 9" id="9"/>
          <p:cNvSpPr txBox="true"/>
          <p:nvPr/>
        </p:nvSpPr>
        <p:spPr>
          <a:xfrm rot="0">
            <a:off x="4002540" y="974020"/>
            <a:ext cx="11621950" cy="668109"/>
          </a:xfrm>
          <a:prstGeom prst="rect">
            <a:avLst/>
          </a:prstGeom>
        </p:spPr>
        <p:txBody>
          <a:bodyPr anchor="t" rtlCol="false" tIns="0" lIns="0" bIns="0" rIns="0">
            <a:spAutoFit/>
          </a:bodyPr>
          <a:lstStyle/>
          <a:p>
            <a:pPr algn="l">
              <a:lnSpc>
                <a:spcPts val="5021"/>
              </a:lnSpc>
            </a:pPr>
            <a:r>
              <a:rPr lang="en-US" sz="5021">
                <a:solidFill>
                  <a:srgbClr val="053860"/>
                </a:solidFill>
                <a:latin typeface="Black Mango"/>
                <a:ea typeface="Black Mango"/>
                <a:cs typeface="Black Mango"/>
                <a:sym typeface="Black Mango"/>
              </a:rPr>
              <a:t>Phase 01 : Market Microstructure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41979" y="1929762"/>
            <a:ext cx="7048879" cy="897718"/>
            <a:chOff x="0" y="0"/>
            <a:chExt cx="1856495" cy="236436"/>
          </a:xfrm>
        </p:grpSpPr>
        <p:sp>
          <p:nvSpPr>
            <p:cNvPr name="Freeform 3" id="3"/>
            <p:cNvSpPr/>
            <p:nvPr/>
          </p:nvSpPr>
          <p:spPr>
            <a:xfrm flipH="false" flipV="false" rot="0">
              <a:off x="0" y="0"/>
              <a:ext cx="1856495" cy="236436"/>
            </a:xfrm>
            <a:custGeom>
              <a:avLst/>
              <a:gdLst/>
              <a:ahLst/>
              <a:cxnLst/>
              <a:rect r="r" b="b" t="t" l="l"/>
              <a:pathLst>
                <a:path h="236436" w="1856495">
                  <a:moveTo>
                    <a:pt x="0" y="0"/>
                  </a:moveTo>
                  <a:lnTo>
                    <a:pt x="1856495" y="0"/>
                  </a:lnTo>
                  <a:lnTo>
                    <a:pt x="1856495" y="236436"/>
                  </a:lnTo>
                  <a:lnTo>
                    <a:pt x="0" y="236436"/>
                  </a:lnTo>
                  <a:close/>
                </a:path>
              </a:pathLst>
            </a:custGeom>
            <a:solidFill>
              <a:srgbClr val="053860">
                <a:alpha val="49804"/>
              </a:srgbClr>
            </a:solidFill>
          </p:spPr>
        </p:sp>
        <p:sp>
          <p:nvSpPr>
            <p:cNvPr name="TextBox 4" id="4"/>
            <p:cNvSpPr txBox="true"/>
            <p:nvPr/>
          </p:nvSpPr>
          <p:spPr>
            <a:xfrm>
              <a:off x="0" y="-57150"/>
              <a:ext cx="1856495" cy="29358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9264" y="452439"/>
            <a:ext cx="16964288" cy="9382123"/>
            <a:chOff x="0" y="0"/>
            <a:chExt cx="22619051" cy="12509497"/>
          </a:xfrm>
        </p:grpSpPr>
        <p:pic>
          <p:nvPicPr>
            <p:cNvPr name="Picture 6" id="6"/>
            <p:cNvPicPr>
              <a:picLocks noChangeAspect="true"/>
            </p:cNvPicPr>
            <p:nvPr/>
          </p:nvPicPr>
          <p:blipFill>
            <a:blip r:embed="rId3">
              <a:alphaModFix amt="19999"/>
            </a:blip>
            <a:srcRect l="0" t="8521" r="0" b="8521"/>
            <a:stretch>
              <a:fillRect/>
            </a:stretch>
          </p:blipFill>
          <p:spPr>
            <a:xfrm flipH="false" flipV="false">
              <a:off x="0" y="0"/>
              <a:ext cx="22619051" cy="12509497"/>
            </a:xfrm>
            <a:prstGeom prst="rect">
              <a:avLst/>
            </a:prstGeom>
          </p:spPr>
        </p:pic>
      </p:grpSp>
      <p:sp>
        <p:nvSpPr>
          <p:cNvPr name="AutoShape 7" id="7"/>
          <p:cNvSpPr/>
          <p:nvPr/>
        </p:nvSpPr>
        <p:spPr>
          <a:xfrm flipH="true" flipV="true">
            <a:off x="8462930" y="1763092"/>
            <a:ext cx="31736" cy="7695233"/>
          </a:xfrm>
          <a:prstGeom prst="line">
            <a:avLst/>
          </a:prstGeom>
          <a:ln cap="flat" w="9525">
            <a:solidFill>
              <a:srgbClr val="000000"/>
            </a:solidFill>
            <a:prstDash val="solid"/>
            <a:headEnd type="none" len="sm" w="sm"/>
            <a:tailEnd type="none" len="sm" w="sm"/>
          </a:ln>
        </p:spPr>
      </p:sp>
      <p:sp>
        <p:nvSpPr>
          <p:cNvPr name="AutoShape 8" id="8"/>
          <p:cNvSpPr/>
          <p:nvPr/>
        </p:nvSpPr>
        <p:spPr>
          <a:xfrm>
            <a:off x="987354" y="1639053"/>
            <a:ext cx="16205916" cy="57347"/>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479264" y="2778963"/>
            <a:ext cx="7487699" cy="2364537"/>
          </a:xfrm>
          <a:custGeom>
            <a:avLst/>
            <a:gdLst/>
            <a:ahLst/>
            <a:cxnLst/>
            <a:rect r="r" b="b" t="t" l="l"/>
            <a:pathLst>
              <a:path h="2364537" w="7487699">
                <a:moveTo>
                  <a:pt x="0" y="0"/>
                </a:moveTo>
                <a:lnTo>
                  <a:pt x="7487699" y="0"/>
                </a:lnTo>
                <a:lnTo>
                  <a:pt x="7487699" y="2364537"/>
                </a:lnTo>
                <a:lnTo>
                  <a:pt x="0" y="2364537"/>
                </a:lnTo>
                <a:lnTo>
                  <a:pt x="0" y="0"/>
                </a:lnTo>
                <a:close/>
              </a:path>
            </a:pathLst>
          </a:custGeom>
          <a:blipFill>
            <a:blip r:embed="rId4"/>
            <a:stretch>
              <a:fillRect l="0" t="0" r="0" b="0"/>
            </a:stretch>
          </a:blipFill>
        </p:spPr>
      </p:sp>
      <p:sp>
        <p:nvSpPr>
          <p:cNvPr name="Freeform 10" id="10"/>
          <p:cNvSpPr/>
          <p:nvPr/>
        </p:nvSpPr>
        <p:spPr>
          <a:xfrm flipH="false" flipV="false" rot="0">
            <a:off x="706823" y="6348759"/>
            <a:ext cx="6532851" cy="2121255"/>
          </a:xfrm>
          <a:custGeom>
            <a:avLst/>
            <a:gdLst/>
            <a:ahLst/>
            <a:cxnLst/>
            <a:rect r="r" b="b" t="t" l="l"/>
            <a:pathLst>
              <a:path h="2121255" w="6532851">
                <a:moveTo>
                  <a:pt x="0" y="0"/>
                </a:moveTo>
                <a:lnTo>
                  <a:pt x="6532851" y="0"/>
                </a:lnTo>
                <a:lnTo>
                  <a:pt x="6532851" y="2121255"/>
                </a:lnTo>
                <a:lnTo>
                  <a:pt x="0" y="2121255"/>
                </a:lnTo>
                <a:lnTo>
                  <a:pt x="0" y="0"/>
                </a:lnTo>
                <a:close/>
              </a:path>
            </a:pathLst>
          </a:custGeom>
          <a:blipFill>
            <a:blip r:embed="rId5"/>
            <a:stretch>
              <a:fillRect l="0" t="0" r="0" b="0"/>
            </a:stretch>
          </a:blipFill>
        </p:spPr>
      </p:sp>
      <p:sp>
        <p:nvSpPr>
          <p:cNvPr name="Freeform 11" id="11"/>
          <p:cNvSpPr/>
          <p:nvPr/>
        </p:nvSpPr>
        <p:spPr>
          <a:xfrm flipH="false" flipV="false" rot="0">
            <a:off x="8994729" y="3210722"/>
            <a:ext cx="7846914" cy="4733281"/>
          </a:xfrm>
          <a:custGeom>
            <a:avLst/>
            <a:gdLst/>
            <a:ahLst/>
            <a:cxnLst/>
            <a:rect r="r" b="b" t="t" l="l"/>
            <a:pathLst>
              <a:path h="4733281" w="7846914">
                <a:moveTo>
                  <a:pt x="0" y="0"/>
                </a:moveTo>
                <a:lnTo>
                  <a:pt x="7846914" y="0"/>
                </a:lnTo>
                <a:lnTo>
                  <a:pt x="7846914" y="4733281"/>
                </a:lnTo>
                <a:lnTo>
                  <a:pt x="0" y="4733281"/>
                </a:lnTo>
                <a:lnTo>
                  <a:pt x="0" y="0"/>
                </a:lnTo>
                <a:close/>
              </a:path>
            </a:pathLst>
          </a:custGeom>
          <a:blipFill>
            <a:blip r:embed="rId6"/>
            <a:stretch>
              <a:fillRect l="0" t="0" r="0" b="0"/>
            </a:stretch>
          </a:blipFill>
        </p:spPr>
      </p:sp>
      <p:grpSp>
        <p:nvGrpSpPr>
          <p:cNvPr name="Group 12" id="12"/>
          <p:cNvGrpSpPr/>
          <p:nvPr/>
        </p:nvGrpSpPr>
        <p:grpSpPr>
          <a:xfrm rot="0">
            <a:off x="706823" y="1881245"/>
            <a:ext cx="7048879" cy="897718"/>
            <a:chOff x="0" y="0"/>
            <a:chExt cx="1856495" cy="236436"/>
          </a:xfrm>
        </p:grpSpPr>
        <p:sp>
          <p:nvSpPr>
            <p:cNvPr name="Freeform 13" id="13"/>
            <p:cNvSpPr/>
            <p:nvPr/>
          </p:nvSpPr>
          <p:spPr>
            <a:xfrm flipH="false" flipV="false" rot="0">
              <a:off x="0" y="0"/>
              <a:ext cx="1856495" cy="236436"/>
            </a:xfrm>
            <a:custGeom>
              <a:avLst/>
              <a:gdLst/>
              <a:ahLst/>
              <a:cxnLst/>
              <a:rect r="r" b="b" t="t" l="l"/>
              <a:pathLst>
                <a:path h="236436" w="1856495">
                  <a:moveTo>
                    <a:pt x="0" y="0"/>
                  </a:moveTo>
                  <a:lnTo>
                    <a:pt x="1856495" y="0"/>
                  </a:lnTo>
                  <a:lnTo>
                    <a:pt x="1856495" y="236436"/>
                  </a:lnTo>
                  <a:lnTo>
                    <a:pt x="0" y="236436"/>
                  </a:lnTo>
                  <a:close/>
                </a:path>
              </a:pathLst>
            </a:custGeom>
            <a:solidFill>
              <a:srgbClr val="053860">
                <a:alpha val="49804"/>
              </a:srgbClr>
            </a:solidFill>
          </p:spPr>
        </p:sp>
        <p:sp>
          <p:nvSpPr>
            <p:cNvPr name="TextBox 14" id="14"/>
            <p:cNvSpPr txBox="true"/>
            <p:nvPr/>
          </p:nvSpPr>
          <p:spPr>
            <a:xfrm>
              <a:off x="0" y="-57150"/>
              <a:ext cx="1856495" cy="293586"/>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06823" y="2233761"/>
            <a:ext cx="7787843" cy="349173"/>
          </a:xfrm>
          <a:prstGeom prst="rect">
            <a:avLst/>
          </a:prstGeom>
        </p:spPr>
        <p:txBody>
          <a:bodyPr anchor="t" rtlCol="false" tIns="0" lIns="0" bIns="0" rIns="0">
            <a:spAutoFit/>
          </a:bodyPr>
          <a:lstStyle/>
          <a:p>
            <a:pPr algn="l" marL="474979" indent="-237490" lvl="1">
              <a:lnSpc>
                <a:spcPts val="2815"/>
              </a:lnSpc>
              <a:buAutoNum type="arabicPeriod" startAt="1"/>
            </a:pPr>
            <a:r>
              <a:rPr lang="en-US" sz="2199">
                <a:solidFill>
                  <a:srgbClr val="FFFFFF"/>
                </a:solidFill>
                <a:latin typeface="Black Mango"/>
                <a:ea typeface="Black Mango"/>
                <a:cs typeface="Black Mango"/>
                <a:sym typeface="Black Mango"/>
              </a:rPr>
              <a:t>Order Book dynamics (Roll’s spread estimates) </a:t>
            </a:r>
          </a:p>
        </p:txBody>
      </p:sp>
      <p:grpSp>
        <p:nvGrpSpPr>
          <p:cNvPr name="Group 16" id="16"/>
          <p:cNvGrpSpPr/>
          <p:nvPr/>
        </p:nvGrpSpPr>
        <p:grpSpPr>
          <a:xfrm rot="0">
            <a:off x="706823" y="5372100"/>
            <a:ext cx="7048879" cy="897718"/>
            <a:chOff x="0" y="0"/>
            <a:chExt cx="1856495" cy="236436"/>
          </a:xfrm>
        </p:grpSpPr>
        <p:sp>
          <p:nvSpPr>
            <p:cNvPr name="Freeform 17" id="17"/>
            <p:cNvSpPr/>
            <p:nvPr/>
          </p:nvSpPr>
          <p:spPr>
            <a:xfrm flipH="false" flipV="false" rot="0">
              <a:off x="0" y="0"/>
              <a:ext cx="1856495" cy="236436"/>
            </a:xfrm>
            <a:custGeom>
              <a:avLst/>
              <a:gdLst/>
              <a:ahLst/>
              <a:cxnLst/>
              <a:rect r="r" b="b" t="t" l="l"/>
              <a:pathLst>
                <a:path h="236436" w="1856495">
                  <a:moveTo>
                    <a:pt x="0" y="0"/>
                  </a:moveTo>
                  <a:lnTo>
                    <a:pt x="1856495" y="0"/>
                  </a:lnTo>
                  <a:lnTo>
                    <a:pt x="1856495" y="236436"/>
                  </a:lnTo>
                  <a:lnTo>
                    <a:pt x="0" y="236436"/>
                  </a:lnTo>
                  <a:close/>
                </a:path>
              </a:pathLst>
            </a:custGeom>
            <a:solidFill>
              <a:srgbClr val="053860">
                <a:alpha val="49804"/>
              </a:srgbClr>
            </a:solidFill>
          </p:spPr>
        </p:sp>
        <p:sp>
          <p:nvSpPr>
            <p:cNvPr name="TextBox 18" id="18"/>
            <p:cNvSpPr txBox="true"/>
            <p:nvPr/>
          </p:nvSpPr>
          <p:spPr>
            <a:xfrm>
              <a:off x="0" y="-57150"/>
              <a:ext cx="1856495" cy="293586"/>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024411" y="5732886"/>
            <a:ext cx="7787843" cy="349173"/>
          </a:xfrm>
          <a:prstGeom prst="rect">
            <a:avLst/>
          </a:prstGeom>
        </p:spPr>
        <p:txBody>
          <a:bodyPr anchor="t" rtlCol="false" tIns="0" lIns="0" bIns="0" rIns="0">
            <a:spAutoFit/>
          </a:bodyPr>
          <a:lstStyle/>
          <a:p>
            <a:pPr algn="l">
              <a:lnSpc>
                <a:spcPts val="2815"/>
              </a:lnSpc>
            </a:pPr>
            <a:r>
              <a:rPr lang="en-US" sz="2199">
                <a:solidFill>
                  <a:srgbClr val="FFFFFF"/>
                </a:solidFill>
                <a:latin typeface="Black Mango"/>
                <a:ea typeface="Black Mango"/>
                <a:cs typeface="Black Mango"/>
                <a:sym typeface="Black Mango"/>
              </a:rPr>
              <a:t>2. Trade Impact Analysis </a:t>
            </a:r>
          </a:p>
        </p:txBody>
      </p:sp>
      <p:sp>
        <p:nvSpPr>
          <p:cNvPr name="TextBox 20" id="20"/>
          <p:cNvSpPr txBox="true"/>
          <p:nvPr/>
        </p:nvSpPr>
        <p:spPr>
          <a:xfrm rot="0">
            <a:off x="10262257" y="2233761"/>
            <a:ext cx="7787843" cy="349173"/>
          </a:xfrm>
          <a:prstGeom prst="rect">
            <a:avLst/>
          </a:prstGeom>
        </p:spPr>
        <p:txBody>
          <a:bodyPr anchor="t" rtlCol="false" tIns="0" lIns="0" bIns="0" rIns="0">
            <a:spAutoFit/>
          </a:bodyPr>
          <a:lstStyle/>
          <a:p>
            <a:pPr algn="l">
              <a:lnSpc>
                <a:spcPts val="2815"/>
              </a:lnSpc>
            </a:pPr>
            <a:r>
              <a:rPr lang="en-US" sz="2199">
                <a:solidFill>
                  <a:srgbClr val="FFFFFF"/>
                </a:solidFill>
                <a:latin typeface="Black Mango"/>
                <a:ea typeface="Black Mango"/>
                <a:cs typeface="Black Mango"/>
                <a:sym typeface="Black Mango"/>
              </a:rPr>
              <a:t>3. Amihud Illiquidity Ration Boxplot </a:t>
            </a:r>
          </a:p>
        </p:txBody>
      </p:sp>
      <p:sp>
        <p:nvSpPr>
          <p:cNvPr name="TextBox 21" id="21"/>
          <p:cNvSpPr txBox="true"/>
          <p:nvPr/>
        </p:nvSpPr>
        <p:spPr>
          <a:xfrm rot="0">
            <a:off x="4001279" y="742270"/>
            <a:ext cx="11621950" cy="668109"/>
          </a:xfrm>
          <a:prstGeom prst="rect">
            <a:avLst/>
          </a:prstGeom>
        </p:spPr>
        <p:txBody>
          <a:bodyPr anchor="t" rtlCol="false" tIns="0" lIns="0" bIns="0" rIns="0">
            <a:spAutoFit/>
          </a:bodyPr>
          <a:lstStyle/>
          <a:p>
            <a:pPr algn="l">
              <a:lnSpc>
                <a:spcPts val="5021"/>
              </a:lnSpc>
            </a:pPr>
            <a:r>
              <a:rPr lang="en-US" sz="5021">
                <a:solidFill>
                  <a:srgbClr val="053860"/>
                </a:solidFill>
                <a:latin typeface="Black Mango"/>
                <a:ea typeface="Black Mango"/>
                <a:cs typeface="Black Mango"/>
                <a:sym typeface="Black Mango"/>
              </a:rPr>
              <a:t>Phase 01 : Market Microstructure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9264" y="452439"/>
            <a:ext cx="17357079" cy="9382123"/>
            <a:chOff x="0" y="0"/>
            <a:chExt cx="23142772" cy="12509497"/>
          </a:xfrm>
        </p:grpSpPr>
        <p:pic>
          <p:nvPicPr>
            <p:cNvPr name="Picture 3" id="3"/>
            <p:cNvPicPr>
              <a:picLocks noChangeAspect="true"/>
            </p:cNvPicPr>
            <p:nvPr/>
          </p:nvPicPr>
          <p:blipFill>
            <a:blip r:embed="rId3">
              <a:alphaModFix amt="19999"/>
            </a:blip>
            <a:srcRect l="0" t="9459" r="0" b="9459"/>
            <a:stretch>
              <a:fillRect/>
            </a:stretch>
          </p:blipFill>
          <p:spPr>
            <a:xfrm flipH="false" flipV="false">
              <a:off x="0" y="0"/>
              <a:ext cx="23142772" cy="12509497"/>
            </a:xfrm>
            <a:prstGeom prst="rect">
              <a:avLst/>
            </a:prstGeom>
          </p:spPr>
        </p:pic>
      </p:grpSp>
      <p:sp>
        <p:nvSpPr>
          <p:cNvPr name="Freeform 4" id="4"/>
          <p:cNvSpPr/>
          <p:nvPr/>
        </p:nvSpPr>
        <p:spPr>
          <a:xfrm flipH="false" flipV="false" rot="0">
            <a:off x="7205428" y="666694"/>
            <a:ext cx="10455128" cy="2520288"/>
          </a:xfrm>
          <a:custGeom>
            <a:avLst/>
            <a:gdLst/>
            <a:ahLst/>
            <a:cxnLst/>
            <a:rect r="r" b="b" t="t" l="l"/>
            <a:pathLst>
              <a:path h="2520288" w="10455128">
                <a:moveTo>
                  <a:pt x="0" y="0"/>
                </a:moveTo>
                <a:lnTo>
                  <a:pt x="10455128" y="0"/>
                </a:lnTo>
                <a:lnTo>
                  <a:pt x="10455128" y="2520288"/>
                </a:lnTo>
                <a:lnTo>
                  <a:pt x="0" y="2520288"/>
                </a:lnTo>
                <a:lnTo>
                  <a:pt x="0" y="0"/>
                </a:lnTo>
                <a:close/>
              </a:path>
            </a:pathLst>
          </a:custGeom>
          <a:blipFill>
            <a:blip r:embed="rId4"/>
            <a:stretch>
              <a:fillRect l="0" t="0" r="0" b="0"/>
            </a:stretch>
          </a:blipFill>
        </p:spPr>
      </p:sp>
      <p:grpSp>
        <p:nvGrpSpPr>
          <p:cNvPr name="Group 5" id="5"/>
          <p:cNvGrpSpPr/>
          <p:nvPr/>
        </p:nvGrpSpPr>
        <p:grpSpPr>
          <a:xfrm rot="0">
            <a:off x="7211323" y="4229309"/>
            <a:ext cx="10449233" cy="5607359"/>
            <a:chOff x="0" y="0"/>
            <a:chExt cx="1514641" cy="812800"/>
          </a:xfrm>
        </p:grpSpPr>
        <p:sp>
          <p:nvSpPr>
            <p:cNvPr name="Freeform 6" id="6"/>
            <p:cNvSpPr/>
            <p:nvPr/>
          </p:nvSpPr>
          <p:spPr>
            <a:xfrm flipH="false" flipV="false" rot="0">
              <a:off x="0" y="0"/>
              <a:ext cx="1514641" cy="812800"/>
            </a:xfrm>
            <a:custGeom>
              <a:avLst/>
              <a:gdLst/>
              <a:ahLst/>
              <a:cxnLst/>
              <a:rect r="r" b="b" t="t" l="l"/>
              <a:pathLst>
                <a:path h="812800" w="1514641">
                  <a:moveTo>
                    <a:pt x="0" y="0"/>
                  </a:moveTo>
                  <a:lnTo>
                    <a:pt x="1514641" y="0"/>
                  </a:lnTo>
                  <a:lnTo>
                    <a:pt x="1514641" y="812800"/>
                  </a:lnTo>
                  <a:lnTo>
                    <a:pt x="0" y="812800"/>
                  </a:lnTo>
                  <a:close/>
                </a:path>
              </a:pathLst>
            </a:custGeom>
            <a:blipFill>
              <a:blip r:embed="rId5"/>
              <a:stretch>
                <a:fillRect l="-4343" t="0" r="-4343" b="0"/>
              </a:stretch>
            </a:blipFill>
          </p:spPr>
        </p:sp>
      </p:grpSp>
      <p:sp>
        <p:nvSpPr>
          <p:cNvPr name="TextBox 7" id="7"/>
          <p:cNvSpPr txBox="true"/>
          <p:nvPr/>
        </p:nvSpPr>
        <p:spPr>
          <a:xfrm rot="0">
            <a:off x="842641" y="5126304"/>
            <a:ext cx="6645254" cy="412775"/>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Black Mango"/>
                <a:ea typeface="Black Mango"/>
                <a:cs typeface="Black Mango"/>
                <a:sym typeface="Black Mango"/>
              </a:rPr>
              <a:t>4. Spread Autocovariance Analysis</a:t>
            </a:r>
          </a:p>
        </p:txBody>
      </p:sp>
      <p:sp>
        <p:nvSpPr>
          <p:cNvPr name="AutoShape 8" id="8"/>
          <p:cNvSpPr/>
          <p:nvPr/>
        </p:nvSpPr>
        <p:spPr>
          <a:xfrm>
            <a:off x="1028700" y="4890792"/>
            <a:ext cx="5654286" cy="25962"/>
          </a:xfrm>
          <a:prstGeom prst="line">
            <a:avLst/>
          </a:prstGeom>
          <a:ln cap="flat" w="38100">
            <a:solidFill>
              <a:srgbClr val="A38867"/>
            </a:solidFill>
            <a:prstDash val="solid"/>
            <a:headEnd type="none" len="sm" w="sm"/>
            <a:tailEnd type="none" len="sm" w="sm"/>
          </a:ln>
        </p:spPr>
      </p:sp>
      <p:sp>
        <p:nvSpPr>
          <p:cNvPr name="AutoShape 9" id="9"/>
          <p:cNvSpPr/>
          <p:nvPr/>
        </p:nvSpPr>
        <p:spPr>
          <a:xfrm flipH="true" flipV="true">
            <a:off x="6687749" y="1069137"/>
            <a:ext cx="31736" cy="7695233"/>
          </a:xfrm>
          <a:prstGeom prst="line">
            <a:avLst/>
          </a:prstGeom>
          <a:ln cap="flat" w="9525">
            <a:solidFill>
              <a:srgbClr val="000000"/>
            </a:solidFill>
            <a:prstDash val="solid"/>
            <a:headEnd type="none" len="sm" w="sm"/>
            <a:tailEnd type="none" len="sm" w="sm"/>
          </a:ln>
        </p:spPr>
      </p:sp>
      <p:sp>
        <p:nvSpPr>
          <p:cNvPr name="Freeform 10" id="10"/>
          <p:cNvSpPr/>
          <p:nvPr/>
        </p:nvSpPr>
        <p:spPr>
          <a:xfrm flipH="false" flipV="false" rot="0">
            <a:off x="1601576" y="6094142"/>
            <a:ext cx="3282570" cy="381694"/>
          </a:xfrm>
          <a:custGeom>
            <a:avLst/>
            <a:gdLst/>
            <a:ahLst/>
            <a:cxnLst/>
            <a:rect r="r" b="b" t="t" l="l"/>
            <a:pathLst>
              <a:path h="381694" w="3282570">
                <a:moveTo>
                  <a:pt x="0" y="0"/>
                </a:moveTo>
                <a:lnTo>
                  <a:pt x="3282570" y="0"/>
                </a:lnTo>
                <a:lnTo>
                  <a:pt x="3282570" y="381694"/>
                </a:lnTo>
                <a:lnTo>
                  <a:pt x="0" y="381694"/>
                </a:lnTo>
                <a:lnTo>
                  <a:pt x="0" y="0"/>
                </a:lnTo>
                <a:close/>
              </a:path>
            </a:pathLst>
          </a:custGeom>
          <a:blipFill>
            <a:blip r:embed="rId6"/>
            <a:stretch>
              <a:fillRect l="0" t="0" r="0" b="0"/>
            </a:stretch>
          </a:blipFill>
        </p:spPr>
      </p:sp>
      <p:sp>
        <p:nvSpPr>
          <p:cNvPr name="TextBox 11" id="11"/>
          <p:cNvSpPr txBox="true"/>
          <p:nvPr/>
        </p:nvSpPr>
        <p:spPr>
          <a:xfrm rot="0">
            <a:off x="672889" y="3339218"/>
            <a:ext cx="5833446" cy="1303925"/>
          </a:xfrm>
          <a:prstGeom prst="rect">
            <a:avLst/>
          </a:prstGeom>
        </p:spPr>
        <p:txBody>
          <a:bodyPr anchor="t" rtlCol="false" tIns="0" lIns="0" bIns="0" rIns="0">
            <a:spAutoFit/>
          </a:bodyPr>
          <a:lstStyle/>
          <a:p>
            <a:pPr algn="l">
              <a:lnSpc>
                <a:spcPts val="5021"/>
              </a:lnSpc>
            </a:pPr>
            <a:r>
              <a:rPr lang="en-US" sz="5021">
                <a:solidFill>
                  <a:srgbClr val="053860"/>
                </a:solidFill>
                <a:latin typeface="Black Mango"/>
                <a:ea typeface="Black Mango"/>
                <a:cs typeface="Black Mango"/>
                <a:sym typeface="Black Mango"/>
              </a:rPr>
              <a:t>Phase 01 : Market Microstructure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96698" y="501241"/>
            <a:ext cx="17357079" cy="9382123"/>
            <a:chOff x="0" y="0"/>
            <a:chExt cx="23142772" cy="12509497"/>
          </a:xfrm>
        </p:grpSpPr>
        <p:pic>
          <p:nvPicPr>
            <p:cNvPr name="Picture 3" id="3"/>
            <p:cNvPicPr>
              <a:picLocks noChangeAspect="true"/>
            </p:cNvPicPr>
            <p:nvPr/>
          </p:nvPicPr>
          <p:blipFill>
            <a:blip r:embed="rId3">
              <a:alphaModFix amt="19999"/>
            </a:blip>
            <a:srcRect l="0" t="9459" r="0" b="9459"/>
            <a:stretch>
              <a:fillRect/>
            </a:stretch>
          </p:blipFill>
          <p:spPr>
            <a:xfrm flipH="false" flipV="false">
              <a:off x="0" y="0"/>
              <a:ext cx="23142772" cy="12509497"/>
            </a:xfrm>
            <a:prstGeom prst="rect">
              <a:avLst/>
            </a:prstGeom>
          </p:spPr>
        </p:pic>
      </p:grpSp>
      <p:grpSp>
        <p:nvGrpSpPr>
          <p:cNvPr name="Group 4" id="4"/>
          <p:cNvGrpSpPr/>
          <p:nvPr/>
        </p:nvGrpSpPr>
        <p:grpSpPr>
          <a:xfrm rot="0">
            <a:off x="1170564" y="4954560"/>
            <a:ext cx="7048879" cy="3524875"/>
            <a:chOff x="0" y="0"/>
            <a:chExt cx="1856495" cy="928362"/>
          </a:xfrm>
        </p:grpSpPr>
        <p:sp>
          <p:nvSpPr>
            <p:cNvPr name="Freeform 5" id="5"/>
            <p:cNvSpPr/>
            <p:nvPr/>
          </p:nvSpPr>
          <p:spPr>
            <a:xfrm flipH="false" flipV="false" rot="0">
              <a:off x="0" y="0"/>
              <a:ext cx="1856495" cy="928362"/>
            </a:xfrm>
            <a:custGeom>
              <a:avLst/>
              <a:gdLst/>
              <a:ahLst/>
              <a:cxnLst/>
              <a:rect r="r" b="b" t="t" l="l"/>
              <a:pathLst>
                <a:path h="928362" w="1856495">
                  <a:moveTo>
                    <a:pt x="0" y="0"/>
                  </a:moveTo>
                  <a:lnTo>
                    <a:pt x="1856495" y="0"/>
                  </a:lnTo>
                  <a:lnTo>
                    <a:pt x="1856495" y="928362"/>
                  </a:lnTo>
                  <a:lnTo>
                    <a:pt x="0" y="928362"/>
                  </a:lnTo>
                  <a:close/>
                </a:path>
              </a:pathLst>
            </a:custGeom>
            <a:solidFill>
              <a:srgbClr val="053860">
                <a:alpha val="49804"/>
              </a:srgbClr>
            </a:solidFill>
          </p:spPr>
        </p:sp>
        <p:sp>
          <p:nvSpPr>
            <p:cNvPr name="TextBox 6" id="6"/>
            <p:cNvSpPr txBox="true"/>
            <p:nvPr/>
          </p:nvSpPr>
          <p:spPr>
            <a:xfrm>
              <a:off x="0" y="-57150"/>
              <a:ext cx="1856495" cy="985512"/>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flipH="true" flipV="true">
            <a:off x="9270379" y="1763072"/>
            <a:ext cx="31736" cy="7695233"/>
          </a:xfrm>
          <a:prstGeom prst="line">
            <a:avLst/>
          </a:prstGeom>
          <a:ln cap="flat" w="9525">
            <a:solidFill>
              <a:srgbClr val="000000"/>
            </a:solidFill>
            <a:prstDash val="solid"/>
            <a:headEnd type="none" len="sm" w="sm"/>
            <a:tailEnd type="none" len="sm" w="sm"/>
          </a:ln>
        </p:spPr>
      </p:sp>
      <p:sp>
        <p:nvSpPr>
          <p:cNvPr name="AutoShape 8" id="8"/>
          <p:cNvSpPr/>
          <p:nvPr/>
        </p:nvSpPr>
        <p:spPr>
          <a:xfrm>
            <a:off x="0" y="1696399"/>
            <a:ext cx="17193270" cy="0"/>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2037765" y="5436038"/>
            <a:ext cx="4579021" cy="723660"/>
          </a:xfrm>
          <a:custGeom>
            <a:avLst/>
            <a:gdLst/>
            <a:ahLst/>
            <a:cxnLst/>
            <a:rect r="r" b="b" t="t" l="l"/>
            <a:pathLst>
              <a:path h="723660" w="4579021">
                <a:moveTo>
                  <a:pt x="0" y="0"/>
                </a:moveTo>
                <a:lnTo>
                  <a:pt x="4579021" y="0"/>
                </a:lnTo>
                <a:lnTo>
                  <a:pt x="4579021" y="723659"/>
                </a:lnTo>
                <a:lnTo>
                  <a:pt x="0" y="723659"/>
                </a:lnTo>
                <a:lnTo>
                  <a:pt x="0" y="0"/>
                </a:lnTo>
                <a:close/>
              </a:path>
            </a:pathLst>
          </a:custGeom>
          <a:blipFill>
            <a:blip r:embed="rId4"/>
            <a:stretch>
              <a:fillRect l="0" t="0" r="0" b="0"/>
            </a:stretch>
          </a:blipFill>
        </p:spPr>
      </p:sp>
      <p:grpSp>
        <p:nvGrpSpPr>
          <p:cNvPr name="Group 10" id="10"/>
          <p:cNvGrpSpPr/>
          <p:nvPr/>
        </p:nvGrpSpPr>
        <p:grpSpPr>
          <a:xfrm rot="0">
            <a:off x="1532346" y="5192302"/>
            <a:ext cx="6325316" cy="3049391"/>
            <a:chOff x="0" y="0"/>
            <a:chExt cx="1665927" cy="803132"/>
          </a:xfrm>
        </p:grpSpPr>
        <p:sp>
          <p:nvSpPr>
            <p:cNvPr name="Freeform 11" id="11"/>
            <p:cNvSpPr/>
            <p:nvPr/>
          </p:nvSpPr>
          <p:spPr>
            <a:xfrm flipH="false" flipV="false" rot="0">
              <a:off x="0" y="0"/>
              <a:ext cx="1665927" cy="803132"/>
            </a:xfrm>
            <a:custGeom>
              <a:avLst/>
              <a:gdLst/>
              <a:ahLst/>
              <a:cxnLst/>
              <a:rect r="r" b="b" t="t" l="l"/>
              <a:pathLst>
                <a:path h="803132" w="1665927">
                  <a:moveTo>
                    <a:pt x="0" y="0"/>
                  </a:moveTo>
                  <a:lnTo>
                    <a:pt x="1665927" y="0"/>
                  </a:lnTo>
                  <a:lnTo>
                    <a:pt x="1665927" y="803132"/>
                  </a:lnTo>
                  <a:lnTo>
                    <a:pt x="0" y="803132"/>
                  </a:lnTo>
                  <a:close/>
                </a:path>
              </a:pathLst>
            </a:custGeom>
            <a:solidFill>
              <a:srgbClr val="FFFFFF"/>
            </a:solidFill>
          </p:spPr>
        </p:sp>
        <p:sp>
          <p:nvSpPr>
            <p:cNvPr name="TextBox 12" id="12"/>
            <p:cNvSpPr txBox="true"/>
            <p:nvPr/>
          </p:nvSpPr>
          <p:spPr>
            <a:xfrm>
              <a:off x="0" y="-57150"/>
              <a:ext cx="1665927" cy="860282"/>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740022" y="7055047"/>
            <a:ext cx="5909963" cy="362574"/>
          </a:xfrm>
          <a:custGeom>
            <a:avLst/>
            <a:gdLst/>
            <a:ahLst/>
            <a:cxnLst/>
            <a:rect r="r" b="b" t="t" l="l"/>
            <a:pathLst>
              <a:path h="362574" w="5909963">
                <a:moveTo>
                  <a:pt x="0" y="0"/>
                </a:moveTo>
                <a:lnTo>
                  <a:pt x="5909963" y="0"/>
                </a:lnTo>
                <a:lnTo>
                  <a:pt x="5909963" y="362575"/>
                </a:lnTo>
                <a:lnTo>
                  <a:pt x="0" y="362575"/>
                </a:lnTo>
                <a:lnTo>
                  <a:pt x="0" y="0"/>
                </a:lnTo>
                <a:close/>
              </a:path>
            </a:pathLst>
          </a:custGeom>
          <a:blipFill>
            <a:blip r:embed="rId5"/>
            <a:stretch>
              <a:fillRect l="0" t="0" r="0" b="0"/>
            </a:stretch>
          </a:blipFill>
        </p:spPr>
      </p:sp>
      <p:sp>
        <p:nvSpPr>
          <p:cNvPr name="Freeform 14" id="14"/>
          <p:cNvSpPr/>
          <p:nvPr/>
        </p:nvSpPr>
        <p:spPr>
          <a:xfrm flipH="false" flipV="false" rot="0">
            <a:off x="10290129" y="2101212"/>
            <a:ext cx="6810662" cy="6798713"/>
          </a:xfrm>
          <a:custGeom>
            <a:avLst/>
            <a:gdLst/>
            <a:ahLst/>
            <a:cxnLst/>
            <a:rect r="r" b="b" t="t" l="l"/>
            <a:pathLst>
              <a:path h="6798713" w="6810662">
                <a:moveTo>
                  <a:pt x="0" y="0"/>
                </a:moveTo>
                <a:lnTo>
                  <a:pt x="6810662" y="0"/>
                </a:lnTo>
                <a:lnTo>
                  <a:pt x="6810662" y="6798713"/>
                </a:lnTo>
                <a:lnTo>
                  <a:pt x="0" y="6798713"/>
                </a:lnTo>
                <a:lnTo>
                  <a:pt x="0" y="0"/>
                </a:lnTo>
                <a:close/>
              </a:path>
            </a:pathLst>
          </a:custGeom>
          <a:blipFill>
            <a:blip r:embed="rId6"/>
            <a:stretch>
              <a:fillRect l="0" t="0" r="0" b="0"/>
            </a:stretch>
          </a:blipFill>
        </p:spPr>
      </p:sp>
      <p:grpSp>
        <p:nvGrpSpPr>
          <p:cNvPr name="Group 15" id="15"/>
          <p:cNvGrpSpPr/>
          <p:nvPr/>
        </p:nvGrpSpPr>
        <p:grpSpPr>
          <a:xfrm rot="0">
            <a:off x="706823" y="1881245"/>
            <a:ext cx="7048879" cy="897718"/>
            <a:chOff x="0" y="0"/>
            <a:chExt cx="1856495" cy="236436"/>
          </a:xfrm>
        </p:grpSpPr>
        <p:sp>
          <p:nvSpPr>
            <p:cNvPr name="Freeform 16" id="16"/>
            <p:cNvSpPr/>
            <p:nvPr/>
          </p:nvSpPr>
          <p:spPr>
            <a:xfrm flipH="false" flipV="false" rot="0">
              <a:off x="0" y="0"/>
              <a:ext cx="1856495" cy="236436"/>
            </a:xfrm>
            <a:custGeom>
              <a:avLst/>
              <a:gdLst/>
              <a:ahLst/>
              <a:cxnLst/>
              <a:rect r="r" b="b" t="t" l="l"/>
              <a:pathLst>
                <a:path h="236436" w="1856495">
                  <a:moveTo>
                    <a:pt x="0" y="0"/>
                  </a:moveTo>
                  <a:lnTo>
                    <a:pt x="1856495" y="0"/>
                  </a:lnTo>
                  <a:lnTo>
                    <a:pt x="1856495" y="236436"/>
                  </a:lnTo>
                  <a:lnTo>
                    <a:pt x="0" y="236436"/>
                  </a:lnTo>
                  <a:close/>
                </a:path>
              </a:pathLst>
            </a:custGeom>
            <a:solidFill>
              <a:srgbClr val="053860">
                <a:alpha val="49804"/>
              </a:srgbClr>
            </a:solidFill>
          </p:spPr>
        </p:sp>
        <p:sp>
          <p:nvSpPr>
            <p:cNvPr name="TextBox 17" id="17"/>
            <p:cNvSpPr txBox="true"/>
            <p:nvPr/>
          </p:nvSpPr>
          <p:spPr>
            <a:xfrm>
              <a:off x="0" y="-57150"/>
              <a:ext cx="1856495" cy="29358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000462" y="3499485"/>
            <a:ext cx="1782127" cy="304800"/>
            <a:chOff x="0" y="0"/>
            <a:chExt cx="2376170" cy="406400"/>
          </a:xfrm>
        </p:grpSpPr>
        <p:sp>
          <p:nvSpPr>
            <p:cNvPr name="Freeform 19" id="19"/>
            <p:cNvSpPr/>
            <p:nvPr/>
          </p:nvSpPr>
          <p:spPr>
            <a:xfrm flipH="false" flipV="false" rot="0">
              <a:off x="-7620" y="20320"/>
              <a:ext cx="2358390" cy="474980"/>
            </a:xfrm>
            <a:custGeom>
              <a:avLst/>
              <a:gdLst/>
              <a:ahLst/>
              <a:cxnLst/>
              <a:rect r="r" b="b" t="t" l="l"/>
              <a:pathLst>
                <a:path h="474980" w="2358390">
                  <a:moveTo>
                    <a:pt x="58420" y="91440"/>
                  </a:moveTo>
                  <a:cubicBezTo>
                    <a:pt x="1722120" y="83820"/>
                    <a:pt x="1898650" y="71120"/>
                    <a:pt x="2037080" y="57150"/>
                  </a:cubicBezTo>
                  <a:cubicBezTo>
                    <a:pt x="2124710" y="49530"/>
                    <a:pt x="2202180" y="0"/>
                    <a:pt x="2250440" y="30480"/>
                  </a:cubicBezTo>
                  <a:cubicBezTo>
                    <a:pt x="2302510" y="62230"/>
                    <a:pt x="2358390" y="213360"/>
                    <a:pt x="2331720" y="257810"/>
                  </a:cubicBezTo>
                  <a:cubicBezTo>
                    <a:pt x="2303780" y="304800"/>
                    <a:pt x="2178050" y="288290"/>
                    <a:pt x="2075180" y="298450"/>
                  </a:cubicBezTo>
                  <a:cubicBezTo>
                    <a:pt x="1921510" y="314960"/>
                    <a:pt x="1734820" y="325120"/>
                    <a:pt x="1499870" y="332740"/>
                  </a:cubicBezTo>
                  <a:cubicBezTo>
                    <a:pt x="1127760" y="344170"/>
                    <a:pt x="198120" y="474980"/>
                    <a:pt x="58420" y="335280"/>
                  </a:cubicBezTo>
                  <a:cubicBezTo>
                    <a:pt x="0" y="278130"/>
                    <a:pt x="58420" y="91440"/>
                    <a:pt x="58420" y="91440"/>
                  </a:cubicBezTo>
                </a:path>
              </a:pathLst>
            </a:custGeom>
            <a:solidFill>
              <a:srgbClr val="FF3434">
                <a:alpha val="24706"/>
              </a:srgbClr>
            </a:solidFill>
            <a:ln cap="sq">
              <a:noFill/>
              <a:prstDash val="solid"/>
              <a:miter/>
            </a:ln>
          </p:spPr>
        </p:sp>
      </p:grpSp>
      <p:grpSp>
        <p:nvGrpSpPr>
          <p:cNvPr name="Group 20" id="20"/>
          <p:cNvGrpSpPr/>
          <p:nvPr/>
        </p:nvGrpSpPr>
        <p:grpSpPr>
          <a:xfrm rot="0">
            <a:off x="15626529" y="3519488"/>
            <a:ext cx="1117282" cy="284797"/>
            <a:chOff x="0" y="0"/>
            <a:chExt cx="1489710" cy="379730"/>
          </a:xfrm>
        </p:grpSpPr>
        <p:sp>
          <p:nvSpPr>
            <p:cNvPr name="Freeform 21" id="21"/>
            <p:cNvSpPr/>
            <p:nvPr/>
          </p:nvSpPr>
          <p:spPr>
            <a:xfrm flipH="false" flipV="false" rot="0">
              <a:off x="-2540" y="-17780"/>
              <a:ext cx="1488440" cy="443230"/>
            </a:xfrm>
            <a:custGeom>
              <a:avLst/>
              <a:gdLst/>
              <a:ahLst/>
              <a:cxnLst/>
              <a:rect r="r" b="b" t="t" l="l"/>
              <a:pathLst>
                <a:path h="443230" w="1488440">
                  <a:moveTo>
                    <a:pt x="53340" y="102870"/>
                  </a:moveTo>
                  <a:cubicBezTo>
                    <a:pt x="505460" y="97790"/>
                    <a:pt x="742950" y="74930"/>
                    <a:pt x="932180" y="68580"/>
                  </a:cubicBezTo>
                  <a:cubicBezTo>
                    <a:pt x="1107440" y="63500"/>
                    <a:pt x="1371600" y="0"/>
                    <a:pt x="1440180" y="68580"/>
                  </a:cubicBezTo>
                  <a:cubicBezTo>
                    <a:pt x="1488440" y="116840"/>
                    <a:pt x="1488440" y="262890"/>
                    <a:pt x="1440180" y="309880"/>
                  </a:cubicBezTo>
                  <a:cubicBezTo>
                    <a:pt x="1371600" y="379730"/>
                    <a:pt x="1125220" y="306070"/>
                    <a:pt x="933450" y="309880"/>
                  </a:cubicBezTo>
                  <a:cubicBezTo>
                    <a:pt x="679450" y="316230"/>
                    <a:pt x="154940" y="443230"/>
                    <a:pt x="53340" y="346710"/>
                  </a:cubicBezTo>
                  <a:cubicBezTo>
                    <a:pt x="0" y="295910"/>
                    <a:pt x="53340" y="102870"/>
                    <a:pt x="53340" y="102870"/>
                  </a:cubicBezTo>
                </a:path>
              </a:pathLst>
            </a:custGeom>
            <a:solidFill>
              <a:srgbClr val="FF3434">
                <a:alpha val="24706"/>
              </a:srgbClr>
            </a:solidFill>
            <a:ln cap="sq">
              <a:noFill/>
              <a:prstDash val="solid"/>
              <a:miter/>
            </a:ln>
          </p:spPr>
        </p:sp>
      </p:grpSp>
      <p:grpSp>
        <p:nvGrpSpPr>
          <p:cNvPr name="Group 22" id="22"/>
          <p:cNvGrpSpPr/>
          <p:nvPr/>
        </p:nvGrpSpPr>
        <p:grpSpPr>
          <a:xfrm rot="0">
            <a:off x="10874216" y="5797868"/>
            <a:ext cx="1908374" cy="305425"/>
            <a:chOff x="0" y="0"/>
            <a:chExt cx="2269490" cy="363220"/>
          </a:xfrm>
        </p:grpSpPr>
        <p:sp>
          <p:nvSpPr>
            <p:cNvPr name="Freeform 23" id="23"/>
            <p:cNvSpPr/>
            <p:nvPr/>
          </p:nvSpPr>
          <p:spPr>
            <a:xfrm flipH="false" flipV="false" rot="0">
              <a:off x="-7620" y="39370"/>
              <a:ext cx="2228850" cy="421640"/>
            </a:xfrm>
            <a:custGeom>
              <a:avLst/>
              <a:gdLst/>
              <a:ahLst/>
              <a:cxnLst/>
              <a:rect r="r" b="b" t="t" l="l"/>
              <a:pathLst>
                <a:path h="421640" w="2228850">
                  <a:moveTo>
                    <a:pt x="58420" y="29210"/>
                  </a:moveTo>
                  <a:cubicBezTo>
                    <a:pt x="1737360" y="25400"/>
                    <a:pt x="1755140" y="15240"/>
                    <a:pt x="1816100" y="12700"/>
                  </a:cubicBezTo>
                  <a:cubicBezTo>
                    <a:pt x="1898650" y="7620"/>
                    <a:pt x="2039620" y="0"/>
                    <a:pt x="2105660" y="11430"/>
                  </a:cubicBezTo>
                  <a:cubicBezTo>
                    <a:pt x="2141220" y="19050"/>
                    <a:pt x="2165350" y="24130"/>
                    <a:pt x="2185670" y="41910"/>
                  </a:cubicBezTo>
                  <a:cubicBezTo>
                    <a:pt x="2205990" y="59690"/>
                    <a:pt x="2222500" y="91440"/>
                    <a:pt x="2225040" y="118110"/>
                  </a:cubicBezTo>
                  <a:cubicBezTo>
                    <a:pt x="2228850" y="144780"/>
                    <a:pt x="2217420" y="180340"/>
                    <a:pt x="2204720" y="200660"/>
                  </a:cubicBezTo>
                  <a:cubicBezTo>
                    <a:pt x="2194560" y="218440"/>
                    <a:pt x="2178050" y="231140"/>
                    <a:pt x="2161540" y="240030"/>
                  </a:cubicBezTo>
                  <a:cubicBezTo>
                    <a:pt x="2145030" y="247650"/>
                    <a:pt x="2118360" y="262890"/>
                    <a:pt x="2105660" y="252730"/>
                  </a:cubicBezTo>
                  <a:cubicBezTo>
                    <a:pt x="2080260" y="233680"/>
                    <a:pt x="2080260" y="31750"/>
                    <a:pt x="2105660" y="11430"/>
                  </a:cubicBezTo>
                  <a:cubicBezTo>
                    <a:pt x="2118360" y="2540"/>
                    <a:pt x="2145030" y="16510"/>
                    <a:pt x="2161540" y="25400"/>
                  </a:cubicBezTo>
                  <a:cubicBezTo>
                    <a:pt x="2178050" y="34290"/>
                    <a:pt x="2194560" y="46990"/>
                    <a:pt x="2204720" y="63500"/>
                  </a:cubicBezTo>
                  <a:cubicBezTo>
                    <a:pt x="2217420" y="85090"/>
                    <a:pt x="2228850" y="120650"/>
                    <a:pt x="2225040" y="147320"/>
                  </a:cubicBezTo>
                  <a:cubicBezTo>
                    <a:pt x="2222500" y="173990"/>
                    <a:pt x="2205990" y="205740"/>
                    <a:pt x="2185670" y="222250"/>
                  </a:cubicBezTo>
                  <a:cubicBezTo>
                    <a:pt x="2165350" y="240030"/>
                    <a:pt x="2142490" y="246380"/>
                    <a:pt x="2105660" y="252730"/>
                  </a:cubicBezTo>
                  <a:cubicBezTo>
                    <a:pt x="2034540" y="266700"/>
                    <a:pt x="1860550" y="248920"/>
                    <a:pt x="1778000" y="254000"/>
                  </a:cubicBezTo>
                  <a:cubicBezTo>
                    <a:pt x="1728470" y="257810"/>
                    <a:pt x="1720850" y="265430"/>
                    <a:pt x="1658620" y="270510"/>
                  </a:cubicBezTo>
                  <a:cubicBezTo>
                    <a:pt x="1428750" y="284480"/>
                    <a:pt x="208280" y="421640"/>
                    <a:pt x="58420" y="273050"/>
                  </a:cubicBezTo>
                  <a:cubicBezTo>
                    <a:pt x="0" y="214630"/>
                    <a:pt x="58420" y="29210"/>
                    <a:pt x="58420" y="29210"/>
                  </a:cubicBezTo>
                </a:path>
              </a:pathLst>
            </a:custGeom>
            <a:solidFill>
              <a:srgbClr val="FFF234">
                <a:alpha val="24706"/>
              </a:srgbClr>
            </a:solidFill>
            <a:ln cap="sq">
              <a:noFill/>
              <a:prstDash val="solid"/>
              <a:miter/>
            </a:ln>
          </p:spPr>
        </p:sp>
      </p:grpSp>
      <p:grpSp>
        <p:nvGrpSpPr>
          <p:cNvPr name="Group 24" id="24"/>
          <p:cNvGrpSpPr/>
          <p:nvPr/>
        </p:nvGrpSpPr>
        <p:grpSpPr>
          <a:xfrm rot="0">
            <a:off x="13469302" y="5797868"/>
            <a:ext cx="1096327" cy="284797"/>
            <a:chOff x="0" y="0"/>
            <a:chExt cx="1461770" cy="379730"/>
          </a:xfrm>
        </p:grpSpPr>
        <p:sp>
          <p:nvSpPr>
            <p:cNvPr name="Freeform 25" id="25"/>
            <p:cNvSpPr/>
            <p:nvPr/>
          </p:nvSpPr>
          <p:spPr>
            <a:xfrm flipH="false" flipV="false" rot="0">
              <a:off x="-1270" y="40640"/>
              <a:ext cx="1419860" cy="381000"/>
            </a:xfrm>
            <a:custGeom>
              <a:avLst/>
              <a:gdLst/>
              <a:ahLst/>
              <a:cxnLst/>
              <a:rect r="r" b="b" t="t" l="l"/>
              <a:pathLst>
                <a:path h="381000" w="1419860">
                  <a:moveTo>
                    <a:pt x="52070" y="44450"/>
                  </a:moveTo>
                  <a:cubicBezTo>
                    <a:pt x="944880" y="36830"/>
                    <a:pt x="1031240" y="15240"/>
                    <a:pt x="1111250" y="11430"/>
                  </a:cubicBezTo>
                  <a:cubicBezTo>
                    <a:pt x="1169670" y="7620"/>
                    <a:pt x="1259840" y="0"/>
                    <a:pt x="1262380" y="10160"/>
                  </a:cubicBezTo>
                  <a:cubicBezTo>
                    <a:pt x="1264920" y="16510"/>
                    <a:pt x="1229360" y="22860"/>
                    <a:pt x="1229360" y="35560"/>
                  </a:cubicBezTo>
                  <a:cubicBezTo>
                    <a:pt x="1228090" y="64770"/>
                    <a:pt x="1419860" y="156210"/>
                    <a:pt x="1412240" y="193040"/>
                  </a:cubicBezTo>
                  <a:cubicBezTo>
                    <a:pt x="1405890" y="226060"/>
                    <a:pt x="1287780" y="242570"/>
                    <a:pt x="1230630" y="251460"/>
                  </a:cubicBezTo>
                  <a:cubicBezTo>
                    <a:pt x="1179830" y="260350"/>
                    <a:pt x="1141730" y="248920"/>
                    <a:pt x="1087120" y="252730"/>
                  </a:cubicBezTo>
                  <a:cubicBezTo>
                    <a:pt x="1013460" y="257810"/>
                    <a:pt x="937260" y="278130"/>
                    <a:pt x="826770" y="285750"/>
                  </a:cubicBezTo>
                  <a:cubicBezTo>
                    <a:pt x="637540" y="298450"/>
                    <a:pt x="144780" y="381000"/>
                    <a:pt x="52070" y="288290"/>
                  </a:cubicBezTo>
                  <a:cubicBezTo>
                    <a:pt x="0" y="236220"/>
                    <a:pt x="52070" y="44450"/>
                    <a:pt x="52070" y="44450"/>
                  </a:cubicBezTo>
                </a:path>
              </a:pathLst>
            </a:custGeom>
            <a:solidFill>
              <a:srgbClr val="FFF234">
                <a:alpha val="24706"/>
              </a:srgbClr>
            </a:solidFill>
            <a:ln cap="sq">
              <a:noFill/>
              <a:prstDash val="solid"/>
              <a:miter/>
            </a:ln>
          </p:spPr>
        </p:sp>
      </p:grpSp>
      <p:grpSp>
        <p:nvGrpSpPr>
          <p:cNvPr name="Group 26" id="26"/>
          <p:cNvGrpSpPr/>
          <p:nvPr/>
        </p:nvGrpSpPr>
        <p:grpSpPr>
          <a:xfrm rot="0">
            <a:off x="12858274" y="2626995"/>
            <a:ext cx="1364932" cy="284797"/>
            <a:chOff x="0" y="0"/>
            <a:chExt cx="1819910" cy="379730"/>
          </a:xfrm>
        </p:grpSpPr>
        <p:sp>
          <p:nvSpPr>
            <p:cNvPr name="Freeform 27" id="27"/>
            <p:cNvSpPr/>
            <p:nvPr/>
          </p:nvSpPr>
          <p:spPr>
            <a:xfrm flipH="false" flipV="false" rot="0">
              <a:off x="-6350" y="36830"/>
              <a:ext cx="1816100" cy="424180"/>
            </a:xfrm>
            <a:custGeom>
              <a:avLst/>
              <a:gdLst/>
              <a:ahLst/>
              <a:cxnLst/>
              <a:rect r="r" b="b" t="t" l="l"/>
              <a:pathLst>
                <a:path h="424180" w="1816100">
                  <a:moveTo>
                    <a:pt x="57150" y="46990"/>
                  </a:moveTo>
                  <a:cubicBezTo>
                    <a:pt x="1526540" y="43180"/>
                    <a:pt x="1609090" y="39370"/>
                    <a:pt x="1672590" y="30480"/>
                  </a:cubicBezTo>
                  <a:cubicBezTo>
                    <a:pt x="1709420" y="26670"/>
                    <a:pt x="1737360" y="0"/>
                    <a:pt x="1756410" y="13970"/>
                  </a:cubicBezTo>
                  <a:cubicBezTo>
                    <a:pt x="1788160" y="36830"/>
                    <a:pt x="1816100" y="205740"/>
                    <a:pt x="1775460" y="254000"/>
                  </a:cubicBezTo>
                  <a:cubicBezTo>
                    <a:pt x="1724660" y="314960"/>
                    <a:pt x="1564640" y="280670"/>
                    <a:pt x="1400810" y="288290"/>
                  </a:cubicBezTo>
                  <a:cubicBezTo>
                    <a:pt x="1090930" y="302260"/>
                    <a:pt x="190500" y="424180"/>
                    <a:pt x="57150" y="290830"/>
                  </a:cubicBezTo>
                  <a:cubicBezTo>
                    <a:pt x="0" y="233680"/>
                    <a:pt x="57150" y="46990"/>
                    <a:pt x="57150" y="46990"/>
                  </a:cubicBezTo>
                </a:path>
              </a:pathLst>
            </a:custGeom>
            <a:solidFill>
              <a:srgbClr val="FFF234">
                <a:alpha val="24706"/>
              </a:srgbClr>
            </a:solidFill>
            <a:ln cap="sq">
              <a:noFill/>
              <a:prstDash val="solid"/>
              <a:miter/>
            </a:ln>
          </p:spPr>
        </p:sp>
      </p:grpSp>
      <p:grpSp>
        <p:nvGrpSpPr>
          <p:cNvPr name="Group 28" id="28"/>
          <p:cNvGrpSpPr/>
          <p:nvPr/>
        </p:nvGrpSpPr>
        <p:grpSpPr>
          <a:xfrm rot="0">
            <a:off x="14651355" y="2626995"/>
            <a:ext cx="1370648" cy="322898"/>
            <a:chOff x="0" y="0"/>
            <a:chExt cx="1827530" cy="430530"/>
          </a:xfrm>
        </p:grpSpPr>
        <p:sp>
          <p:nvSpPr>
            <p:cNvPr name="Freeform 29" id="29"/>
            <p:cNvSpPr/>
            <p:nvPr/>
          </p:nvSpPr>
          <p:spPr>
            <a:xfrm flipH="false" flipV="false" rot="0">
              <a:off x="-3810" y="-16510"/>
              <a:ext cx="1827530" cy="511810"/>
            </a:xfrm>
            <a:custGeom>
              <a:avLst/>
              <a:gdLst/>
              <a:ahLst/>
              <a:cxnLst/>
              <a:rect r="r" b="b" t="t" l="l"/>
              <a:pathLst>
                <a:path h="511810" w="1827530">
                  <a:moveTo>
                    <a:pt x="54610" y="96294"/>
                  </a:moveTo>
                  <a:cubicBezTo>
                    <a:pt x="1224280" y="91777"/>
                    <a:pt x="1233170" y="84251"/>
                    <a:pt x="1290320" y="79735"/>
                  </a:cubicBezTo>
                  <a:cubicBezTo>
                    <a:pt x="1402080" y="72208"/>
                    <a:pt x="1713230" y="0"/>
                    <a:pt x="1780540" y="76724"/>
                  </a:cubicBezTo>
                  <a:cubicBezTo>
                    <a:pt x="1827530" y="130917"/>
                    <a:pt x="1827530" y="305537"/>
                    <a:pt x="1780540" y="362740"/>
                  </a:cubicBezTo>
                  <a:cubicBezTo>
                    <a:pt x="1714500" y="439513"/>
                    <a:pt x="1421130" y="358224"/>
                    <a:pt x="1308100" y="365751"/>
                  </a:cubicBezTo>
                  <a:cubicBezTo>
                    <a:pt x="1244600" y="368762"/>
                    <a:pt x="1231900" y="377794"/>
                    <a:pt x="1159510" y="382310"/>
                  </a:cubicBezTo>
                  <a:cubicBezTo>
                    <a:pt x="961390" y="392847"/>
                    <a:pt x="172720" y="511810"/>
                    <a:pt x="54610" y="385321"/>
                  </a:cubicBezTo>
                  <a:cubicBezTo>
                    <a:pt x="0" y="319085"/>
                    <a:pt x="54610" y="96294"/>
                    <a:pt x="54610" y="96294"/>
                  </a:cubicBezTo>
                </a:path>
              </a:pathLst>
            </a:custGeom>
            <a:solidFill>
              <a:srgbClr val="FF3434">
                <a:alpha val="24706"/>
              </a:srgbClr>
            </a:solidFill>
            <a:ln cap="sq">
              <a:noFill/>
              <a:prstDash val="solid"/>
              <a:miter/>
            </a:ln>
          </p:spPr>
        </p:sp>
      </p:grpSp>
      <p:sp>
        <p:nvSpPr>
          <p:cNvPr name="Freeform 30" id="30"/>
          <p:cNvSpPr/>
          <p:nvPr/>
        </p:nvSpPr>
        <p:spPr>
          <a:xfrm flipH="false" flipV="false" rot="0">
            <a:off x="2405494" y="6016466"/>
            <a:ext cx="4579021" cy="723660"/>
          </a:xfrm>
          <a:custGeom>
            <a:avLst/>
            <a:gdLst/>
            <a:ahLst/>
            <a:cxnLst/>
            <a:rect r="r" b="b" t="t" l="l"/>
            <a:pathLst>
              <a:path h="723660" w="4579021">
                <a:moveTo>
                  <a:pt x="0" y="0"/>
                </a:moveTo>
                <a:lnTo>
                  <a:pt x="4579020" y="0"/>
                </a:lnTo>
                <a:lnTo>
                  <a:pt x="4579020" y="723660"/>
                </a:lnTo>
                <a:lnTo>
                  <a:pt x="0" y="723660"/>
                </a:lnTo>
                <a:lnTo>
                  <a:pt x="0" y="0"/>
                </a:lnTo>
                <a:close/>
              </a:path>
            </a:pathLst>
          </a:custGeom>
          <a:blipFill>
            <a:blip r:embed="rId4"/>
            <a:stretch>
              <a:fillRect l="0" t="0" r="0" b="0"/>
            </a:stretch>
          </a:blipFill>
        </p:spPr>
      </p:sp>
      <p:sp>
        <p:nvSpPr>
          <p:cNvPr name="TextBox 31" id="31"/>
          <p:cNvSpPr txBox="true"/>
          <p:nvPr/>
        </p:nvSpPr>
        <p:spPr>
          <a:xfrm rot="0">
            <a:off x="496698" y="2221398"/>
            <a:ext cx="7787843" cy="384225"/>
          </a:xfrm>
          <a:prstGeom prst="rect">
            <a:avLst/>
          </a:prstGeom>
        </p:spPr>
        <p:txBody>
          <a:bodyPr anchor="t" rtlCol="false" tIns="0" lIns="0" bIns="0" rIns="0">
            <a:spAutoFit/>
          </a:bodyPr>
          <a:lstStyle/>
          <a:p>
            <a:pPr algn="l" marL="539748" indent="-269874" lvl="1">
              <a:lnSpc>
                <a:spcPts val="3199"/>
              </a:lnSpc>
              <a:buAutoNum type="arabicPeriod" startAt="1"/>
            </a:pPr>
            <a:r>
              <a:rPr lang="en-US" sz="2499">
                <a:solidFill>
                  <a:srgbClr val="FFFFFF"/>
                </a:solidFill>
                <a:latin typeface="Black Mango"/>
                <a:ea typeface="Black Mango"/>
                <a:cs typeface="Black Mango"/>
                <a:sym typeface="Black Mango"/>
              </a:rPr>
              <a:t>Intradaay VaR (5 Stick Rolling 95% VaR)</a:t>
            </a:r>
          </a:p>
        </p:txBody>
      </p:sp>
      <p:sp>
        <p:nvSpPr>
          <p:cNvPr name="TextBox 32" id="32"/>
          <p:cNvSpPr txBox="true"/>
          <p:nvPr/>
        </p:nvSpPr>
        <p:spPr>
          <a:xfrm rot="0">
            <a:off x="5108355" y="967697"/>
            <a:ext cx="11531723" cy="504864"/>
          </a:xfrm>
          <a:prstGeom prst="rect">
            <a:avLst/>
          </a:prstGeom>
        </p:spPr>
        <p:txBody>
          <a:bodyPr anchor="t" rtlCol="false" tIns="0" lIns="0" bIns="0" rIns="0">
            <a:spAutoFit/>
          </a:bodyPr>
          <a:lstStyle/>
          <a:p>
            <a:pPr algn="l">
              <a:lnSpc>
                <a:spcPts val="3759"/>
              </a:lnSpc>
            </a:pPr>
            <a:r>
              <a:rPr lang="en-US" sz="3759">
                <a:solidFill>
                  <a:srgbClr val="053860"/>
                </a:solidFill>
                <a:latin typeface="Black Mango"/>
                <a:ea typeface="Black Mango"/>
                <a:cs typeface="Black Mango"/>
                <a:sym typeface="Black Mango"/>
              </a:rPr>
              <a:t>Phase 02 : RisK Metric Development </a:t>
            </a:r>
          </a:p>
        </p:txBody>
      </p:sp>
      <p:sp>
        <p:nvSpPr>
          <p:cNvPr name="TextBox 33" id="33"/>
          <p:cNvSpPr txBox="true"/>
          <p:nvPr/>
        </p:nvSpPr>
        <p:spPr>
          <a:xfrm rot="0">
            <a:off x="800666" y="3078234"/>
            <a:ext cx="7788676" cy="1466751"/>
          </a:xfrm>
          <a:prstGeom prst="rect">
            <a:avLst/>
          </a:prstGeom>
        </p:spPr>
        <p:txBody>
          <a:bodyPr anchor="t" rtlCol="false" tIns="0" lIns="0" bIns="0" rIns="0">
            <a:spAutoFit/>
          </a:bodyPr>
          <a:lstStyle/>
          <a:p>
            <a:pPr algn="ctr">
              <a:lnSpc>
                <a:spcPts val="2999"/>
              </a:lnSpc>
            </a:pPr>
            <a:r>
              <a:rPr lang="en-US" b="true" sz="1999" i="true" u="sng">
                <a:solidFill>
                  <a:srgbClr val="053860"/>
                </a:solidFill>
                <a:latin typeface="Open Sauce Bold Italics"/>
                <a:ea typeface="Open Sauce Bold Italics"/>
                <a:cs typeface="Open Sauce Bold Italics"/>
                <a:sym typeface="Open Sauce Bold Italics"/>
              </a:rPr>
              <a:t>Question: </a:t>
            </a:r>
          </a:p>
          <a:p>
            <a:pPr algn="ctr">
              <a:lnSpc>
                <a:spcPts val="2999"/>
              </a:lnSpc>
            </a:pPr>
          </a:p>
          <a:p>
            <a:pPr algn="ctr" marL="0" indent="0" lvl="0">
              <a:lnSpc>
                <a:spcPts val="2999"/>
              </a:lnSpc>
            </a:pPr>
            <a:r>
              <a:rPr lang="en-US" sz="1999" i="true">
                <a:solidFill>
                  <a:srgbClr val="053860"/>
                </a:solidFill>
                <a:latin typeface="Open Sauce Italics"/>
                <a:ea typeface="Open Sauce Italics"/>
                <a:cs typeface="Open Sauce Italics"/>
                <a:sym typeface="Open Sauce Italics"/>
              </a:rPr>
              <a:t> “Over the next five such intervals (50 minutes), what would be the worst loss one can expect, 95% of the time?”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9264" y="452439"/>
            <a:ext cx="17117269" cy="9382123"/>
            <a:chOff x="0" y="0"/>
            <a:chExt cx="22823025" cy="12509497"/>
          </a:xfrm>
        </p:grpSpPr>
        <p:pic>
          <p:nvPicPr>
            <p:cNvPr name="Picture 3" id="3"/>
            <p:cNvPicPr>
              <a:picLocks noChangeAspect="true"/>
            </p:cNvPicPr>
            <p:nvPr/>
          </p:nvPicPr>
          <p:blipFill>
            <a:blip r:embed="rId3">
              <a:alphaModFix amt="19999"/>
            </a:blip>
            <a:srcRect l="0" t="8891" r="0" b="8891"/>
            <a:stretch>
              <a:fillRect/>
            </a:stretch>
          </p:blipFill>
          <p:spPr>
            <a:xfrm flipH="false" flipV="false">
              <a:off x="0" y="0"/>
              <a:ext cx="22823025" cy="12509497"/>
            </a:xfrm>
            <a:prstGeom prst="rect">
              <a:avLst/>
            </a:prstGeom>
          </p:spPr>
        </p:pic>
      </p:grpSp>
      <p:sp>
        <p:nvSpPr>
          <p:cNvPr name="AutoShape 4" id="4"/>
          <p:cNvSpPr/>
          <p:nvPr/>
        </p:nvSpPr>
        <p:spPr>
          <a:xfrm flipV="true">
            <a:off x="682140" y="5495962"/>
            <a:ext cx="5854102" cy="35009"/>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7011936" y="1028700"/>
            <a:ext cx="8634525" cy="3995280"/>
          </a:xfrm>
          <a:custGeom>
            <a:avLst/>
            <a:gdLst/>
            <a:ahLst/>
            <a:cxnLst/>
            <a:rect r="r" b="b" t="t" l="l"/>
            <a:pathLst>
              <a:path h="3995280" w="8634525">
                <a:moveTo>
                  <a:pt x="0" y="0"/>
                </a:moveTo>
                <a:lnTo>
                  <a:pt x="8634525" y="0"/>
                </a:lnTo>
                <a:lnTo>
                  <a:pt x="8634525" y="3995280"/>
                </a:lnTo>
                <a:lnTo>
                  <a:pt x="0" y="3995280"/>
                </a:lnTo>
                <a:lnTo>
                  <a:pt x="0" y="0"/>
                </a:lnTo>
                <a:close/>
              </a:path>
            </a:pathLst>
          </a:custGeom>
          <a:blipFill>
            <a:blip r:embed="rId4"/>
            <a:stretch>
              <a:fillRect l="-3735" t="0" r="-11782" b="0"/>
            </a:stretch>
          </a:blipFill>
        </p:spPr>
      </p:sp>
      <p:sp>
        <p:nvSpPr>
          <p:cNvPr name="Freeform 6" id="6"/>
          <p:cNvSpPr/>
          <p:nvPr/>
        </p:nvSpPr>
        <p:spPr>
          <a:xfrm flipH="false" flipV="false" rot="0">
            <a:off x="6860437" y="5297220"/>
            <a:ext cx="8937522" cy="3937268"/>
          </a:xfrm>
          <a:custGeom>
            <a:avLst/>
            <a:gdLst/>
            <a:ahLst/>
            <a:cxnLst/>
            <a:rect r="r" b="b" t="t" l="l"/>
            <a:pathLst>
              <a:path h="3937268" w="8937522">
                <a:moveTo>
                  <a:pt x="0" y="0"/>
                </a:moveTo>
                <a:lnTo>
                  <a:pt x="8937522" y="0"/>
                </a:lnTo>
                <a:lnTo>
                  <a:pt x="8937522" y="3937268"/>
                </a:lnTo>
                <a:lnTo>
                  <a:pt x="0" y="3937268"/>
                </a:lnTo>
                <a:lnTo>
                  <a:pt x="0" y="0"/>
                </a:lnTo>
                <a:close/>
              </a:path>
            </a:pathLst>
          </a:custGeom>
          <a:blipFill>
            <a:blip r:embed="rId5"/>
            <a:stretch>
              <a:fillRect l="-1035" t="0" r="0" b="0"/>
            </a:stretch>
          </a:blipFill>
        </p:spPr>
      </p:sp>
      <p:sp>
        <p:nvSpPr>
          <p:cNvPr name="TextBox 7" id="7"/>
          <p:cNvSpPr txBox="true"/>
          <p:nvPr/>
        </p:nvSpPr>
        <p:spPr>
          <a:xfrm rot="0">
            <a:off x="420052" y="5794545"/>
            <a:ext cx="6440386" cy="701647"/>
          </a:xfrm>
          <a:prstGeom prst="rect">
            <a:avLst/>
          </a:prstGeom>
        </p:spPr>
        <p:txBody>
          <a:bodyPr anchor="t" rtlCol="false" tIns="0" lIns="0" bIns="0" rIns="0">
            <a:spAutoFit/>
          </a:bodyPr>
          <a:lstStyle/>
          <a:p>
            <a:pPr algn="l" marL="474979" indent="-237490" lvl="1">
              <a:lnSpc>
                <a:spcPts val="2815"/>
              </a:lnSpc>
              <a:buAutoNum type="arabicPeriod" startAt="1"/>
            </a:pPr>
            <a:r>
              <a:rPr lang="en-US" sz="2199">
                <a:solidFill>
                  <a:srgbClr val="000000"/>
                </a:solidFill>
                <a:latin typeface="Black Mango"/>
                <a:ea typeface="Black Mango"/>
                <a:cs typeface="Black Mango"/>
                <a:sym typeface="Black Mango"/>
              </a:rPr>
              <a:t>Intradaay VaR (5 Stick Rolling 95% VaR)</a:t>
            </a:r>
          </a:p>
          <a:p>
            <a:pPr algn="l" marL="474979" indent="-237490" lvl="1">
              <a:lnSpc>
                <a:spcPts val="2815"/>
              </a:lnSpc>
              <a:buFont typeface="Arial"/>
              <a:buChar char="•"/>
            </a:pPr>
            <a:r>
              <a:rPr lang="en-US" sz="2199">
                <a:solidFill>
                  <a:srgbClr val="000000"/>
                </a:solidFill>
                <a:latin typeface="Black Mango"/>
                <a:ea typeface="Black Mango"/>
                <a:cs typeface="Black Mango"/>
                <a:sym typeface="Black Mango"/>
              </a:rPr>
              <a:t>Tail-Risk </a:t>
            </a:r>
          </a:p>
        </p:txBody>
      </p:sp>
      <p:grpSp>
        <p:nvGrpSpPr>
          <p:cNvPr name="Group 8" id="8"/>
          <p:cNvGrpSpPr/>
          <p:nvPr/>
        </p:nvGrpSpPr>
        <p:grpSpPr>
          <a:xfrm rot="0">
            <a:off x="10999470" y="2142172"/>
            <a:ext cx="1233488" cy="2101215"/>
            <a:chOff x="0" y="0"/>
            <a:chExt cx="1644650" cy="2801620"/>
          </a:xfrm>
        </p:grpSpPr>
        <p:sp>
          <p:nvSpPr>
            <p:cNvPr name="Freeform 9" id="9"/>
            <p:cNvSpPr/>
            <p:nvPr/>
          </p:nvSpPr>
          <p:spPr>
            <a:xfrm flipH="false" flipV="false" rot="0">
              <a:off x="26670" y="22860"/>
              <a:ext cx="1569720" cy="2738120"/>
            </a:xfrm>
            <a:custGeom>
              <a:avLst/>
              <a:gdLst/>
              <a:ahLst/>
              <a:cxnLst/>
              <a:rect r="r" b="b" t="t" l="l"/>
              <a:pathLst>
                <a:path h="2738120" w="1569720">
                  <a:moveTo>
                    <a:pt x="190500" y="27940"/>
                  </a:moveTo>
                  <a:cubicBezTo>
                    <a:pt x="228600" y="300990"/>
                    <a:pt x="300990" y="494030"/>
                    <a:pt x="326390" y="604520"/>
                  </a:cubicBezTo>
                  <a:cubicBezTo>
                    <a:pt x="342900" y="678180"/>
                    <a:pt x="349250" y="697230"/>
                    <a:pt x="356870" y="788670"/>
                  </a:cubicBezTo>
                  <a:cubicBezTo>
                    <a:pt x="378460" y="1052830"/>
                    <a:pt x="306070" y="2142490"/>
                    <a:pt x="359410" y="2331720"/>
                  </a:cubicBezTo>
                  <a:cubicBezTo>
                    <a:pt x="372110" y="2378710"/>
                    <a:pt x="374650" y="2391410"/>
                    <a:pt x="407670" y="2413000"/>
                  </a:cubicBezTo>
                  <a:cubicBezTo>
                    <a:pt x="490220" y="2462530"/>
                    <a:pt x="830580" y="2413000"/>
                    <a:pt x="962660" y="2451100"/>
                  </a:cubicBezTo>
                  <a:cubicBezTo>
                    <a:pt x="1041400" y="2475230"/>
                    <a:pt x="1092200" y="2534920"/>
                    <a:pt x="1141730" y="2551430"/>
                  </a:cubicBezTo>
                  <a:cubicBezTo>
                    <a:pt x="1174750" y="2562860"/>
                    <a:pt x="1215390" y="2575560"/>
                    <a:pt x="1228090" y="2564130"/>
                  </a:cubicBezTo>
                  <a:cubicBezTo>
                    <a:pt x="1239520" y="2551430"/>
                    <a:pt x="1215390" y="2509520"/>
                    <a:pt x="1211580" y="2473960"/>
                  </a:cubicBezTo>
                  <a:cubicBezTo>
                    <a:pt x="1207770" y="2421890"/>
                    <a:pt x="1209040" y="2355850"/>
                    <a:pt x="1211580" y="2286000"/>
                  </a:cubicBezTo>
                  <a:cubicBezTo>
                    <a:pt x="1215390" y="2194560"/>
                    <a:pt x="1216660" y="2106930"/>
                    <a:pt x="1231900" y="1972310"/>
                  </a:cubicBezTo>
                  <a:cubicBezTo>
                    <a:pt x="1258570" y="1724660"/>
                    <a:pt x="1333500" y="1096010"/>
                    <a:pt x="1391920" y="923290"/>
                  </a:cubicBezTo>
                  <a:cubicBezTo>
                    <a:pt x="1413510" y="861060"/>
                    <a:pt x="1430020" y="808990"/>
                    <a:pt x="1456690" y="805180"/>
                  </a:cubicBezTo>
                  <a:cubicBezTo>
                    <a:pt x="1487170" y="802640"/>
                    <a:pt x="1559560" y="894080"/>
                    <a:pt x="1565910" y="929640"/>
                  </a:cubicBezTo>
                  <a:cubicBezTo>
                    <a:pt x="1569720" y="949960"/>
                    <a:pt x="1550670" y="961390"/>
                    <a:pt x="1544320" y="986790"/>
                  </a:cubicBezTo>
                  <a:cubicBezTo>
                    <a:pt x="1534160" y="1031240"/>
                    <a:pt x="1535430" y="1109980"/>
                    <a:pt x="1524000" y="1181100"/>
                  </a:cubicBezTo>
                  <a:cubicBezTo>
                    <a:pt x="1510030" y="1264920"/>
                    <a:pt x="1483360" y="1352550"/>
                    <a:pt x="1465580" y="1456690"/>
                  </a:cubicBezTo>
                  <a:cubicBezTo>
                    <a:pt x="1441450" y="1593850"/>
                    <a:pt x="1416050" y="1762760"/>
                    <a:pt x="1400810" y="1931670"/>
                  </a:cubicBezTo>
                  <a:cubicBezTo>
                    <a:pt x="1381760" y="2125980"/>
                    <a:pt x="1389380" y="2447290"/>
                    <a:pt x="1369060" y="2557780"/>
                  </a:cubicBezTo>
                  <a:cubicBezTo>
                    <a:pt x="1360170" y="2599690"/>
                    <a:pt x="1357630" y="2614930"/>
                    <a:pt x="1341120" y="2640330"/>
                  </a:cubicBezTo>
                  <a:cubicBezTo>
                    <a:pt x="1319530" y="2672080"/>
                    <a:pt x="1278890" y="2713990"/>
                    <a:pt x="1243330" y="2726690"/>
                  </a:cubicBezTo>
                  <a:cubicBezTo>
                    <a:pt x="1212850" y="2738120"/>
                    <a:pt x="1177290" y="2731770"/>
                    <a:pt x="1146810" y="2726690"/>
                  </a:cubicBezTo>
                  <a:cubicBezTo>
                    <a:pt x="1115060" y="2720340"/>
                    <a:pt x="1084580" y="2707640"/>
                    <a:pt x="1055370" y="2693670"/>
                  </a:cubicBezTo>
                  <a:cubicBezTo>
                    <a:pt x="1027430" y="2678430"/>
                    <a:pt x="1004570" y="2653030"/>
                    <a:pt x="976630" y="2637790"/>
                  </a:cubicBezTo>
                  <a:cubicBezTo>
                    <a:pt x="949960" y="2622550"/>
                    <a:pt x="928370" y="2608580"/>
                    <a:pt x="890270" y="2599690"/>
                  </a:cubicBezTo>
                  <a:cubicBezTo>
                    <a:pt x="825500" y="2586990"/>
                    <a:pt x="707390" y="2604770"/>
                    <a:pt x="618490" y="2599690"/>
                  </a:cubicBezTo>
                  <a:cubicBezTo>
                    <a:pt x="529590" y="2595880"/>
                    <a:pt x="422910" y="2607310"/>
                    <a:pt x="354330" y="2574290"/>
                  </a:cubicBezTo>
                  <a:cubicBezTo>
                    <a:pt x="297180" y="2547620"/>
                    <a:pt x="247650" y="2489200"/>
                    <a:pt x="220980" y="2443480"/>
                  </a:cubicBezTo>
                  <a:cubicBezTo>
                    <a:pt x="200660" y="2407920"/>
                    <a:pt x="200660" y="2391410"/>
                    <a:pt x="194310" y="2331720"/>
                  </a:cubicBezTo>
                  <a:cubicBezTo>
                    <a:pt x="167640" y="2113280"/>
                    <a:pt x="210820" y="1012190"/>
                    <a:pt x="191770" y="787400"/>
                  </a:cubicBezTo>
                  <a:cubicBezTo>
                    <a:pt x="186690" y="723900"/>
                    <a:pt x="182880" y="718820"/>
                    <a:pt x="171450" y="665480"/>
                  </a:cubicBezTo>
                  <a:cubicBezTo>
                    <a:pt x="147320" y="558800"/>
                    <a:pt x="64770" y="313690"/>
                    <a:pt x="43180" y="195580"/>
                  </a:cubicBezTo>
                  <a:cubicBezTo>
                    <a:pt x="29210" y="125730"/>
                    <a:pt x="0" y="55880"/>
                    <a:pt x="24130" y="27940"/>
                  </a:cubicBezTo>
                  <a:cubicBezTo>
                    <a:pt x="49530" y="0"/>
                    <a:pt x="190500" y="27940"/>
                    <a:pt x="190500" y="27940"/>
                  </a:cubicBezTo>
                </a:path>
              </a:pathLst>
            </a:custGeom>
            <a:solidFill>
              <a:srgbClr val="FF3434">
                <a:alpha val="24706"/>
              </a:srgbClr>
            </a:solidFill>
            <a:ln cap="sq">
              <a:noFill/>
              <a:prstDash val="solid"/>
              <a:miter/>
            </a:ln>
          </p:spPr>
        </p:sp>
      </p:grpSp>
      <p:grpSp>
        <p:nvGrpSpPr>
          <p:cNvPr name="Group 10" id="10"/>
          <p:cNvGrpSpPr/>
          <p:nvPr/>
        </p:nvGrpSpPr>
        <p:grpSpPr>
          <a:xfrm rot="0">
            <a:off x="10905172" y="6454140"/>
            <a:ext cx="3168015" cy="2359342"/>
            <a:chOff x="0" y="0"/>
            <a:chExt cx="4224020" cy="3145790"/>
          </a:xfrm>
        </p:grpSpPr>
        <p:sp>
          <p:nvSpPr>
            <p:cNvPr name="Freeform 11" id="11"/>
            <p:cNvSpPr/>
            <p:nvPr/>
          </p:nvSpPr>
          <p:spPr>
            <a:xfrm flipH="false" flipV="false" rot="0">
              <a:off x="24130" y="50800"/>
              <a:ext cx="4161790" cy="3054350"/>
            </a:xfrm>
            <a:custGeom>
              <a:avLst/>
              <a:gdLst/>
              <a:ahLst/>
              <a:cxnLst/>
              <a:rect r="r" b="b" t="t" l="l"/>
              <a:pathLst>
                <a:path h="3054350" w="4161790">
                  <a:moveTo>
                    <a:pt x="26670" y="0"/>
                  </a:moveTo>
                  <a:cubicBezTo>
                    <a:pt x="214630" y="6350"/>
                    <a:pt x="265430" y="16510"/>
                    <a:pt x="287020" y="41910"/>
                  </a:cubicBezTo>
                  <a:cubicBezTo>
                    <a:pt x="307340" y="64770"/>
                    <a:pt x="304800" y="83820"/>
                    <a:pt x="311150" y="134620"/>
                  </a:cubicBezTo>
                  <a:cubicBezTo>
                    <a:pt x="339090" y="363220"/>
                    <a:pt x="300990" y="1691640"/>
                    <a:pt x="311150" y="2054860"/>
                  </a:cubicBezTo>
                  <a:cubicBezTo>
                    <a:pt x="314960" y="2198370"/>
                    <a:pt x="317500" y="2256790"/>
                    <a:pt x="327660" y="2355850"/>
                  </a:cubicBezTo>
                  <a:cubicBezTo>
                    <a:pt x="339090" y="2456180"/>
                    <a:pt x="354330" y="2570480"/>
                    <a:pt x="377190" y="2653030"/>
                  </a:cubicBezTo>
                  <a:cubicBezTo>
                    <a:pt x="394970" y="2716530"/>
                    <a:pt x="397510" y="2780030"/>
                    <a:pt x="441960" y="2815590"/>
                  </a:cubicBezTo>
                  <a:cubicBezTo>
                    <a:pt x="501650" y="2862580"/>
                    <a:pt x="668020" y="2854960"/>
                    <a:pt x="740410" y="2861310"/>
                  </a:cubicBezTo>
                  <a:cubicBezTo>
                    <a:pt x="782320" y="2863850"/>
                    <a:pt x="807720" y="2857500"/>
                    <a:pt x="839470" y="2861310"/>
                  </a:cubicBezTo>
                  <a:cubicBezTo>
                    <a:pt x="869950" y="2865120"/>
                    <a:pt x="885190" y="2876550"/>
                    <a:pt x="929640" y="2881630"/>
                  </a:cubicBezTo>
                  <a:cubicBezTo>
                    <a:pt x="1057910" y="2895600"/>
                    <a:pt x="1484630" y="2895600"/>
                    <a:pt x="1670050" y="2877820"/>
                  </a:cubicBezTo>
                  <a:cubicBezTo>
                    <a:pt x="1781810" y="2867660"/>
                    <a:pt x="1855470" y="2840990"/>
                    <a:pt x="1938020" y="2829560"/>
                  </a:cubicBezTo>
                  <a:cubicBezTo>
                    <a:pt x="2009140" y="2819400"/>
                    <a:pt x="2039620" y="2816860"/>
                    <a:pt x="2134870" y="2811780"/>
                  </a:cubicBezTo>
                  <a:cubicBezTo>
                    <a:pt x="2395220" y="2800350"/>
                    <a:pt x="3505200" y="2907030"/>
                    <a:pt x="3582670" y="2810510"/>
                  </a:cubicBezTo>
                  <a:cubicBezTo>
                    <a:pt x="3602990" y="2786380"/>
                    <a:pt x="3562350" y="2757170"/>
                    <a:pt x="3563620" y="2719070"/>
                  </a:cubicBezTo>
                  <a:cubicBezTo>
                    <a:pt x="3563620" y="2658110"/>
                    <a:pt x="3592830" y="2541270"/>
                    <a:pt x="3615690" y="2482850"/>
                  </a:cubicBezTo>
                  <a:cubicBezTo>
                    <a:pt x="3629660" y="2444750"/>
                    <a:pt x="3652520" y="2435860"/>
                    <a:pt x="3665220" y="2396490"/>
                  </a:cubicBezTo>
                  <a:cubicBezTo>
                    <a:pt x="3686810" y="2330450"/>
                    <a:pt x="3698240" y="2179320"/>
                    <a:pt x="3700780" y="2109470"/>
                  </a:cubicBezTo>
                  <a:cubicBezTo>
                    <a:pt x="3703320" y="2068830"/>
                    <a:pt x="3693160" y="2054860"/>
                    <a:pt x="3698240" y="2012950"/>
                  </a:cubicBezTo>
                  <a:cubicBezTo>
                    <a:pt x="3708400" y="1929130"/>
                    <a:pt x="3778250" y="1755140"/>
                    <a:pt x="3797300" y="1648460"/>
                  </a:cubicBezTo>
                  <a:cubicBezTo>
                    <a:pt x="3811270" y="1565910"/>
                    <a:pt x="3803650" y="1496060"/>
                    <a:pt x="3815080" y="1426210"/>
                  </a:cubicBezTo>
                  <a:cubicBezTo>
                    <a:pt x="3826510" y="1361440"/>
                    <a:pt x="3854450" y="1309370"/>
                    <a:pt x="3865880" y="1239520"/>
                  </a:cubicBezTo>
                  <a:cubicBezTo>
                    <a:pt x="3879850" y="1158240"/>
                    <a:pt x="3873500" y="1054100"/>
                    <a:pt x="3884930" y="963930"/>
                  </a:cubicBezTo>
                  <a:cubicBezTo>
                    <a:pt x="3896360" y="876300"/>
                    <a:pt x="3915410" y="783590"/>
                    <a:pt x="3933190" y="707390"/>
                  </a:cubicBezTo>
                  <a:cubicBezTo>
                    <a:pt x="3948430" y="642620"/>
                    <a:pt x="3945890" y="557530"/>
                    <a:pt x="3983990" y="530860"/>
                  </a:cubicBezTo>
                  <a:cubicBezTo>
                    <a:pt x="4020820" y="505460"/>
                    <a:pt x="4130040" y="519430"/>
                    <a:pt x="4149090" y="542290"/>
                  </a:cubicBezTo>
                  <a:cubicBezTo>
                    <a:pt x="4161790" y="557530"/>
                    <a:pt x="4146550" y="586740"/>
                    <a:pt x="4138930" y="612140"/>
                  </a:cubicBezTo>
                  <a:cubicBezTo>
                    <a:pt x="4131310" y="641350"/>
                    <a:pt x="4110990" y="666750"/>
                    <a:pt x="4098290" y="708660"/>
                  </a:cubicBezTo>
                  <a:cubicBezTo>
                    <a:pt x="4077970" y="777240"/>
                    <a:pt x="4060190" y="894080"/>
                    <a:pt x="4048760" y="988060"/>
                  </a:cubicBezTo>
                  <a:cubicBezTo>
                    <a:pt x="4036060" y="1080770"/>
                    <a:pt x="4041140" y="1192530"/>
                    <a:pt x="4024630" y="1266190"/>
                  </a:cubicBezTo>
                  <a:cubicBezTo>
                    <a:pt x="4014470" y="1316990"/>
                    <a:pt x="3991610" y="1339850"/>
                    <a:pt x="3980180" y="1391920"/>
                  </a:cubicBezTo>
                  <a:cubicBezTo>
                    <a:pt x="3963670" y="1471930"/>
                    <a:pt x="3976370" y="1630680"/>
                    <a:pt x="3957320" y="1704340"/>
                  </a:cubicBezTo>
                  <a:cubicBezTo>
                    <a:pt x="3945890" y="1748790"/>
                    <a:pt x="3925570" y="1765300"/>
                    <a:pt x="3912870" y="1805940"/>
                  </a:cubicBezTo>
                  <a:cubicBezTo>
                    <a:pt x="3895090" y="1859280"/>
                    <a:pt x="3882390" y="1921510"/>
                    <a:pt x="3869690" y="1998980"/>
                  </a:cubicBezTo>
                  <a:cubicBezTo>
                    <a:pt x="3850640" y="2117090"/>
                    <a:pt x="3851910" y="2353310"/>
                    <a:pt x="3820160" y="2446020"/>
                  </a:cubicBezTo>
                  <a:cubicBezTo>
                    <a:pt x="3803650" y="2493010"/>
                    <a:pt x="3771900" y="2510790"/>
                    <a:pt x="3760470" y="2545080"/>
                  </a:cubicBezTo>
                  <a:cubicBezTo>
                    <a:pt x="3750310" y="2576830"/>
                    <a:pt x="3759200" y="2604770"/>
                    <a:pt x="3752850" y="2646680"/>
                  </a:cubicBezTo>
                  <a:cubicBezTo>
                    <a:pt x="3742690" y="2716530"/>
                    <a:pt x="3735070" y="2875280"/>
                    <a:pt x="3691890" y="2927350"/>
                  </a:cubicBezTo>
                  <a:cubicBezTo>
                    <a:pt x="3665220" y="2961640"/>
                    <a:pt x="3642360" y="2962910"/>
                    <a:pt x="3582670" y="2975610"/>
                  </a:cubicBezTo>
                  <a:cubicBezTo>
                    <a:pt x="3376930" y="3018790"/>
                    <a:pt x="2500630" y="2954020"/>
                    <a:pt x="2143760" y="2976880"/>
                  </a:cubicBezTo>
                  <a:cubicBezTo>
                    <a:pt x="1932940" y="2990850"/>
                    <a:pt x="1812290" y="3031490"/>
                    <a:pt x="1639570" y="3042920"/>
                  </a:cubicBezTo>
                  <a:cubicBezTo>
                    <a:pt x="1460500" y="3054350"/>
                    <a:pt x="1264920" y="3049270"/>
                    <a:pt x="1087120" y="3042920"/>
                  </a:cubicBezTo>
                  <a:cubicBezTo>
                    <a:pt x="920750" y="3036570"/>
                    <a:pt x="730250" y="3025140"/>
                    <a:pt x="605790" y="3007360"/>
                  </a:cubicBezTo>
                  <a:cubicBezTo>
                    <a:pt x="525780" y="2997200"/>
                    <a:pt x="458470" y="2988310"/>
                    <a:pt x="411480" y="2967990"/>
                  </a:cubicBezTo>
                  <a:cubicBezTo>
                    <a:pt x="379730" y="2955290"/>
                    <a:pt x="361950" y="2938780"/>
                    <a:pt x="341630" y="2919730"/>
                  </a:cubicBezTo>
                  <a:cubicBezTo>
                    <a:pt x="321310" y="2900680"/>
                    <a:pt x="307340" y="2880360"/>
                    <a:pt x="290830" y="2853690"/>
                  </a:cubicBezTo>
                  <a:cubicBezTo>
                    <a:pt x="270510" y="2820670"/>
                    <a:pt x="251460" y="2787650"/>
                    <a:pt x="233680" y="2736850"/>
                  </a:cubicBezTo>
                  <a:cubicBezTo>
                    <a:pt x="205740" y="2653030"/>
                    <a:pt x="177800" y="2503170"/>
                    <a:pt x="163830" y="2387600"/>
                  </a:cubicBezTo>
                  <a:cubicBezTo>
                    <a:pt x="149860" y="2275840"/>
                    <a:pt x="149860" y="2209800"/>
                    <a:pt x="146050" y="2054860"/>
                  </a:cubicBezTo>
                  <a:cubicBezTo>
                    <a:pt x="137160" y="1696720"/>
                    <a:pt x="118110" y="510540"/>
                    <a:pt x="146050" y="274320"/>
                  </a:cubicBezTo>
                  <a:cubicBezTo>
                    <a:pt x="153670" y="215900"/>
                    <a:pt x="187960" y="184150"/>
                    <a:pt x="172720" y="165100"/>
                  </a:cubicBezTo>
                  <a:cubicBezTo>
                    <a:pt x="156210" y="142240"/>
                    <a:pt x="52070" y="191770"/>
                    <a:pt x="26670" y="166370"/>
                  </a:cubicBezTo>
                  <a:cubicBezTo>
                    <a:pt x="0" y="139700"/>
                    <a:pt x="26670" y="0"/>
                    <a:pt x="26670" y="0"/>
                  </a:cubicBezTo>
                </a:path>
              </a:pathLst>
            </a:custGeom>
            <a:solidFill>
              <a:srgbClr val="FFF234">
                <a:alpha val="24706"/>
              </a:srgbClr>
            </a:solidFill>
            <a:ln cap="sq">
              <a:noFill/>
              <a:prstDash val="solid"/>
              <a:miter/>
            </a:ln>
          </p:spPr>
        </p:sp>
      </p:grpSp>
      <p:grpSp>
        <p:nvGrpSpPr>
          <p:cNvPr name="Group 12" id="12"/>
          <p:cNvGrpSpPr/>
          <p:nvPr/>
        </p:nvGrpSpPr>
        <p:grpSpPr>
          <a:xfrm rot="0">
            <a:off x="8147685" y="7283768"/>
            <a:ext cx="442912" cy="570548"/>
            <a:chOff x="0" y="0"/>
            <a:chExt cx="590550" cy="760730"/>
          </a:xfrm>
        </p:grpSpPr>
        <p:sp>
          <p:nvSpPr>
            <p:cNvPr name="Freeform 13" id="13"/>
            <p:cNvSpPr/>
            <p:nvPr/>
          </p:nvSpPr>
          <p:spPr>
            <a:xfrm flipH="false" flipV="false" rot="0">
              <a:off x="50800" y="49530"/>
              <a:ext cx="492760" cy="660400"/>
            </a:xfrm>
            <a:custGeom>
              <a:avLst/>
              <a:gdLst/>
              <a:ahLst/>
              <a:cxnLst/>
              <a:rect r="r" b="b" t="t" l="l"/>
              <a:pathLst>
                <a:path h="660400" w="492760">
                  <a:moveTo>
                    <a:pt x="0" y="556260"/>
                  </a:moveTo>
                  <a:cubicBezTo>
                    <a:pt x="138430" y="294640"/>
                    <a:pt x="170180" y="285750"/>
                    <a:pt x="189230" y="261620"/>
                  </a:cubicBezTo>
                  <a:cubicBezTo>
                    <a:pt x="207010" y="238760"/>
                    <a:pt x="208280" y="215900"/>
                    <a:pt x="226060" y="186690"/>
                  </a:cubicBezTo>
                  <a:cubicBezTo>
                    <a:pt x="254000" y="142240"/>
                    <a:pt x="313690" y="50800"/>
                    <a:pt x="349250" y="22860"/>
                  </a:cubicBezTo>
                  <a:cubicBezTo>
                    <a:pt x="368300" y="8890"/>
                    <a:pt x="384810" y="1270"/>
                    <a:pt x="403860" y="1270"/>
                  </a:cubicBezTo>
                  <a:cubicBezTo>
                    <a:pt x="421640" y="0"/>
                    <a:pt x="444500" y="6350"/>
                    <a:pt x="458470" y="20320"/>
                  </a:cubicBezTo>
                  <a:cubicBezTo>
                    <a:pt x="474980" y="34290"/>
                    <a:pt x="488950" y="68580"/>
                    <a:pt x="488950" y="90170"/>
                  </a:cubicBezTo>
                  <a:cubicBezTo>
                    <a:pt x="487680" y="109220"/>
                    <a:pt x="466090" y="144780"/>
                    <a:pt x="462280" y="143510"/>
                  </a:cubicBezTo>
                  <a:cubicBezTo>
                    <a:pt x="457200" y="142240"/>
                    <a:pt x="472440" y="38100"/>
                    <a:pt x="472440" y="38100"/>
                  </a:cubicBezTo>
                  <a:cubicBezTo>
                    <a:pt x="472440" y="38100"/>
                    <a:pt x="467360" y="132080"/>
                    <a:pt x="457200" y="170180"/>
                  </a:cubicBezTo>
                  <a:cubicBezTo>
                    <a:pt x="449580" y="200660"/>
                    <a:pt x="441960" y="215900"/>
                    <a:pt x="424180" y="251460"/>
                  </a:cubicBezTo>
                  <a:cubicBezTo>
                    <a:pt x="388620" y="320040"/>
                    <a:pt x="298450" y="473710"/>
                    <a:pt x="234950" y="543560"/>
                  </a:cubicBezTo>
                  <a:cubicBezTo>
                    <a:pt x="190500" y="594360"/>
                    <a:pt x="96520" y="650240"/>
                    <a:pt x="99060" y="654050"/>
                  </a:cubicBezTo>
                  <a:cubicBezTo>
                    <a:pt x="100330" y="656590"/>
                    <a:pt x="185420" y="599440"/>
                    <a:pt x="189230" y="603250"/>
                  </a:cubicBezTo>
                  <a:cubicBezTo>
                    <a:pt x="191770" y="605790"/>
                    <a:pt x="168910" y="640080"/>
                    <a:pt x="151130" y="648970"/>
                  </a:cubicBezTo>
                  <a:cubicBezTo>
                    <a:pt x="132080" y="657860"/>
                    <a:pt x="93980" y="657860"/>
                    <a:pt x="74930" y="651510"/>
                  </a:cubicBezTo>
                  <a:cubicBezTo>
                    <a:pt x="60960" y="646430"/>
                    <a:pt x="52070" y="637540"/>
                    <a:pt x="44450" y="626110"/>
                  </a:cubicBezTo>
                  <a:cubicBezTo>
                    <a:pt x="35560" y="612140"/>
                    <a:pt x="26670" y="595630"/>
                    <a:pt x="27940" y="570230"/>
                  </a:cubicBezTo>
                  <a:cubicBezTo>
                    <a:pt x="33020" y="511810"/>
                    <a:pt x="133350" y="354330"/>
                    <a:pt x="160020" y="284480"/>
                  </a:cubicBezTo>
                  <a:cubicBezTo>
                    <a:pt x="173990" y="247650"/>
                    <a:pt x="171450" y="217170"/>
                    <a:pt x="185420" y="195580"/>
                  </a:cubicBezTo>
                  <a:cubicBezTo>
                    <a:pt x="196850" y="177800"/>
                    <a:pt x="215900" y="165100"/>
                    <a:pt x="231140" y="157480"/>
                  </a:cubicBezTo>
                  <a:cubicBezTo>
                    <a:pt x="243840" y="152400"/>
                    <a:pt x="256540" y="151130"/>
                    <a:pt x="270510" y="154940"/>
                  </a:cubicBezTo>
                  <a:cubicBezTo>
                    <a:pt x="287020" y="157480"/>
                    <a:pt x="309880" y="168910"/>
                    <a:pt x="321310" y="182880"/>
                  </a:cubicBezTo>
                  <a:cubicBezTo>
                    <a:pt x="332740" y="196850"/>
                    <a:pt x="339090" y="213360"/>
                    <a:pt x="340360" y="238760"/>
                  </a:cubicBezTo>
                  <a:cubicBezTo>
                    <a:pt x="342900" y="287020"/>
                    <a:pt x="311150" y="394970"/>
                    <a:pt x="284480" y="454660"/>
                  </a:cubicBezTo>
                  <a:cubicBezTo>
                    <a:pt x="264160" y="504190"/>
                    <a:pt x="237490" y="556260"/>
                    <a:pt x="207010" y="579120"/>
                  </a:cubicBezTo>
                  <a:cubicBezTo>
                    <a:pt x="185420" y="596900"/>
                    <a:pt x="154940" y="604520"/>
                    <a:pt x="133350" y="601980"/>
                  </a:cubicBezTo>
                  <a:cubicBezTo>
                    <a:pt x="114300" y="599440"/>
                    <a:pt x="95250" y="585470"/>
                    <a:pt x="83820" y="570230"/>
                  </a:cubicBezTo>
                  <a:cubicBezTo>
                    <a:pt x="72390" y="556260"/>
                    <a:pt x="68580" y="537210"/>
                    <a:pt x="67310" y="514350"/>
                  </a:cubicBezTo>
                  <a:cubicBezTo>
                    <a:pt x="64770" y="481330"/>
                    <a:pt x="71120" y="435610"/>
                    <a:pt x="83820" y="389890"/>
                  </a:cubicBezTo>
                  <a:cubicBezTo>
                    <a:pt x="100330" y="331470"/>
                    <a:pt x="139700" y="243840"/>
                    <a:pt x="170180" y="195580"/>
                  </a:cubicBezTo>
                  <a:cubicBezTo>
                    <a:pt x="189230" y="162560"/>
                    <a:pt x="209550" y="118110"/>
                    <a:pt x="231140" y="119380"/>
                  </a:cubicBezTo>
                  <a:cubicBezTo>
                    <a:pt x="260350" y="121920"/>
                    <a:pt x="306070" y="256540"/>
                    <a:pt x="321310" y="259080"/>
                  </a:cubicBezTo>
                  <a:cubicBezTo>
                    <a:pt x="325120" y="259080"/>
                    <a:pt x="330200" y="247650"/>
                    <a:pt x="331470" y="248920"/>
                  </a:cubicBezTo>
                  <a:cubicBezTo>
                    <a:pt x="335280" y="251460"/>
                    <a:pt x="257810" y="383540"/>
                    <a:pt x="240030" y="441960"/>
                  </a:cubicBezTo>
                  <a:cubicBezTo>
                    <a:pt x="226060" y="486410"/>
                    <a:pt x="236220" y="537210"/>
                    <a:pt x="219710" y="563880"/>
                  </a:cubicBezTo>
                  <a:cubicBezTo>
                    <a:pt x="208280" y="582930"/>
                    <a:pt x="189230" y="594360"/>
                    <a:pt x="172720" y="599440"/>
                  </a:cubicBezTo>
                  <a:cubicBezTo>
                    <a:pt x="160020" y="604520"/>
                    <a:pt x="147320" y="604520"/>
                    <a:pt x="133350" y="601980"/>
                  </a:cubicBezTo>
                  <a:cubicBezTo>
                    <a:pt x="116840" y="596900"/>
                    <a:pt x="95250" y="585470"/>
                    <a:pt x="83820" y="570230"/>
                  </a:cubicBezTo>
                  <a:cubicBezTo>
                    <a:pt x="72390" y="556260"/>
                    <a:pt x="64770" y="538480"/>
                    <a:pt x="67310" y="514350"/>
                  </a:cubicBezTo>
                  <a:cubicBezTo>
                    <a:pt x="69850" y="466090"/>
                    <a:pt x="142240" y="360680"/>
                    <a:pt x="162560" y="300990"/>
                  </a:cubicBezTo>
                  <a:cubicBezTo>
                    <a:pt x="176530" y="260350"/>
                    <a:pt x="171450" y="219710"/>
                    <a:pt x="185420" y="195580"/>
                  </a:cubicBezTo>
                  <a:cubicBezTo>
                    <a:pt x="196850" y="177800"/>
                    <a:pt x="215900" y="165100"/>
                    <a:pt x="231140" y="157480"/>
                  </a:cubicBezTo>
                  <a:cubicBezTo>
                    <a:pt x="243840" y="152400"/>
                    <a:pt x="256540" y="151130"/>
                    <a:pt x="270510" y="154940"/>
                  </a:cubicBezTo>
                  <a:cubicBezTo>
                    <a:pt x="287020" y="157480"/>
                    <a:pt x="309880" y="168910"/>
                    <a:pt x="321310" y="182880"/>
                  </a:cubicBezTo>
                  <a:cubicBezTo>
                    <a:pt x="332740" y="196850"/>
                    <a:pt x="340360" y="215900"/>
                    <a:pt x="340360" y="238760"/>
                  </a:cubicBezTo>
                  <a:cubicBezTo>
                    <a:pt x="340360" y="275590"/>
                    <a:pt x="312420" y="330200"/>
                    <a:pt x="290830" y="384810"/>
                  </a:cubicBezTo>
                  <a:cubicBezTo>
                    <a:pt x="260350" y="458470"/>
                    <a:pt x="207010" y="598170"/>
                    <a:pt x="167640" y="636270"/>
                  </a:cubicBezTo>
                  <a:cubicBezTo>
                    <a:pt x="149860" y="654050"/>
                    <a:pt x="130810" y="657860"/>
                    <a:pt x="113030" y="659130"/>
                  </a:cubicBezTo>
                  <a:cubicBezTo>
                    <a:pt x="100330" y="660400"/>
                    <a:pt x="87630" y="657860"/>
                    <a:pt x="74930" y="651510"/>
                  </a:cubicBezTo>
                  <a:cubicBezTo>
                    <a:pt x="59690" y="643890"/>
                    <a:pt x="41910" y="626110"/>
                    <a:pt x="34290" y="609600"/>
                  </a:cubicBezTo>
                  <a:cubicBezTo>
                    <a:pt x="26670" y="593090"/>
                    <a:pt x="25400" y="571500"/>
                    <a:pt x="31750" y="551180"/>
                  </a:cubicBezTo>
                  <a:cubicBezTo>
                    <a:pt x="40640" y="520700"/>
                    <a:pt x="77470" y="492760"/>
                    <a:pt x="101600" y="453390"/>
                  </a:cubicBezTo>
                  <a:cubicBezTo>
                    <a:pt x="132080" y="402590"/>
                    <a:pt x="154940" y="323850"/>
                    <a:pt x="195580" y="270510"/>
                  </a:cubicBezTo>
                  <a:cubicBezTo>
                    <a:pt x="236220" y="217170"/>
                    <a:pt x="323850" y="181610"/>
                    <a:pt x="345440" y="133350"/>
                  </a:cubicBezTo>
                  <a:cubicBezTo>
                    <a:pt x="361950" y="97790"/>
                    <a:pt x="336550" y="44450"/>
                    <a:pt x="349250" y="22860"/>
                  </a:cubicBezTo>
                  <a:cubicBezTo>
                    <a:pt x="356870" y="11430"/>
                    <a:pt x="370840" y="6350"/>
                    <a:pt x="383540" y="3810"/>
                  </a:cubicBezTo>
                  <a:cubicBezTo>
                    <a:pt x="400050" y="0"/>
                    <a:pt x="425450" y="1270"/>
                    <a:pt x="441960" y="8890"/>
                  </a:cubicBezTo>
                  <a:cubicBezTo>
                    <a:pt x="458470" y="16510"/>
                    <a:pt x="474980" y="34290"/>
                    <a:pt x="482600" y="52070"/>
                  </a:cubicBezTo>
                  <a:cubicBezTo>
                    <a:pt x="488950" y="68580"/>
                    <a:pt x="492760" y="85090"/>
                    <a:pt x="483870" y="110490"/>
                  </a:cubicBezTo>
                  <a:cubicBezTo>
                    <a:pt x="463550" y="172720"/>
                    <a:pt x="311150" y="309880"/>
                    <a:pt x="254000" y="403860"/>
                  </a:cubicBezTo>
                  <a:cubicBezTo>
                    <a:pt x="205740" y="482600"/>
                    <a:pt x="199390" y="613410"/>
                    <a:pt x="149860" y="631190"/>
                  </a:cubicBezTo>
                  <a:cubicBezTo>
                    <a:pt x="109220" y="645160"/>
                    <a:pt x="0" y="556260"/>
                    <a:pt x="0" y="556260"/>
                  </a:cubicBezTo>
                </a:path>
              </a:pathLst>
            </a:custGeom>
            <a:solidFill>
              <a:srgbClr val="FFF234">
                <a:alpha val="24706"/>
              </a:srgbClr>
            </a:solidFill>
            <a:ln cap="sq">
              <a:noFill/>
              <a:prstDash val="solid"/>
              <a:miter/>
            </a:ln>
          </p:spPr>
        </p:sp>
      </p:grpSp>
      <p:grpSp>
        <p:nvGrpSpPr>
          <p:cNvPr name="Group 14" id="14"/>
          <p:cNvGrpSpPr/>
          <p:nvPr/>
        </p:nvGrpSpPr>
        <p:grpSpPr>
          <a:xfrm rot="0">
            <a:off x="7463790" y="2654617"/>
            <a:ext cx="627698" cy="250508"/>
            <a:chOff x="0" y="0"/>
            <a:chExt cx="836930" cy="334010"/>
          </a:xfrm>
        </p:grpSpPr>
        <p:sp>
          <p:nvSpPr>
            <p:cNvPr name="Freeform 15" id="15"/>
            <p:cNvSpPr/>
            <p:nvPr/>
          </p:nvSpPr>
          <p:spPr>
            <a:xfrm flipH="false" flipV="false" rot="0">
              <a:off x="19050" y="50800"/>
              <a:ext cx="793750" cy="259080"/>
            </a:xfrm>
            <a:custGeom>
              <a:avLst/>
              <a:gdLst/>
              <a:ahLst/>
              <a:cxnLst/>
              <a:rect r="r" b="b" t="t" l="l"/>
              <a:pathLst>
                <a:path h="259080" w="793750">
                  <a:moveTo>
                    <a:pt x="52070" y="0"/>
                  </a:moveTo>
                  <a:cubicBezTo>
                    <a:pt x="648970" y="72390"/>
                    <a:pt x="734060" y="35560"/>
                    <a:pt x="765810" y="66040"/>
                  </a:cubicBezTo>
                  <a:cubicBezTo>
                    <a:pt x="793750" y="95250"/>
                    <a:pt x="792480" y="203200"/>
                    <a:pt x="765810" y="231140"/>
                  </a:cubicBezTo>
                  <a:cubicBezTo>
                    <a:pt x="737870" y="259080"/>
                    <a:pt x="671830" y="234950"/>
                    <a:pt x="599440" y="231140"/>
                  </a:cubicBezTo>
                  <a:cubicBezTo>
                    <a:pt x="467360" y="223520"/>
                    <a:pt x="88900" y="238760"/>
                    <a:pt x="31750" y="165100"/>
                  </a:cubicBezTo>
                  <a:cubicBezTo>
                    <a:pt x="0" y="124460"/>
                    <a:pt x="52070" y="0"/>
                    <a:pt x="52070" y="0"/>
                  </a:cubicBezTo>
                </a:path>
              </a:pathLst>
            </a:custGeom>
            <a:solidFill>
              <a:srgbClr val="FF3434">
                <a:alpha val="24706"/>
              </a:srgbClr>
            </a:solidFill>
            <a:ln cap="sq">
              <a:noFill/>
              <a:prstDash val="solid"/>
              <a:miter/>
            </a:ln>
          </p:spPr>
        </p:sp>
      </p:grpSp>
      <p:grpSp>
        <p:nvGrpSpPr>
          <p:cNvPr name="Group 16" id="16"/>
          <p:cNvGrpSpPr/>
          <p:nvPr/>
        </p:nvGrpSpPr>
        <p:grpSpPr>
          <a:xfrm rot="0">
            <a:off x="8367712" y="2578417"/>
            <a:ext cx="530543" cy="211455"/>
            <a:chOff x="0" y="0"/>
            <a:chExt cx="707390" cy="281940"/>
          </a:xfrm>
        </p:grpSpPr>
        <p:sp>
          <p:nvSpPr>
            <p:cNvPr name="Freeform 17" id="17"/>
            <p:cNvSpPr/>
            <p:nvPr/>
          </p:nvSpPr>
          <p:spPr>
            <a:xfrm flipH="false" flipV="false" rot="0">
              <a:off x="17780" y="50800"/>
              <a:ext cx="642620" cy="210820"/>
            </a:xfrm>
            <a:custGeom>
              <a:avLst/>
              <a:gdLst/>
              <a:ahLst/>
              <a:cxnLst/>
              <a:rect r="r" b="b" t="t" l="l"/>
              <a:pathLst>
                <a:path h="210820" w="642620">
                  <a:moveTo>
                    <a:pt x="33020" y="0"/>
                  </a:moveTo>
                  <a:cubicBezTo>
                    <a:pt x="454660" y="11430"/>
                    <a:pt x="632460" y="31750"/>
                    <a:pt x="637540" y="66040"/>
                  </a:cubicBezTo>
                  <a:cubicBezTo>
                    <a:pt x="642620" y="95250"/>
                    <a:pt x="519430" y="167640"/>
                    <a:pt x="466090" y="179070"/>
                  </a:cubicBezTo>
                  <a:cubicBezTo>
                    <a:pt x="427990" y="187960"/>
                    <a:pt x="403860" y="167640"/>
                    <a:pt x="356870" y="165100"/>
                  </a:cubicBezTo>
                  <a:cubicBezTo>
                    <a:pt x="278130" y="158750"/>
                    <a:pt x="77470" y="210820"/>
                    <a:pt x="33020" y="166370"/>
                  </a:cubicBezTo>
                  <a:cubicBezTo>
                    <a:pt x="0" y="134620"/>
                    <a:pt x="33020" y="0"/>
                    <a:pt x="33020" y="0"/>
                  </a:cubicBezTo>
                </a:path>
              </a:pathLst>
            </a:custGeom>
            <a:solidFill>
              <a:srgbClr val="FF3434">
                <a:alpha val="24706"/>
              </a:srgbClr>
            </a:solidFill>
            <a:ln cap="sq">
              <a:noFill/>
              <a:prstDash val="solid"/>
              <a:miter/>
            </a:ln>
          </p:spPr>
        </p:sp>
      </p:grpSp>
      <p:grpSp>
        <p:nvGrpSpPr>
          <p:cNvPr name="Group 18" id="18"/>
          <p:cNvGrpSpPr/>
          <p:nvPr/>
        </p:nvGrpSpPr>
        <p:grpSpPr>
          <a:xfrm rot="0">
            <a:off x="7199947" y="7139940"/>
            <a:ext cx="845820" cy="251460"/>
            <a:chOff x="0" y="0"/>
            <a:chExt cx="1127760" cy="335280"/>
          </a:xfrm>
        </p:grpSpPr>
        <p:sp>
          <p:nvSpPr>
            <p:cNvPr name="Freeform 19" id="19"/>
            <p:cNvSpPr/>
            <p:nvPr/>
          </p:nvSpPr>
          <p:spPr>
            <a:xfrm flipH="false" flipV="false" rot="0">
              <a:off x="16510" y="33020"/>
              <a:ext cx="1061720" cy="304800"/>
            </a:xfrm>
            <a:custGeom>
              <a:avLst/>
              <a:gdLst/>
              <a:ahLst/>
              <a:cxnLst/>
              <a:rect r="r" b="b" t="t" l="l"/>
              <a:pathLst>
                <a:path h="304800" w="1061720">
                  <a:moveTo>
                    <a:pt x="34290" y="83820"/>
                  </a:moveTo>
                  <a:cubicBezTo>
                    <a:pt x="544830" y="74930"/>
                    <a:pt x="877570" y="0"/>
                    <a:pt x="976630" y="17780"/>
                  </a:cubicBezTo>
                  <a:cubicBezTo>
                    <a:pt x="1012190" y="25400"/>
                    <a:pt x="1032510" y="39370"/>
                    <a:pt x="1045210" y="54610"/>
                  </a:cubicBezTo>
                  <a:cubicBezTo>
                    <a:pt x="1054100" y="64770"/>
                    <a:pt x="1057910" y="77470"/>
                    <a:pt x="1059180" y="91440"/>
                  </a:cubicBezTo>
                  <a:cubicBezTo>
                    <a:pt x="1060450" y="107950"/>
                    <a:pt x="1056640" y="133350"/>
                    <a:pt x="1045210" y="147320"/>
                  </a:cubicBezTo>
                  <a:cubicBezTo>
                    <a:pt x="1031240" y="165100"/>
                    <a:pt x="1000760" y="185420"/>
                    <a:pt x="977900" y="182880"/>
                  </a:cubicBezTo>
                  <a:cubicBezTo>
                    <a:pt x="951230" y="181610"/>
                    <a:pt x="894080" y="135890"/>
                    <a:pt x="896620" y="120650"/>
                  </a:cubicBezTo>
                  <a:cubicBezTo>
                    <a:pt x="901700" y="99060"/>
                    <a:pt x="1052830" y="102870"/>
                    <a:pt x="1057910" y="81280"/>
                  </a:cubicBezTo>
                  <a:cubicBezTo>
                    <a:pt x="1061720" y="64770"/>
                    <a:pt x="975360" y="22860"/>
                    <a:pt x="976630" y="17780"/>
                  </a:cubicBezTo>
                  <a:cubicBezTo>
                    <a:pt x="979170" y="15240"/>
                    <a:pt x="1018540" y="25400"/>
                    <a:pt x="1032510" y="39370"/>
                  </a:cubicBezTo>
                  <a:cubicBezTo>
                    <a:pt x="1047750" y="54610"/>
                    <a:pt x="1061720" y="88900"/>
                    <a:pt x="1059180" y="110490"/>
                  </a:cubicBezTo>
                  <a:cubicBezTo>
                    <a:pt x="1056640" y="133350"/>
                    <a:pt x="1036320" y="160020"/>
                    <a:pt x="1016000" y="173990"/>
                  </a:cubicBezTo>
                  <a:cubicBezTo>
                    <a:pt x="994410" y="189230"/>
                    <a:pt x="967740" y="189230"/>
                    <a:pt x="929640" y="194310"/>
                  </a:cubicBezTo>
                  <a:cubicBezTo>
                    <a:pt x="861060" y="204470"/>
                    <a:pt x="722630" y="203200"/>
                    <a:pt x="637540" y="214630"/>
                  </a:cubicBezTo>
                  <a:cubicBezTo>
                    <a:pt x="568960" y="223520"/>
                    <a:pt x="528320" y="241300"/>
                    <a:pt x="454660" y="248920"/>
                  </a:cubicBezTo>
                  <a:cubicBezTo>
                    <a:pt x="342900" y="260350"/>
                    <a:pt x="87630" y="304800"/>
                    <a:pt x="34290" y="251460"/>
                  </a:cubicBezTo>
                  <a:cubicBezTo>
                    <a:pt x="0" y="217170"/>
                    <a:pt x="34290" y="83820"/>
                    <a:pt x="34290" y="83820"/>
                  </a:cubicBezTo>
                </a:path>
              </a:pathLst>
            </a:custGeom>
            <a:solidFill>
              <a:srgbClr val="FFF234">
                <a:alpha val="24706"/>
              </a:srgbClr>
            </a:solidFill>
            <a:ln cap="sq">
              <a:noFill/>
              <a:prstDash val="solid"/>
              <a:miter/>
            </a:ln>
          </p:spPr>
        </p:sp>
      </p:grpSp>
      <p:sp>
        <p:nvSpPr>
          <p:cNvPr name="TextBox 20" id="20"/>
          <p:cNvSpPr txBox="true"/>
          <p:nvPr/>
        </p:nvSpPr>
        <p:spPr>
          <a:xfrm rot="0">
            <a:off x="682140" y="4162590"/>
            <a:ext cx="5202134" cy="980910"/>
          </a:xfrm>
          <a:prstGeom prst="rect">
            <a:avLst/>
          </a:prstGeom>
        </p:spPr>
        <p:txBody>
          <a:bodyPr anchor="t" rtlCol="false" tIns="0" lIns="0" bIns="0" rIns="0">
            <a:spAutoFit/>
          </a:bodyPr>
          <a:lstStyle/>
          <a:p>
            <a:pPr algn="l">
              <a:lnSpc>
                <a:spcPts val="3759"/>
              </a:lnSpc>
            </a:pPr>
            <a:r>
              <a:rPr lang="en-US" sz="3759">
                <a:solidFill>
                  <a:srgbClr val="053860"/>
                </a:solidFill>
                <a:latin typeface="Black Mango"/>
                <a:ea typeface="Black Mango"/>
                <a:cs typeface="Black Mango"/>
                <a:sym typeface="Black Mango"/>
              </a:rPr>
              <a:t>Phase 02 : RisK Metric Development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9264" y="452439"/>
            <a:ext cx="17289372" cy="9382123"/>
            <a:chOff x="0" y="0"/>
            <a:chExt cx="23052497" cy="12509497"/>
          </a:xfrm>
        </p:grpSpPr>
        <p:pic>
          <p:nvPicPr>
            <p:cNvPr name="Picture 3" id="3"/>
            <p:cNvPicPr>
              <a:picLocks noChangeAspect="true"/>
            </p:cNvPicPr>
            <p:nvPr/>
          </p:nvPicPr>
          <p:blipFill>
            <a:blip r:embed="rId3">
              <a:alphaModFix amt="19999"/>
            </a:blip>
            <a:srcRect l="0" t="9301" r="0" b="9301"/>
            <a:stretch>
              <a:fillRect/>
            </a:stretch>
          </p:blipFill>
          <p:spPr>
            <a:xfrm flipH="false" flipV="false">
              <a:off x="0" y="0"/>
              <a:ext cx="23052497" cy="12509497"/>
            </a:xfrm>
            <a:prstGeom prst="rect">
              <a:avLst/>
            </a:prstGeom>
          </p:spPr>
        </p:pic>
      </p:grpSp>
      <p:sp>
        <p:nvSpPr>
          <p:cNvPr name="AutoShape 4" id="4"/>
          <p:cNvSpPr/>
          <p:nvPr/>
        </p:nvSpPr>
        <p:spPr>
          <a:xfrm flipV="true">
            <a:off x="1028728" y="5317429"/>
            <a:ext cx="5854102" cy="35009"/>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7440490" y="1367034"/>
            <a:ext cx="9404437" cy="7891266"/>
          </a:xfrm>
          <a:custGeom>
            <a:avLst/>
            <a:gdLst/>
            <a:ahLst/>
            <a:cxnLst/>
            <a:rect r="r" b="b" t="t" l="l"/>
            <a:pathLst>
              <a:path h="7891266" w="9404437">
                <a:moveTo>
                  <a:pt x="0" y="0"/>
                </a:moveTo>
                <a:lnTo>
                  <a:pt x="9404437" y="0"/>
                </a:lnTo>
                <a:lnTo>
                  <a:pt x="9404437" y="7891266"/>
                </a:lnTo>
                <a:lnTo>
                  <a:pt x="0" y="7891266"/>
                </a:lnTo>
                <a:lnTo>
                  <a:pt x="0" y="0"/>
                </a:lnTo>
                <a:close/>
              </a:path>
            </a:pathLst>
          </a:custGeom>
          <a:blipFill>
            <a:blip r:embed="rId4"/>
            <a:stretch>
              <a:fillRect l="0" t="0" r="0" b="0"/>
            </a:stretch>
          </a:blipFill>
        </p:spPr>
      </p:sp>
      <p:sp>
        <p:nvSpPr>
          <p:cNvPr name="Freeform 6" id="6"/>
          <p:cNvSpPr/>
          <p:nvPr/>
        </p:nvSpPr>
        <p:spPr>
          <a:xfrm flipH="false" flipV="false" rot="0">
            <a:off x="7289784" y="5974403"/>
            <a:ext cx="3275687" cy="3283897"/>
          </a:xfrm>
          <a:custGeom>
            <a:avLst/>
            <a:gdLst/>
            <a:ahLst/>
            <a:cxnLst/>
            <a:rect r="r" b="b" t="t" l="l"/>
            <a:pathLst>
              <a:path h="3283897" w="3275687">
                <a:moveTo>
                  <a:pt x="0" y="0"/>
                </a:moveTo>
                <a:lnTo>
                  <a:pt x="3275687" y="0"/>
                </a:lnTo>
                <a:lnTo>
                  <a:pt x="3275687" y="3283897"/>
                </a:lnTo>
                <a:lnTo>
                  <a:pt x="0" y="3283897"/>
                </a:lnTo>
                <a:lnTo>
                  <a:pt x="0" y="0"/>
                </a:lnTo>
                <a:close/>
              </a:path>
            </a:pathLst>
          </a:custGeom>
          <a:blipFill>
            <a:blip r:embed="rId5"/>
            <a:stretch>
              <a:fillRect l="0" t="0" r="0" b="0"/>
            </a:stretch>
          </a:blipFill>
        </p:spPr>
      </p:sp>
      <p:sp>
        <p:nvSpPr>
          <p:cNvPr name="TextBox 7" id="7"/>
          <p:cNvSpPr txBox="true"/>
          <p:nvPr/>
        </p:nvSpPr>
        <p:spPr>
          <a:xfrm rot="0">
            <a:off x="479264" y="5668865"/>
            <a:ext cx="6076371" cy="701647"/>
          </a:xfrm>
          <a:prstGeom prst="rect">
            <a:avLst/>
          </a:prstGeom>
        </p:spPr>
        <p:txBody>
          <a:bodyPr anchor="t" rtlCol="false" tIns="0" lIns="0" bIns="0" rIns="0">
            <a:spAutoFit/>
          </a:bodyPr>
          <a:lstStyle/>
          <a:p>
            <a:pPr algn="l" marL="474979" indent="-237490" lvl="1">
              <a:lnSpc>
                <a:spcPts val="2815"/>
              </a:lnSpc>
              <a:buAutoNum type="arabicPeriod" startAt="1"/>
            </a:pPr>
            <a:r>
              <a:rPr lang="en-US" sz="2199">
                <a:solidFill>
                  <a:srgbClr val="000000"/>
                </a:solidFill>
                <a:latin typeface="Black Mango"/>
                <a:ea typeface="Black Mango"/>
                <a:cs typeface="Black Mango"/>
                <a:sym typeface="Black Mango"/>
              </a:rPr>
              <a:t>Time -Varying volatility modelling with GARCH </a:t>
            </a:r>
          </a:p>
        </p:txBody>
      </p:sp>
      <p:sp>
        <p:nvSpPr>
          <p:cNvPr name="TextBox 8" id="8"/>
          <p:cNvSpPr txBox="true"/>
          <p:nvPr/>
        </p:nvSpPr>
        <p:spPr>
          <a:xfrm rot="0">
            <a:off x="1028728" y="4162590"/>
            <a:ext cx="5202134" cy="980910"/>
          </a:xfrm>
          <a:prstGeom prst="rect">
            <a:avLst/>
          </a:prstGeom>
        </p:spPr>
        <p:txBody>
          <a:bodyPr anchor="t" rtlCol="false" tIns="0" lIns="0" bIns="0" rIns="0">
            <a:spAutoFit/>
          </a:bodyPr>
          <a:lstStyle/>
          <a:p>
            <a:pPr algn="l">
              <a:lnSpc>
                <a:spcPts val="3759"/>
              </a:lnSpc>
            </a:pPr>
            <a:r>
              <a:rPr lang="en-US" sz="3759">
                <a:solidFill>
                  <a:srgbClr val="053860"/>
                </a:solidFill>
                <a:latin typeface="Black Mango"/>
                <a:ea typeface="Black Mango"/>
                <a:cs typeface="Black Mango"/>
                <a:sym typeface="Black Mango"/>
              </a:rPr>
              <a:t>Phase 02 : RisK Metric Development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91032" y="452439"/>
            <a:ext cx="17517374" cy="9382123"/>
            <a:chOff x="0" y="0"/>
            <a:chExt cx="23356499" cy="12509497"/>
          </a:xfrm>
        </p:grpSpPr>
        <p:pic>
          <p:nvPicPr>
            <p:cNvPr name="Picture 3" id="3"/>
            <p:cNvPicPr>
              <a:picLocks noChangeAspect="true"/>
            </p:cNvPicPr>
            <p:nvPr/>
          </p:nvPicPr>
          <p:blipFill>
            <a:blip r:embed="rId3">
              <a:alphaModFix amt="19999"/>
            </a:blip>
            <a:srcRect l="0" t="9830" r="0" b="9830"/>
            <a:stretch>
              <a:fillRect/>
            </a:stretch>
          </p:blipFill>
          <p:spPr>
            <a:xfrm flipH="false" flipV="false">
              <a:off x="0" y="0"/>
              <a:ext cx="23356499" cy="12509497"/>
            </a:xfrm>
            <a:prstGeom prst="rect">
              <a:avLst/>
            </a:prstGeom>
          </p:spPr>
        </p:pic>
      </p:grpSp>
      <p:grpSp>
        <p:nvGrpSpPr>
          <p:cNvPr name="Group 4" id="4"/>
          <p:cNvGrpSpPr/>
          <p:nvPr/>
        </p:nvGrpSpPr>
        <p:grpSpPr>
          <a:xfrm rot="0">
            <a:off x="767795" y="3488741"/>
            <a:ext cx="5636495" cy="2338938"/>
            <a:chOff x="0" y="0"/>
            <a:chExt cx="1484509" cy="616017"/>
          </a:xfrm>
        </p:grpSpPr>
        <p:sp>
          <p:nvSpPr>
            <p:cNvPr name="Freeform 5" id="5"/>
            <p:cNvSpPr/>
            <p:nvPr/>
          </p:nvSpPr>
          <p:spPr>
            <a:xfrm flipH="false" flipV="false" rot="0">
              <a:off x="0" y="0"/>
              <a:ext cx="1484509" cy="616017"/>
            </a:xfrm>
            <a:custGeom>
              <a:avLst/>
              <a:gdLst/>
              <a:ahLst/>
              <a:cxnLst/>
              <a:rect r="r" b="b" t="t" l="l"/>
              <a:pathLst>
                <a:path h="616017" w="1484509">
                  <a:moveTo>
                    <a:pt x="0" y="0"/>
                  </a:moveTo>
                  <a:lnTo>
                    <a:pt x="1484509" y="0"/>
                  </a:lnTo>
                  <a:lnTo>
                    <a:pt x="1484509" y="616017"/>
                  </a:lnTo>
                  <a:lnTo>
                    <a:pt x="0" y="616017"/>
                  </a:lnTo>
                  <a:close/>
                </a:path>
              </a:pathLst>
            </a:custGeom>
            <a:solidFill>
              <a:srgbClr val="053860">
                <a:alpha val="49804"/>
              </a:srgbClr>
            </a:solidFill>
          </p:spPr>
        </p:sp>
        <p:sp>
          <p:nvSpPr>
            <p:cNvPr name="TextBox 6" id="6"/>
            <p:cNvSpPr txBox="true"/>
            <p:nvPr/>
          </p:nvSpPr>
          <p:spPr>
            <a:xfrm>
              <a:off x="0" y="-57150"/>
              <a:ext cx="1484509" cy="673167"/>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989332" y="4145691"/>
            <a:ext cx="5193421" cy="1072663"/>
          </a:xfrm>
          <a:prstGeom prst="rect">
            <a:avLst/>
          </a:prstGeom>
        </p:spPr>
        <p:txBody>
          <a:bodyPr anchor="t" rtlCol="false" tIns="0" lIns="0" bIns="0" rIns="0">
            <a:spAutoFit/>
          </a:bodyPr>
          <a:lstStyle/>
          <a:p>
            <a:pPr algn="l">
              <a:lnSpc>
                <a:spcPts val="4166"/>
              </a:lnSpc>
            </a:pPr>
            <a:r>
              <a:rPr lang="en-US" sz="3893">
                <a:solidFill>
                  <a:srgbClr val="FFFFFF"/>
                </a:solidFill>
                <a:latin typeface="Black Mango"/>
                <a:ea typeface="Black Mango"/>
                <a:cs typeface="Black Mango"/>
                <a:sym typeface="Black Mango"/>
              </a:rPr>
              <a:t>Phase 02 : RisK Metric Development</a:t>
            </a:r>
            <a:r>
              <a:rPr lang="en-US" sz="3893">
                <a:solidFill>
                  <a:srgbClr val="FFFFFF"/>
                </a:solidFill>
                <a:latin typeface="Black Mango"/>
                <a:ea typeface="Black Mango"/>
                <a:cs typeface="Black Mango"/>
                <a:sym typeface="Black Mango"/>
              </a:rPr>
              <a:t> </a:t>
            </a:r>
          </a:p>
        </p:txBody>
      </p:sp>
      <p:grpSp>
        <p:nvGrpSpPr>
          <p:cNvPr name="Group 8" id="8"/>
          <p:cNvGrpSpPr/>
          <p:nvPr/>
        </p:nvGrpSpPr>
        <p:grpSpPr>
          <a:xfrm rot="0">
            <a:off x="7029539" y="1028700"/>
            <a:ext cx="10720267" cy="8379307"/>
            <a:chOff x="0" y="0"/>
            <a:chExt cx="2823445" cy="2206896"/>
          </a:xfrm>
        </p:grpSpPr>
        <p:sp>
          <p:nvSpPr>
            <p:cNvPr name="Freeform 9" id="9"/>
            <p:cNvSpPr/>
            <p:nvPr/>
          </p:nvSpPr>
          <p:spPr>
            <a:xfrm flipH="false" flipV="false" rot="0">
              <a:off x="0" y="0"/>
              <a:ext cx="2823445" cy="2206896"/>
            </a:xfrm>
            <a:custGeom>
              <a:avLst/>
              <a:gdLst/>
              <a:ahLst/>
              <a:cxnLst/>
              <a:rect r="r" b="b" t="t" l="l"/>
              <a:pathLst>
                <a:path h="2206896" w="2823445">
                  <a:moveTo>
                    <a:pt x="0" y="0"/>
                  </a:moveTo>
                  <a:lnTo>
                    <a:pt x="2823445" y="0"/>
                  </a:lnTo>
                  <a:lnTo>
                    <a:pt x="2823445" y="2206896"/>
                  </a:lnTo>
                  <a:lnTo>
                    <a:pt x="0" y="2206896"/>
                  </a:lnTo>
                  <a:close/>
                </a:path>
              </a:pathLst>
            </a:custGeom>
            <a:solidFill>
              <a:srgbClr val="053860">
                <a:alpha val="49804"/>
              </a:srgbClr>
            </a:solidFill>
          </p:spPr>
        </p:sp>
        <p:sp>
          <p:nvSpPr>
            <p:cNvPr name="TextBox 10" id="10"/>
            <p:cNvSpPr txBox="true"/>
            <p:nvPr/>
          </p:nvSpPr>
          <p:spPr>
            <a:xfrm>
              <a:off x="0" y="-57150"/>
              <a:ext cx="2823445" cy="2264046"/>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flipV="true">
            <a:off x="6605676" y="519113"/>
            <a:ext cx="0" cy="9239250"/>
          </a:xfrm>
          <a:prstGeom prst="line">
            <a:avLst/>
          </a:prstGeom>
          <a:ln cap="flat" w="9525">
            <a:solidFill>
              <a:srgbClr val="000000"/>
            </a:solidFill>
            <a:prstDash val="solid"/>
            <a:headEnd type="none" len="sm" w="sm"/>
            <a:tailEnd type="none" len="sm" w="sm"/>
          </a:ln>
        </p:spPr>
      </p:sp>
      <p:sp>
        <p:nvSpPr>
          <p:cNvPr name="AutoShape 12" id="12"/>
          <p:cNvSpPr/>
          <p:nvPr/>
        </p:nvSpPr>
        <p:spPr>
          <a:xfrm>
            <a:off x="8090091" y="5098895"/>
            <a:ext cx="10197891" cy="39843"/>
          </a:xfrm>
          <a:prstGeom prst="line">
            <a:avLst/>
          </a:prstGeom>
          <a:ln cap="flat" w="9525">
            <a:solidFill>
              <a:srgbClr val="FFFFFF"/>
            </a:solidFill>
            <a:prstDash val="solid"/>
            <a:headEnd type="none" len="sm" w="sm"/>
            <a:tailEnd type="none" len="sm" w="sm"/>
          </a:ln>
        </p:spPr>
      </p:sp>
      <p:sp>
        <p:nvSpPr>
          <p:cNvPr name="TextBox 13" id="13"/>
          <p:cNvSpPr txBox="true"/>
          <p:nvPr/>
        </p:nvSpPr>
        <p:spPr>
          <a:xfrm rot="0">
            <a:off x="1212023" y="6076931"/>
            <a:ext cx="3909258" cy="701647"/>
          </a:xfrm>
          <a:prstGeom prst="rect">
            <a:avLst/>
          </a:prstGeom>
        </p:spPr>
        <p:txBody>
          <a:bodyPr anchor="t" rtlCol="false" tIns="0" lIns="0" bIns="0" rIns="0">
            <a:spAutoFit/>
          </a:bodyPr>
          <a:lstStyle/>
          <a:p>
            <a:pPr algn="l" marL="474979" indent="-237490" lvl="1">
              <a:lnSpc>
                <a:spcPts val="2815"/>
              </a:lnSpc>
              <a:buAutoNum type="arabicPeriod" startAt="1"/>
            </a:pPr>
            <a:r>
              <a:rPr lang="en-US" sz="2199">
                <a:solidFill>
                  <a:srgbClr val="000000"/>
                </a:solidFill>
                <a:latin typeface="Black Mango"/>
                <a:ea typeface="Black Mango"/>
                <a:cs typeface="Black Mango"/>
                <a:sym typeface="Black Mango"/>
              </a:rPr>
              <a:t>Time -Varying volatility modelling with GARCH </a:t>
            </a:r>
          </a:p>
        </p:txBody>
      </p:sp>
      <p:sp>
        <p:nvSpPr>
          <p:cNvPr name="Freeform 14" id="14"/>
          <p:cNvSpPr/>
          <p:nvPr/>
        </p:nvSpPr>
        <p:spPr>
          <a:xfrm flipH="false" flipV="false" rot="0">
            <a:off x="7214691" y="2543253"/>
            <a:ext cx="10349963" cy="5190969"/>
          </a:xfrm>
          <a:custGeom>
            <a:avLst/>
            <a:gdLst/>
            <a:ahLst/>
            <a:cxnLst/>
            <a:rect r="r" b="b" t="t" l="l"/>
            <a:pathLst>
              <a:path h="5190969" w="10349963">
                <a:moveTo>
                  <a:pt x="0" y="0"/>
                </a:moveTo>
                <a:lnTo>
                  <a:pt x="10349963" y="0"/>
                </a:lnTo>
                <a:lnTo>
                  <a:pt x="10349963" y="5190969"/>
                </a:lnTo>
                <a:lnTo>
                  <a:pt x="0" y="5190969"/>
                </a:lnTo>
                <a:lnTo>
                  <a:pt x="0" y="0"/>
                </a:lnTo>
                <a:close/>
              </a:path>
            </a:pathLst>
          </a:custGeom>
          <a:blipFill>
            <a:blip r:embed="rId4"/>
            <a:stretch>
              <a:fillRect l="0" t="0" r="-8104"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1381" y="452439"/>
            <a:ext cx="17517374" cy="9382123"/>
            <a:chOff x="0" y="0"/>
            <a:chExt cx="23356499" cy="12509497"/>
          </a:xfrm>
        </p:grpSpPr>
        <p:pic>
          <p:nvPicPr>
            <p:cNvPr name="Picture 3" id="3"/>
            <p:cNvPicPr>
              <a:picLocks noChangeAspect="true"/>
            </p:cNvPicPr>
            <p:nvPr/>
          </p:nvPicPr>
          <p:blipFill>
            <a:blip r:embed="rId3">
              <a:alphaModFix amt="19999"/>
            </a:blip>
            <a:srcRect l="0" t="9830" r="0" b="9830"/>
            <a:stretch>
              <a:fillRect/>
            </a:stretch>
          </p:blipFill>
          <p:spPr>
            <a:xfrm flipH="false" flipV="false">
              <a:off x="0" y="0"/>
              <a:ext cx="23356499" cy="12509497"/>
            </a:xfrm>
            <a:prstGeom prst="rect">
              <a:avLst/>
            </a:prstGeom>
          </p:spPr>
        </p:pic>
      </p:grpSp>
      <p:sp>
        <p:nvSpPr>
          <p:cNvPr name="AutoShape 4" id="4"/>
          <p:cNvSpPr/>
          <p:nvPr/>
        </p:nvSpPr>
        <p:spPr>
          <a:xfrm>
            <a:off x="749106" y="2209140"/>
            <a:ext cx="17329199" cy="0"/>
          </a:xfrm>
          <a:prstGeom prst="line">
            <a:avLst/>
          </a:prstGeom>
          <a:ln cap="flat" w="9525">
            <a:solidFill>
              <a:srgbClr val="000000"/>
            </a:solidFill>
            <a:prstDash val="solid"/>
            <a:headEnd type="none" len="sm" w="sm"/>
            <a:tailEnd type="none" len="sm" w="sm"/>
          </a:ln>
        </p:spPr>
      </p:sp>
      <p:sp>
        <p:nvSpPr>
          <p:cNvPr name="TextBox 5" id="5"/>
          <p:cNvSpPr txBox="true"/>
          <p:nvPr/>
        </p:nvSpPr>
        <p:spPr>
          <a:xfrm rot="0">
            <a:off x="5803020" y="1123950"/>
            <a:ext cx="7891618" cy="633449"/>
          </a:xfrm>
          <a:prstGeom prst="rect">
            <a:avLst/>
          </a:prstGeom>
        </p:spPr>
        <p:txBody>
          <a:bodyPr anchor="t" rtlCol="false" tIns="0" lIns="0" bIns="0" rIns="0">
            <a:spAutoFit/>
          </a:bodyPr>
          <a:lstStyle/>
          <a:p>
            <a:pPr algn="l">
              <a:lnSpc>
                <a:spcPts val="4793"/>
              </a:lnSpc>
            </a:pPr>
            <a:r>
              <a:rPr lang="en-US" sz="4793">
                <a:solidFill>
                  <a:srgbClr val="053860"/>
                </a:solidFill>
                <a:latin typeface="Black Mango"/>
                <a:ea typeface="Black Mango"/>
                <a:cs typeface="Black Mango"/>
                <a:sym typeface="Black Mango"/>
              </a:rPr>
              <a:t>Results &amp; Discussion </a:t>
            </a:r>
          </a:p>
        </p:txBody>
      </p:sp>
      <p:sp>
        <p:nvSpPr>
          <p:cNvPr name="AutoShape 6" id="6"/>
          <p:cNvSpPr/>
          <p:nvPr/>
        </p:nvSpPr>
        <p:spPr>
          <a:xfrm flipV="true">
            <a:off x="12374870" y="2838918"/>
            <a:ext cx="0" cy="5803549"/>
          </a:xfrm>
          <a:prstGeom prst="line">
            <a:avLst/>
          </a:prstGeom>
          <a:ln cap="flat" w="9525">
            <a:solidFill>
              <a:srgbClr val="000000"/>
            </a:solidFill>
            <a:prstDash val="solid"/>
            <a:headEnd type="none" len="sm" w="sm"/>
            <a:tailEnd type="none" len="sm" w="sm"/>
          </a:ln>
        </p:spPr>
      </p:sp>
      <p:sp>
        <p:nvSpPr>
          <p:cNvPr name="AutoShape 7" id="7"/>
          <p:cNvSpPr/>
          <p:nvPr/>
        </p:nvSpPr>
        <p:spPr>
          <a:xfrm flipV="true">
            <a:off x="6559847" y="3059758"/>
            <a:ext cx="0" cy="5803549"/>
          </a:xfrm>
          <a:prstGeom prst="line">
            <a:avLst/>
          </a:prstGeom>
          <a:ln cap="flat" w="9525">
            <a:solidFill>
              <a:srgbClr val="000000"/>
            </a:solidFill>
            <a:prstDash val="solid"/>
            <a:headEnd type="none" len="sm" w="sm"/>
            <a:tailEnd type="none" len="sm" w="sm"/>
          </a:ln>
        </p:spPr>
      </p:sp>
      <p:sp>
        <p:nvSpPr>
          <p:cNvPr name="TextBox 8" id="8"/>
          <p:cNvSpPr txBox="true"/>
          <p:nvPr/>
        </p:nvSpPr>
        <p:spPr>
          <a:xfrm rot="0">
            <a:off x="1495621" y="5481728"/>
            <a:ext cx="3890578" cy="2715229"/>
          </a:xfrm>
          <a:prstGeom prst="rect">
            <a:avLst/>
          </a:prstGeom>
        </p:spPr>
        <p:txBody>
          <a:bodyPr anchor="t" rtlCol="false" tIns="0" lIns="0" bIns="0" rIns="0">
            <a:spAutoFit/>
          </a:bodyPr>
          <a:lstStyle/>
          <a:p>
            <a:pPr algn="just" marL="0" indent="0" lvl="0">
              <a:lnSpc>
                <a:spcPts val="3159"/>
              </a:lnSpc>
            </a:pPr>
            <a:r>
              <a:rPr lang="en-US" sz="2106">
                <a:solidFill>
                  <a:srgbClr val="053860"/>
                </a:solidFill>
                <a:latin typeface="Open Sauce"/>
                <a:ea typeface="Open Sauce"/>
                <a:cs typeface="Open Sauce"/>
                <a:sym typeface="Open Sauce"/>
              </a:rPr>
              <a:t>Tail-risk spikes for Reliance Industries Limited (RIL) occur during overlapping hours of the Bombay Stock Exchange (BSE) and London Stock Exchange (LSE), causing extreme price movements.</a:t>
            </a:r>
          </a:p>
        </p:txBody>
      </p:sp>
      <p:sp>
        <p:nvSpPr>
          <p:cNvPr name="TextBox 9" id="9"/>
          <p:cNvSpPr txBox="true"/>
          <p:nvPr/>
        </p:nvSpPr>
        <p:spPr>
          <a:xfrm rot="0">
            <a:off x="7733494" y="5481728"/>
            <a:ext cx="3890578" cy="2324039"/>
          </a:xfrm>
          <a:prstGeom prst="rect">
            <a:avLst/>
          </a:prstGeom>
        </p:spPr>
        <p:txBody>
          <a:bodyPr anchor="t" rtlCol="false" tIns="0" lIns="0" bIns="0" rIns="0">
            <a:spAutoFit/>
          </a:bodyPr>
          <a:lstStyle/>
          <a:p>
            <a:pPr algn="just" marL="0" indent="0" lvl="0">
              <a:lnSpc>
                <a:spcPts val="3159"/>
              </a:lnSpc>
            </a:pPr>
            <a:r>
              <a:rPr lang="en-US" sz="2106">
                <a:solidFill>
                  <a:srgbClr val="053860"/>
                </a:solidFill>
                <a:latin typeface="Open Sauce"/>
                <a:ea typeface="Open Sauce"/>
                <a:cs typeface="Open Sauce"/>
                <a:sym typeface="Open Sauce"/>
              </a:rPr>
              <a:t>RIL's trading on BSE shows more illiquidity spikes, while LSE remains stable for large orders. BSE has higher liquidity premiums due to price swings.</a:t>
            </a:r>
          </a:p>
        </p:txBody>
      </p:sp>
      <p:sp>
        <p:nvSpPr>
          <p:cNvPr name="TextBox 10" id="10"/>
          <p:cNvSpPr txBox="true"/>
          <p:nvPr/>
        </p:nvSpPr>
        <p:spPr>
          <a:xfrm rot="0">
            <a:off x="13596513" y="5481728"/>
            <a:ext cx="3890578" cy="2324039"/>
          </a:xfrm>
          <a:prstGeom prst="rect">
            <a:avLst/>
          </a:prstGeom>
        </p:spPr>
        <p:txBody>
          <a:bodyPr anchor="t" rtlCol="false" tIns="0" lIns="0" bIns="0" rIns="0">
            <a:spAutoFit/>
          </a:bodyPr>
          <a:lstStyle/>
          <a:p>
            <a:pPr algn="l" marL="0" indent="0" lvl="0">
              <a:lnSpc>
                <a:spcPts val="3159"/>
              </a:lnSpc>
            </a:pPr>
            <a:r>
              <a:rPr lang="en-US" sz="2106">
                <a:solidFill>
                  <a:srgbClr val="053860"/>
                </a:solidFill>
                <a:latin typeface="Open Sauce"/>
                <a:ea typeface="Open Sauce"/>
                <a:cs typeface="Open Sauce"/>
                <a:sym typeface="Open Sauce"/>
              </a:rPr>
              <a:t>RIL's U-shaped risk profile suggests avoiding market openings and closings for better volatility management. Algorithmic trading can help by avoiding these periods.</a:t>
            </a:r>
          </a:p>
        </p:txBody>
      </p:sp>
      <p:sp>
        <p:nvSpPr>
          <p:cNvPr name="TextBox 11" id="11"/>
          <p:cNvSpPr txBox="true"/>
          <p:nvPr/>
        </p:nvSpPr>
        <p:spPr>
          <a:xfrm rot="0">
            <a:off x="2086762" y="3823865"/>
            <a:ext cx="1024532" cy="722245"/>
          </a:xfrm>
          <a:prstGeom prst="rect">
            <a:avLst/>
          </a:prstGeom>
        </p:spPr>
        <p:txBody>
          <a:bodyPr anchor="t" rtlCol="false" tIns="0" lIns="0" bIns="0" rIns="0">
            <a:spAutoFit/>
          </a:bodyPr>
          <a:lstStyle/>
          <a:p>
            <a:pPr algn="l">
              <a:lnSpc>
                <a:spcPts val="5724"/>
              </a:lnSpc>
            </a:pPr>
            <a:r>
              <a:rPr lang="en-US" sz="4770">
                <a:solidFill>
                  <a:srgbClr val="053860"/>
                </a:solidFill>
                <a:latin typeface="Black Mango"/>
                <a:ea typeface="Black Mango"/>
                <a:cs typeface="Black Mango"/>
                <a:sym typeface="Black Mango"/>
              </a:rPr>
              <a:t>01</a:t>
            </a:r>
          </a:p>
        </p:txBody>
      </p:sp>
      <p:sp>
        <p:nvSpPr>
          <p:cNvPr name="TextBox 12" id="12"/>
          <p:cNvSpPr txBox="true"/>
          <p:nvPr/>
        </p:nvSpPr>
        <p:spPr>
          <a:xfrm rot="0">
            <a:off x="8525917" y="3823865"/>
            <a:ext cx="1024532" cy="722245"/>
          </a:xfrm>
          <a:prstGeom prst="rect">
            <a:avLst/>
          </a:prstGeom>
        </p:spPr>
        <p:txBody>
          <a:bodyPr anchor="t" rtlCol="false" tIns="0" lIns="0" bIns="0" rIns="0">
            <a:spAutoFit/>
          </a:bodyPr>
          <a:lstStyle/>
          <a:p>
            <a:pPr algn="l">
              <a:lnSpc>
                <a:spcPts val="5724"/>
              </a:lnSpc>
            </a:pPr>
            <a:r>
              <a:rPr lang="en-US" sz="4770">
                <a:solidFill>
                  <a:srgbClr val="053860"/>
                </a:solidFill>
                <a:latin typeface="Black Mango"/>
                <a:ea typeface="Black Mango"/>
                <a:cs typeface="Black Mango"/>
                <a:sym typeface="Black Mango"/>
              </a:rPr>
              <a:t>02</a:t>
            </a:r>
          </a:p>
        </p:txBody>
      </p:sp>
      <p:sp>
        <p:nvSpPr>
          <p:cNvPr name="TextBox 13" id="13"/>
          <p:cNvSpPr txBox="true"/>
          <p:nvPr/>
        </p:nvSpPr>
        <p:spPr>
          <a:xfrm rot="0">
            <a:off x="14664496" y="3823865"/>
            <a:ext cx="1024532" cy="722245"/>
          </a:xfrm>
          <a:prstGeom prst="rect">
            <a:avLst/>
          </a:prstGeom>
        </p:spPr>
        <p:txBody>
          <a:bodyPr anchor="t" rtlCol="false" tIns="0" lIns="0" bIns="0" rIns="0">
            <a:spAutoFit/>
          </a:bodyPr>
          <a:lstStyle/>
          <a:p>
            <a:pPr algn="l">
              <a:lnSpc>
                <a:spcPts val="5724"/>
              </a:lnSpc>
            </a:pPr>
            <a:r>
              <a:rPr lang="en-US" sz="4770">
                <a:solidFill>
                  <a:srgbClr val="053860"/>
                </a:solidFill>
                <a:latin typeface="Black Mango"/>
                <a:ea typeface="Black Mango"/>
                <a:cs typeface="Black Mango"/>
                <a:sym typeface="Black Mango"/>
              </a:rPr>
              <a:t>03</a:t>
            </a:r>
          </a:p>
        </p:txBody>
      </p:sp>
      <p:sp>
        <p:nvSpPr>
          <p:cNvPr name="TextBox 14" id="14"/>
          <p:cNvSpPr txBox="true"/>
          <p:nvPr/>
        </p:nvSpPr>
        <p:spPr>
          <a:xfrm rot="0">
            <a:off x="1647864" y="4551917"/>
            <a:ext cx="2926860" cy="366716"/>
          </a:xfrm>
          <a:prstGeom prst="rect">
            <a:avLst/>
          </a:prstGeom>
        </p:spPr>
        <p:txBody>
          <a:bodyPr anchor="t" rtlCol="false" tIns="0" lIns="0" bIns="0" rIns="0">
            <a:spAutoFit/>
          </a:bodyPr>
          <a:lstStyle/>
          <a:p>
            <a:pPr algn="l">
              <a:lnSpc>
                <a:spcPts val="2965"/>
              </a:lnSpc>
            </a:pPr>
            <a:r>
              <a:rPr lang="en-US" sz="2316">
                <a:solidFill>
                  <a:srgbClr val="000000"/>
                </a:solidFill>
                <a:latin typeface="Black Mango"/>
                <a:ea typeface="Black Mango"/>
                <a:cs typeface="Black Mango"/>
                <a:sym typeface="Black Mango"/>
              </a:rPr>
              <a:t>Tail Risk Spikes </a:t>
            </a:r>
          </a:p>
        </p:txBody>
      </p:sp>
      <p:sp>
        <p:nvSpPr>
          <p:cNvPr name="TextBox 15" id="15"/>
          <p:cNvSpPr txBox="true"/>
          <p:nvPr/>
        </p:nvSpPr>
        <p:spPr>
          <a:xfrm rot="0">
            <a:off x="7733494" y="4551917"/>
            <a:ext cx="4071861" cy="737922"/>
          </a:xfrm>
          <a:prstGeom prst="rect">
            <a:avLst/>
          </a:prstGeom>
        </p:spPr>
        <p:txBody>
          <a:bodyPr anchor="t" rtlCol="false" tIns="0" lIns="0" bIns="0" rIns="0">
            <a:spAutoFit/>
          </a:bodyPr>
          <a:lstStyle/>
          <a:p>
            <a:pPr algn="l">
              <a:lnSpc>
                <a:spcPts val="2965"/>
              </a:lnSpc>
            </a:pPr>
            <a:r>
              <a:rPr lang="en-US" sz="2316">
                <a:solidFill>
                  <a:srgbClr val="000000"/>
                </a:solidFill>
                <a:latin typeface="Black Mango"/>
                <a:ea typeface="Black Mango"/>
                <a:cs typeface="Black Mango"/>
                <a:sym typeface="Black Mango"/>
              </a:rPr>
              <a:t>Behavior on BSE &amp; LSE Markets </a:t>
            </a:r>
          </a:p>
        </p:txBody>
      </p:sp>
      <p:sp>
        <p:nvSpPr>
          <p:cNvPr name="TextBox 16" id="16"/>
          <p:cNvSpPr txBox="true"/>
          <p:nvPr/>
        </p:nvSpPr>
        <p:spPr>
          <a:xfrm rot="0">
            <a:off x="13743740" y="4551917"/>
            <a:ext cx="2926860" cy="366716"/>
          </a:xfrm>
          <a:prstGeom prst="rect">
            <a:avLst/>
          </a:prstGeom>
        </p:spPr>
        <p:txBody>
          <a:bodyPr anchor="t" rtlCol="false" tIns="0" lIns="0" bIns="0" rIns="0">
            <a:spAutoFit/>
          </a:bodyPr>
          <a:lstStyle/>
          <a:p>
            <a:pPr algn="l">
              <a:lnSpc>
                <a:spcPts val="2965"/>
              </a:lnSpc>
            </a:pPr>
            <a:r>
              <a:rPr lang="en-US" sz="2316">
                <a:solidFill>
                  <a:srgbClr val="000000"/>
                </a:solidFill>
                <a:latin typeface="Black Mango"/>
                <a:ea typeface="Black Mango"/>
                <a:cs typeface="Black Mango"/>
                <a:sym typeface="Black Mango"/>
              </a:rPr>
              <a:t>Risk Profile - RIL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1381" y="452439"/>
            <a:ext cx="17517374" cy="9382123"/>
            <a:chOff x="0" y="0"/>
            <a:chExt cx="23356499" cy="12509497"/>
          </a:xfrm>
        </p:grpSpPr>
        <p:pic>
          <p:nvPicPr>
            <p:cNvPr name="Picture 3" id="3"/>
            <p:cNvPicPr>
              <a:picLocks noChangeAspect="true"/>
            </p:cNvPicPr>
            <p:nvPr/>
          </p:nvPicPr>
          <p:blipFill>
            <a:blip r:embed="rId3">
              <a:alphaModFix amt="19999"/>
            </a:blip>
            <a:srcRect l="0" t="9830" r="0" b="9830"/>
            <a:stretch>
              <a:fillRect/>
            </a:stretch>
          </p:blipFill>
          <p:spPr>
            <a:xfrm flipH="false" flipV="false">
              <a:off x="0" y="0"/>
              <a:ext cx="23356499" cy="12509497"/>
            </a:xfrm>
            <a:prstGeom prst="rect">
              <a:avLst/>
            </a:prstGeom>
          </p:spPr>
        </p:pic>
      </p:grpSp>
      <p:sp>
        <p:nvSpPr>
          <p:cNvPr name="AutoShape 4" id="4"/>
          <p:cNvSpPr/>
          <p:nvPr/>
        </p:nvSpPr>
        <p:spPr>
          <a:xfrm>
            <a:off x="749106" y="2209140"/>
            <a:ext cx="17329199" cy="0"/>
          </a:xfrm>
          <a:prstGeom prst="line">
            <a:avLst/>
          </a:prstGeom>
          <a:ln cap="flat" w="9525">
            <a:solidFill>
              <a:srgbClr val="000000"/>
            </a:solidFill>
            <a:prstDash val="solid"/>
            <a:headEnd type="none" len="sm" w="sm"/>
            <a:tailEnd type="none" len="sm" w="sm"/>
          </a:ln>
        </p:spPr>
      </p:sp>
      <p:sp>
        <p:nvSpPr>
          <p:cNvPr name="TextBox 5" id="5"/>
          <p:cNvSpPr txBox="true"/>
          <p:nvPr/>
        </p:nvSpPr>
        <p:spPr>
          <a:xfrm rot="0">
            <a:off x="5803020" y="1123950"/>
            <a:ext cx="7891618" cy="633449"/>
          </a:xfrm>
          <a:prstGeom prst="rect">
            <a:avLst/>
          </a:prstGeom>
        </p:spPr>
        <p:txBody>
          <a:bodyPr anchor="t" rtlCol="false" tIns="0" lIns="0" bIns="0" rIns="0">
            <a:spAutoFit/>
          </a:bodyPr>
          <a:lstStyle/>
          <a:p>
            <a:pPr algn="l">
              <a:lnSpc>
                <a:spcPts val="4793"/>
              </a:lnSpc>
            </a:pPr>
            <a:r>
              <a:rPr lang="en-US" sz="4793">
                <a:solidFill>
                  <a:srgbClr val="053860"/>
                </a:solidFill>
                <a:latin typeface="Black Mango"/>
                <a:ea typeface="Black Mango"/>
                <a:cs typeface="Black Mango"/>
                <a:sym typeface="Black Mango"/>
              </a:rPr>
              <a:t>Recommendations</a:t>
            </a:r>
          </a:p>
        </p:txBody>
      </p:sp>
      <p:sp>
        <p:nvSpPr>
          <p:cNvPr name="AutoShape 6" id="6"/>
          <p:cNvSpPr/>
          <p:nvPr/>
        </p:nvSpPr>
        <p:spPr>
          <a:xfrm flipH="true" flipV="true">
            <a:off x="11704041" y="2618887"/>
            <a:ext cx="127876" cy="6615600"/>
          </a:xfrm>
          <a:prstGeom prst="line">
            <a:avLst/>
          </a:prstGeom>
          <a:ln cap="flat" w="9525">
            <a:solidFill>
              <a:srgbClr val="000000"/>
            </a:solidFill>
            <a:prstDash val="solid"/>
            <a:headEnd type="none" len="sm" w="sm"/>
            <a:tailEnd type="none" len="sm" w="sm"/>
          </a:ln>
        </p:spPr>
      </p:sp>
      <p:sp>
        <p:nvSpPr>
          <p:cNvPr name="AutoShape 7" id="7"/>
          <p:cNvSpPr/>
          <p:nvPr/>
        </p:nvSpPr>
        <p:spPr>
          <a:xfrm flipV="true">
            <a:off x="6342608" y="2618887"/>
            <a:ext cx="25575" cy="6687164"/>
          </a:xfrm>
          <a:prstGeom prst="line">
            <a:avLst/>
          </a:prstGeom>
          <a:ln cap="flat" w="9525">
            <a:solidFill>
              <a:srgbClr val="000000"/>
            </a:solidFill>
            <a:prstDash val="solid"/>
            <a:headEnd type="none" len="sm" w="sm"/>
            <a:tailEnd type="none" len="sm" w="sm"/>
          </a:ln>
        </p:spPr>
      </p:sp>
      <p:sp>
        <p:nvSpPr>
          <p:cNvPr name="TextBox 8" id="8"/>
          <p:cNvSpPr txBox="true"/>
          <p:nvPr/>
        </p:nvSpPr>
        <p:spPr>
          <a:xfrm rot="0">
            <a:off x="1313722" y="5418084"/>
            <a:ext cx="4462149" cy="3324002"/>
          </a:xfrm>
          <a:prstGeom prst="rect">
            <a:avLst/>
          </a:prstGeom>
        </p:spPr>
        <p:txBody>
          <a:bodyPr anchor="t" rtlCol="false" tIns="0" lIns="0" bIns="0" rIns="0">
            <a:spAutoFit/>
          </a:bodyPr>
          <a:lstStyle/>
          <a:p>
            <a:pPr algn="l" marL="431799" indent="-215899" lvl="1">
              <a:lnSpc>
                <a:spcPts val="2999"/>
              </a:lnSpc>
              <a:buFont typeface="Arial"/>
              <a:buChar char="•"/>
            </a:pPr>
            <a:r>
              <a:rPr lang="en-US" sz="1999">
                <a:solidFill>
                  <a:srgbClr val="053860"/>
                </a:solidFill>
                <a:latin typeface="Open Sauce"/>
                <a:ea typeface="Open Sauce"/>
                <a:cs typeface="Open Sauce"/>
                <a:sym typeface="Open Sauce"/>
              </a:rPr>
              <a:t>During overlapping hours (08:00–10:00 UTC), split large orders into smaller slices to mitigate sporadic illiquidity spikes on BSE.</a:t>
            </a:r>
          </a:p>
          <a:p>
            <a:pPr algn="l" marL="431799" indent="-215899" lvl="1">
              <a:lnSpc>
                <a:spcPts val="2999"/>
              </a:lnSpc>
              <a:buFont typeface="Arial"/>
              <a:buChar char="•"/>
            </a:pPr>
            <a:r>
              <a:rPr lang="en-US" sz="1999">
                <a:solidFill>
                  <a:srgbClr val="053860"/>
                </a:solidFill>
                <a:latin typeface="Open Sauce"/>
                <a:ea typeface="Open Sauce"/>
                <a:cs typeface="Open Sauce"/>
                <a:sym typeface="Open Sauce"/>
              </a:rPr>
              <a:t>Use liquidity-weighted algorithms (e.g., VWAP or TWAP) on LSE where depth is more stable.</a:t>
            </a:r>
          </a:p>
        </p:txBody>
      </p:sp>
      <p:sp>
        <p:nvSpPr>
          <p:cNvPr name="TextBox 9" id="9"/>
          <p:cNvSpPr txBox="true"/>
          <p:nvPr/>
        </p:nvSpPr>
        <p:spPr>
          <a:xfrm rot="0">
            <a:off x="7071784" y="5418084"/>
            <a:ext cx="4144432" cy="3324002"/>
          </a:xfrm>
          <a:prstGeom prst="rect">
            <a:avLst/>
          </a:prstGeom>
        </p:spPr>
        <p:txBody>
          <a:bodyPr anchor="t" rtlCol="false" tIns="0" lIns="0" bIns="0" rIns="0">
            <a:spAutoFit/>
          </a:bodyPr>
          <a:lstStyle/>
          <a:p>
            <a:pPr algn="l">
              <a:lnSpc>
                <a:spcPts val="2999"/>
              </a:lnSpc>
            </a:pPr>
            <a:r>
              <a:rPr lang="en-US" sz="1999">
                <a:solidFill>
                  <a:srgbClr val="053860"/>
                </a:solidFill>
                <a:latin typeface="Open Sauce"/>
                <a:ea typeface="Open Sauce"/>
                <a:cs typeface="Open Sauce"/>
                <a:sym typeface="Open Sauce"/>
              </a:rPr>
              <a:t>• Adopt intraday U-shaped risk profiles—scale down position sizes at open and close on LSE when VaR peaks.</a:t>
            </a:r>
          </a:p>
          <a:p>
            <a:pPr algn="l">
              <a:lnSpc>
                <a:spcPts val="2999"/>
              </a:lnSpc>
            </a:pPr>
          </a:p>
          <a:p>
            <a:pPr algn="l" marL="0" indent="0" lvl="0">
              <a:lnSpc>
                <a:spcPts val="2999"/>
              </a:lnSpc>
            </a:pPr>
            <a:r>
              <a:rPr lang="en-US" sz="1999">
                <a:solidFill>
                  <a:srgbClr val="053860"/>
                </a:solidFill>
                <a:latin typeface="Open Sauce"/>
                <a:ea typeface="Open Sauce"/>
                <a:cs typeface="Open Sauce"/>
                <a:sym typeface="Open Sauce"/>
              </a:rPr>
              <a:t>• Incorporate real-time GARCH-based volatility signals into risk limits to guard against single‐day shocks.</a:t>
            </a:r>
          </a:p>
        </p:txBody>
      </p:sp>
      <p:sp>
        <p:nvSpPr>
          <p:cNvPr name="TextBox 10" id="10"/>
          <p:cNvSpPr txBox="true"/>
          <p:nvPr/>
        </p:nvSpPr>
        <p:spPr>
          <a:xfrm rot="0">
            <a:off x="12642902" y="5603810"/>
            <a:ext cx="4031130" cy="2952552"/>
          </a:xfrm>
          <a:prstGeom prst="rect">
            <a:avLst/>
          </a:prstGeom>
        </p:spPr>
        <p:txBody>
          <a:bodyPr anchor="t" rtlCol="false" tIns="0" lIns="0" bIns="0" rIns="0">
            <a:spAutoFit/>
          </a:bodyPr>
          <a:lstStyle/>
          <a:p>
            <a:pPr algn="l">
              <a:lnSpc>
                <a:spcPts val="2999"/>
              </a:lnSpc>
            </a:pPr>
            <a:r>
              <a:rPr lang="en-US" sz="1999">
                <a:solidFill>
                  <a:srgbClr val="053860"/>
                </a:solidFill>
                <a:latin typeface="Open Sauce"/>
                <a:ea typeface="Open Sauce"/>
                <a:cs typeface="Open Sauce"/>
                <a:sym typeface="Open Sauce"/>
              </a:rPr>
              <a:t>• Implement cross‐listed netting strategies: offset exposures on LSE when BSE liquidity dries up.</a:t>
            </a:r>
          </a:p>
          <a:p>
            <a:pPr algn="l" marL="0" indent="0" lvl="0">
              <a:lnSpc>
                <a:spcPts val="2999"/>
              </a:lnSpc>
            </a:pPr>
            <a:r>
              <a:rPr lang="en-US" sz="1999">
                <a:solidFill>
                  <a:srgbClr val="053860"/>
                </a:solidFill>
                <a:latin typeface="Open Sauce"/>
                <a:ea typeface="Open Sauce"/>
                <a:cs typeface="Open Sauce"/>
                <a:sym typeface="Open Sauce"/>
              </a:rPr>
              <a:t>• Use bilateral hedges only when bid‐ask spread estimates (Roll’s method) on both exchanges remain within predefined thresholds.</a:t>
            </a:r>
          </a:p>
        </p:txBody>
      </p:sp>
      <p:sp>
        <p:nvSpPr>
          <p:cNvPr name="TextBox 11" id="11"/>
          <p:cNvSpPr txBox="true"/>
          <p:nvPr/>
        </p:nvSpPr>
        <p:spPr>
          <a:xfrm rot="0">
            <a:off x="1518324" y="3554133"/>
            <a:ext cx="972834" cy="685800"/>
          </a:xfrm>
          <a:prstGeom prst="rect">
            <a:avLst/>
          </a:prstGeom>
        </p:spPr>
        <p:txBody>
          <a:bodyPr anchor="t" rtlCol="false" tIns="0" lIns="0" bIns="0" rIns="0">
            <a:spAutoFit/>
          </a:bodyPr>
          <a:lstStyle/>
          <a:p>
            <a:pPr algn="l">
              <a:lnSpc>
                <a:spcPts val="5435"/>
              </a:lnSpc>
            </a:pPr>
            <a:r>
              <a:rPr lang="en-US" sz="4529">
                <a:solidFill>
                  <a:srgbClr val="053860"/>
                </a:solidFill>
                <a:latin typeface="Black Mango"/>
                <a:ea typeface="Black Mango"/>
                <a:cs typeface="Black Mango"/>
                <a:sym typeface="Black Mango"/>
              </a:rPr>
              <a:t>01</a:t>
            </a:r>
          </a:p>
        </p:txBody>
      </p:sp>
      <p:sp>
        <p:nvSpPr>
          <p:cNvPr name="TextBox 12" id="12"/>
          <p:cNvSpPr txBox="true"/>
          <p:nvPr/>
        </p:nvSpPr>
        <p:spPr>
          <a:xfrm rot="0">
            <a:off x="7296871" y="3554133"/>
            <a:ext cx="972834" cy="685800"/>
          </a:xfrm>
          <a:prstGeom prst="rect">
            <a:avLst/>
          </a:prstGeom>
        </p:spPr>
        <p:txBody>
          <a:bodyPr anchor="t" rtlCol="false" tIns="0" lIns="0" bIns="0" rIns="0">
            <a:spAutoFit/>
          </a:bodyPr>
          <a:lstStyle/>
          <a:p>
            <a:pPr algn="l">
              <a:lnSpc>
                <a:spcPts val="5435"/>
              </a:lnSpc>
            </a:pPr>
            <a:r>
              <a:rPr lang="en-US" sz="4529">
                <a:solidFill>
                  <a:srgbClr val="053860"/>
                </a:solidFill>
                <a:latin typeface="Black Mango"/>
                <a:ea typeface="Black Mango"/>
                <a:cs typeface="Black Mango"/>
                <a:sym typeface="Black Mango"/>
              </a:rPr>
              <a:t>02</a:t>
            </a:r>
          </a:p>
        </p:txBody>
      </p:sp>
      <p:sp>
        <p:nvSpPr>
          <p:cNvPr name="TextBox 13" id="13"/>
          <p:cNvSpPr txBox="true"/>
          <p:nvPr/>
        </p:nvSpPr>
        <p:spPr>
          <a:xfrm rot="0">
            <a:off x="13003837" y="3554133"/>
            <a:ext cx="972834" cy="685800"/>
          </a:xfrm>
          <a:prstGeom prst="rect">
            <a:avLst/>
          </a:prstGeom>
        </p:spPr>
        <p:txBody>
          <a:bodyPr anchor="t" rtlCol="false" tIns="0" lIns="0" bIns="0" rIns="0">
            <a:spAutoFit/>
          </a:bodyPr>
          <a:lstStyle/>
          <a:p>
            <a:pPr algn="l">
              <a:lnSpc>
                <a:spcPts val="5435"/>
              </a:lnSpc>
            </a:pPr>
            <a:r>
              <a:rPr lang="en-US" sz="4529">
                <a:solidFill>
                  <a:srgbClr val="053860"/>
                </a:solidFill>
                <a:latin typeface="Black Mango"/>
                <a:ea typeface="Black Mango"/>
                <a:cs typeface="Black Mango"/>
                <a:sym typeface="Black Mango"/>
              </a:rPr>
              <a:t>03</a:t>
            </a:r>
          </a:p>
        </p:txBody>
      </p:sp>
      <p:sp>
        <p:nvSpPr>
          <p:cNvPr name="TextBox 14" id="14"/>
          <p:cNvSpPr txBox="true"/>
          <p:nvPr/>
        </p:nvSpPr>
        <p:spPr>
          <a:xfrm rot="0">
            <a:off x="1518324" y="4244486"/>
            <a:ext cx="3895597" cy="701647"/>
          </a:xfrm>
          <a:prstGeom prst="rect">
            <a:avLst/>
          </a:prstGeom>
        </p:spPr>
        <p:txBody>
          <a:bodyPr anchor="t" rtlCol="false" tIns="0" lIns="0" bIns="0" rIns="0">
            <a:spAutoFit/>
          </a:bodyPr>
          <a:lstStyle/>
          <a:p>
            <a:pPr algn="l">
              <a:lnSpc>
                <a:spcPts val="2815"/>
              </a:lnSpc>
            </a:pPr>
            <a:r>
              <a:rPr lang="en-US" sz="2199">
                <a:solidFill>
                  <a:srgbClr val="000000"/>
                </a:solidFill>
                <a:latin typeface="Black Mango"/>
                <a:ea typeface="Black Mango"/>
                <a:cs typeface="Black Mango"/>
                <a:sym typeface="Black Mango"/>
              </a:rPr>
              <a:t>Dynamic Order-Execution Strategies</a:t>
            </a:r>
          </a:p>
        </p:txBody>
      </p:sp>
      <p:sp>
        <p:nvSpPr>
          <p:cNvPr name="TextBox 15" id="15"/>
          <p:cNvSpPr txBox="true"/>
          <p:nvPr/>
        </p:nvSpPr>
        <p:spPr>
          <a:xfrm rot="0">
            <a:off x="7296871" y="4244486"/>
            <a:ext cx="3866393" cy="701647"/>
          </a:xfrm>
          <a:prstGeom prst="rect">
            <a:avLst/>
          </a:prstGeom>
        </p:spPr>
        <p:txBody>
          <a:bodyPr anchor="t" rtlCol="false" tIns="0" lIns="0" bIns="0" rIns="0">
            <a:spAutoFit/>
          </a:bodyPr>
          <a:lstStyle/>
          <a:p>
            <a:pPr algn="l">
              <a:lnSpc>
                <a:spcPts val="2815"/>
              </a:lnSpc>
            </a:pPr>
            <a:r>
              <a:rPr lang="en-US" sz="2199">
                <a:solidFill>
                  <a:srgbClr val="000000"/>
                </a:solidFill>
                <a:latin typeface="Black Mango"/>
                <a:ea typeface="Black Mango"/>
                <a:cs typeface="Black Mango"/>
                <a:sym typeface="Black Mango"/>
              </a:rPr>
              <a:t>Tail- Risk Aware Position Sizing </a:t>
            </a:r>
          </a:p>
        </p:txBody>
      </p:sp>
      <p:sp>
        <p:nvSpPr>
          <p:cNvPr name="TextBox 16" id="16"/>
          <p:cNvSpPr txBox="true"/>
          <p:nvPr/>
        </p:nvSpPr>
        <p:spPr>
          <a:xfrm rot="0">
            <a:off x="13003837" y="4244486"/>
            <a:ext cx="2779169" cy="1054122"/>
          </a:xfrm>
          <a:prstGeom prst="rect">
            <a:avLst/>
          </a:prstGeom>
        </p:spPr>
        <p:txBody>
          <a:bodyPr anchor="t" rtlCol="false" tIns="0" lIns="0" bIns="0" rIns="0">
            <a:spAutoFit/>
          </a:bodyPr>
          <a:lstStyle/>
          <a:p>
            <a:pPr algn="l">
              <a:lnSpc>
                <a:spcPts val="2815"/>
              </a:lnSpc>
            </a:pPr>
            <a:r>
              <a:rPr lang="en-US" sz="2199">
                <a:solidFill>
                  <a:srgbClr val="000000"/>
                </a:solidFill>
                <a:latin typeface="Black Mango"/>
                <a:ea typeface="Black Mango"/>
                <a:cs typeface="Black Mango"/>
                <a:sym typeface="Black Mango"/>
              </a:rPr>
              <a:t>Cross-Market Hedging and Netting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4345" y="452439"/>
            <a:ext cx="17359310" cy="9382123"/>
            <a:chOff x="0" y="0"/>
            <a:chExt cx="23145747" cy="12509497"/>
          </a:xfrm>
        </p:grpSpPr>
        <p:pic>
          <p:nvPicPr>
            <p:cNvPr name="Picture 3" id="3"/>
            <p:cNvPicPr>
              <a:picLocks noChangeAspect="true"/>
            </p:cNvPicPr>
            <p:nvPr/>
          </p:nvPicPr>
          <p:blipFill>
            <a:blip r:embed="rId3">
              <a:alphaModFix amt="19999"/>
            </a:blip>
            <a:srcRect l="0" t="9465" r="0" b="9465"/>
            <a:stretch>
              <a:fillRect/>
            </a:stretch>
          </p:blipFill>
          <p:spPr>
            <a:xfrm flipH="false" flipV="false">
              <a:off x="0" y="0"/>
              <a:ext cx="23145747" cy="12509497"/>
            </a:xfrm>
            <a:prstGeom prst="rect">
              <a:avLst/>
            </a:prstGeom>
          </p:spPr>
        </p:pic>
      </p:grpSp>
      <p:sp>
        <p:nvSpPr>
          <p:cNvPr name="Freeform 4" id="4"/>
          <p:cNvSpPr/>
          <p:nvPr/>
        </p:nvSpPr>
        <p:spPr>
          <a:xfrm flipH="false" flipV="false" rot="0">
            <a:off x="4780883" y="5186978"/>
            <a:ext cx="8471581" cy="3695727"/>
          </a:xfrm>
          <a:custGeom>
            <a:avLst/>
            <a:gdLst/>
            <a:ahLst/>
            <a:cxnLst/>
            <a:rect r="r" b="b" t="t" l="l"/>
            <a:pathLst>
              <a:path h="3695727" w="8471581">
                <a:moveTo>
                  <a:pt x="0" y="0"/>
                </a:moveTo>
                <a:lnTo>
                  <a:pt x="8471581" y="0"/>
                </a:lnTo>
                <a:lnTo>
                  <a:pt x="8471581" y="3695727"/>
                </a:lnTo>
                <a:lnTo>
                  <a:pt x="0" y="3695727"/>
                </a:lnTo>
                <a:lnTo>
                  <a:pt x="0" y="0"/>
                </a:lnTo>
                <a:close/>
              </a:path>
            </a:pathLst>
          </a:custGeom>
          <a:blipFill>
            <a:blip r:embed="rId4"/>
            <a:stretch>
              <a:fillRect l="0" t="0" r="0" b="0"/>
            </a:stretch>
          </a:blipFill>
        </p:spPr>
      </p:sp>
      <p:sp>
        <p:nvSpPr>
          <p:cNvPr name="Freeform 5" id="5"/>
          <p:cNvSpPr/>
          <p:nvPr/>
        </p:nvSpPr>
        <p:spPr>
          <a:xfrm flipH="false" flipV="false" rot="0">
            <a:off x="1924939" y="2005241"/>
            <a:ext cx="14438122" cy="2292052"/>
          </a:xfrm>
          <a:custGeom>
            <a:avLst/>
            <a:gdLst/>
            <a:ahLst/>
            <a:cxnLst/>
            <a:rect r="r" b="b" t="t" l="l"/>
            <a:pathLst>
              <a:path h="2292052" w="14438122">
                <a:moveTo>
                  <a:pt x="0" y="0"/>
                </a:moveTo>
                <a:lnTo>
                  <a:pt x="14438122" y="0"/>
                </a:lnTo>
                <a:lnTo>
                  <a:pt x="14438122" y="2292052"/>
                </a:lnTo>
                <a:lnTo>
                  <a:pt x="0" y="2292052"/>
                </a:lnTo>
                <a:lnTo>
                  <a:pt x="0" y="0"/>
                </a:lnTo>
                <a:close/>
              </a:path>
            </a:pathLst>
          </a:custGeom>
          <a:blipFill>
            <a:blip r:embed="rId5"/>
            <a:stretch>
              <a:fillRect l="0" t="0" r="0" b="0"/>
            </a:stretch>
          </a:blipFill>
        </p:spPr>
      </p:sp>
      <p:sp>
        <p:nvSpPr>
          <p:cNvPr name="TextBox 6" id="6"/>
          <p:cNvSpPr txBox="true"/>
          <p:nvPr/>
        </p:nvSpPr>
        <p:spPr>
          <a:xfrm rot="0">
            <a:off x="4780883" y="1001959"/>
            <a:ext cx="11047159" cy="708683"/>
          </a:xfrm>
          <a:prstGeom prst="rect">
            <a:avLst/>
          </a:prstGeom>
        </p:spPr>
        <p:txBody>
          <a:bodyPr anchor="t" rtlCol="false" tIns="0" lIns="0" bIns="0" rIns="0">
            <a:spAutoFit/>
          </a:bodyPr>
          <a:lstStyle/>
          <a:p>
            <a:pPr algn="l">
              <a:lnSpc>
                <a:spcPts val="5399"/>
              </a:lnSpc>
            </a:pPr>
            <a:r>
              <a:rPr lang="en-US" sz="5399">
                <a:solidFill>
                  <a:srgbClr val="053860"/>
                </a:solidFill>
                <a:latin typeface="Black Mango"/>
                <a:ea typeface="Black Mango"/>
                <a:cs typeface="Black Mango"/>
                <a:sym typeface="Black Mango"/>
              </a:rPr>
              <a:t>Reliance Industries Limited </a:t>
            </a:r>
          </a:p>
        </p:txBody>
      </p:sp>
      <p:sp>
        <p:nvSpPr>
          <p:cNvPr name="TextBox 7" id="7"/>
          <p:cNvSpPr txBox="true"/>
          <p:nvPr/>
        </p:nvSpPr>
        <p:spPr>
          <a:xfrm rot="0">
            <a:off x="6031385" y="9061108"/>
            <a:ext cx="5267466" cy="346760"/>
          </a:xfrm>
          <a:prstGeom prst="rect">
            <a:avLst/>
          </a:prstGeom>
        </p:spPr>
        <p:txBody>
          <a:bodyPr anchor="t" rtlCol="false" tIns="0" lIns="0" bIns="0" rIns="0">
            <a:spAutoFit/>
          </a:bodyPr>
          <a:lstStyle/>
          <a:p>
            <a:pPr algn="l">
              <a:lnSpc>
                <a:spcPts val="2820"/>
              </a:lnSpc>
            </a:pPr>
            <a:r>
              <a:rPr lang="en-US" sz="2000" i="true">
                <a:solidFill>
                  <a:srgbClr val="053860"/>
                </a:solidFill>
                <a:latin typeface="Open Sauce Italics"/>
                <a:ea typeface="Open Sauce Italics"/>
                <a:cs typeface="Open Sauce Italics"/>
                <a:sym typeface="Open Sauce Italics"/>
              </a:rPr>
              <a:t>Source : Financial Times,  January 16, 2025 </a:t>
            </a:r>
          </a:p>
        </p:txBody>
      </p:sp>
      <p:sp>
        <p:nvSpPr>
          <p:cNvPr name="TextBox 8" id="8"/>
          <p:cNvSpPr txBox="true"/>
          <p:nvPr/>
        </p:nvSpPr>
        <p:spPr>
          <a:xfrm rot="0">
            <a:off x="6695951" y="4544943"/>
            <a:ext cx="5267466" cy="346760"/>
          </a:xfrm>
          <a:prstGeom prst="rect">
            <a:avLst/>
          </a:prstGeom>
        </p:spPr>
        <p:txBody>
          <a:bodyPr anchor="t" rtlCol="false" tIns="0" lIns="0" bIns="0" rIns="0">
            <a:spAutoFit/>
          </a:bodyPr>
          <a:lstStyle/>
          <a:p>
            <a:pPr algn="l">
              <a:lnSpc>
                <a:spcPts val="2820"/>
              </a:lnSpc>
            </a:pPr>
            <a:r>
              <a:rPr lang="en-US" sz="2000" i="true">
                <a:solidFill>
                  <a:srgbClr val="053860"/>
                </a:solidFill>
                <a:latin typeface="Open Sauce Italics"/>
                <a:ea typeface="Open Sauce Italics"/>
                <a:cs typeface="Open Sauce Italics"/>
                <a:sym typeface="Open Sauce Italics"/>
              </a:rPr>
              <a:t>Source : ET Now   January 28, 2025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1381" y="452439"/>
            <a:ext cx="17517374" cy="9382123"/>
            <a:chOff x="0" y="0"/>
            <a:chExt cx="23356499" cy="12509497"/>
          </a:xfrm>
        </p:grpSpPr>
        <p:pic>
          <p:nvPicPr>
            <p:cNvPr name="Picture 3" id="3"/>
            <p:cNvPicPr>
              <a:picLocks noChangeAspect="true"/>
            </p:cNvPicPr>
            <p:nvPr/>
          </p:nvPicPr>
          <p:blipFill>
            <a:blip r:embed="rId3">
              <a:alphaModFix amt="19999"/>
            </a:blip>
            <a:srcRect l="0" t="9830" r="0" b="9830"/>
            <a:stretch>
              <a:fillRect/>
            </a:stretch>
          </p:blipFill>
          <p:spPr>
            <a:xfrm flipH="false" flipV="false">
              <a:off x="0" y="0"/>
              <a:ext cx="23356499" cy="12509497"/>
            </a:xfrm>
            <a:prstGeom prst="rect">
              <a:avLst/>
            </a:prstGeom>
          </p:spPr>
        </p:pic>
      </p:grpSp>
      <p:sp>
        <p:nvSpPr>
          <p:cNvPr name="AutoShape 4" id="4"/>
          <p:cNvSpPr/>
          <p:nvPr/>
        </p:nvSpPr>
        <p:spPr>
          <a:xfrm>
            <a:off x="749106" y="2209140"/>
            <a:ext cx="17329199" cy="0"/>
          </a:xfrm>
          <a:prstGeom prst="line">
            <a:avLst/>
          </a:prstGeom>
          <a:ln cap="flat" w="9525">
            <a:solidFill>
              <a:srgbClr val="000000"/>
            </a:solidFill>
            <a:prstDash val="solid"/>
            <a:headEnd type="none" len="sm" w="sm"/>
            <a:tailEnd type="none" len="sm" w="sm"/>
          </a:ln>
        </p:spPr>
      </p:sp>
      <p:sp>
        <p:nvSpPr>
          <p:cNvPr name="TextBox 5" id="5"/>
          <p:cNvSpPr txBox="true"/>
          <p:nvPr/>
        </p:nvSpPr>
        <p:spPr>
          <a:xfrm rot="0">
            <a:off x="4601781" y="1161353"/>
            <a:ext cx="10338067" cy="633449"/>
          </a:xfrm>
          <a:prstGeom prst="rect">
            <a:avLst/>
          </a:prstGeom>
        </p:spPr>
        <p:txBody>
          <a:bodyPr anchor="t" rtlCol="false" tIns="0" lIns="0" bIns="0" rIns="0">
            <a:spAutoFit/>
          </a:bodyPr>
          <a:lstStyle/>
          <a:p>
            <a:pPr algn="l">
              <a:lnSpc>
                <a:spcPts val="4793"/>
              </a:lnSpc>
            </a:pPr>
            <a:r>
              <a:rPr lang="en-US" sz="4793">
                <a:solidFill>
                  <a:srgbClr val="053860"/>
                </a:solidFill>
                <a:latin typeface="Black Mango"/>
                <a:ea typeface="Black Mango"/>
                <a:cs typeface="Black Mango"/>
                <a:sym typeface="Black Mango"/>
              </a:rPr>
              <a:t>Limitations &amp; Future Directions</a:t>
            </a:r>
          </a:p>
        </p:txBody>
      </p:sp>
      <p:sp>
        <p:nvSpPr>
          <p:cNvPr name="AutoShape 6" id="6"/>
          <p:cNvSpPr/>
          <p:nvPr/>
        </p:nvSpPr>
        <p:spPr>
          <a:xfrm flipH="true" flipV="true">
            <a:off x="11704041" y="2618887"/>
            <a:ext cx="127876" cy="6615600"/>
          </a:xfrm>
          <a:prstGeom prst="line">
            <a:avLst/>
          </a:prstGeom>
          <a:ln cap="flat" w="9525">
            <a:solidFill>
              <a:srgbClr val="000000"/>
            </a:solidFill>
            <a:prstDash val="solid"/>
            <a:headEnd type="none" len="sm" w="sm"/>
            <a:tailEnd type="none" len="sm" w="sm"/>
          </a:ln>
        </p:spPr>
      </p:sp>
      <p:sp>
        <p:nvSpPr>
          <p:cNvPr name="AutoShape 7" id="7"/>
          <p:cNvSpPr/>
          <p:nvPr/>
        </p:nvSpPr>
        <p:spPr>
          <a:xfrm flipV="true">
            <a:off x="6342608" y="2618887"/>
            <a:ext cx="25575" cy="6687164"/>
          </a:xfrm>
          <a:prstGeom prst="line">
            <a:avLst/>
          </a:prstGeom>
          <a:ln cap="flat" w="9525">
            <a:solidFill>
              <a:srgbClr val="000000"/>
            </a:solidFill>
            <a:prstDash val="solid"/>
            <a:headEnd type="none" len="sm" w="sm"/>
            <a:tailEnd type="none" len="sm" w="sm"/>
          </a:ln>
        </p:spPr>
      </p:sp>
      <p:sp>
        <p:nvSpPr>
          <p:cNvPr name="TextBox 8" id="8"/>
          <p:cNvSpPr txBox="true"/>
          <p:nvPr/>
        </p:nvSpPr>
        <p:spPr>
          <a:xfrm rot="0">
            <a:off x="1313722" y="5418084"/>
            <a:ext cx="4462149" cy="1466751"/>
          </a:xfrm>
          <a:prstGeom prst="rect">
            <a:avLst/>
          </a:prstGeom>
        </p:spPr>
        <p:txBody>
          <a:bodyPr anchor="t" rtlCol="false" tIns="0" lIns="0" bIns="0" rIns="0">
            <a:spAutoFit/>
          </a:bodyPr>
          <a:lstStyle/>
          <a:p>
            <a:pPr algn="l">
              <a:lnSpc>
                <a:spcPts val="2999"/>
              </a:lnSpc>
            </a:pPr>
            <a:r>
              <a:rPr lang="en-US" sz="1999">
                <a:solidFill>
                  <a:srgbClr val="053860"/>
                </a:solidFill>
                <a:latin typeface="Open Sauce"/>
                <a:ea typeface="Open Sauce"/>
                <a:cs typeface="Open Sauce"/>
                <a:sym typeface="Open Sauce"/>
              </a:rPr>
              <a:t>Incorporate HFT yearly data or other cross-listed Indian equities (e.g., Infosys, TCS) to test robustness across market regimes.</a:t>
            </a:r>
          </a:p>
        </p:txBody>
      </p:sp>
      <p:sp>
        <p:nvSpPr>
          <p:cNvPr name="TextBox 9" id="9"/>
          <p:cNvSpPr txBox="true"/>
          <p:nvPr/>
        </p:nvSpPr>
        <p:spPr>
          <a:xfrm rot="0">
            <a:off x="7071784" y="5418084"/>
            <a:ext cx="4144432" cy="1838201"/>
          </a:xfrm>
          <a:prstGeom prst="rect">
            <a:avLst/>
          </a:prstGeom>
        </p:spPr>
        <p:txBody>
          <a:bodyPr anchor="t" rtlCol="false" tIns="0" lIns="0" bIns="0" rIns="0">
            <a:spAutoFit/>
          </a:bodyPr>
          <a:lstStyle/>
          <a:p>
            <a:pPr algn="l" marL="0" indent="0" lvl="0">
              <a:lnSpc>
                <a:spcPts val="2999"/>
              </a:lnSpc>
            </a:pPr>
            <a:r>
              <a:rPr lang="en-US" sz="1999">
                <a:solidFill>
                  <a:srgbClr val="053860"/>
                </a:solidFill>
                <a:latin typeface="Open Sauce"/>
                <a:ea typeface="Open Sauce"/>
                <a:cs typeface="Open Sauce"/>
                <a:sym typeface="Open Sauce"/>
              </a:rPr>
              <a:t>Overlay macroeconomic announcements (e.g., RBI policy decisions) to quantify their contribution to intraday tail risks and microstructure shifts.</a:t>
            </a:r>
          </a:p>
        </p:txBody>
      </p:sp>
      <p:sp>
        <p:nvSpPr>
          <p:cNvPr name="TextBox 10" id="10"/>
          <p:cNvSpPr txBox="true"/>
          <p:nvPr/>
        </p:nvSpPr>
        <p:spPr>
          <a:xfrm rot="0">
            <a:off x="12642902" y="5603810"/>
            <a:ext cx="4031130" cy="1838201"/>
          </a:xfrm>
          <a:prstGeom prst="rect">
            <a:avLst/>
          </a:prstGeom>
        </p:spPr>
        <p:txBody>
          <a:bodyPr anchor="t" rtlCol="false" tIns="0" lIns="0" bIns="0" rIns="0">
            <a:spAutoFit/>
          </a:bodyPr>
          <a:lstStyle/>
          <a:p>
            <a:pPr algn="l" marL="0" indent="0" lvl="0">
              <a:lnSpc>
                <a:spcPts val="2999"/>
              </a:lnSpc>
            </a:pPr>
            <a:r>
              <a:rPr lang="en-US" sz="1999">
                <a:solidFill>
                  <a:srgbClr val="053860"/>
                </a:solidFill>
                <a:latin typeface="Open Sauce"/>
                <a:ea typeface="Open Sauce"/>
                <a:cs typeface="Open Sauce"/>
                <a:sym typeface="Open Sauce"/>
              </a:rPr>
              <a:t> </a:t>
            </a:r>
            <a:r>
              <a:rPr lang="en-US" sz="1999">
                <a:solidFill>
                  <a:srgbClr val="053860"/>
                </a:solidFill>
                <a:latin typeface="Open Sauce"/>
                <a:ea typeface="Open Sauce"/>
                <a:cs typeface="Open Sauce"/>
                <a:sym typeface="Open Sauce"/>
              </a:rPr>
              <a:t>Develop reinforcement-learning algorithms that adapt order placement strategies dynamically based on real‐time liquidity and volatility forecasts.</a:t>
            </a:r>
          </a:p>
        </p:txBody>
      </p:sp>
      <p:sp>
        <p:nvSpPr>
          <p:cNvPr name="TextBox 11" id="11"/>
          <p:cNvSpPr txBox="true"/>
          <p:nvPr/>
        </p:nvSpPr>
        <p:spPr>
          <a:xfrm rot="0">
            <a:off x="1518324" y="3554133"/>
            <a:ext cx="972834" cy="685800"/>
          </a:xfrm>
          <a:prstGeom prst="rect">
            <a:avLst/>
          </a:prstGeom>
        </p:spPr>
        <p:txBody>
          <a:bodyPr anchor="t" rtlCol="false" tIns="0" lIns="0" bIns="0" rIns="0">
            <a:spAutoFit/>
          </a:bodyPr>
          <a:lstStyle/>
          <a:p>
            <a:pPr algn="l">
              <a:lnSpc>
                <a:spcPts val="5435"/>
              </a:lnSpc>
            </a:pPr>
            <a:r>
              <a:rPr lang="en-US" sz="4529">
                <a:solidFill>
                  <a:srgbClr val="053860"/>
                </a:solidFill>
                <a:latin typeface="Black Mango"/>
                <a:ea typeface="Black Mango"/>
                <a:cs typeface="Black Mango"/>
                <a:sym typeface="Black Mango"/>
              </a:rPr>
              <a:t>01</a:t>
            </a:r>
          </a:p>
        </p:txBody>
      </p:sp>
      <p:sp>
        <p:nvSpPr>
          <p:cNvPr name="TextBox 12" id="12"/>
          <p:cNvSpPr txBox="true"/>
          <p:nvPr/>
        </p:nvSpPr>
        <p:spPr>
          <a:xfrm rot="0">
            <a:off x="7296871" y="3554133"/>
            <a:ext cx="972834" cy="685800"/>
          </a:xfrm>
          <a:prstGeom prst="rect">
            <a:avLst/>
          </a:prstGeom>
        </p:spPr>
        <p:txBody>
          <a:bodyPr anchor="t" rtlCol="false" tIns="0" lIns="0" bIns="0" rIns="0">
            <a:spAutoFit/>
          </a:bodyPr>
          <a:lstStyle/>
          <a:p>
            <a:pPr algn="l">
              <a:lnSpc>
                <a:spcPts val="5435"/>
              </a:lnSpc>
            </a:pPr>
            <a:r>
              <a:rPr lang="en-US" sz="4529">
                <a:solidFill>
                  <a:srgbClr val="053860"/>
                </a:solidFill>
                <a:latin typeface="Black Mango"/>
                <a:ea typeface="Black Mango"/>
                <a:cs typeface="Black Mango"/>
                <a:sym typeface="Black Mango"/>
              </a:rPr>
              <a:t>02</a:t>
            </a:r>
          </a:p>
        </p:txBody>
      </p:sp>
      <p:sp>
        <p:nvSpPr>
          <p:cNvPr name="TextBox 13" id="13"/>
          <p:cNvSpPr txBox="true"/>
          <p:nvPr/>
        </p:nvSpPr>
        <p:spPr>
          <a:xfrm rot="0">
            <a:off x="13003837" y="3554133"/>
            <a:ext cx="972834" cy="685800"/>
          </a:xfrm>
          <a:prstGeom prst="rect">
            <a:avLst/>
          </a:prstGeom>
        </p:spPr>
        <p:txBody>
          <a:bodyPr anchor="t" rtlCol="false" tIns="0" lIns="0" bIns="0" rIns="0">
            <a:spAutoFit/>
          </a:bodyPr>
          <a:lstStyle/>
          <a:p>
            <a:pPr algn="l">
              <a:lnSpc>
                <a:spcPts val="5435"/>
              </a:lnSpc>
            </a:pPr>
            <a:r>
              <a:rPr lang="en-US" sz="4529">
                <a:solidFill>
                  <a:srgbClr val="053860"/>
                </a:solidFill>
                <a:latin typeface="Black Mango"/>
                <a:ea typeface="Black Mango"/>
                <a:cs typeface="Black Mango"/>
                <a:sym typeface="Black Mango"/>
              </a:rPr>
              <a:t>03</a:t>
            </a:r>
          </a:p>
        </p:txBody>
      </p:sp>
      <p:sp>
        <p:nvSpPr>
          <p:cNvPr name="TextBox 14" id="14"/>
          <p:cNvSpPr txBox="true"/>
          <p:nvPr/>
        </p:nvSpPr>
        <p:spPr>
          <a:xfrm rot="0">
            <a:off x="1518324" y="4244486"/>
            <a:ext cx="3895597" cy="1054122"/>
          </a:xfrm>
          <a:prstGeom prst="rect">
            <a:avLst/>
          </a:prstGeom>
        </p:spPr>
        <p:txBody>
          <a:bodyPr anchor="t" rtlCol="false" tIns="0" lIns="0" bIns="0" rIns="0">
            <a:spAutoFit/>
          </a:bodyPr>
          <a:lstStyle/>
          <a:p>
            <a:pPr algn="l">
              <a:lnSpc>
                <a:spcPts val="2815"/>
              </a:lnSpc>
            </a:pPr>
            <a:r>
              <a:rPr lang="en-US" sz="2199">
                <a:solidFill>
                  <a:srgbClr val="000000"/>
                </a:solidFill>
                <a:latin typeface="Black Mango"/>
                <a:ea typeface="Black Mango"/>
                <a:cs typeface="Black Mango"/>
                <a:sym typeface="Black Mango"/>
              </a:rPr>
              <a:t>Expanded Time Frame and Assets </a:t>
            </a:r>
          </a:p>
          <a:p>
            <a:pPr algn="l">
              <a:lnSpc>
                <a:spcPts val="2815"/>
              </a:lnSpc>
            </a:pPr>
          </a:p>
        </p:txBody>
      </p:sp>
      <p:sp>
        <p:nvSpPr>
          <p:cNvPr name="TextBox 15" id="15"/>
          <p:cNvSpPr txBox="true"/>
          <p:nvPr/>
        </p:nvSpPr>
        <p:spPr>
          <a:xfrm rot="0">
            <a:off x="7296871" y="4244486"/>
            <a:ext cx="3866393" cy="701647"/>
          </a:xfrm>
          <a:prstGeom prst="rect">
            <a:avLst/>
          </a:prstGeom>
        </p:spPr>
        <p:txBody>
          <a:bodyPr anchor="t" rtlCol="false" tIns="0" lIns="0" bIns="0" rIns="0">
            <a:spAutoFit/>
          </a:bodyPr>
          <a:lstStyle/>
          <a:p>
            <a:pPr algn="l">
              <a:lnSpc>
                <a:spcPts val="2815"/>
              </a:lnSpc>
            </a:pPr>
            <a:r>
              <a:rPr lang="en-US" sz="2199">
                <a:solidFill>
                  <a:srgbClr val="000000"/>
                </a:solidFill>
                <a:latin typeface="Black Mango"/>
                <a:ea typeface="Black Mango"/>
                <a:cs typeface="Black Mango"/>
                <a:sym typeface="Black Mango"/>
              </a:rPr>
              <a:t>impact of Macro News and Event Risk</a:t>
            </a:r>
            <a:r>
              <a:rPr lang="en-US" sz="2199">
                <a:solidFill>
                  <a:srgbClr val="000000"/>
                </a:solidFill>
                <a:latin typeface="Black Mango"/>
                <a:ea typeface="Black Mango"/>
                <a:cs typeface="Black Mango"/>
                <a:sym typeface="Black Mango"/>
              </a:rPr>
              <a:t> </a:t>
            </a:r>
          </a:p>
        </p:txBody>
      </p:sp>
      <p:sp>
        <p:nvSpPr>
          <p:cNvPr name="TextBox 16" id="16"/>
          <p:cNvSpPr txBox="true"/>
          <p:nvPr/>
        </p:nvSpPr>
        <p:spPr>
          <a:xfrm rot="0">
            <a:off x="13003837" y="4244486"/>
            <a:ext cx="2779169" cy="701647"/>
          </a:xfrm>
          <a:prstGeom prst="rect">
            <a:avLst/>
          </a:prstGeom>
        </p:spPr>
        <p:txBody>
          <a:bodyPr anchor="t" rtlCol="false" tIns="0" lIns="0" bIns="0" rIns="0">
            <a:spAutoFit/>
          </a:bodyPr>
          <a:lstStyle/>
          <a:p>
            <a:pPr algn="l">
              <a:lnSpc>
                <a:spcPts val="2815"/>
              </a:lnSpc>
            </a:pPr>
            <a:r>
              <a:rPr lang="en-US" sz="2199">
                <a:solidFill>
                  <a:srgbClr val="000000"/>
                </a:solidFill>
                <a:latin typeface="Black Mango"/>
                <a:ea typeface="Black Mango"/>
                <a:cs typeface="Black Mango"/>
                <a:sym typeface="Black Mango"/>
              </a:rPr>
              <a:t>Machine-Learning–Driven Execution</a:t>
            </a:r>
          </a:p>
        </p:txBody>
      </p:sp>
      <p:grpSp>
        <p:nvGrpSpPr>
          <p:cNvPr name="Group 17" id="17"/>
          <p:cNvGrpSpPr/>
          <p:nvPr/>
        </p:nvGrpSpPr>
        <p:grpSpPr>
          <a:xfrm rot="0">
            <a:off x="1518324" y="7459896"/>
            <a:ext cx="3083457" cy="1846156"/>
            <a:chOff x="0" y="0"/>
            <a:chExt cx="4111276" cy="2461541"/>
          </a:xfrm>
        </p:grpSpPr>
        <p:pic>
          <p:nvPicPr>
            <p:cNvPr name="Picture 18" id="18"/>
            <p:cNvPicPr>
              <a:picLocks noChangeAspect="true"/>
            </p:cNvPicPr>
            <p:nvPr/>
          </p:nvPicPr>
          <p:blipFill>
            <a:blip r:embed="rId4"/>
            <a:srcRect l="0" t="1966" r="0" b="1966"/>
            <a:stretch>
              <a:fillRect/>
            </a:stretch>
          </p:blipFill>
          <p:spPr>
            <a:xfrm flipH="false" flipV="false">
              <a:off x="0" y="0"/>
              <a:ext cx="4111276" cy="2461541"/>
            </a:xfrm>
            <a:prstGeom prst="rect">
              <a:avLst/>
            </a:prstGeom>
          </p:spPr>
        </p:pic>
      </p:grpSp>
      <p:grpSp>
        <p:nvGrpSpPr>
          <p:cNvPr name="Group 19" id="19"/>
          <p:cNvGrpSpPr/>
          <p:nvPr/>
        </p:nvGrpSpPr>
        <p:grpSpPr>
          <a:xfrm rot="0">
            <a:off x="7921675" y="7459896"/>
            <a:ext cx="2228876" cy="2199356"/>
            <a:chOff x="0" y="0"/>
            <a:chExt cx="2971834" cy="2932475"/>
          </a:xfrm>
        </p:grpSpPr>
        <p:pic>
          <p:nvPicPr>
            <p:cNvPr name="Picture 20" id="20"/>
            <p:cNvPicPr>
              <a:picLocks noChangeAspect="true"/>
            </p:cNvPicPr>
            <p:nvPr/>
          </p:nvPicPr>
          <p:blipFill>
            <a:blip r:embed="rId5"/>
            <a:srcRect l="0" t="662" r="0" b="662"/>
            <a:stretch>
              <a:fillRect/>
            </a:stretch>
          </p:blipFill>
          <p:spPr>
            <a:xfrm flipH="false" flipV="false">
              <a:off x="0" y="0"/>
              <a:ext cx="2971834" cy="2932475"/>
            </a:xfrm>
            <a:prstGeom prst="rect">
              <a:avLst/>
            </a:prstGeom>
          </p:spPr>
        </p:pic>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9264" y="452439"/>
            <a:ext cx="17357079" cy="9382123"/>
            <a:chOff x="0" y="0"/>
            <a:chExt cx="23142772" cy="12509497"/>
          </a:xfrm>
        </p:grpSpPr>
        <p:pic>
          <p:nvPicPr>
            <p:cNvPr name="Picture 3" id="3"/>
            <p:cNvPicPr>
              <a:picLocks noChangeAspect="true"/>
            </p:cNvPicPr>
            <p:nvPr/>
          </p:nvPicPr>
          <p:blipFill>
            <a:blip r:embed="rId2">
              <a:alphaModFix amt="19999"/>
            </a:blip>
            <a:srcRect l="0" t="9459" r="0" b="9459"/>
            <a:stretch>
              <a:fillRect/>
            </a:stretch>
          </p:blipFill>
          <p:spPr>
            <a:xfrm flipH="false" flipV="false">
              <a:off x="0" y="0"/>
              <a:ext cx="23142772" cy="12509497"/>
            </a:xfrm>
            <a:prstGeom prst="rect">
              <a:avLst/>
            </a:prstGeom>
          </p:spPr>
        </p:pic>
      </p:grpSp>
      <p:sp>
        <p:nvSpPr>
          <p:cNvPr name="AutoShape 4" id="4"/>
          <p:cNvSpPr/>
          <p:nvPr/>
        </p:nvSpPr>
        <p:spPr>
          <a:xfrm>
            <a:off x="684165" y="1429385"/>
            <a:ext cx="16355866" cy="26218"/>
          </a:xfrm>
          <a:prstGeom prst="line">
            <a:avLst/>
          </a:prstGeom>
          <a:ln cap="flat" w="9525">
            <a:solidFill>
              <a:srgbClr val="000000"/>
            </a:solidFill>
            <a:prstDash val="solid"/>
            <a:headEnd type="none" len="sm" w="sm"/>
            <a:tailEnd type="none" len="sm" w="sm"/>
          </a:ln>
        </p:spPr>
      </p:sp>
      <p:sp>
        <p:nvSpPr>
          <p:cNvPr name="TextBox 5" id="5"/>
          <p:cNvSpPr txBox="true"/>
          <p:nvPr/>
        </p:nvSpPr>
        <p:spPr>
          <a:xfrm rot="0">
            <a:off x="2479341" y="2911555"/>
            <a:ext cx="14779959" cy="971132"/>
          </a:xfrm>
          <a:prstGeom prst="rect">
            <a:avLst/>
          </a:prstGeom>
        </p:spPr>
        <p:txBody>
          <a:bodyPr anchor="t" rtlCol="false" tIns="0" lIns="0" bIns="0" rIns="0">
            <a:spAutoFit/>
          </a:bodyPr>
          <a:lstStyle/>
          <a:p>
            <a:pPr algn="l">
              <a:lnSpc>
                <a:spcPts val="2584"/>
              </a:lnSpc>
            </a:pPr>
            <a:r>
              <a:rPr lang="en-US" sz="2349">
                <a:solidFill>
                  <a:srgbClr val="053860"/>
                </a:solidFill>
                <a:latin typeface="Open Sauce"/>
                <a:ea typeface="Open Sauce"/>
                <a:cs typeface="Open Sauce"/>
                <a:sym typeface="Open Sauce"/>
              </a:rPr>
              <a:t>Biais, B., Glosten, L., &amp; Spatt, C. (2005). Market microstructure: A survey of micro foundations, empirical results, and policy implications. Journal of Financial Markets, 8, 217–264. </a:t>
            </a:r>
            <a:r>
              <a:rPr lang="en-US" b="true" sz="2349" u="sng">
                <a:solidFill>
                  <a:srgbClr val="053860"/>
                </a:solidFill>
                <a:latin typeface="Open Sauce Medium"/>
                <a:ea typeface="Open Sauce Medium"/>
                <a:cs typeface="Open Sauce Medium"/>
                <a:sym typeface="Open Sauce Medium"/>
                <a:hlinkClick r:id="rId3" tooltip="https://doi.org/10.1016/j.finmar.2004.11.001"/>
              </a:rPr>
              <a:t>https://doi.org/10.1016/j.finmar.2004.11.001</a:t>
            </a:r>
          </a:p>
        </p:txBody>
      </p:sp>
      <p:sp>
        <p:nvSpPr>
          <p:cNvPr name="TextBox 6" id="6"/>
          <p:cNvSpPr txBox="true"/>
          <p:nvPr/>
        </p:nvSpPr>
        <p:spPr>
          <a:xfrm rot="0">
            <a:off x="1609468" y="2568655"/>
            <a:ext cx="1225702" cy="5627571"/>
          </a:xfrm>
          <a:prstGeom prst="rect">
            <a:avLst/>
          </a:prstGeom>
        </p:spPr>
        <p:txBody>
          <a:bodyPr anchor="t" rtlCol="false" tIns="0" lIns="0" bIns="0" rIns="0">
            <a:spAutoFit/>
          </a:bodyPr>
          <a:lstStyle/>
          <a:p>
            <a:pPr algn="l">
              <a:lnSpc>
                <a:spcPts val="6526"/>
              </a:lnSpc>
            </a:pPr>
            <a:r>
              <a:rPr lang="en-US" sz="2610" b="true">
                <a:solidFill>
                  <a:srgbClr val="053860"/>
                </a:solidFill>
                <a:latin typeface="Open Sauce Bold"/>
                <a:ea typeface="Open Sauce Bold"/>
                <a:cs typeface="Open Sauce Bold"/>
                <a:sym typeface="Open Sauce Bold"/>
              </a:rPr>
              <a:t>01</a:t>
            </a:r>
          </a:p>
          <a:p>
            <a:pPr algn="l">
              <a:lnSpc>
                <a:spcPts val="6526"/>
              </a:lnSpc>
            </a:pPr>
          </a:p>
          <a:p>
            <a:pPr algn="l">
              <a:lnSpc>
                <a:spcPts val="6526"/>
              </a:lnSpc>
            </a:pPr>
            <a:r>
              <a:rPr lang="en-US" sz="2610" b="true">
                <a:solidFill>
                  <a:srgbClr val="053860"/>
                </a:solidFill>
                <a:latin typeface="Open Sauce Bold"/>
                <a:ea typeface="Open Sauce Bold"/>
                <a:cs typeface="Open Sauce Bold"/>
                <a:sym typeface="Open Sauce Bold"/>
              </a:rPr>
              <a:t>02</a:t>
            </a:r>
          </a:p>
          <a:p>
            <a:pPr algn="l">
              <a:lnSpc>
                <a:spcPts val="6526"/>
              </a:lnSpc>
            </a:pPr>
          </a:p>
          <a:p>
            <a:pPr algn="l">
              <a:lnSpc>
                <a:spcPts val="6526"/>
              </a:lnSpc>
            </a:pPr>
            <a:r>
              <a:rPr lang="en-US" sz="2610" b="true">
                <a:solidFill>
                  <a:srgbClr val="053860"/>
                </a:solidFill>
                <a:latin typeface="Open Sauce Bold"/>
                <a:ea typeface="Open Sauce Bold"/>
                <a:cs typeface="Open Sauce Bold"/>
                <a:sym typeface="Open Sauce Bold"/>
              </a:rPr>
              <a:t>03</a:t>
            </a:r>
          </a:p>
          <a:p>
            <a:pPr algn="l">
              <a:lnSpc>
                <a:spcPts val="6526"/>
              </a:lnSpc>
            </a:pPr>
          </a:p>
          <a:p>
            <a:pPr algn="l">
              <a:lnSpc>
                <a:spcPts val="6526"/>
              </a:lnSpc>
            </a:pPr>
          </a:p>
        </p:txBody>
      </p:sp>
      <p:sp>
        <p:nvSpPr>
          <p:cNvPr name="TextBox 7" id="7"/>
          <p:cNvSpPr txBox="true"/>
          <p:nvPr/>
        </p:nvSpPr>
        <p:spPr>
          <a:xfrm rot="0">
            <a:off x="7889131" y="651289"/>
            <a:ext cx="3899031" cy="596365"/>
          </a:xfrm>
          <a:prstGeom prst="rect">
            <a:avLst/>
          </a:prstGeom>
        </p:spPr>
        <p:txBody>
          <a:bodyPr anchor="t" rtlCol="false" tIns="0" lIns="0" bIns="0" rIns="0">
            <a:spAutoFit/>
          </a:bodyPr>
          <a:lstStyle/>
          <a:p>
            <a:pPr algn="l">
              <a:lnSpc>
                <a:spcPts val="4424"/>
              </a:lnSpc>
            </a:pPr>
            <a:r>
              <a:rPr lang="en-US" sz="4424">
                <a:solidFill>
                  <a:srgbClr val="053860"/>
                </a:solidFill>
                <a:latin typeface="Black Mango"/>
                <a:ea typeface="Black Mango"/>
                <a:cs typeface="Black Mango"/>
                <a:sym typeface="Black Mango"/>
              </a:rPr>
              <a:t>References</a:t>
            </a:r>
          </a:p>
        </p:txBody>
      </p:sp>
      <p:sp>
        <p:nvSpPr>
          <p:cNvPr name="TextBox 8" id="8"/>
          <p:cNvSpPr txBox="true"/>
          <p:nvPr/>
        </p:nvSpPr>
        <p:spPr>
          <a:xfrm rot="0">
            <a:off x="2479341" y="4212597"/>
            <a:ext cx="14779959" cy="1941001"/>
          </a:xfrm>
          <a:prstGeom prst="rect">
            <a:avLst/>
          </a:prstGeom>
        </p:spPr>
        <p:txBody>
          <a:bodyPr anchor="t" rtlCol="false" tIns="0" lIns="0" bIns="0" rIns="0">
            <a:spAutoFit/>
          </a:bodyPr>
          <a:lstStyle/>
          <a:p>
            <a:pPr algn="l">
              <a:lnSpc>
                <a:spcPts val="2584"/>
              </a:lnSpc>
            </a:pPr>
          </a:p>
          <a:p>
            <a:pPr algn="l">
              <a:lnSpc>
                <a:spcPts val="2584"/>
              </a:lnSpc>
            </a:pPr>
            <a:r>
              <a:rPr lang="en-US" sz="2349">
                <a:solidFill>
                  <a:srgbClr val="053860"/>
                </a:solidFill>
                <a:latin typeface="Open Sauce"/>
                <a:ea typeface="Open Sauce"/>
                <a:cs typeface="Open Sauce"/>
                <a:sym typeface="Open Sauce"/>
              </a:rPr>
              <a:t>Simulation model of a continuous‐auction market trading hypothetical assets to tease out the mechanisms behind liquidity and price stability.</a:t>
            </a:r>
          </a:p>
          <a:p>
            <a:pPr algn="l">
              <a:lnSpc>
                <a:spcPts val="2584"/>
              </a:lnSpc>
            </a:pPr>
            <a:r>
              <a:rPr lang="en-US" sz="2349">
                <a:solidFill>
                  <a:srgbClr val="053860"/>
                </a:solidFill>
                <a:latin typeface="Open Sauce"/>
                <a:ea typeface="Open Sauce"/>
                <a:cs typeface="Open Sauce"/>
                <a:sym typeface="Open Sauce"/>
              </a:rPr>
              <a:t>Chordia, T., Roll, R., &amp; Subrahmanyam, A. (2007). Liquidity and market efficiency. Journal of Financial Economics, 87(2), 249–268.</a:t>
            </a:r>
          </a:p>
          <a:p>
            <a:pPr algn="l">
              <a:lnSpc>
                <a:spcPts val="2584"/>
              </a:lnSpc>
            </a:pPr>
          </a:p>
        </p:txBody>
      </p:sp>
      <p:sp>
        <p:nvSpPr>
          <p:cNvPr name="TextBox 9" id="9"/>
          <p:cNvSpPr txBox="true"/>
          <p:nvPr/>
        </p:nvSpPr>
        <p:spPr>
          <a:xfrm rot="0">
            <a:off x="2479341" y="6182173"/>
            <a:ext cx="14779959" cy="1294422"/>
          </a:xfrm>
          <a:prstGeom prst="rect">
            <a:avLst/>
          </a:prstGeom>
        </p:spPr>
        <p:txBody>
          <a:bodyPr anchor="t" rtlCol="false" tIns="0" lIns="0" bIns="0" rIns="0">
            <a:spAutoFit/>
          </a:bodyPr>
          <a:lstStyle/>
          <a:p>
            <a:pPr algn="l">
              <a:lnSpc>
                <a:spcPts val="2584"/>
              </a:lnSpc>
            </a:pPr>
            <a:r>
              <a:rPr lang="en-US" sz="2349">
                <a:solidFill>
                  <a:srgbClr val="053860"/>
                </a:solidFill>
                <a:latin typeface="Open Sauce"/>
                <a:ea typeface="Open Sauce"/>
                <a:cs typeface="Open Sauce"/>
                <a:sym typeface="Open Sauce"/>
              </a:rPr>
              <a:t>Daily and intraday NYSE data (1993–2002); vector autoregressions of returns and order imbalances; transaction‐cost analysis across different trading conditions.</a:t>
            </a:r>
          </a:p>
          <a:p>
            <a:pPr algn="l">
              <a:lnSpc>
                <a:spcPts val="2584"/>
              </a:lnSpc>
            </a:pPr>
            <a:r>
              <a:rPr lang="en-US" sz="2349">
                <a:solidFill>
                  <a:srgbClr val="053860"/>
                </a:solidFill>
                <a:latin typeface="Open Sauce"/>
                <a:ea typeface="Open Sauce"/>
                <a:cs typeface="Open Sauce"/>
                <a:sym typeface="Open Sauce"/>
              </a:rPr>
              <a:t>Indriawan, I., Gascó, R. P., &amp; Shkilko, A. (2020). On the effects of continuous trading. SSRN.</a:t>
            </a:r>
          </a:p>
          <a:p>
            <a:pPr algn="l">
              <a:lnSpc>
                <a:spcPts val="258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4345" y="452439"/>
            <a:ext cx="17359310" cy="9382123"/>
            <a:chOff x="0" y="0"/>
            <a:chExt cx="23145747" cy="12509497"/>
          </a:xfrm>
        </p:grpSpPr>
        <p:pic>
          <p:nvPicPr>
            <p:cNvPr name="Picture 3" id="3"/>
            <p:cNvPicPr>
              <a:picLocks noChangeAspect="true"/>
            </p:cNvPicPr>
            <p:nvPr/>
          </p:nvPicPr>
          <p:blipFill>
            <a:blip r:embed="rId2">
              <a:alphaModFix amt="65999"/>
            </a:blip>
            <a:srcRect l="0" t="9465" r="0" b="9465"/>
            <a:stretch>
              <a:fillRect/>
            </a:stretch>
          </p:blipFill>
          <p:spPr>
            <a:xfrm flipH="false" flipV="false">
              <a:off x="0" y="0"/>
              <a:ext cx="23145747" cy="12509497"/>
            </a:xfrm>
            <a:prstGeom prst="rect">
              <a:avLst/>
            </a:prstGeom>
          </p:spPr>
        </p:pic>
      </p:grpSp>
      <p:grpSp>
        <p:nvGrpSpPr>
          <p:cNvPr name="Group 4" id="4"/>
          <p:cNvGrpSpPr/>
          <p:nvPr/>
        </p:nvGrpSpPr>
        <p:grpSpPr>
          <a:xfrm rot="0">
            <a:off x="1681774" y="762733"/>
            <a:ext cx="15577526" cy="8761534"/>
            <a:chOff x="0" y="0"/>
            <a:chExt cx="4102723" cy="2307564"/>
          </a:xfrm>
        </p:grpSpPr>
        <p:sp>
          <p:nvSpPr>
            <p:cNvPr name="Freeform 5" id="5"/>
            <p:cNvSpPr/>
            <p:nvPr/>
          </p:nvSpPr>
          <p:spPr>
            <a:xfrm flipH="false" flipV="false" rot="0">
              <a:off x="0" y="0"/>
              <a:ext cx="4102723" cy="2307565"/>
            </a:xfrm>
            <a:custGeom>
              <a:avLst/>
              <a:gdLst/>
              <a:ahLst/>
              <a:cxnLst/>
              <a:rect r="r" b="b" t="t" l="l"/>
              <a:pathLst>
                <a:path h="2307565" w="4102723">
                  <a:moveTo>
                    <a:pt x="0" y="0"/>
                  </a:moveTo>
                  <a:lnTo>
                    <a:pt x="4102723" y="0"/>
                  </a:lnTo>
                  <a:lnTo>
                    <a:pt x="4102723" y="2307565"/>
                  </a:lnTo>
                  <a:lnTo>
                    <a:pt x="0" y="2307565"/>
                  </a:lnTo>
                  <a:close/>
                </a:path>
              </a:pathLst>
            </a:custGeom>
            <a:solidFill>
              <a:srgbClr val="053860">
                <a:alpha val="49804"/>
              </a:srgbClr>
            </a:solidFill>
          </p:spPr>
        </p:sp>
        <p:sp>
          <p:nvSpPr>
            <p:cNvPr name="TextBox 6" id="6"/>
            <p:cNvSpPr txBox="true"/>
            <p:nvPr/>
          </p:nvSpPr>
          <p:spPr>
            <a:xfrm>
              <a:off x="0" y="-57150"/>
              <a:ext cx="4102723" cy="2364714"/>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031385" y="1148553"/>
            <a:ext cx="6084587" cy="1130299"/>
          </a:xfrm>
          <a:prstGeom prst="rect">
            <a:avLst/>
          </a:prstGeom>
        </p:spPr>
        <p:txBody>
          <a:bodyPr anchor="t" rtlCol="false" tIns="0" lIns="0" bIns="0" rIns="0">
            <a:spAutoFit/>
          </a:bodyPr>
          <a:lstStyle/>
          <a:p>
            <a:pPr algn="l">
              <a:lnSpc>
                <a:spcPts val="8499"/>
              </a:lnSpc>
            </a:pPr>
            <a:r>
              <a:rPr lang="en-US" sz="8499">
                <a:solidFill>
                  <a:srgbClr val="FFFFFF"/>
                </a:solidFill>
                <a:latin typeface="Black Mango"/>
                <a:ea typeface="Black Mango"/>
                <a:cs typeface="Black Mango"/>
                <a:sym typeface="Black Mango"/>
              </a:rPr>
              <a:t>Overview</a:t>
            </a:r>
          </a:p>
        </p:txBody>
      </p:sp>
      <p:sp>
        <p:nvSpPr>
          <p:cNvPr name="TextBox 8" id="8"/>
          <p:cNvSpPr txBox="true"/>
          <p:nvPr/>
        </p:nvSpPr>
        <p:spPr>
          <a:xfrm rot="0">
            <a:off x="4176167" y="2858134"/>
            <a:ext cx="1855218"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Introduction </a:t>
            </a:r>
          </a:p>
        </p:txBody>
      </p:sp>
      <p:sp>
        <p:nvSpPr>
          <p:cNvPr name="TextBox 9" id="9"/>
          <p:cNvSpPr txBox="true"/>
          <p:nvPr/>
        </p:nvSpPr>
        <p:spPr>
          <a:xfrm rot="0">
            <a:off x="4176167" y="2273299"/>
            <a:ext cx="1855218"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Abstract </a:t>
            </a:r>
          </a:p>
        </p:txBody>
      </p:sp>
      <p:sp>
        <p:nvSpPr>
          <p:cNvPr name="TextBox 10" id="10"/>
          <p:cNvSpPr txBox="true"/>
          <p:nvPr/>
        </p:nvSpPr>
        <p:spPr>
          <a:xfrm rot="0">
            <a:off x="4176167" y="5190627"/>
            <a:ext cx="2637210"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Implementation </a:t>
            </a:r>
          </a:p>
        </p:txBody>
      </p:sp>
      <p:sp>
        <p:nvSpPr>
          <p:cNvPr name="TextBox 11" id="11"/>
          <p:cNvSpPr txBox="true"/>
          <p:nvPr/>
        </p:nvSpPr>
        <p:spPr>
          <a:xfrm rot="0">
            <a:off x="4176167" y="4024380"/>
            <a:ext cx="3042294"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Literature Review </a:t>
            </a:r>
          </a:p>
        </p:txBody>
      </p:sp>
      <p:sp>
        <p:nvSpPr>
          <p:cNvPr name="TextBox 12" id="12"/>
          <p:cNvSpPr txBox="true"/>
          <p:nvPr/>
        </p:nvSpPr>
        <p:spPr>
          <a:xfrm rot="0">
            <a:off x="4176167" y="6356873"/>
            <a:ext cx="1855218"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Phase 02 </a:t>
            </a:r>
          </a:p>
        </p:txBody>
      </p:sp>
      <p:sp>
        <p:nvSpPr>
          <p:cNvPr name="TextBox 13" id="13"/>
          <p:cNvSpPr txBox="true"/>
          <p:nvPr/>
        </p:nvSpPr>
        <p:spPr>
          <a:xfrm rot="0">
            <a:off x="4176167" y="3439545"/>
            <a:ext cx="3121763"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research Questions </a:t>
            </a:r>
          </a:p>
        </p:txBody>
      </p:sp>
      <p:sp>
        <p:nvSpPr>
          <p:cNvPr name="TextBox 14" id="14"/>
          <p:cNvSpPr txBox="true"/>
          <p:nvPr/>
        </p:nvSpPr>
        <p:spPr>
          <a:xfrm rot="0">
            <a:off x="4176167" y="5772038"/>
            <a:ext cx="2122594"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Phase 01 </a:t>
            </a:r>
          </a:p>
        </p:txBody>
      </p:sp>
      <p:sp>
        <p:nvSpPr>
          <p:cNvPr name="TextBox 15" id="15"/>
          <p:cNvSpPr txBox="true"/>
          <p:nvPr/>
        </p:nvSpPr>
        <p:spPr>
          <a:xfrm rot="0">
            <a:off x="4176167" y="4605792"/>
            <a:ext cx="2637210"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Data Analysis </a:t>
            </a:r>
          </a:p>
        </p:txBody>
      </p:sp>
      <p:sp>
        <p:nvSpPr>
          <p:cNvPr name="TextBox 16" id="16"/>
          <p:cNvSpPr txBox="true"/>
          <p:nvPr/>
        </p:nvSpPr>
        <p:spPr>
          <a:xfrm rot="0">
            <a:off x="4176167" y="6938284"/>
            <a:ext cx="2474443"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Results Discussions </a:t>
            </a:r>
          </a:p>
        </p:txBody>
      </p:sp>
      <p:sp>
        <p:nvSpPr>
          <p:cNvPr name="TextBox 17" id="17"/>
          <p:cNvSpPr txBox="true"/>
          <p:nvPr/>
        </p:nvSpPr>
        <p:spPr>
          <a:xfrm rot="0">
            <a:off x="12342770" y="2858134"/>
            <a:ext cx="538567" cy="34671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02</a:t>
            </a:r>
          </a:p>
        </p:txBody>
      </p:sp>
      <p:sp>
        <p:nvSpPr>
          <p:cNvPr name="TextBox 18" id="18"/>
          <p:cNvSpPr txBox="true"/>
          <p:nvPr/>
        </p:nvSpPr>
        <p:spPr>
          <a:xfrm rot="0">
            <a:off x="12342770" y="2273299"/>
            <a:ext cx="538567" cy="34671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01</a:t>
            </a:r>
          </a:p>
        </p:txBody>
      </p:sp>
      <p:sp>
        <p:nvSpPr>
          <p:cNvPr name="TextBox 19" id="19"/>
          <p:cNvSpPr txBox="true"/>
          <p:nvPr/>
        </p:nvSpPr>
        <p:spPr>
          <a:xfrm rot="0">
            <a:off x="12342770" y="5190627"/>
            <a:ext cx="538567" cy="34671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06</a:t>
            </a:r>
          </a:p>
        </p:txBody>
      </p:sp>
      <p:sp>
        <p:nvSpPr>
          <p:cNvPr name="TextBox 20" id="20"/>
          <p:cNvSpPr txBox="true"/>
          <p:nvPr/>
        </p:nvSpPr>
        <p:spPr>
          <a:xfrm rot="0">
            <a:off x="12342770" y="4024380"/>
            <a:ext cx="538567" cy="34671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04</a:t>
            </a:r>
          </a:p>
        </p:txBody>
      </p:sp>
      <p:sp>
        <p:nvSpPr>
          <p:cNvPr name="TextBox 21" id="21"/>
          <p:cNvSpPr txBox="true"/>
          <p:nvPr/>
        </p:nvSpPr>
        <p:spPr>
          <a:xfrm rot="0">
            <a:off x="12342770" y="6356873"/>
            <a:ext cx="538567" cy="34671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08</a:t>
            </a:r>
          </a:p>
        </p:txBody>
      </p:sp>
      <p:sp>
        <p:nvSpPr>
          <p:cNvPr name="TextBox 22" id="22"/>
          <p:cNvSpPr txBox="true"/>
          <p:nvPr/>
        </p:nvSpPr>
        <p:spPr>
          <a:xfrm rot="0">
            <a:off x="12342770" y="3439545"/>
            <a:ext cx="538567" cy="34671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03</a:t>
            </a:r>
          </a:p>
        </p:txBody>
      </p:sp>
      <p:sp>
        <p:nvSpPr>
          <p:cNvPr name="TextBox 23" id="23"/>
          <p:cNvSpPr txBox="true"/>
          <p:nvPr/>
        </p:nvSpPr>
        <p:spPr>
          <a:xfrm rot="0">
            <a:off x="12342770" y="5772038"/>
            <a:ext cx="538567" cy="34671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07</a:t>
            </a:r>
          </a:p>
        </p:txBody>
      </p:sp>
      <p:sp>
        <p:nvSpPr>
          <p:cNvPr name="TextBox 24" id="24"/>
          <p:cNvSpPr txBox="true"/>
          <p:nvPr/>
        </p:nvSpPr>
        <p:spPr>
          <a:xfrm rot="0">
            <a:off x="12342770" y="4605792"/>
            <a:ext cx="538567" cy="34671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05</a:t>
            </a:r>
          </a:p>
        </p:txBody>
      </p:sp>
      <p:sp>
        <p:nvSpPr>
          <p:cNvPr name="TextBox 25" id="25"/>
          <p:cNvSpPr txBox="true"/>
          <p:nvPr/>
        </p:nvSpPr>
        <p:spPr>
          <a:xfrm rot="0">
            <a:off x="12342770" y="6938284"/>
            <a:ext cx="538567" cy="34671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09</a:t>
            </a:r>
          </a:p>
        </p:txBody>
      </p:sp>
      <p:sp>
        <p:nvSpPr>
          <p:cNvPr name="AutoShape 26" id="26"/>
          <p:cNvSpPr/>
          <p:nvPr/>
        </p:nvSpPr>
        <p:spPr>
          <a:xfrm>
            <a:off x="5585542" y="3154200"/>
            <a:ext cx="6515431" cy="0"/>
          </a:xfrm>
          <a:prstGeom prst="line">
            <a:avLst/>
          </a:prstGeom>
          <a:ln cap="flat" w="9525">
            <a:solidFill>
              <a:srgbClr val="000000"/>
            </a:solidFill>
            <a:prstDash val="sysDot"/>
            <a:headEnd type="none" len="sm" w="sm"/>
            <a:tailEnd type="none" len="sm" w="sm"/>
          </a:ln>
        </p:spPr>
      </p:sp>
      <p:sp>
        <p:nvSpPr>
          <p:cNvPr name="AutoShape 27" id="27"/>
          <p:cNvSpPr/>
          <p:nvPr/>
        </p:nvSpPr>
        <p:spPr>
          <a:xfrm>
            <a:off x="6021860" y="2569365"/>
            <a:ext cx="6079114" cy="0"/>
          </a:xfrm>
          <a:prstGeom prst="line">
            <a:avLst/>
          </a:prstGeom>
          <a:ln cap="flat" w="9525">
            <a:solidFill>
              <a:srgbClr val="000000"/>
            </a:solidFill>
            <a:prstDash val="sysDot"/>
            <a:headEnd type="none" len="sm" w="sm"/>
            <a:tailEnd type="none" len="sm" w="sm"/>
          </a:ln>
        </p:spPr>
      </p:sp>
      <p:sp>
        <p:nvSpPr>
          <p:cNvPr name="AutoShape 28" id="28"/>
          <p:cNvSpPr/>
          <p:nvPr/>
        </p:nvSpPr>
        <p:spPr>
          <a:xfrm>
            <a:off x="5783735" y="5486692"/>
            <a:ext cx="6317239" cy="0"/>
          </a:xfrm>
          <a:prstGeom prst="line">
            <a:avLst/>
          </a:prstGeom>
          <a:ln cap="flat" w="9525">
            <a:solidFill>
              <a:srgbClr val="000000"/>
            </a:solidFill>
            <a:prstDash val="sysDot"/>
            <a:headEnd type="none" len="sm" w="sm"/>
            <a:tailEnd type="none" len="sm" w="sm"/>
          </a:ln>
        </p:spPr>
      </p:sp>
      <p:sp>
        <p:nvSpPr>
          <p:cNvPr name="AutoShape 29" id="29"/>
          <p:cNvSpPr/>
          <p:nvPr/>
        </p:nvSpPr>
        <p:spPr>
          <a:xfrm>
            <a:off x="7297931" y="4320446"/>
            <a:ext cx="4803043" cy="0"/>
          </a:xfrm>
          <a:prstGeom prst="line">
            <a:avLst/>
          </a:prstGeom>
          <a:ln cap="flat" w="9525">
            <a:solidFill>
              <a:srgbClr val="000000"/>
            </a:solidFill>
            <a:prstDash val="sysDot"/>
            <a:headEnd type="none" len="sm" w="sm"/>
            <a:tailEnd type="none" len="sm" w="sm"/>
          </a:ln>
        </p:spPr>
      </p:sp>
      <p:sp>
        <p:nvSpPr>
          <p:cNvPr name="AutoShape 30" id="30"/>
          <p:cNvSpPr/>
          <p:nvPr/>
        </p:nvSpPr>
        <p:spPr>
          <a:xfrm>
            <a:off x="6021860" y="6652938"/>
            <a:ext cx="6079114" cy="0"/>
          </a:xfrm>
          <a:prstGeom prst="line">
            <a:avLst/>
          </a:prstGeom>
          <a:ln cap="flat" w="9525">
            <a:solidFill>
              <a:srgbClr val="000000"/>
            </a:solidFill>
            <a:prstDash val="sysDot"/>
            <a:headEnd type="none" len="sm" w="sm"/>
            <a:tailEnd type="none" len="sm" w="sm"/>
          </a:ln>
        </p:spPr>
      </p:sp>
      <p:sp>
        <p:nvSpPr>
          <p:cNvPr name="AutoShape 31" id="31"/>
          <p:cNvSpPr/>
          <p:nvPr/>
        </p:nvSpPr>
        <p:spPr>
          <a:xfrm>
            <a:off x="6298761" y="3735611"/>
            <a:ext cx="5802213" cy="0"/>
          </a:xfrm>
          <a:prstGeom prst="line">
            <a:avLst/>
          </a:prstGeom>
          <a:ln cap="flat" w="9525">
            <a:solidFill>
              <a:srgbClr val="000000"/>
            </a:solidFill>
            <a:prstDash val="sysDot"/>
            <a:headEnd type="none" len="sm" w="sm"/>
            <a:tailEnd type="none" len="sm" w="sm"/>
          </a:ln>
        </p:spPr>
      </p:sp>
      <p:sp>
        <p:nvSpPr>
          <p:cNvPr name="AutoShape 32" id="32"/>
          <p:cNvSpPr/>
          <p:nvPr/>
        </p:nvSpPr>
        <p:spPr>
          <a:xfrm>
            <a:off x="6394824" y="6068103"/>
            <a:ext cx="5706149" cy="0"/>
          </a:xfrm>
          <a:prstGeom prst="line">
            <a:avLst/>
          </a:prstGeom>
          <a:ln cap="flat" w="9525">
            <a:solidFill>
              <a:srgbClr val="000000"/>
            </a:solidFill>
            <a:prstDash val="sysDot"/>
            <a:headEnd type="none" len="sm" w="sm"/>
            <a:tailEnd type="none" len="sm" w="sm"/>
          </a:ln>
        </p:spPr>
      </p:sp>
      <p:sp>
        <p:nvSpPr>
          <p:cNvPr name="AutoShape 33" id="33"/>
          <p:cNvSpPr/>
          <p:nvPr/>
        </p:nvSpPr>
        <p:spPr>
          <a:xfrm>
            <a:off x="5783735" y="4901857"/>
            <a:ext cx="6317239" cy="0"/>
          </a:xfrm>
          <a:prstGeom prst="line">
            <a:avLst/>
          </a:prstGeom>
          <a:ln cap="flat" w="9525">
            <a:solidFill>
              <a:srgbClr val="000000"/>
            </a:solidFill>
            <a:prstDash val="sysDot"/>
            <a:headEnd type="none" len="sm" w="sm"/>
            <a:tailEnd type="none" len="sm" w="sm"/>
          </a:ln>
        </p:spPr>
      </p:sp>
      <p:sp>
        <p:nvSpPr>
          <p:cNvPr name="AutoShape 34" id="34"/>
          <p:cNvSpPr/>
          <p:nvPr/>
        </p:nvSpPr>
        <p:spPr>
          <a:xfrm>
            <a:off x="6813377" y="7105457"/>
            <a:ext cx="5163695" cy="38142"/>
          </a:xfrm>
          <a:prstGeom prst="line">
            <a:avLst/>
          </a:prstGeom>
          <a:ln cap="flat" w="9525">
            <a:solidFill>
              <a:srgbClr val="000000"/>
            </a:solidFill>
            <a:prstDash val="sysDot"/>
            <a:headEnd type="none" len="sm" w="sm"/>
            <a:tailEnd type="none" len="sm" w="sm"/>
          </a:ln>
        </p:spPr>
      </p:sp>
      <p:sp>
        <p:nvSpPr>
          <p:cNvPr name="TextBox 35" id="35"/>
          <p:cNvSpPr txBox="true"/>
          <p:nvPr/>
        </p:nvSpPr>
        <p:spPr>
          <a:xfrm rot="0">
            <a:off x="4176167" y="7491412"/>
            <a:ext cx="2474443" cy="346760"/>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Recommendations </a:t>
            </a:r>
          </a:p>
        </p:txBody>
      </p:sp>
      <p:sp>
        <p:nvSpPr>
          <p:cNvPr name="TextBox 36" id="36"/>
          <p:cNvSpPr txBox="true"/>
          <p:nvPr/>
        </p:nvSpPr>
        <p:spPr>
          <a:xfrm rot="0">
            <a:off x="12342770" y="7491412"/>
            <a:ext cx="538567" cy="34676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10</a:t>
            </a:r>
          </a:p>
        </p:txBody>
      </p:sp>
      <p:sp>
        <p:nvSpPr>
          <p:cNvPr name="AutoShape 37" id="37"/>
          <p:cNvSpPr/>
          <p:nvPr/>
        </p:nvSpPr>
        <p:spPr>
          <a:xfrm>
            <a:off x="6813377" y="7658585"/>
            <a:ext cx="5163695" cy="38142"/>
          </a:xfrm>
          <a:prstGeom prst="line">
            <a:avLst/>
          </a:prstGeom>
          <a:ln cap="flat" w="9525">
            <a:solidFill>
              <a:srgbClr val="000000"/>
            </a:solidFill>
            <a:prstDash val="sysDot"/>
            <a:headEnd type="none" len="sm" w="sm"/>
            <a:tailEnd type="none" len="sm" w="sm"/>
          </a:ln>
        </p:spPr>
      </p:sp>
      <p:sp>
        <p:nvSpPr>
          <p:cNvPr name="TextBox 38" id="38"/>
          <p:cNvSpPr txBox="true"/>
          <p:nvPr/>
        </p:nvSpPr>
        <p:spPr>
          <a:xfrm rot="0">
            <a:off x="4176167" y="8047722"/>
            <a:ext cx="2474443" cy="699234"/>
          </a:xfrm>
          <a:prstGeom prst="rect">
            <a:avLst/>
          </a:prstGeom>
        </p:spPr>
        <p:txBody>
          <a:bodyPr anchor="t" rtlCol="false" tIns="0" lIns="0" bIns="0" rIns="0">
            <a:spAutoFit/>
          </a:bodyPr>
          <a:lstStyle/>
          <a:p>
            <a:pPr algn="l">
              <a:lnSpc>
                <a:spcPts val="2820"/>
              </a:lnSpc>
            </a:pPr>
            <a:r>
              <a:rPr lang="en-US" sz="2000">
                <a:solidFill>
                  <a:srgbClr val="FFFFFF"/>
                </a:solidFill>
                <a:latin typeface="Open Sauce"/>
                <a:ea typeface="Open Sauce"/>
                <a:cs typeface="Open Sauce"/>
                <a:sym typeface="Open Sauce"/>
              </a:rPr>
              <a:t>Limitations &amp; Future Directions </a:t>
            </a:r>
          </a:p>
        </p:txBody>
      </p:sp>
      <p:sp>
        <p:nvSpPr>
          <p:cNvPr name="TextBox 39" id="39"/>
          <p:cNvSpPr txBox="true"/>
          <p:nvPr/>
        </p:nvSpPr>
        <p:spPr>
          <a:xfrm rot="0">
            <a:off x="12342770" y="8047722"/>
            <a:ext cx="538567" cy="346760"/>
          </a:xfrm>
          <a:prstGeom prst="rect">
            <a:avLst/>
          </a:prstGeom>
        </p:spPr>
        <p:txBody>
          <a:bodyPr anchor="t" rtlCol="false" tIns="0" lIns="0" bIns="0" rIns="0">
            <a:spAutoFit/>
          </a:bodyPr>
          <a:lstStyle/>
          <a:p>
            <a:pPr algn="l">
              <a:lnSpc>
                <a:spcPts val="2820"/>
              </a:lnSpc>
            </a:pPr>
            <a:r>
              <a:rPr lang="en-US" sz="2000" b="true">
                <a:solidFill>
                  <a:srgbClr val="FFFFFF"/>
                </a:solidFill>
                <a:latin typeface="Open Sauce Bold"/>
                <a:ea typeface="Open Sauce Bold"/>
                <a:cs typeface="Open Sauce Bold"/>
                <a:sym typeface="Open Sauce Bold"/>
              </a:rPr>
              <a:t>11</a:t>
            </a:r>
          </a:p>
        </p:txBody>
      </p:sp>
      <p:sp>
        <p:nvSpPr>
          <p:cNvPr name="AutoShape 40" id="40"/>
          <p:cNvSpPr/>
          <p:nvPr/>
        </p:nvSpPr>
        <p:spPr>
          <a:xfrm>
            <a:off x="6813377" y="8214894"/>
            <a:ext cx="5163695" cy="38142"/>
          </a:xfrm>
          <a:prstGeom prst="line">
            <a:avLst/>
          </a:prstGeom>
          <a:ln cap="flat" w="9525">
            <a:solidFill>
              <a:srgbClr val="000000"/>
            </a:solidFill>
            <a:prstDash val="sysDot"/>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4345" y="452439"/>
            <a:ext cx="17359310" cy="9382123"/>
            <a:chOff x="0" y="0"/>
            <a:chExt cx="23145747" cy="12509497"/>
          </a:xfrm>
        </p:grpSpPr>
        <p:pic>
          <p:nvPicPr>
            <p:cNvPr name="Picture 3" id="3"/>
            <p:cNvPicPr>
              <a:picLocks noChangeAspect="true"/>
            </p:cNvPicPr>
            <p:nvPr/>
          </p:nvPicPr>
          <p:blipFill>
            <a:blip r:embed="rId3">
              <a:alphaModFix amt="19999"/>
            </a:blip>
            <a:srcRect l="0" t="9465" r="0" b="9465"/>
            <a:stretch>
              <a:fillRect/>
            </a:stretch>
          </p:blipFill>
          <p:spPr>
            <a:xfrm flipH="false" flipV="false">
              <a:off x="0" y="0"/>
              <a:ext cx="23145747" cy="12509497"/>
            </a:xfrm>
            <a:prstGeom prst="rect">
              <a:avLst/>
            </a:prstGeom>
          </p:spPr>
        </p:pic>
      </p:grpSp>
      <p:grpSp>
        <p:nvGrpSpPr>
          <p:cNvPr name="Group 4" id="4"/>
          <p:cNvGrpSpPr/>
          <p:nvPr/>
        </p:nvGrpSpPr>
        <p:grpSpPr>
          <a:xfrm rot="0">
            <a:off x="8451445" y="770811"/>
            <a:ext cx="8741825" cy="8745379"/>
            <a:chOff x="0" y="0"/>
            <a:chExt cx="2302374" cy="2303310"/>
          </a:xfrm>
        </p:grpSpPr>
        <p:sp>
          <p:nvSpPr>
            <p:cNvPr name="Freeform 5" id="5"/>
            <p:cNvSpPr/>
            <p:nvPr/>
          </p:nvSpPr>
          <p:spPr>
            <a:xfrm flipH="false" flipV="false" rot="0">
              <a:off x="0" y="0"/>
              <a:ext cx="2302374" cy="2303310"/>
            </a:xfrm>
            <a:custGeom>
              <a:avLst/>
              <a:gdLst/>
              <a:ahLst/>
              <a:cxnLst/>
              <a:rect r="r" b="b" t="t" l="l"/>
              <a:pathLst>
                <a:path h="2303310" w="2302374">
                  <a:moveTo>
                    <a:pt x="0" y="0"/>
                  </a:moveTo>
                  <a:lnTo>
                    <a:pt x="2302374" y="0"/>
                  </a:lnTo>
                  <a:lnTo>
                    <a:pt x="2302374" y="2303310"/>
                  </a:lnTo>
                  <a:lnTo>
                    <a:pt x="0" y="2303310"/>
                  </a:lnTo>
                  <a:close/>
                </a:path>
              </a:pathLst>
            </a:custGeom>
            <a:solidFill>
              <a:srgbClr val="053860">
                <a:alpha val="49804"/>
              </a:srgbClr>
            </a:solidFill>
          </p:spPr>
        </p:sp>
        <p:sp>
          <p:nvSpPr>
            <p:cNvPr name="TextBox 6" id="6"/>
            <p:cNvSpPr txBox="true"/>
            <p:nvPr/>
          </p:nvSpPr>
          <p:spPr>
            <a:xfrm>
              <a:off x="0" y="-57150"/>
              <a:ext cx="2302374" cy="236046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82761" y="3772653"/>
            <a:ext cx="6216235" cy="3892917"/>
          </a:xfrm>
          <a:custGeom>
            <a:avLst/>
            <a:gdLst/>
            <a:ahLst/>
            <a:cxnLst/>
            <a:rect r="r" b="b" t="t" l="l"/>
            <a:pathLst>
              <a:path h="3892917" w="6216235">
                <a:moveTo>
                  <a:pt x="0" y="0"/>
                </a:moveTo>
                <a:lnTo>
                  <a:pt x="6216234" y="0"/>
                </a:lnTo>
                <a:lnTo>
                  <a:pt x="6216234" y="3892917"/>
                </a:lnTo>
                <a:lnTo>
                  <a:pt x="0" y="3892917"/>
                </a:lnTo>
                <a:lnTo>
                  <a:pt x="0" y="0"/>
                </a:lnTo>
                <a:close/>
              </a:path>
            </a:pathLst>
          </a:custGeom>
          <a:blipFill>
            <a:blip r:embed="rId4"/>
            <a:stretch>
              <a:fillRect l="0" t="0" r="0" b="0"/>
            </a:stretch>
          </a:blipFill>
        </p:spPr>
      </p:sp>
      <p:sp>
        <p:nvSpPr>
          <p:cNvPr name="TextBox 8" id="8"/>
          <p:cNvSpPr txBox="true"/>
          <p:nvPr/>
        </p:nvSpPr>
        <p:spPr>
          <a:xfrm rot="0">
            <a:off x="1647825" y="2057400"/>
            <a:ext cx="5201573" cy="1428750"/>
          </a:xfrm>
          <a:prstGeom prst="rect">
            <a:avLst/>
          </a:prstGeom>
        </p:spPr>
        <p:txBody>
          <a:bodyPr anchor="t" rtlCol="false" tIns="0" lIns="0" bIns="0" rIns="0">
            <a:spAutoFit/>
          </a:bodyPr>
          <a:lstStyle/>
          <a:p>
            <a:pPr algn="l" marL="0" indent="0" lvl="0">
              <a:lnSpc>
                <a:spcPts val="11257"/>
              </a:lnSpc>
            </a:pPr>
            <a:r>
              <a:rPr lang="en-US" sz="9381">
                <a:solidFill>
                  <a:srgbClr val="053860"/>
                </a:solidFill>
                <a:latin typeface="Black Mango"/>
                <a:ea typeface="Black Mango"/>
                <a:cs typeface="Black Mango"/>
                <a:sym typeface="Black Mango"/>
              </a:rPr>
              <a:t>Abstract</a:t>
            </a:r>
          </a:p>
        </p:txBody>
      </p:sp>
      <p:grpSp>
        <p:nvGrpSpPr>
          <p:cNvPr name="Group 9" id="9"/>
          <p:cNvGrpSpPr/>
          <p:nvPr/>
        </p:nvGrpSpPr>
        <p:grpSpPr>
          <a:xfrm rot="0">
            <a:off x="9343102" y="1534524"/>
            <a:ext cx="7850168" cy="668940"/>
            <a:chOff x="0" y="0"/>
            <a:chExt cx="10466890" cy="891920"/>
          </a:xfrm>
        </p:grpSpPr>
        <p:sp>
          <p:nvSpPr>
            <p:cNvPr name="TextBox 10" id="10"/>
            <p:cNvSpPr txBox="true"/>
            <p:nvPr/>
          </p:nvSpPr>
          <p:spPr>
            <a:xfrm rot="0">
              <a:off x="1502888" y="76713"/>
              <a:ext cx="8964002" cy="815208"/>
            </a:xfrm>
            <a:prstGeom prst="rect">
              <a:avLst/>
            </a:prstGeom>
          </p:spPr>
          <p:txBody>
            <a:bodyPr anchor="t" rtlCol="false" tIns="0" lIns="0" bIns="0" rIns="0">
              <a:spAutoFit/>
            </a:bodyPr>
            <a:lstStyle/>
            <a:p>
              <a:pPr algn="l" marL="0" indent="0" lvl="0">
                <a:lnSpc>
                  <a:spcPts val="2520"/>
                </a:lnSpc>
              </a:pPr>
              <a:r>
                <a:rPr lang="en-US" sz="1800">
                  <a:solidFill>
                    <a:srgbClr val="FFFFFF"/>
                  </a:solidFill>
                  <a:latin typeface="Open Sauce"/>
                  <a:ea typeface="Open Sauce"/>
                  <a:cs typeface="Open Sauce"/>
                  <a:sym typeface="Open Sauce"/>
                </a:rPr>
                <a:t>Trading patterns of Reliance Industries Limited on Bombay Stock Exchange and London Stock Exchange.</a:t>
              </a:r>
            </a:p>
          </p:txBody>
        </p:sp>
        <p:sp>
          <p:nvSpPr>
            <p:cNvPr name="TextBox 11" id="11"/>
            <p:cNvSpPr txBox="true"/>
            <p:nvPr/>
          </p:nvSpPr>
          <p:spPr>
            <a:xfrm rot="0">
              <a:off x="0" y="9525"/>
              <a:ext cx="957707" cy="748240"/>
            </a:xfrm>
            <a:prstGeom prst="rect">
              <a:avLst/>
            </a:prstGeom>
          </p:spPr>
          <p:txBody>
            <a:bodyPr anchor="t" rtlCol="false" tIns="0" lIns="0" bIns="0" rIns="0">
              <a:spAutoFit/>
            </a:bodyPr>
            <a:lstStyle/>
            <a:p>
              <a:pPr algn="l">
                <a:lnSpc>
                  <a:spcPts val="4499"/>
                </a:lnSpc>
              </a:pPr>
              <a:r>
                <a:rPr lang="en-US" sz="3749">
                  <a:solidFill>
                    <a:srgbClr val="FFFFFF"/>
                  </a:solidFill>
                  <a:latin typeface="Black Mango"/>
                  <a:ea typeface="Black Mango"/>
                  <a:cs typeface="Black Mango"/>
                  <a:sym typeface="Black Mango"/>
                </a:rPr>
                <a:t>01</a:t>
              </a:r>
            </a:p>
          </p:txBody>
        </p:sp>
      </p:grpSp>
      <p:sp>
        <p:nvSpPr>
          <p:cNvPr name="TextBox 12" id="12"/>
          <p:cNvSpPr txBox="true"/>
          <p:nvPr/>
        </p:nvSpPr>
        <p:spPr>
          <a:xfrm rot="0">
            <a:off x="10470269" y="2805979"/>
            <a:ext cx="6723001" cy="306655"/>
          </a:xfrm>
          <a:prstGeom prst="rect">
            <a:avLst/>
          </a:prstGeom>
        </p:spPr>
        <p:txBody>
          <a:bodyPr anchor="t" rtlCol="false" tIns="0" lIns="0" bIns="0" rIns="0">
            <a:spAutoFit/>
          </a:bodyPr>
          <a:lstStyle/>
          <a:p>
            <a:pPr algn="l" marL="0" indent="0" lvl="0">
              <a:lnSpc>
                <a:spcPts val="2520"/>
              </a:lnSpc>
            </a:pPr>
            <a:r>
              <a:rPr lang="en-US" sz="1800">
                <a:solidFill>
                  <a:srgbClr val="FFFFFF"/>
                </a:solidFill>
                <a:latin typeface="Open Sauce"/>
                <a:ea typeface="Open Sauce"/>
                <a:cs typeface="Open Sauce"/>
                <a:sym typeface="Open Sauce"/>
              </a:rPr>
              <a:t>10-minute midpoint returns over January-February 2025.</a:t>
            </a:r>
          </a:p>
        </p:txBody>
      </p:sp>
      <p:sp>
        <p:nvSpPr>
          <p:cNvPr name="TextBox 13" id="13"/>
          <p:cNvSpPr txBox="true"/>
          <p:nvPr/>
        </p:nvSpPr>
        <p:spPr>
          <a:xfrm rot="0">
            <a:off x="9343102" y="2767494"/>
            <a:ext cx="718280" cy="558799"/>
          </a:xfrm>
          <a:prstGeom prst="rect">
            <a:avLst/>
          </a:prstGeom>
        </p:spPr>
        <p:txBody>
          <a:bodyPr anchor="t" rtlCol="false" tIns="0" lIns="0" bIns="0" rIns="0">
            <a:spAutoFit/>
          </a:bodyPr>
          <a:lstStyle/>
          <a:p>
            <a:pPr algn="l">
              <a:lnSpc>
                <a:spcPts val="4499"/>
              </a:lnSpc>
            </a:pPr>
            <a:r>
              <a:rPr lang="en-US" sz="3749">
                <a:solidFill>
                  <a:srgbClr val="FFFFFF"/>
                </a:solidFill>
                <a:latin typeface="Black Mango"/>
                <a:ea typeface="Black Mango"/>
                <a:cs typeface="Black Mango"/>
                <a:sym typeface="Black Mango"/>
              </a:rPr>
              <a:t>02</a:t>
            </a:r>
          </a:p>
        </p:txBody>
      </p:sp>
      <p:sp>
        <p:nvSpPr>
          <p:cNvPr name="TextBox 14" id="14"/>
          <p:cNvSpPr txBox="true"/>
          <p:nvPr/>
        </p:nvSpPr>
        <p:spPr>
          <a:xfrm rot="0">
            <a:off x="10470269" y="4029424"/>
            <a:ext cx="6723001" cy="620931"/>
          </a:xfrm>
          <a:prstGeom prst="rect">
            <a:avLst/>
          </a:prstGeom>
        </p:spPr>
        <p:txBody>
          <a:bodyPr anchor="t" rtlCol="false" tIns="0" lIns="0" bIns="0" rIns="0">
            <a:spAutoFit/>
          </a:bodyPr>
          <a:lstStyle/>
          <a:p>
            <a:pPr algn="l" marL="0" indent="0" lvl="0">
              <a:lnSpc>
                <a:spcPts val="2520"/>
              </a:lnSpc>
            </a:pPr>
            <a:r>
              <a:rPr lang="en-US" sz="1800">
                <a:solidFill>
                  <a:srgbClr val="FFFFFF"/>
                </a:solidFill>
                <a:latin typeface="Open Sauce"/>
                <a:ea typeface="Open Sauce"/>
                <a:cs typeface="Open Sauce"/>
                <a:sym typeface="Open Sauce"/>
              </a:rPr>
              <a:t>Cross-border trading dynamics and its effects on liquidity and price discovery.</a:t>
            </a:r>
          </a:p>
        </p:txBody>
      </p:sp>
      <p:sp>
        <p:nvSpPr>
          <p:cNvPr name="TextBox 15" id="15"/>
          <p:cNvSpPr txBox="true"/>
          <p:nvPr/>
        </p:nvSpPr>
        <p:spPr>
          <a:xfrm rot="0">
            <a:off x="9343102" y="3990940"/>
            <a:ext cx="718280" cy="558799"/>
          </a:xfrm>
          <a:prstGeom prst="rect">
            <a:avLst/>
          </a:prstGeom>
        </p:spPr>
        <p:txBody>
          <a:bodyPr anchor="t" rtlCol="false" tIns="0" lIns="0" bIns="0" rIns="0">
            <a:spAutoFit/>
          </a:bodyPr>
          <a:lstStyle/>
          <a:p>
            <a:pPr algn="l">
              <a:lnSpc>
                <a:spcPts val="4499"/>
              </a:lnSpc>
            </a:pPr>
            <a:r>
              <a:rPr lang="en-US" sz="3749">
                <a:solidFill>
                  <a:srgbClr val="FFFFFF"/>
                </a:solidFill>
                <a:latin typeface="Black Mango"/>
                <a:ea typeface="Black Mango"/>
                <a:cs typeface="Black Mango"/>
                <a:sym typeface="Black Mango"/>
              </a:rPr>
              <a:t>03</a:t>
            </a:r>
          </a:p>
        </p:txBody>
      </p:sp>
      <p:sp>
        <p:nvSpPr>
          <p:cNvPr name="TextBox 16" id="16"/>
          <p:cNvSpPr txBox="true"/>
          <p:nvPr/>
        </p:nvSpPr>
        <p:spPr>
          <a:xfrm rot="0">
            <a:off x="10470269" y="5184574"/>
            <a:ext cx="6723001" cy="1249481"/>
          </a:xfrm>
          <a:prstGeom prst="rect">
            <a:avLst/>
          </a:prstGeom>
        </p:spPr>
        <p:txBody>
          <a:bodyPr anchor="t" rtlCol="false" tIns="0" lIns="0" bIns="0" rIns="0">
            <a:spAutoFit/>
          </a:bodyPr>
          <a:lstStyle/>
          <a:p>
            <a:pPr algn="l" marL="0" indent="0" lvl="0">
              <a:lnSpc>
                <a:spcPts val="2520"/>
              </a:lnSpc>
            </a:pPr>
            <a:r>
              <a:rPr lang="en-US" sz="1800">
                <a:solidFill>
                  <a:srgbClr val="FFFFFF"/>
                </a:solidFill>
                <a:latin typeface="Open Sauce"/>
                <a:ea typeface="Open Sauce"/>
                <a:cs typeface="Open Sauce"/>
                <a:sym typeface="Open Sauce"/>
              </a:rPr>
              <a:t>The data pipeline includes mapping metrics to session-overlap windows, aligning price series on a UTC grid, considering market microstructure, and developing risk metrics.</a:t>
            </a:r>
          </a:p>
        </p:txBody>
      </p:sp>
      <p:sp>
        <p:nvSpPr>
          <p:cNvPr name="TextBox 17" id="17"/>
          <p:cNvSpPr txBox="true"/>
          <p:nvPr/>
        </p:nvSpPr>
        <p:spPr>
          <a:xfrm rot="0">
            <a:off x="9343102" y="5444475"/>
            <a:ext cx="718280" cy="558799"/>
          </a:xfrm>
          <a:prstGeom prst="rect">
            <a:avLst/>
          </a:prstGeom>
        </p:spPr>
        <p:txBody>
          <a:bodyPr anchor="t" rtlCol="false" tIns="0" lIns="0" bIns="0" rIns="0">
            <a:spAutoFit/>
          </a:bodyPr>
          <a:lstStyle/>
          <a:p>
            <a:pPr algn="l">
              <a:lnSpc>
                <a:spcPts val="4499"/>
              </a:lnSpc>
            </a:pPr>
            <a:r>
              <a:rPr lang="en-US" sz="3749">
                <a:solidFill>
                  <a:srgbClr val="FFFFFF"/>
                </a:solidFill>
                <a:latin typeface="Black Mango"/>
                <a:ea typeface="Black Mango"/>
                <a:cs typeface="Black Mango"/>
                <a:sym typeface="Black Mango"/>
              </a:rPr>
              <a:t>04</a:t>
            </a:r>
          </a:p>
        </p:txBody>
      </p:sp>
      <p:sp>
        <p:nvSpPr>
          <p:cNvPr name="TextBox 18" id="18"/>
          <p:cNvSpPr txBox="true"/>
          <p:nvPr/>
        </p:nvSpPr>
        <p:spPr>
          <a:xfrm rot="0">
            <a:off x="10470269" y="6967455"/>
            <a:ext cx="6723001" cy="620931"/>
          </a:xfrm>
          <a:prstGeom prst="rect">
            <a:avLst/>
          </a:prstGeom>
        </p:spPr>
        <p:txBody>
          <a:bodyPr anchor="t" rtlCol="false" tIns="0" lIns="0" bIns="0" rIns="0">
            <a:spAutoFit/>
          </a:bodyPr>
          <a:lstStyle/>
          <a:p>
            <a:pPr algn="l" marL="0" indent="0" lvl="0">
              <a:lnSpc>
                <a:spcPts val="2520"/>
              </a:lnSpc>
            </a:pPr>
            <a:r>
              <a:rPr lang="en-US" sz="1800">
                <a:solidFill>
                  <a:srgbClr val="FFFFFF"/>
                </a:solidFill>
                <a:latin typeface="Open Sauce"/>
                <a:ea typeface="Open Sauce"/>
                <a:cs typeface="Open Sauce"/>
                <a:sym typeface="Open Sauce"/>
              </a:rPr>
              <a:t>Results  : significant tail-risk clustering during overlapping trading hours of BSE and LSE.</a:t>
            </a:r>
          </a:p>
        </p:txBody>
      </p:sp>
      <p:sp>
        <p:nvSpPr>
          <p:cNvPr name="TextBox 19" id="19"/>
          <p:cNvSpPr txBox="true"/>
          <p:nvPr/>
        </p:nvSpPr>
        <p:spPr>
          <a:xfrm rot="0">
            <a:off x="9495996" y="7106771"/>
            <a:ext cx="718280" cy="558799"/>
          </a:xfrm>
          <a:prstGeom prst="rect">
            <a:avLst/>
          </a:prstGeom>
        </p:spPr>
        <p:txBody>
          <a:bodyPr anchor="t" rtlCol="false" tIns="0" lIns="0" bIns="0" rIns="0">
            <a:spAutoFit/>
          </a:bodyPr>
          <a:lstStyle/>
          <a:p>
            <a:pPr algn="l">
              <a:lnSpc>
                <a:spcPts val="4499"/>
              </a:lnSpc>
            </a:pPr>
            <a:r>
              <a:rPr lang="en-US" sz="3749">
                <a:solidFill>
                  <a:srgbClr val="FFFFFF"/>
                </a:solidFill>
                <a:latin typeface="Black Mango"/>
                <a:ea typeface="Black Mango"/>
                <a:cs typeface="Black Mango"/>
                <a:sym typeface="Black Mango"/>
              </a:rPr>
              <a:t>05</a:t>
            </a:r>
          </a:p>
        </p:txBody>
      </p:sp>
      <p:sp>
        <p:nvSpPr>
          <p:cNvPr name="TextBox 20" id="20"/>
          <p:cNvSpPr txBox="true"/>
          <p:nvPr/>
        </p:nvSpPr>
        <p:spPr>
          <a:xfrm rot="0">
            <a:off x="10536299" y="8368670"/>
            <a:ext cx="6723001" cy="620931"/>
          </a:xfrm>
          <a:prstGeom prst="rect">
            <a:avLst/>
          </a:prstGeom>
        </p:spPr>
        <p:txBody>
          <a:bodyPr anchor="t" rtlCol="false" tIns="0" lIns="0" bIns="0" rIns="0">
            <a:spAutoFit/>
          </a:bodyPr>
          <a:lstStyle/>
          <a:p>
            <a:pPr algn="l" marL="0" indent="0" lvl="0">
              <a:lnSpc>
                <a:spcPts val="2520"/>
              </a:lnSpc>
            </a:pPr>
            <a:r>
              <a:rPr lang="en-US" sz="1800">
                <a:solidFill>
                  <a:srgbClr val="FFFFFF"/>
                </a:solidFill>
                <a:latin typeface="Open Sauce"/>
                <a:ea typeface="Open Sauce"/>
                <a:cs typeface="Open Sauce"/>
                <a:sym typeface="Open Sauce"/>
              </a:rPr>
              <a:t>Highlights the need for real-time price and liquidity adjustments in Reliance's trading behavior.</a:t>
            </a:r>
          </a:p>
        </p:txBody>
      </p:sp>
      <p:sp>
        <p:nvSpPr>
          <p:cNvPr name="TextBox 21" id="21"/>
          <p:cNvSpPr txBox="true"/>
          <p:nvPr/>
        </p:nvSpPr>
        <p:spPr>
          <a:xfrm rot="0">
            <a:off x="9495996" y="8416295"/>
            <a:ext cx="718280" cy="558799"/>
          </a:xfrm>
          <a:prstGeom prst="rect">
            <a:avLst/>
          </a:prstGeom>
        </p:spPr>
        <p:txBody>
          <a:bodyPr anchor="t" rtlCol="false" tIns="0" lIns="0" bIns="0" rIns="0">
            <a:spAutoFit/>
          </a:bodyPr>
          <a:lstStyle/>
          <a:p>
            <a:pPr algn="l">
              <a:lnSpc>
                <a:spcPts val="4499"/>
              </a:lnSpc>
            </a:pPr>
            <a:r>
              <a:rPr lang="en-US" sz="3749">
                <a:solidFill>
                  <a:srgbClr val="FFFFFF"/>
                </a:solidFill>
                <a:latin typeface="Black Mango"/>
                <a:ea typeface="Black Mango"/>
                <a:cs typeface="Black Mango"/>
                <a:sym typeface="Black Mango"/>
              </a:rPr>
              <a:t>06</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18013" y="584006"/>
            <a:ext cx="6507023" cy="889388"/>
            <a:chOff x="0" y="0"/>
            <a:chExt cx="1713784" cy="234242"/>
          </a:xfrm>
        </p:grpSpPr>
        <p:sp>
          <p:nvSpPr>
            <p:cNvPr name="Freeform 3" id="3"/>
            <p:cNvSpPr/>
            <p:nvPr/>
          </p:nvSpPr>
          <p:spPr>
            <a:xfrm flipH="false" flipV="false" rot="0">
              <a:off x="0" y="0"/>
              <a:ext cx="1713784" cy="234242"/>
            </a:xfrm>
            <a:custGeom>
              <a:avLst/>
              <a:gdLst/>
              <a:ahLst/>
              <a:cxnLst/>
              <a:rect r="r" b="b" t="t" l="l"/>
              <a:pathLst>
                <a:path h="234242" w="1713784">
                  <a:moveTo>
                    <a:pt x="0" y="0"/>
                  </a:moveTo>
                  <a:lnTo>
                    <a:pt x="1713784" y="0"/>
                  </a:lnTo>
                  <a:lnTo>
                    <a:pt x="1713784" y="234242"/>
                  </a:lnTo>
                  <a:lnTo>
                    <a:pt x="0" y="234242"/>
                  </a:lnTo>
                  <a:close/>
                </a:path>
              </a:pathLst>
            </a:custGeom>
            <a:solidFill>
              <a:srgbClr val="053860">
                <a:alpha val="49804"/>
              </a:srgbClr>
            </a:solidFill>
          </p:spPr>
        </p:sp>
        <p:sp>
          <p:nvSpPr>
            <p:cNvPr name="TextBox 4" id="4"/>
            <p:cNvSpPr txBox="true"/>
            <p:nvPr/>
          </p:nvSpPr>
          <p:spPr>
            <a:xfrm>
              <a:off x="0" y="-57150"/>
              <a:ext cx="1713784" cy="2913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64345" y="452439"/>
            <a:ext cx="17359310" cy="9382123"/>
            <a:chOff x="0" y="0"/>
            <a:chExt cx="23145747" cy="12509497"/>
          </a:xfrm>
        </p:grpSpPr>
        <p:pic>
          <p:nvPicPr>
            <p:cNvPr name="Picture 6" id="6"/>
            <p:cNvPicPr>
              <a:picLocks noChangeAspect="true"/>
            </p:cNvPicPr>
            <p:nvPr/>
          </p:nvPicPr>
          <p:blipFill>
            <a:blip r:embed="rId3">
              <a:alphaModFix amt="19999"/>
            </a:blip>
            <a:srcRect l="0" t="9465" r="0" b="9465"/>
            <a:stretch>
              <a:fillRect/>
            </a:stretch>
          </p:blipFill>
          <p:spPr>
            <a:xfrm flipH="false" flipV="false">
              <a:off x="0" y="0"/>
              <a:ext cx="23145747" cy="12509497"/>
            </a:xfrm>
            <a:prstGeom prst="rect">
              <a:avLst/>
            </a:prstGeom>
          </p:spPr>
        </p:pic>
      </p:grpSp>
      <p:grpSp>
        <p:nvGrpSpPr>
          <p:cNvPr name="Group 7" id="7"/>
          <p:cNvGrpSpPr/>
          <p:nvPr/>
        </p:nvGrpSpPr>
        <p:grpSpPr>
          <a:xfrm rot="0">
            <a:off x="1188322" y="2674901"/>
            <a:ext cx="7159919" cy="5949835"/>
            <a:chOff x="0" y="0"/>
            <a:chExt cx="1885740" cy="1567035"/>
          </a:xfrm>
        </p:grpSpPr>
        <p:sp>
          <p:nvSpPr>
            <p:cNvPr name="Freeform 8" id="8"/>
            <p:cNvSpPr/>
            <p:nvPr/>
          </p:nvSpPr>
          <p:spPr>
            <a:xfrm flipH="false" flipV="false" rot="0">
              <a:off x="0" y="0"/>
              <a:ext cx="1885740" cy="1567035"/>
            </a:xfrm>
            <a:custGeom>
              <a:avLst/>
              <a:gdLst/>
              <a:ahLst/>
              <a:cxnLst/>
              <a:rect r="r" b="b" t="t" l="l"/>
              <a:pathLst>
                <a:path h="1567035" w="1885740">
                  <a:moveTo>
                    <a:pt x="0" y="0"/>
                  </a:moveTo>
                  <a:lnTo>
                    <a:pt x="1885740" y="0"/>
                  </a:lnTo>
                  <a:lnTo>
                    <a:pt x="1885740" y="1567035"/>
                  </a:lnTo>
                  <a:lnTo>
                    <a:pt x="0" y="1567035"/>
                  </a:lnTo>
                  <a:close/>
                </a:path>
              </a:pathLst>
            </a:custGeom>
            <a:solidFill>
              <a:srgbClr val="053860">
                <a:alpha val="49804"/>
              </a:srgbClr>
            </a:solidFill>
          </p:spPr>
        </p:sp>
        <p:sp>
          <p:nvSpPr>
            <p:cNvPr name="TextBox 9" id="9"/>
            <p:cNvSpPr txBox="true"/>
            <p:nvPr/>
          </p:nvSpPr>
          <p:spPr>
            <a:xfrm>
              <a:off x="0" y="-57150"/>
              <a:ext cx="1885740" cy="162418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397709" y="2087260"/>
            <a:ext cx="2259241" cy="471780"/>
          </a:xfrm>
          <a:prstGeom prst="rect">
            <a:avLst/>
          </a:prstGeom>
        </p:spPr>
        <p:txBody>
          <a:bodyPr anchor="t" rtlCol="false" tIns="0" lIns="0" bIns="0" rIns="0">
            <a:spAutoFit/>
          </a:bodyPr>
          <a:lstStyle/>
          <a:p>
            <a:pPr algn="l">
              <a:lnSpc>
                <a:spcPts val="3739"/>
              </a:lnSpc>
              <a:spcBef>
                <a:spcPct val="0"/>
              </a:spcBef>
            </a:pPr>
            <a:r>
              <a:rPr lang="en-US" sz="3399">
                <a:solidFill>
                  <a:srgbClr val="053860"/>
                </a:solidFill>
                <a:latin typeface="Black Mango"/>
                <a:ea typeface="Black Mango"/>
                <a:cs typeface="Black Mango"/>
                <a:sym typeface="Black Mango"/>
              </a:rPr>
              <a:t>Overview </a:t>
            </a:r>
          </a:p>
        </p:txBody>
      </p:sp>
      <p:sp>
        <p:nvSpPr>
          <p:cNvPr name="TextBox 11" id="11"/>
          <p:cNvSpPr txBox="true"/>
          <p:nvPr/>
        </p:nvSpPr>
        <p:spPr>
          <a:xfrm rot="0">
            <a:off x="7225848" y="698306"/>
            <a:ext cx="4944249" cy="775088"/>
          </a:xfrm>
          <a:prstGeom prst="rect">
            <a:avLst/>
          </a:prstGeom>
        </p:spPr>
        <p:txBody>
          <a:bodyPr anchor="t" rtlCol="false" tIns="0" lIns="0" bIns="0" rIns="0">
            <a:spAutoFit/>
          </a:bodyPr>
          <a:lstStyle/>
          <a:p>
            <a:pPr algn="l">
              <a:lnSpc>
                <a:spcPts val="5850"/>
              </a:lnSpc>
            </a:pPr>
            <a:r>
              <a:rPr lang="en-US" sz="5850">
                <a:solidFill>
                  <a:srgbClr val="053860"/>
                </a:solidFill>
                <a:latin typeface="Black Mango"/>
                <a:ea typeface="Black Mango"/>
                <a:cs typeface="Black Mango"/>
                <a:sym typeface="Black Mango"/>
              </a:rPr>
              <a:t>Introduction </a:t>
            </a:r>
          </a:p>
        </p:txBody>
      </p:sp>
      <p:sp>
        <p:nvSpPr>
          <p:cNvPr name="TextBox 12" id="12"/>
          <p:cNvSpPr txBox="true"/>
          <p:nvPr/>
        </p:nvSpPr>
        <p:spPr>
          <a:xfrm rot="0">
            <a:off x="1469597" y="2953172"/>
            <a:ext cx="6466403" cy="7210248"/>
          </a:xfrm>
          <a:prstGeom prst="rect">
            <a:avLst/>
          </a:prstGeom>
        </p:spPr>
        <p:txBody>
          <a:bodyPr anchor="t" rtlCol="false" tIns="0" lIns="0" bIns="0" rIns="0">
            <a:spAutoFit/>
          </a:bodyPr>
          <a:lstStyle/>
          <a:p>
            <a:pPr algn="l" marL="494447" indent="-247224" lvl="1">
              <a:lnSpc>
                <a:spcPts val="3435"/>
              </a:lnSpc>
              <a:buFont typeface="Arial"/>
              <a:buChar char="•"/>
            </a:pPr>
            <a:r>
              <a:rPr lang="en-US" sz="2290">
                <a:solidFill>
                  <a:srgbClr val="FFFFFF"/>
                </a:solidFill>
                <a:latin typeface="Open Sauce"/>
                <a:ea typeface="Open Sauce"/>
                <a:cs typeface="Open Sauce"/>
                <a:sym typeface="Open Sauce"/>
              </a:rPr>
              <a:t>24/5 trading reshapes global markets, extends price discovery.  </a:t>
            </a:r>
          </a:p>
          <a:p>
            <a:pPr algn="l">
              <a:lnSpc>
                <a:spcPts val="3435"/>
              </a:lnSpc>
            </a:pPr>
          </a:p>
          <a:p>
            <a:pPr algn="l" marL="494447" indent="-247224" lvl="1">
              <a:lnSpc>
                <a:spcPts val="3435"/>
              </a:lnSpc>
              <a:buFont typeface="Arial"/>
              <a:buChar char="•"/>
            </a:pPr>
            <a:r>
              <a:rPr lang="en-US" sz="2290">
                <a:solidFill>
                  <a:srgbClr val="FFFFFF"/>
                </a:solidFill>
                <a:latin typeface="Open Sauce"/>
                <a:ea typeface="Open Sauce"/>
                <a:cs typeface="Open Sauce"/>
                <a:sym typeface="Open Sauce"/>
              </a:rPr>
              <a:t>Reliance Industries Limited (RIL) faces opportunities and challenges with BSE and LSE trading hours.  Investors gain instant liquidity and real-time price signals.  </a:t>
            </a:r>
          </a:p>
          <a:p>
            <a:pPr algn="l">
              <a:lnSpc>
                <a:spcPts val="3435"/>
              </a:lnSpc>
            </a:pPr>
          </a:p>
          <a:p>
            <a:pPr algn="l" marL="494447" indent="-247224" lvl="1">
              <a:lnSpc>
                <a:spcPts val="3435"/>
              </a:lnSpc>
              <a:buFont typeface="Arial"/>
              <a:buChar char="•"/>
            </a:pPr>
            <a:r>
              <a:rPr lang="en-US" sz="2290">
                <a:solidFill>
                  <a:srgbClr val="FFFFFF"/>
                </a:solidFill>
                <a:latin typeface="Open Sauce"/>
                <a:ea typeface="Open Sauce"/>
                <a:cs typeface="Open Sauce"/>
                <a:sym typeface="Open Sauce"/>
              </a:rPr>
              <a:t>High-frequency volatility necessitates robust sub-hour risk management.</a:t>
            </a:r>
          </a:p>
          <a:p>
            <a:pPr algn="l">
              <a:lnSpc>
                <a:spcPts val="3435"/>
              </a:lnSpc>
            </a:pPr>
          </a:p>
          <a:p>
            <a:pPr algn="l">
              <a:lnSpc>
                <a:spcPts val="3435"/>
              </a:lnSpc>
            </a:pPr>
          </a:p>
          <a:p>
            <a:pPr algn="l">
              <a:lnSpc>
                <a:spcPts val="3435"/>
              </a:lnSpc>
            </a:pPr>
          </a:p>
          <a:p>
            <a:pPr algn="l">
              <a:lnSpc>
                <a:spcPts val="3435"/>
              </a:lnSpc>
            </a:pPr>
          </a:p>
          <a:p>
            <a:pPr algn="l">
              <a:lnSpc>
                <a:spcPts val="3435"/>
              </a:lnSpc>
            </a:pPr>
          </a:p>
          <a:p>
            <a:pPr algn="l">
              <a:lnSpc>
                <a:spcPts val="3435"/>
              </a:lnSpc>
            </a:pPr>
          </a:p>
          <a:p>
            <a:pPr algn="l">
              <a:lnSpc>
                <a:spcPts val="3435"/>
              </a:lnSpc>
            </a:pPr>
          </a:p>
        </p:txBody>
      </p:sp>
      <p:sp>
        <p:nvSpPr>
          <p:cNvPr name="TextBox 13" id="13"/>
          <p:cNvSpPr txBox="true"/>
          <p:nvPr/>
        </p:nvSpPr>
        <p:spPr>
          <a:xfrm rot="0">
            <a:off x="11492991" y="2068210"/>
            <a:ext cx="5379981" cy="375870"/>
          </a:xfrm>
          <a:prstGeom prst="rect">
            <a:avLst/>
          </a:prstGeom>
        </p:spPr>
        <p:txBody>
          <a:bodyPr anchor="t" rtlCol="false" tIns="0" lIns="0" bIns="0" rIns="0">
            <a:spAutoFit/>
          </a:bodyPr>
          <a:lstStyle/>
          <a:p>
            <a:pPr algn="l">
              <a:lnSpc>
                <a:spcPts val="2859"/>
              </a:lnSpc>
              <a:spcBef>
                <a:spcPct val="0"/>
              </a:spcBef>
            </a:pPr>
            <a:r>
              <a:rPr lang="en-US" sz="2599">
                <a:solidFill>
                  <a:srgbClr val="053860"/>
                </a:solidFill>
                <a:latin typeface="Black Mango"/>
                <a:ea typeface="Black Mango"/>
                <a:cs typeface="Black Mango"/>
                <a:sym typeface="Black Mango"/>
              </a:rPr>
              <a:t>Why Reliance Industries? </a:t>
            </a:r>
          </a:p>
        </p:txBody>
      </p:sp>
      <p:grpSp>
        <p:nvGrpSpPr>
          <p:cNvPr name="Group 14" id="14"/>
          <p:cNvGrpSpPr/>
          <p:nvPr/>
        </p:nvGrpSpPr>
        <p:grpSpPr>
          <a:xfrm rot="0">
            <a:off x="10099381" y="2674901"/>
            <a:ext cx="7159919" cy="6583399"/>
            <a:chOff x="0" y="0"/>
            <a:chExt cx="1885740" cy="1733899"/>
          </a:xfrm>
        </p:grpSpPr>
        <p:sp>
          <p:nvSpPr>
            <p:cNvPr name="Freeform 15" id="15"/>
            <p:cNvSpPr/>
            <p:nvPr/>
          </p:nvSpPr>
          <p:spPr>
            <a:xfrm flipH="false" flipV="false" rot="0">
              <a:off x="0" y="0"/>
              <a:ext cx="1885740" cy="1733899"/>
            </a:xfrm>
            <a:custGeom>
              <a:avLst/>
              <a:gdLst/>
              <a:ahLst/>
              <a:cxnLst/>
              <a:rect r="r" b="b" t="t" l="l"/>
              <a:pathLst>
                <a:path h="1733899" w="1885740">
                  <a:moveTo>
                    <a:pt x="0" y="0"/>
                  </a:moveTo>
                  <a:lnTo>
                    <a:pt x="1885740" y="0"/>
                  </a:lnTo>
                  <a:lnTo>
                    <a:pt x="1885740" y="1733899"/>
                  </a:lnTo>
                  <a:lnTo>
                    <a:pt x="0" y="1733899"/>
                  </a:lnTo>
                  <a:close/>
                </a:path>
              </a:pathLst>
            </a:custGeom>
            <a:solidFill>
              <a:srgbClr val="053860">
                <a:alpha val="49804"/>
              </a:srgbClr>
            </a:solidFill>
          </p:spPr>
        </p:sp>
        <p:sp>
          <p:nvSpPr>
            <p:cNvPr name="TextBox 16" id="16"/>
            <p:cNvSpPr txBox="true"/>
            <p:nvPr/>
          </p:nvSpPr>
          <p:spPr>
            <a:xfrm>
              <a:off x="0" y="-57150"/>
              <a:ext cx="1885740" cy="1791049"/>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446139" y="2953172"/>
            <a:ext cx="6426833" cy="5980170"/>
          </a:xfrm>
          <a:prstGeom prst="rect">
            <a:avLst/>
          </a:prstGeom>
        </p:spPr>
        <p:txBody>
          <a:bodyPr anchor="t" rtlCol="false" tIns="0" lIns="0" bIns="0" rIns="0">
            <a:spAutoFit/>
          </a:bodyPr>
          <a:lstStyle/>
          <a:p>
            <a:pPr algn="l" marL="494448" indent="-247224" lvl="1">
              <a:lnSpc>
                <a:spcPts val="3435"/>
              </a:lnSpc>
              <a:buFont typeface="Arial"/>
              <a:buChar char="•"/>
            </a:pPr>
            <a:r>
              <a:rPr lang="en-US" sz="2290">
                <a:solidFill>
                  <a:srgbClr val="FFFFFF"/>
                </a:solidFill>
                <a:latin typeface="Open Sauce"/>
                <a:ea typeface="Open Sauce"/>
                <a:cs typeface="Open Sauce"/>
                <a:sym typeface="Open Sauce"/>
              </a:rPr>
              <a:t>Reliance Industries Limited makes an ideal prototype for developing and testing intraday risk metrics. </a:t>
            </a:r>
          </a:p>
          <a:p>
            <a:pPr algn="l">
              <a:lnSpc>
                <a:spcPts val="3435"/>
              </a:lnSpc>
            </a:pPr>
          </a:p>
          <a:p>
            <a:pPr algn="l" marL="494448" indent="-247224" lvl="1">
              <a:lnSpc>
                <a:spcPts val="3435"/>
              </a:lnSpc>
              <a:buFont typeface="Arial"/>
              <a:buChar char="•"/>
            </a:pPr>
            <a:r>
              <a:rPr lang="en-US" sz="2290">
                <a:solidFill>
                  <a:srgbClr val="FFFFFF"/>
                </a:solidFill>
                <a:latin typeface="Open Sauce"/>
                <a:ea typeface="Open Sauce"/>
                <a:cs typeface="Open Sauce"/>
                <a:sym typeface="Open Sauce"/>
              </a:rPr>
              <a:t>By focusing on a single firm, we can isolate the impact of corporate specific news, that is, broader market noise. </a:t>
            </a:r>
          </a:p>
          <a:p>
            <a:pPr algn="l">
              <a:lnSpc>
                <a:spcPts val="3435"/>
              </a:lnSpc>
            </a:pPr>
          </a:p>
          <a:p>
            <a:pPr algn="l" marL="494448" indent="-247224" lvl="1">
              <a:lnSpc>
                <a:spcPts val="3435"/>
              </a:lnSpc>
              <a:buFont typeface="Arial"/>
              <a:buChar char="•"/>
            </a:pPr>
            <a:r>
              <a:rPr lang="en-US" sz="2290">
                <a:solidFill>
                  <a:srgbClr val="FFFFFF"/>
                </a:solidFill>
                <a:latin typeface="Open Sauce"/>
                <a:ea typeface="Open Sauce"/>
                <a:cs typeface="Open Sauce"/>
                <a:sym typeface="Open Sauce"/>
              </a:rPr>
              <a:t>Moreover, RIL’s cross-listings on BSE and LSE allows us to compare how extended trading hours and microstructural differences across rising markets influence high-frequency volatility and price dynamics.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4345" y="452439"/>
            <a:ext cx="17359310" cy="9382123"/>
            <a:chOff x="0" y="0"/>
            <a:chExt cx="23145747" cy="12509497"/>
          </a:xfrm>
        </p:grpSpPr>
        <p:pic>
          <p:nvPicPr>
            <p:cNvPr name="Picture 3" id="3"/>
            <p:cNvPicPr>
              <a:picLocks noChangeAspect="true"/>
            </p:cNvPicPr>
            <p:nvPr/>
          </p:nvPicPr>
          <p:blipFill>
            <a:blip r:embed="rId3">
              <a:alphaModFix amt="19999"/>
            </a:blip>
            <a:srcRect l="0" t="9465" r="0" b="9465"/>
            <a:stretch>
              <a:fillRect/>
            </a:stretch>
          </p:blipFill>
          <p:spPr>
            <a:xfrm flipH="false" flipV="false">
              <a:off x="0" y="0"/>
              <a:ext cx="23145747" cy="12509497"/>
            </a:xfrm>
            <a:prstGeom prst="rect">
              <a:avLst/>
            </a:prstGeom>
          </p:spPr>
        </p:pic>
      </p:grpSp>
      <p:sp>
        <p:nvSpPr>
          <p:cNvPr name="AutoShape 4" id="4"/>
          <p:cNvSpPr/>
          <p:nvPr/>
        </p:nvSpPr>
        <p:spPr>
          <a:xfrm>
            <a:off x="932150" y="1447143"/>
            <a:ext cx="15371360" cy="43257"/>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4888427" y="1967533"/>
            <a:ext cx="9983584" cy="3175967"/>
          </a:xfrm>
          <a:custGeom>
            <a:avLst/>
            <a:gdLst/>
            <a:ahLst/>
            <a:cxnLst/>
            <a:rect r="r" b="b" t="t" l="l"/>
            <a:pathLst>
              <a:path h="3175967" w="9983584">
                <a:moveTo>
                  <a:pt x="0" y="0"/>
                </a:moveTo>
                <a:lnTo>
                  <a:pt x="9983584" y="0"/>
                </a:lnTo>
                <a:lnTo>
                  <a:pt x="9983584" y="3175967"/>
                </a:lnTo>
                <a:lnTo>
                  <a:pt x="0" y="3175967"/>
                </a:lnTo>
                <a:lnTo>
                  <a:pt x="0" y="0"/>
                </a:lnTo>
                <a:close/>
              </a:path>
            </a:pathLst>
          </a:custGeom>
          <a:blipFill>
            <a:blip r:embed="rId4"/>
            <a:stretch>
              <a:fillRect l="0" t="0" r="0" b="0"/>
            </a:stretch>
          </a:blipFill>
        </p:spPr>
      </p:sp>
      <p:sp>
        <p:nvSpPr>
          <p:cNvPr name="Freeform 6" id="6"/>
          <p:cNvSpPr/>
          <p:nvPr/>
        </p:nvSpPr>
        <p:spPr>
          <a:xfrm flipH="false" flipV="false" rot="0">
            <a:off x="5258944" y="5619750"/>
            <a:ext cx="3885056" cy="3257971"/>
          </a:xfrm>
          <a:custGeom>
            <a:avLst/>
            <a:gdLst/>
            <a:ahLst/>
            <a:cxnLst/>
            <a:rect r="r" b="b" t="t" l="l"/>
            <a:pathLst>
              <a:path h="3257971" w="3885056">
                <a:moveTo>
                  <a:pt x="0" y="0"/>
                </a:moveTo>
                <a:lnTo>
                  <a:pt x="3885056" y="0"/>
                </a:lnTo>
                <a:lnTo>
                  <a:pt x="3885056" y="3257971"/>
                </a:lnTo>
                <a:lnTo>
                  <a:pt x="0" y="3257971"/>
                </a:lnTo>
                <a:lnTo>
                  <a:pt x="0" y="0"/>
                </a:lnTo>
                <a:close/>
              </a:path>
            </a:pathLst>
          </a:custGeom>
          <a:blipFill>
            <a:blip r:embed="rId5"/>
            <a:stretch>
              <a:fillRect l="0" t="0" r="0" b="-19247"/>
            </a:stretch>
          </a:blipFill>
        </p:spPr>
      </p:sp>
      <p:sp>
        <p:nvSpPr>
          <p:cNvPr name="Freeform 7" id="7"/>
          <p:cNvSpPr/>
          <p:nvPr/>
        </p:nvSpPr>
        <p:spPr>
          <a:xfrm flipH="false" flipV="false" rot="0">
            <a:off x="10743884" y="5619750"/>
            <a:ext cx="3911050" cy="3257971"/>
          </a:xfrm>
          <a:custGeom>
            <a:avLst/>
            <a:gdLst/>
            <a:ahLst/>
            <a:cxnLst/>
            <a:rect r="r" b="b" t="t" l="l"/>
            <a:pathLst>
              <a:path h="3257971" w="3911050">
                <a:moveTo>
                  <a:pt x="0" y="0"/>
                </a:moveTo>
                <a:lnTo>
                  <a:pt x="3911049" y="0"/>
                </a:lnTo>
                <a:lnTo>
                  <a:pt x="3911049" y="3257971"/>
                </a:lnTo>
                <a:lnTo>
                  <a:pt x="0" y="3257971"/>
                </a:lnTo>
                <a:lnTo>
                  <a:pt x="0" y="0"/>
                </a:lnTo>
                <a:close/>
              </a:path>
            </a:pathLst>
          </a:custGeom>
          <a:blipFill>
            <a:blip r:embed="rId6"/>
            <a:stretch>
              <a:fillRect l="-47997" t="0" r="0" b="0"/>
            </a:stretch>
          </a:blipFill>
        </p:spPr>
      </p:sp>
      <p:sp>
        <p:nvSpPr>
          <p:cNvPr name="TextBox 8" id="8"/>
          <p:cNvSpPr txBox="true"/>
          <p:nvPr/>
        </p:nvSpPr>
        <p:spPr>
          <a:xfrm rot="0">
            <a:off x="4112960" y="734010"/>
            <a:ext cx="11221954" cy="431652"/>
          </a:xfrm>
          <a:prstGeom prst="rect">
            <a:avLst/>
          </a:prstGeom>
        </p:spPr>
        <p:txBody>
          <a:bodyPr anchor="t" rtlCol="false" tIns="0" lIns="0" bIns="0" rIns="0">
            <a:spAutoFit/>
          </a:bodyPr>
          <a:lstStyle/>
          <a:p>
            <a:pPr algn="l">
              <a:lnSpc>
                <a:spcPts val="3415"/>
              </a:lnSpc>
              <a:spcBef>
                <a:spcPct val="0"/>
              </a:spcBef>
            </a:pPr>
            <a:r>
              <a:rPr lang="en-US" sz="3105">
                <a:solidFill>
                  <a:srgbClr val="000000"/>
                </a:solidFill>
                <a:latin typeface="Black Mango"/>
                <a:ea typeface="Black Mango"/>
                <a:cs typeface="Black Mango"/>
                <a:sym typeface="Black Mango"/>
              </a:rPr>
              <a:t>Bombay Stock Exchange  and London Stock Exchange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4345" y="452439"/>
            <a:ext cx="17359310" cy="9382123"/>
            <a:chOff x="0" y="0"/>
            <a:chExt cx="23145747" cy="12509497"/>
          </a:xfrm>
        </p:grpSpPr>
        <p:pic>
          <p:nvPicPr>
            <p:cNvPr name="Picture 3" id="3"/>
            <p:cNvPicPr>
              <a:picLocks noChangeAspect="true"/>
            </p:cNvPicPr>
            <p:nvPr/>
          </p:nvPicPr>
          <p:blipFill>
            <a:blip r:embed="rId3">
              <a:alphaModFix amt="19999"/>
            </a:blip>
            <a:srcRect l="0" t="9465" r="0" b="9465"/>
            <a:stretch>
              <a:fillRect/>
            </a:stretch>
          </p:blipFill>
          <p:spPr>
            <a:xfrm flipH="false" flipV="false">
              <a:off x="0" y="0"/>
              <a:ext cx="23145747" cy="12509497"/>
            </a:xfrm>
            <a:prstGeom prst="rect">
              <a:avLst/>
            </a:prstGeom>
          </p:spPr>
        </p:pic>
      </p:grpSp>
      <p:grpSp>
        <p:nvGrpSpPr>
          <p:cNvPr name="Group 4" id="4"/>
          <p:cNvGrpSpPr/>
          <p:nvPr/>
        </p:nvGrpSpPr>
        <p:grpSpPr>
          <a:xfrm rot="0">
            <a:off x="1085545" y="2915180"/>
            <a:ext cx="5636495" cy="3233793"/>
            <a:chOff x="0" y="0"/>
            <a:chExt cx="1484509" cy="851699"/>
          </a:xfrm>
        </p:grpSpPr>
        <p:sp>
          <p:nvSpPr>
            <p:cNvPr name="Freeform 5" id="5"/>
            <p:cNvSpPr/>
            <p:nvPr/>
          </p:nvSpPr>
          <p:spPr>
            <a:xfrm flipH="false" flipV="false" rot="0">
              <a:off x="0" y="0"/>
              <a:ext cx="1484509" cy="851698"/>
            </a:xfrm>
            <a:custGeom>
              <a:avLst/>
              <a:gdLst/>
              <a:ahLst/>
              <a:cxnLst/>
              <a:rect r="r" b="b" t="t" l="l"/>
              <a:pathLst>
                <a:path h="851698" w="1484509">
                  <a:moveTo>
                    <a:pt x="0" y="0"/>
                  </a:moveTo>
                  <a:lnTo>
                    <a:pt x="1484509" y="0"/>
                  </a:lnTo>
                  <a:lnTo>
                    <a:pt x="1484509" y="851698"/>
                  </a:lnTo>
                  <a:lnTo>
                    <a:pt x="0" y="851698"/>
                  </a:lnTo>
                  <a:close/>
                </a:path>
              </a:pathLst>
            </a:custGeom>
            <a:solidFill>
              <a:srgbClr val="053860">
                <a:alpha val="49804"/>
              </a:srgbClr>
            </a:solidFill>
          </p:spPr>
        </p:sp>
        <p:sp>
          <p:nvSpPr>
            <p:cNvPr name="TextBox 6" id="6"/>
            <p:cNvSpPr txBox="true"/>
            <p:nvPr/>
          </p:nvSpPr>
          <p:spPr>
            <a:xfrm>
              <a:off x="0" y="-57150"/>
              <a:ext cx="1484509" cy="908849"/>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flipV="true">
            <a:off x="7213999" y="523875"/>
            <a:ext cx="0" cy="9239250"/>
          </a:xfrm>
          <a:prstGeom prst="line">
            <a:avLst/>
          </a:prstGeom>
          <a:ln cap="flat" w="9525">
            <a:solidFill>
              <a:srgbClr val="000000"/>
            </a:solidFill>
            <a:prstDash val="solid"/>
            <a:headEnd type="none" len="sm" w="sm"/>
            <a:tailEnd type="none" len="sm" w="sm"/>
          </a:ln>
        </p:spPr>
      </p:sp>
      <p:sp>
        <p:nvSpPr>
          <p:cNvPr name="TextBox 8" id="8"/>
          <p:cNvSpPr txBox="true"/>
          <p:nvPr/>
        </p:nvSpPr>
        <p:spPr>
          <a:xfrm rot="0">
            <a:off x="1749556" y="3622811"/>
            <a:ext cx="4308474" cy="1520689"/>
          </a:xfrm>
          <a:prstGeom prst="rect">
            <a:avLst/>
          </a:prstGeom>
        </p:spPr>
        <p:txBody>
          <a:bodyPr anchor="t" rtlCol="false" tIns="0" lIns="0" bIns="0" rIns="0">
            <a:spAutoFit/>
          </a:bodyPr>
          <a:lstStyle/>
          <a:p>
            <a:pPr algn="ctr">
              <a:lnSpc>
                <a:spcPts val="5961"/>
              </a:lnSpc>
            </a:pPr>
            <a:r>
              <a:rPr lang="en-US" sz="5571">
                <a:solidFill>
                  <a:srgbClr val="FFFFFF"/>
                </a:solidFill>
                <a:latin typeface="Black Mango"/>
                <a:ea typeface="Black Mango"/>
                <a:cs typeface="Black Mango"/>
                <a:sym typeface="Black Mango"/>
              </a:rPr>
              <a:t>Research Questions</a:t>
            </a:r>
          </a:p>
        </p:txBody>
      </p:sp>
      <p:sp>
        <p:nvSpPr>
          <p:cNvPr name="TextBox 9" id="9"/>
          <p:cNvSpPr txBox="true"/>
          <p:nvPr/>
        </p:nvSpPr>
        <p:spPr>
          <a:xfrm rot="0">
            <a:off x="7667857" y="3228452"/>
            <a:ext cx="1754273" cy="349173"/>
          </a:xfrm>
          <a:prstGeom prst="rect">
            <a:avLst/>
          </a:prstGeom>
        </p:spPr>
        <p:txBody>
          <a:bodyPr anchor="t" rtlCol="false" tIns="0" lIns="0" bIns="0" rIns="0">
            <a:spAutoFit/>
          </a:bodyPr>
          <a:lstStyle/>
          <a:p>
            <a:pPr algn="l">
              <a:lnSpc>
                <a:spcPts val="2815"/>
              </a:lnSpc>
            </a:pPr>
            <a:r>
              <a:rPr lang="en-US" sz="2199">
                <a:solidFill>
                  <a:srgbClr val="000000"/>
                </a:solidFill>
                <a:latin typeface="Black Mango"/>
                <a:ea typeface="Black Mango"/>
                <a:cs typeface="Black Mango"/>
                <a:sym typeface="Black Mango"/>
              </a:rPr>
              <a:t>Question 1 </a:t>
            </a:r>
          </a:p>
        </p:txBody>
      </p:sp>
      <p:sp>
        <p:nvSpPr>
          <p:cNvPr name="TextBox 10" id="10"/>
          <p:cNvSpPr txBox="true"/>
          <p:nvPr/>
        </p:nvSpPr>
        <p:spPr>
          <a:xfrm rot="0">
            <a:off x="7667857" y="5231379"/>
            <a:ext cx="1896145" cy="349173"/>
          </a:xfrm>
          <a:prstGeom prst="rect">
            <a:avLst/>
          </a:prstGeom>
        </p:spPr>
        <p:txBody>
          <a:bodyPr anchor="t" rtlCol="false" tIns="0" lIns="0" bIns="0" rIns="0">
            <a:spAutoFit/>
          </a:bodyPr>
          <a:lstStyle/>
          <a:p>
            <a:pPr algn="l">
              <a:lnSpc>
                <a:spcPts val="2815"/>
              </a:lnSpc>
            </a:pPr>
            <a:r>
              <a:rPr lang="en-US" sz="2199">
                <a:solidFill>
                  <a:srgbClr val="000000"/>
                </a:solidFill>
                <a:latin typeface="Black Mango"/>
                <a:ea typeface="Black Mango"/>
                <a:cs typeface="Black Mango"/>
                <a:sym typeface="Black Mango"/>
              </a:rPr>
              <a:t>Question 2 </a:t>
            </a:r>
          </a:p>
        </p:txBody>
      </p:sp>
      <p:sp>
        <p:nvSpPr>
          <p:cNvPr name="TextBox 11" id="11"/>
          <p:cNvSpPr txBox="true"/>
          <p:nvPr/>
        </p:nvSpPr>
        <p:spPr>
          <a:xfrm rot="0">
            <a:off x="9758404" y="3198370"/>
            <a:ext cx="6917903" cy="1838201"/>
          </a:xfrm>
          <a:prstGeom prst="rect">
            <a:avLst/>
          </a:prstGeom>
        </p:spPr>
        <p:txBody>
          <a:bodyPr anchor="t" rtlCol="false" tIns="0" lIns="0" bIns="0" rIns="0">
            <a:spAutoFit/>
          </a:bodyPr>
          <a:lstStyle/>
          <a:p>
            <a:pPr algn="l">
              <a:lnSpc>
                <a:spcPts val="2999"/>
              </a:lnSpc>
            </a:pPr>
            <a:r>
              <a:rPr lang="en-US" sz="1999">
                <a:solidFill>
                  <a:srgbClr val="053860"/>
                </a:solidFill>
                <a:latin typeface="Open Sauce"/>
                <a:ea typeface="Open Sauce"/>
                <a:cs typeface="Open Sauce"/>
                <a:sym typeface="Open Sauce"/>
              </a:rPr>
              <a:t>How did transitioning towards continuous/automatic trading hours impact intraday volatility and price movements of Reliance Industries (RIL) stock across BSE and LSE?</a:t>
            </a:r>
          </a:p>
          <a:p>
            <a:pPr algn="l" marL="0" indent="0" lvl="0">
              <a:lnSpc>
                <a:spcPts val="2999"/>
              </a:lnSpc>
            </a:pPr>
          </a:p>
        </p:txBody>
      </p:sp>
      <p:sp>
        <p:nvSpPr>
          <p:cNvPr name="TextBox 12" id="12"/>
          <p:cNvSpPr txBox="true"/>
          <p:nvPr/>
        </p:nvSpPr>
        <p:spPr>
          <a:xfrm rot="0">
            <a:off x="9758404" y="5201297"/>
            <a:ext cx="6917903" cy="1838201"/>
          </a:xfrm>
          <a:prstGeom prst="rect">
            <a:avLst/>
          </a:prstGeom>
        </p:spPr>
        <p:txBody>
          <a:bodyPr anchor="t" rtlCol="false" tIns="0" lIns="0" bIns="0" rIns="0">
            <a:spAutoFit/>
          </a:bodyPr>
          <a:lstStyle/>
          <a:p>
            <a:pPr algn="l">
              <a:lnSpc>
                <a:spcPts val="2999"/>
              </a:lnSpc>
            </a:pPr>
            <a:r>
              <a:rPr lang="en-US" sz="1999">
                <a:solidFill>
                  <a:srgbClr val="053860"/>
                </a:solidFill>
                <a:latin typeface="Open Sauce"/>
                <a:ea typeface="Open Sauce"/>
                <a:cs typeface="Open Sauce"/>
                <a:sym typeface="Open Sauce"/>
              </a:rPr>
              <a:t>Can rolling 10- minute Value at Risk (VaR) spikes serve as early warning signals of emerging tail-risk clusters? And how do they align major corporate announcements and macroeconomic news releases?</a:t>
            </a:r>
          </a:p>
          <a:p>
            <a:pPr algn="l" marL="0" indent="0" lvl="0">
              <a:lnSpc>
                <a:spcPts val="29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22451" y="436411"/>
            <a:ext cx="8365770" cy="9579960"/>
          </a:xfrm>
          <a:custGeom>
            <a:avLst/>
            <a:gdLst/>
            <a:ahLst/>
            <a:cxnLst/>
            <a:rect r="r" b="b" t="t" l="l"/>
            <a:pathLst>
              <a:path h="9579960" w="8365770">
                <a:moveTo>
                  <a:pt x="0" y="0"/>
                </a:moveTo>
                <a:lnTo>
                  <a:pt x="8365770" y="0"/>
                </a:lnTo>
                <a:lnTo>
                  <a:pt x="8365770" y="9579961"/>
                </a:lnTo>
                <a:lnTo>
                  <a:pt x="0" y="9579961"/>
                </a:lnTo>
                <a:lnTo>
                  <a:pt x="0" y="0"/>
                </a:lnTo>
                <a:close/>
              </a:path>
            </a:pathLst>
          </a:custGeom>
          <a:blipFill>
            <a:blip r:embed="rId3"/>
            <a:stretch>
              <a:fillRect l="0" t="0" r="0" b="0"/>
            </a:stretch>
          </a:blipFill>
        </p:spPr>
      </p:sp>
      <p:grpSp>
        <p:nvGrpSpPr>
          <p:cNvPr name="Group 3" id="3"/>
          <p:cNvGrpSpPr/>
          <p:nvPr/>
        </p:nvGrpSpPr>
        <p:grpSpPr>
          <a:xfrm rot="0">
            <a:off x="689660" y="452439"/>
            <a:ext cx="6996128" cy="9382123"/>
            <a:chOff x="0" y="0"/>
            <a:chExt cx="9328171" cy="12509497"/>
          </a:xfrm>
        </p:grpSpPr>
        <p:pic>
          <p:nvPicPr>
            <p:cNvPr name="Picture 4" id="4"/>
            <p:cNvPicPr>
              <a:picLocks noChangeAspect="true"/>
            </p:cNvPicPr>
            <p:nvPr/>
          </p:nvPicPr>
          <p:blipFill>
            <a:blip r:embed="rId4">
              <a:alphaModFix amt="19999"/>
            </a:blip>
            <a:srcRect l="25143" t="0" r="25143" b="0"/>
            <a:stretch>
              <a:fillRect/>
            </a:stretch>
          </p:blipFill>
          <p:spPr>
            <a:xfrm flipH="false" flipV="false">
              <a:off x="0" y="0"/>
              <a:ext cx="9328171" cy="12509497"/>
            </a:xfrm>
            <a:prstGeom prst="rect">
              <a:avLst/>
            </a:prstGeom>
          </p:spPr>
        </p:pic>
      </p:grpSp>
      <p:grpSp>
        <p:nvGrpSpPr>
          <p:cNvPr name="Group 5" id="5"/>
          <p:cNvGrpSpPr/>
          <p:nvPr/>
        </p:nvGrpSpPr>
        <p:grpSpPr>
          <a:xfrm rot="0">
            <a:off x="1409877" y="3772835"/>
            <a:ext cx="5636495" cy="1453556"/>
            <a:chOff x="0" y="0"/>
            <a:chExt cx="1484509" cy="382830"/>
          </a:xfrm>
        </p:grpSpPr>
        <p:sp>
          <p:nvSpPr>
            <p:cNvPr name="Freeform 6" id="6"/>
            <p:cNvSpPr/>
            <p:nvPr/>
          </p:nvSpPr>
          <p:spPr>
            <a:xfrm flipH="false" flipV="false" rot="0">
              <a:off x="0" y="0"/>
              <a:ext cx="1484509" cy="382830"/>
            </a:xfrm>
            <a:custGeom>
              <a:avLst/>
              <a:gdLst/>
              <a:ahLst/>
              <a:cxnLst/>
              <a:rect r="r" b="b" t="t" l="l"/>
              <a:pathLst>
                <a:path h="382830" w="1484509">
                  <a:moveTo>
                    <a:pt x="0" y="0"/>
                  </a:moveTo>
                  <a:lnTo>
                    <a:pt x="1484509" y="0"/>
                  </a:lnTo>
                  <a:lnTo>
                    <a:pt x="1484509" y="382830"/>
                  </a:lnTo>
                  <a:lnTo>
                    <a:pt x="0" y="382830"/>
                  </a:lnTo>
                  <a:close/>
                </a:path>
              </a:pathLst>
            </a:custGeom>
            <a:solidFill>
              <a:srgbClr val="053860">
                <a:alpha val="49804"/>
              </a:srgbClr>
            </a:solidFill>
          </p:spPr>
        </p:sp>
        <p:sp>
          <p:nvSpPr>
            <p:cNvPr name="TextBox 7" id="7"/>
            <p:cNvSpPr txBox="true"/>
            <p:nvPr/>
          </p:nvSpPr>
          <p:spPr>
            <a:xfrm>
              <a:off x="0" y="-57150"/>
              <a:ext cx="1484509" cy="43998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858930" y="4251094"/>
            <a:ext cx="5717296" cy="544664"/>
          </a:xfrm>
          <a:prstGeom prst="rect">
            <a:avLst/>
          </a:prstGeom>
        </p:spPr>
        <p:txBody>
          <a:bodyPr anchor="t" rtlCol="false" tIns="0" lIns="0" bIns="0" rIns="0">
            <a:spAutoFit/>
          </a:bodyPr>
          <a:lstStyle/>
          <a:p>
            <a:pPr algn="l">
              <a:lnSpc>
                <a:spcPts val="4166"/>
              </a:lnSpc>
            </a:pPr>
            <a:r>
              <a:rPr lang="en-US" sz="3893">
                <a:solidFill>
                  <a:srgbClr val="FFFFFF"/>
                </a:solidFill>
                <a:latin typeface="Black Mango"/>
                <a:ea typeface="Black Mango"/>
                <a:cs typeface="Black Mango"/>
                <a:sym typeface="Black Mango"/>
              </a:rPr>
              <a:t>Literature Review</a:t>
            </a:r>
          </a:p>
        </p:txBody>
      </p:sp>
      <p:grpSp>
        <p:nvGrpSpPr>
          <p:cNvPr name="Group 9" id="9"/>
          <p:cNvGrpSpPr/>
          <p:nvPr/>
        </p:nvGrpSpPr>
        <p:grpSpPr>
          <a:xfrm rot="0">
            <a:off x="12054840" y="4941570"/>
            <a:ext cx="1437323" cy="275272"/>
            <a:chOff x="0" y="0"/>
            <a:chExt cx="1916430" cy="367030"/>
          </a:xfrm>
        </p:grpSpPr>
        <p:sp>
          <p:nvSpPr>
            <p:cNvPr name="Freeform 10" id="10"/>
            <p:cNvSpPr/>
            <p:nvPr/>
          </p:nvSpPr>
          <p:spPr>
            <a:xfrm flipH="false" flipV="false" rot="0">
              <a:off x="30480" y="12700"/>
              <a:ext cx="1865630" cy="349250"/>
            </a:xfrm>
            <a:custGeom>
              <a:avLst/>
              <a:gdLst/>
              <a:ahLst/>
              <a:cxnLst/>
              <a:rect r="r" b="b" t="t" l="l"/>
              <a:pathLst>
                <a:path h="349250" w="1865630">
                  <a:moveTo>
                    <a:pt x="20320" y="135890"/>
                  </a:moveTo>
                  <a:cubicBezTo>
                    <a:pt x="641350" y="90170"/>
                    <a:pt x="836930" y="106680"/>
                    <a:pt x="1022350" y="96520"/>
                  </a:cubicBezTo>
                  <a:cubicBezTo>
                    <a:pt x="1207770" y="86360"/>
                    <a:pt x="1431290" y="48260"/>
                    <a:pt x="1581150" y="39370"/>
                  </a:cubicBezTo>
                  <a:cubicBezTo>
                    <a:pt x="1681480" y="34290"/>
                    <a:pt x="1797050" y="0"/>
                    <a:pt x="1833880" y="38100"/>
                  </a:cubicBezTo>
                  <a:cubicBezTo>
                    <a:pt x="1864360" y="68580"/>
                    <a:pt x="1865630" y="171450"/>
                    <a:pt x="1833880" y="203200"/>
                  </a:cubicBezTo>
                  <a:cubicBezTo>
                    <a:pt x="1793240" y="245110"/>
                    <a:pt x="1652270" y="199390"/>
                    <a:pt x="1546860" y="205740"/>
                  </a:cubicBezTo>
                  <a:cubicBezTo>
                    <a:pt x="1414780" y="214630"/>
                    <a:pt x="1268730" y="250190"/>
                    <a:pt x="1107440" y="261620"/>
                  </a:cubicBezTo>
                  <a:cubicBezTo>
                    <a:pt x="908050" y="274320"/>
                    <a:pt x="633730" y="255270"/>
                    <a:pt x="439420" y="265430"/>
                  </a:cubicBezTo>
                  <a:cubicBezTo>
                    <a:pt x="288290" y="271780"/>
                    <a:pt x="95250" y="349250"/>
                    <a:pt x="36830" y="302260"/>
                  </a:cubicBezTo>
                  <a:cubicBezTo>
                    <a:pt x="0" y="271780"/>
                    <a:pt x="20320" y="135890"/>
                    <a:pt x="20320" y="135890"/>
                  </a:cubicBezTo>
                </a:path>
              </a:pathLst>
            </a:custGeom>
            <a:solidFill>
              <a:srgbClr val="FFF234">
                <a:alpha val="24706"/>
              </a:srgbClr>
            </a:solidFill>
            <a:ln cap="sq">
              <a:noFill/>
              <a:prstDash val="solid"/>
              <a:miter/>
            </a:ln>
          </p:spPr>
        </p:sp>
      </p:grpSp>
      <p:grpSp>
        <p:nvGrpSpPr>
          <p:cNvPr name="Group 11" id="11"/>
          <p:cNvGrpSpPr/>
          <p:nvPr/>
        </p:nvGrpSpPr>
        <p:grpSpPr>
          <a:xfrm rot="0">
            <a:off x="12070080" y="5220653"/>
            <a:ext cx="1569720" cy="275272"/>
            <a:chOff x="0" y="0"/>
            <a:chExt cx="2092960" cy="367030"/>
          </a:xfrm>
        </p:grpSpPr>
        <p:sp>
          <p:nvSpPr>
            <p:cNvPr name="Freeform 12" id="12"/>
            <p:cNvSpPr/>
            <p:nvPr/>
          </p:nvSpPr>
          <p:spPr>
            <a:xfrm flipH="false" flipV="false" rot="0">
              <a:off x="27940" y="-54610"/>
              <a:ext cx="2052320" cy="430530"/>
            </a:xfrm>
            <a:custGeom>
              <a:avLst/>
              <a:gdLst/>
              <a:ahLst/>
              <a:cxnLst/>
              <a:rect r="r" b="b" t="t" l="l"/>
              <a:pathLst>
                <a:path h="430530" w="2052320">
                  <a:moveTo>
                    <a:pt x="22860" y="204470"/>
                  </a:moveTo>
                  <a:cubicBezTo>
                    <a:pt x="715010" y="115570"/>
                    <a:pt x="741680" y="113030"/>
                    <a:pt x="844550" y="109220"/>
                  </a:cubicBezTo>
                  <a:cubicBezTo>
                    <a:pt x="1080770" y="100330"/>
                    <a:pt x="1906270" y="0"/>
                    <a:pt x="2012950" y="105410"/>
                  </a:cubicBezTo>
                  <a:cubicBezTo>
                    <a:pt x="2052320" y="146050"/>
                    <a:pt x="2052320" y="231140"/>
                    <a:pt x="2012950" y="270510"/>
                  </a:cubicBezTo>
                  <a:cubicBezTo>
                    <a:pt x="1907540" y="377190"/>
                    <a:pt x="1083310" y="265430"/>
                    <a:pt x="853440" y="274320"/>
                  </a:cubicBezTo>
                  <a:cubicBezTo>
                    <a:pt x="755650" y="278130"/>
                    <a:pt x="732790" y="279400"/>
                    <a:pt x="645160" y="288290"/>
                  </a:cubicBezTo>
                  <a:cubicBezTo>
                    <a:pt x="495300" y="303530"/>
                    <a:pt x="115570" y="430530"/>
                    <a:pt x="39370" y="370840"/>
                  </a:cubicBezTo>
                  <a:cubicBezTo>
                    <a:pt x="0" y="339090"/>
                    <a:pt x="22860" y="204470"/>
                    <a:pt x="22860" y="204470"/>
                  </a:cubicBezTo>
                </a:path>
              </a:pathLst>
            </a:custGeom>
            <a:solidFill>
              <a:srgbClr val="FFF234">
                <a:alpha val="24706"/>
              </a:srgbClr>
            </a:solidFill>
            <a:ln cap="sq">
              <a:noFill/>
              <a:prstDash val="solid"/>
              <a:miter/>
            </a:ln>
          </p:spPr>
        </p:sp>
      </p:grpSp>
      <p:grpSp>
        <p:nvGrpSpPr>
          <p:cNvPr name="Group 13" id="13"/>
          <p:cNvGrpSpPr/>
          <p:nvPr/>
        </p:nvGrpSpPr>
        <p:grpSpPr>
          <a:xfrm rot="0">
            <a:off x="12088178" y="5427345"/>
            <a:ext cx="1477327" cy="289560"/>
            <a:chOff x="0" y="0"/>
            <a:chExt cx="1969770" cy="386080"/>
          </a:xfrm>
        </p:grpSpPr>
        <p:sp>
          <p:nvSpPr>
            <p:cNvPr name="Freeform 14" id="14"/>
            <p:cNvSpPr/>
            <p:nvPr/>
          </p:nvSpPr>
          <p:spPr>
            <a:xfrm flipH="false" flipV="false" rot="0">
              <a:off x="26670" y="-15240"/>
              <a:ext cx="1927860" cy="386080"/>
            </a:xfrm>
            <a:custGeom>
              <a:avLst/>
              <a:gdLst/>
              <a:ahLst/>
              <a:cxnLst/>
              <a:rect r="r" b="b" t="t" l="l"/>
              <a:pathLst>
                <a:path h="386080" w="1927860">
                  <a:moveTo>
                    <a:pt x="24130" y="184150"/>
                  </a:moveTo>
                  <a:cubicBezTo>
                    <a:pt x="501650" y="156210"/>
                    <a:pt x="1031240" y="86360"/>
                    <a:pt x="1328420" y="69850"/>
                  </a:cubicBezTo>
                  <a:cubicBezTo>
                    <a:pt x="1545590" y="59690"/>
                    <a:pt x="1826260" y="0"/>
                    <a:pt x="1892300" y="66040"/>
                  </a:cubicBezTo>
                  <a:cubicBezTo>
                    <a:pt x="1927860" y="101600"/>
                    <a:pt x="1927860" y="195580"/>
                    <a:pt x="1892300" y="231140"/>
                  </a:cubicBezTo>
                  <a:cubicBezTo>
                    <a:pt x="1827530" y="295910"/>
                    <a:pt x="1557020" y="223520"/>
                    <a:pt x="1344930" y="234950"/>
                  </a:cubicBezTo>
                  <a:cubicBezTo>
                    <a:pt x="1047750" y="250190"/>
                    <a:pt x="510540" y="320040"/>
                    <a:pt x="279400" y="337820"/>
                  </a:cubicBezTo>
                  <a:cubicBezTo>
                    <a:pt x="167640" y="345440"/>
                    <a:pt x="69850" y="386080"/>
                    <a:pt x="31750" y="350520"/>
                  </a:cubicBezTo>
                  <a:cubicBezTo>
                    <a:pt x="0" y="321310"/>
                    <a:pt x="24130" y="184150"/>
                    <a:pt x="24130" y="184150"/>
                  </a:cubicBezTo>
                </a:path>
              </a:pathLst>
            </a:custGeom>
            <a:solidFill>
              <a:srgbClr val="FFF234">
                <a:alpha val="24706"/>
              </a:srgbClr>
            </a:solidFill>
            <a:ln cap="sq">
              <a:noFill/>
              <a:prstDash val="solid"/>
              <a:miter/>
            </a:ln>
          </p:spPr>
        </p:sp>
      </p:grpSp>
      <p:grpSp>
        <p:nvGrpSpPr>
          <p:cNvPr name="Group 15" id="15"/>
          <p:cNvGrpSpPr/>
          <p:nvPr/>
        </p:nvGrpSpPr>
        <p:grpSpPr>
          <a:xfrm rot="0">
            <a:off x="12150090" y="9152572"/>
            <a:ext cx="1312545" cy="259080"/>
            <a:chOff x="0" y="0"/>
            <a:chExt cx="1750060" cy="345440"/>
          </a:xfrm>
        </p:grpSpPr>
        <p:sp>
          <p:nvSpPr>
            <p:cNvPr name="Freeform 16" id="16"/>
            <p:cNvSpPr/>
            <p:nvPr/>
          </p:nvSpPr>
          <p:spPr>
            <a:xfrm flipH="false" flipV="false" rot="0">
              <a:off x="11430" y="43180"/>
              <a:ext cx="1713230" cy="336550"/>
            </a:xfrm>
            <a:custGeom>
              <a:avLst/>
              <a:gdLst/>
              <a:ahLst/>
              <a:cxnLst/>
              <a:rect r="r" b="b" t="t" l="l"/>
              <a:pathLst>
                <a:path h="336550" w="1713230">
                  <a:moveTo>
                    <a:pt x="39370" y="83820"/>
                  </a:moveTo>
                  <a:cubicBezTo>
                    <a:pt x="920750" y="80010"/>
                    <a:pt x="930910" y="69850"/>
                    <a:pt x="969010" y="66040"/>
                  </a:cubicBezTo>
                  <a:cubicBezTo>
                    <a:pt x="1023620" y="59690"/>
                    <a:pt x="1102360" y="69850"/>
                    <a:pt x="1172210" y="64770"/>
                  </a:cubicBezTo>
                  <a:cubicBezTo>
                    <a:pt x="1248410" y="58420"/>
                    <a:pt x="1332230" y="35560"/>
                    <a:pt x="1405890" y="29210"/>
                  </a:cubicBezTo>
                  <a:cubicBezTo>
                    <a:pt x="1471930" y="22860"/>
                    <a:pt x="1550670" y="31750"/>
                    <a:pt x="1593850" y="25400"/>
                  </a:cubicBezTo>
                  <a:cubicBezTo>
                    <a:pt x="1617980" y="20320"/>
                    <a:pt x="1633220" y="0"/>
                    <a:pt x="1648460" y="7620"/>
                  </a:cubicBezTo>
                  <a:cubicBezTo>
                    <a:pt x="1672590" y="21590"/>
                    <a:pt x="1713230" y="129540"/>
                    <a:pt x="1686560" y="167640"/>
                  </a:cubicBezTo>
                  <a:cubicBezTo>
                    <a:pt x="1640840" y="236220"/>
                    <a:pt x="1305560" y="220980"/>
                    <a:pt x="1174750" y="228600"/>
                  </a:cubicBezTo>
                  <a:cubicBezTo>
                    <a:pt x="1093470" y="233680"/>
                    <a:pt x="1032510" y="226060"/>
                    <a:pt x="977900" y="231140"/>
                  </a:cubicBezTo>
                  <a:cubicBezTo>
                    <a:pt x="938530" y="233680"/>
                    <a:pt x="928370" y="243840"/>
                    <a:pt x="878840" y="248920"/>
                  </a:cubicBezTo>
                  <a:cubicBezTo>
                    <a:pt x="736600" y="261620"/>
                    <a:pt x="125730" y="336550"/>
                    <a:pt x="39370" y="250190"/>
                  </a:cubicBezTo>
                  <a:cubicBezTo>
                    <a:pt x="0" y="212090"/>
                    <a:pt x="39370" y="83820"/>
                    <a:pt x="39370" y="83820"/>
                  </a:cubicBezTo>
                </a:path>
              </a:pathLst>
            </a:custGeom>
            <a:solidFill>
              <a:srgbClr val="FFF234">
                <a:alpha val="24706"/>
              </a:srgbClr>
            </a:solidFill>
            <a:ln cap="sq">
              <a:noFill/>
              <a:prstDash val="solid"/>
              <a:miter/>
            </a:ln>
          </p:spPr>
        </p:sp>
      </p:grpSp>
      <p:grpSp>
        <p:nvGrpSpPr>
          <p:cNvPr name="Group 17" id="17"/>
          <p:cNvGrpSpPr/>
          <p:nvPr/>
        </p:nvGrpSpPr>
        <p:grpSpPr>
          <a:xfrm rot="0">
            <a:off x="12120562" y="9033510"/>
            <a:ext cx="1371600" cy="231458"/>
            <a:chOff x="0" y="0"/>
            <a:chExt cx="1828800" cy="308610"/>
          </a:xfrm>
        </p:grpSpPr>
        <p:sp>
          <p:nvSpPr>
            <p:cNvPr name="Freeform 18" id="18"/>
            <p:cNvSpPr/>
            <p:nvPr/>
          </p:nvSpPr>
          <p:spPr>
            <a:xfrm flipH="false" flipV="false" rot="0">
              <a:off x="8890" y="15240"/>
              <a:ext cx="1798320" cy="355600"/>
            </a:xfrm>
            <a:custGeom>
              <a:avLst/>
              <a:gdLst/>
              <a:ahLst/>
              <a:cxnLst/>
              <a:rect r="r" b="b" t="t" l="l"/>
              <a:pathLst>
                <a:path h="355600" w="1798320">
                  <a:moveTo>
                    <a:pt x="41910" y="73660"/>
                  </a:moveTo>
                  <a:cubicBezTo>
                    <a:pt x="1436370" y="67310"/>
                    <a:pt x="1459230" y="54610"/>
                    <a:pt x="1520190" y="48260"/>
                  </a:cubicBezTo>
                  <a:cubicBezTo>
                    <a:pt x="1595120" y="40640"/>
                    <a:pt x="1731010" y="0"/>
                    <a:pt x="1767840" y="35560"/>
                  </a:cubicBezTo>
                  <a:cubicBezTo>
                    <a:pt x="1798320" y="63500"/>
                    <a:pt x="1797050" y="170180"/>
                    <a:pt x="1769110" y="200660"/>
                  </a:cubicBezTo>
                  <a:cubicBezTo>
                    <a:pt x="1737360" y="232410"/>
                    <a:pt x="1639570" y="198120"/>
                    <a:pt x="1573530" y="204470"/>
                  </a:cubicBezTo>
                  <a:cubicBezTo>
                    <a:pt x="1502410" y="210820"/>
                    <a:pt x="1459230" y="231140"/>
                    <a:pt x="1355090" y="238760"/>
                  </a:cubicBezTo>
                  <a:cubicBezTo>
                    <a:pt x="1102360" y="259080"/>
                    <a:pt x="156210" y="355600"/>
                    <a:pt x="41910" y="241300"/>
                  </a:cubicBezTo>
                  <a:cubicBezTo>
                    <a:pt x="0" y="200660"/>
                    <a:pt x="41910" y="73660"/>
                    <a:pt x="41910" y="73660"/>
                  </a:cubicBezTo>
                </a:path>
              </a:pathLst>
            </a:custGeom>
            <a:solidFill>
              <a:srgbClr val="FFF234">
                <a:alpha val="24706"/>
              </a:srgbClr>
            </a:solidFill>
            <a:ln cap="sq">
              <a:noFill/>
              <a:prstDash val="solid"/>
              <a:miter/>
            </a:ln>
          </p:spPr>
        </p:sp>
      </p:grpSp>
      <p:grpSp>
        <p:nvGrpSpPr>
          <p:cNvPr name="Group 19" id="19"/>
          <p:cNvGrpSpPr/>
          <p:nvPr/>
        </p:nvGrpSpPr>
        <p:grpSpPr>
          <a:xfrm rot="0">
            <a:off x="12091035" y="8135303"/>
            <a:ext cx="1592580" cy="201930"/>
            <a:chOff x="0" y="0"/>
            <a:chExt cx="2123440" cy="269240"/>
          </a:xfrm>
        </p:grpSpPr>
        <p:sp>
          <p:nvSpPr>
            <p:cNvPr name="Freeform 20" id="20"/>
            <p:cNvSpPr/>
            <p:nvPr/>
          </p:nvSpPr>
          <p:spPr>
            <a:xfrm flipH="false" flipV="false" rot="0">
              <a:off x="7620" y="50800"/>
              <a:ext cx="2106930" cy="317500"/>
            </a:xfrm>
            <a:custGeom>
              <a:avLst/>
              <a:gdLst/>
              <a:ahLst/>
              <a:cxnLst/>
              <a:rect r="r" b="b" t="t" l="l"/>
              <a:pathLst>
                <a:path h="317500" w="2106930">
                  <a:moveTo>
                    <a:pt x="43180" y="0"/>
                  </a:moveTo>
                  <a:cubicBezTo>
                    <a:pt x="2106930" y="43180"/>
                    <a:pt x="2106930" y="121920"/>
                    <a:pt x="2063750" y="165100"/>
                  </a:cubicBezTo>
                  <a:cubicBezTo>
                    <a:pt x="1913890" y="314960"/>
                    <a:pt x="193040" y="317500"/>
                    <a:pt x="43180" y="166370"/>
                  </a:cubicBezTo>
                  <a:cubicBezTo>
                    <a:pt x="0" y="123190"/>
                    <a:pt x="43180" y="0"/>
                    <a:pt x="43180" y="0"/>
                  </a:cubicBezTo>
                </a:path>
              </a:pathLst>
            </a:custGeom>
            <a:solidFill>
              <a:srgbClr val="FFF234">
                <a:alpha val="24706"/>
              </a:srgbClr>
            </a:solidFill>
            <a:ln cap="sq">
              <a:noFill/>
              <a:prstDash val="solid"/>
              <a:miter/>
            </a:ln>
          </p:spPr>
        </p:sp>
      </p:grpSp>
      <p:grpSp>
        <p:nvGrpSpPr>
          <p:cNvPr name="Group 21" id="21"/>
          <p:cNvGrpSpPr/>
          <p:nvPr/>
        </p:nvGrpSpPr>
        <p:grpSpPr>
          <a:xfrm rot="0">
            <a:off x="13910310" y="7119938"/>
            <a:ext cx="1836420" cy="319088"/>
            <a:chOff x="0" y="0"/>
            <a:chExt cx="2448560" cy="425450"/>
          </a:xfrm>
        </p:grpSpPr>
        <p:sp>
          <p:nvSpPr>
            <p:cNvPr name="Freeform 22" id="22"/>
            <p:cNvSpPr/>
            <p:nvPr/>
          </p:nvSpPr>
          <p:spPr>
            <a:xfrm flipH="false" flipV="false" rot="0">
              <a:off x="29210" y="44450"/>
              <a:ext cx="2372360" cy="374650"/>
            </a:xfrm>
            <a:custGeom>
              <a:avLst/>
              <a:gdLst/>
              <a:ahLst/>
              <a:cxnLst/>
              <a:rect r="r" b="b" t="t" l="l"/>
              <a:pathLst>
                <a:path h="374650" w="2372360">
                  <a:moveTo>
                    <a:pt x="21590" y="163830"/>
                  </a:moveTo>
                  <a:cubicBezTo>
                    <a:pt x="424180" y="133350"/>
                    <a:pt x="525780" y="102870"/>
                    <a:pt x="640080" y="92710"/>
                  </a:cubicBezTo>
                  <a:cubicBezTo>
                    <a:pt x="772160" y="81280"/>
                    <a:pt x="914400" y="92710"/>
                    <a:pt x="1066800" y="85090"/>
                  </a:cubicBezTo>
                  <a:cubicBezTo>
                    <a:pt x="1243330" y="74930"/>
                    <a:pt x="1459230" y="43180"/>
                    <a:pt x="1634490" y="29210"/>
                  </a:cubicBezTo>
                  <a:cubicBezTo>
                    <a:pt x="1785620" y="19050"/>
                    <a:pt x="1938020" y="11430"/>
                    <a:pt x="2053590" y="7620"/>
                  </a:cubicBezTo>
                  <a:cubicBezTo>
                    <a:pt x="2136140" y="5080"/>
                    <a:pt x="2264410" y="0"/>
                    <a:pt x="2265680" y="6350"/>
                  </a:cubicBezTo>
                  <a:cubicBezTo>
                    <a:pt x="2265680" y="7620"/>
                    <a:pt x="2244090" y="8890"/>
                    <a:pt x="2242820" y="15240"/>
                  </a:cubicBezTo>
                  <a:cubicBezTo>
                    <a:pt x="2240280" y="30480"/>
                    <a:pt x="2372360" y="96520"/>
                    <a:pt x="2367280" y="123190"/>
                  </a:cubicBezTo>
                  <a:cubicBezTo>
                    <a:pt x="2363470" y="147320"/>
                    <a:pt x="2298700" y="158750"/>
                    <a:pt x="2237740" y="171450"/>
                  </a:cubicBezTo>
                  <a:cubicBezTo>
                    <a:pt x="2108200" y="196850"/>
                    <a:pt x="1812290" y="184150"/>
                    <a:pt x="1610360" y="198120"/>
                  </a:cubicBezTo>
                  <a:cubicBezTo>
                    <a:pt x="1422400" y="210820"/>
                    <a:pt x="1234440" y="240030"/>
                    <a:pt x="1066800" y="250190"/>
                  </a:cubicBezTo>
                  <a:cubicBezTo>
                    <a:pt x="922020" y="257810"/>
                    <a:pt x="779780" y="246380"/>
                    <a:pt x="659130" y="256540"/>
                  </a:cubicBezTo>
                  <a:cubicBezTo>
                    <a:pt x="563880" y="265430"/>
                    <a:pt x="497840" y="285750"/>
                    <a:pt x="405130" y="297180"/>
                  </a:cubicBezTo>
                  <a:cubicBezTo>
                    <a:pt x="293370" y="309880"/>
                    <a:pt x="90170" y="374650"/>
                    <a:pt x="36830" y="328930"/>
                  </a:cubicBezTo>
                  <a:cubicBezTo>
                    <a:pt x="0" y="299720"/>
                    <a:pt x="21590" y="163830"/>
                    <a:pt x="21590" y="163830"/>
                  </a:cubicBezTo>
                </a:path>
              </a:pathLst>
            </a:custGeom>
            <a:solidFill>
              <a:srgbClr val="FFF234">
                <a:alpha val="24706"/>
              </a:srgbClr>
            </a:solidFill>
            <a:ln cap="sq">
              <a:noFill/>
              <a:prstDash val="solid"/>
              <a:miter/>
            </a:ln>
          </p:spPr>
        </p:sp>
      </p:grpSp>
      <p:grpSp>
        <p:nvGrpSpPr>
          <p:cNvPr name="Group 23" id="23"/>
          <p:cNvGrpSpPr/>
          <p:nvPr/>
        </p:nvGrpSpPr>
        <p:grpSpPr>
          <a:xfrm rot="0">
            <a:off x="13900785" y="5206365"/>
            <a:ext cx="2107883" cy="245745"/>
            <a:chOff x="0" y="0"/>
            <a:chExt cx="2810510" cy="327660"/>
          </a:xfrm>
        </p:grpSpPr>
        <p:sp>
          <p:nvSpPr>
            <p:cNvPr name="Freeform 24" id="24"/>
            <p:cNvSpPr/>
            <p:nvPr/>
          </p:nvSpPr>
          <p:spPr>
            <a:xfrm flipH="false" flipV="false" rot="0">
              <a:off x="24130" y="45720"/>
              <a:ext cx="2772410" cy="281940"/>
            </a:xfrm>
            <a:custGeom>
              <a:avLst/>
              <a:gdLst/>
              <a:ahLst/>
              <a:cxnLst/>
              <a:rect r="r" b="b" t="t" l="l"/>
              <a:pathLst>
                <a:path h="281940" w="2772410">
                  <a:moveTo>
                    <a:pt x="26670" y="63500"/>
                  </a:moveTo>
                  <a:cubicBezTo>
                    <a:pt x="302260" y="58420"/>
                    <a:pt x="525780" y="27940"/>
                    <a:pt x="666750" y="19050"/>
                  </a:cubicBezTo>
                  <a:cubicBezTo>
                    <a:pt x="775970" y="11430"/>
                    <a:pt x="831850" y="10160"/>
                    <a:pt x="961390" y="7620"/>
                  </a:cubicBezTo>
                  <a:cubicBezTo>
                    <a:pt x="1205230" y="2540"/>
                    <a:pt x="1744980" y="0"/>
                    <a:pt x="2023110" y="5080"/>
                  </a:cubicBezTo>
                  <a:cubicBezTo>
                    <a:pt x="2202180" y="8890"/>
                    <a:pt x="2335530" y="15240"/>
                    <a:pt x="2465070" y="22860"/>
                  </a:cubicBezTo>
                  <a:cubicBezTo>
                    <a:pt x="2566670" y="29210"/>
                    <a:pt x="2696210" y="1270"/>
                    <a:pt x="2735580" y="44450"/>
                  </a:cubicBezTo>
                  <a:cubicBezTo>
                    <a:pt x="2766060" y="77470"/>
                    <a:pt x="2772410" y="173990"/>
                    <a:pt x="2734310" y="209550"/>
                  </a:cubicBezTo>
                  <a:cubicBezTo>
                    <a:pt x="2656840" y="281940"/>
                    <a:pt x="2278380" y="176530"/>
                    <a:pt x="2023110" y="170180"/>
                  </a:cubicBezTo>
                  <a:cubicBezTo>
                    <a:pt x="1725930" y="162560"/>
                    <a:pt x="1304290" y="167640"/>
                    <a:pt x="1057910" y="171450"/>
                  </a:cubicBezTo>
                  <a:cubicBezTo>
                    <a:pt x="904240" y="173990"/>
                    <a:pt x="817880" y="175260"/>
                    <a:pt x="684530" y="182880"/>
                  </a:cubicBezTo>
                  <a:cubicBezTo>
                    <a:pt x="530860" y="193040"/>
                    <a:pt x="304800" y="222250"/>
                    <a:pt x="185420" y="228600"/>
                  </a:cubicBezTo>
                  <a:cubicBezTo>
                    <a:pt x="118110" y="232410"/>
                    <a:pt x="53340" y="256540"/>
                    <a:pt x="26670" y="231140"/>
                  </a:cubicBezTo>
                  <a:cubicBezTo>
                    <a:pt x="0" y="203200"/>
                    <a:pt x="26670" y="63500"/>
                    <a:pt x="26670" y="63500"/>
                  </a:cubicBezTo>
                </a:path>
              </a:pathLst>
            </a:custGeom>
            <a:solidFill>
              <a:srgbClr val="FFF234">
                <a:alpha val="24706"/>
              </a:srgbClr>
            </a:solidFill>
            <a:ln cap="sq">
              <a:noFill/>
              <a:prstDash val="solid"/>
              <a:miter/>
            </a:ln>
          </p:spPr>
        </p:sp>
      </p:grpSp>
      <p:grpSp>
        <p:nvGrpSpPr>
          <p:cNvPr name="Group 25" id="25"/>
          <p:cNvGrpSpPr/>
          <p:nvPr/>
        </p:nvGrpSpPr>
        <p:grpSpPr>
          <a:xfrm rot="0">
            <a:off x="13959840" y="4941570"/>
            <a:ext cx="1945958" cy="201930"/>
            <a:chOff x="0" y="0"/>
            <a:chExt cx="2594610" cy="269240"/>
          </a:xfrm>
        </p:grpSpPr>
        <p:sp>
          <p:nvSpPr>
            <p:cNvPr name="Freeform 26" id="26"/>
            <p:cNvSpPr/>
            <p:nvPr/>
          </p:nvSpPr>
          <p:spPr>
            <a:xfrm flipH="false" flipV="false" rot="0">
              <a:off x="6350" y="50800"/>
              <a:ext cx="2580640" cy="336550"/>
            </a:xfrm>
            <a:custGeom>
              <a:avLst/>
              <a:gdLst/>
              <a:ahLst/>
              <a:cxnLst/>
              <a:rect r="r" b="b" t="t" l="l"/>
              <a:pathLst>
                <a:path h="336550" w="2580640">
                  <a:moveTo>
                    <a:pt x="44450" y="0"/>
                  </a:moveTo>
                  <a:cubicBezTo>
                    <a:pt x="2580640" y="43180"/>
                    <a:pt x="2580640" y="120650"/>
                    <a:pt x="2537460" y="165100"/>
                  </a:cubicBezTo>
                  <a:cubicBezTo>
                    <a:pt x="2367280" y="335280"/>
                    <a:pt x="215900" y="336550"/>
                    <a:pt x="44450" y="166370"/>
                  </a:cubicBezTo>
                  <a:cubicBezTo>
                    <a:pt x="0" y="121920"/>
                    <a:pt x="44450" y="0"/>
                    <a:pt x="44450" y="0"/>
                  </a:cubicBezTo>
                </a:path>
              </a:pathLst>
            </a:custGeom>
            <a:solidFill>
              <a:srgbClr val="FFF234">
                <a:alpha val="24706"/>
              </a:srgbClr>
            </a:solidFill>
            <a:ln cap="sq">
              <a:noFill/>
              <a:prstDash val="solid"/>
              <a:miter/>
            </a:ln>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9660" y="452439"/>
            <a:ext cx="6996128" cy="9382123"/>
            <a:chOff x="0" y="0"/>
            <a:chExt cx="9328171" cy="12509497"/>
          </a:xfrm>
        </p:grpSpPr>
        <p:pic>
          <p:nvPicPr>
            <p:cNvPr name="Picture 3" id="3"/>
            <p:cNvPicPr>
              <a:picLocks noChangeAspect="true"/>
            </p:cNvPicPr>
            <p:nvPr/>
          </p:nvPicPr>
          <p:blipFill>
            <a:blip r:embed="rId3">
              <a:alphaModFix amt="19999"/>
            </a:blip>
            <a:srcRect l="25143" t="0" r="25143" b="0"/>
            <a:stretch>
              <a:fillRect/>
            </a:stretch>
          </p:blipFill>
          <p:spPr>
            <a:xfrm flipH="false" flipV="false">
              <a:off x="0" y="0"/>
              <a:ext cx="9328171" cy="12509497"/>
            </a:xfrm>
            <a:prstGeom prst="rect">
              <a:avLst/>
            </a:prstGeom>
          </p:spPr>
        </p:pic>
      </p:grpSp>
      <p:grpSp>
        <p:nvGrpSpPr>
          <p:cNvPr name="Group 4" id="4"/>
          <p:cNvGrpSpPr/>
          <p:nvPr/>
        </p:nvGrpSpPr>
        <p:grpSpPr>
          <a:xfrm rot="0">
            <a:off x="1409877" y="3772835"/>
            <a:ext cx="5636495" cy="1453556"/>
            <a:chOff x="0" y="0"/>
            <a:chExt cx="1484509" cy="382830"/>
          </a:xfrm>
        </p:grpSpPr>
        <p:sp>
          <p:nvSpPr>
            <p:cNvPr name="Freeform 5" id="5"/>
            <p:cNvSpPr/>
            <p:nvPr/>
          </p:nvSpPr>
          <p:spPr>
            <a:xfrm flipH="false" flipV="false" rot="0">
              <a:off x="0" y="0"/>
              <a:ext cx="1484509" cy="382830"/>
            </a:xfrm>
            <a:custGeom>
              <a:avLst/>
              <a:gdLst/>
              <a:ahLst/>
              <a:cxnLst/>
              <a:rect r="r" b="b" t="t" l="l"/>
              <a:pathLst>
                <a:path h="382830" w="1484509">
                  <a:moveTo>
                    <a:pt x="0" y="0"/>
                  </a:moveTo>
                  <a:lnTo>
                    <a:pt x="1484509" y="0"/>
                  </a:lnTo>
                  <a:lnTo>
                    <a:pt x="1484509" y="382830"/>
                  </a:lnTo>
                  <a:lnTo>
                    <a:pt x="0" y="382830"/>
                  </a:lnTo>
                  <a:close/>
                </a:path>
              </a:pathLst>
            </a:custGeom>
            <a:solidFill>
              <a:srgbClr val="053860">
                <a:alpha val="49804"/>
              </a:srgbClr>
            </a:solidFill>
          </p:spPr>
        </p:sp>
        <p:sp>
          <p:nvSpPr>
            <p:cNvPr name="TextBox 6" id="6"/>
            <p:cNvSpPr txBox="true"/>
            <p:nvPr/>
          </p:nvSpPr>
          <p:spPr>
            <a:xfrm>
              <a:off x="0" y="-57150"/>
              <a:ext cx="1484509" cy="43998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858930" y="4251094"/>
            <a:ext cx="5717296" cy="544664"/>
          </a:xfrm>
          <a:prstGeom prst="rect">
            <a:avLst/>
          </a:prstGeom>
        </p:spPr>
        <p:txBody>
          <a:bodyPr anchor="t" rtlCol="false" tIns="0" lIns="0" bIns="0" rIns="0">
            <a:spAutoFit/>
          </a:bodyPr>
          <a:lstStyle/>
          <a:p>
            <a:pPr algn="l">
              <a:lnSpc>
                <a:spcPts val="4166"/>
              </a:lnSpc>
            </a:pPr>
            <a:r>
              <a:rPr lang="en-US" sz="3893">
                <a:solidFill>
                  <a:srgbClr val="FFFFFF"/>
                </a:solidFill>
                <a:latin typeface="Black Mango"/>
                <a:ea typeface="Black Mango"/>
                <a:cs typeface="Black Mango"/>
                <a:sym typeface="Black Mango"/>
              </a:rPr>
              <a:t>About the Dataset </a:t>
            </a:r>
          </a:p>
        </p:txBody>
      </p:sp>
      <p:graphicFrame>
        <p:nvGraphicFramePr>
          <p:cNvPr name="Table 8" id="8"/>
          <p:cNvGraphicFramePr>
            <a:graphicFrameLocks noGrp="true"/>
          </p:cNvGraphicFramePr>
          <p:nvPr/>
        </p:nvGraphicFramePr>
        <p:xfrm>
          <a:off x="8141942" y="351298"/>
          <a:ext cx="9501102" cy="9506063"/>
        </p:xfrm>
        <a:graphic>
          <a:graphicData uri="http://schemas.openxmlformats.org/drawingml/2006/table">
            <a:tbl>
              <a:tblPr/>
              <a:tblGrid>
                <a:gridCol w="3211213"/>
                <a:gridCol w="6289890"/>
              </a:tblGrid>
              <a:tr h="486750">
                <a:tc>
                  <a:txBody>
                    <a:bodyPr anchor="t" rtlCol="false"/>
                    <a:lstStyle/>
                    <a:p>
                      <a:pPr algn="l">
                        <a:lnSpc>
                          <a:spcPts val="2240"/>
                        </a:lnSpc>
                        <a:defRPr/>
                      </a:pPr>
                      <a:r>
                        <a:rPr lang="en-US" sz="1600" b="true">
                          <a:solidFill>
                            <a:srgbClr val="000000"/>
                          </a:solidFill>
                          <a:latin typeface="Open Sauce Bold"/>
                          <a:ea typeface="Open Sauce Bold"/>
                          <a:cs typeface="Open Sauce Bold"/>
                          <a:sym typeface="Open Sauce Bold"/>
                        </a:rPr>
                        <a:t>Section</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Open Sauce Bold"/>
                          <a:ea typeface="Open Sauce Bold"/>
                          <a:cs typeface="Open Sauce Bold"/>
                          <a:sym typeface="Open Sauce Bold"/>
                        </a:rPr>
                        <a:t>Details</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0472">
                <a:tc>
                  <a:txBody>
                    <a:bodyPr anchor="t" rtlCol="false"/>
                    <a:lstStyle/>
                    <a:p>
                      <a:pPr algn="l">
                        <a:lnSpc>
                          <a:spcPts val="2520"/>
                        </a:lnSpc>
                        <a:defRPr/>
                      </a:pPr>
                      <a:r>
                        <a:rPr lang="en-US" sz="1800" b="true">
                          <a:solidFill>
                            <a:srgbClr val="000000"/>
                          </a:solidFill>
                          <a:latin typeface="Open Sauce Bold"/>
                          <a:ea typeface="Open Sauce Bold"/>
                          <a:cs typeface="Open Sauce Bold"/>
                          <a:sym typeface="Open Sauce Bold"/>
                        </a:rPr>
                        <a:t>Study Aim</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Open Sauce"/>
                          <a:ea typeface="Open Sauce"/>
                          <a:cs typeface="Open Sauce"/>
                          <a:sym typeface="Open Sauce"/>
                        </a:rPr>
                        <a:t>Understand the valuable groundwork by documenting volatility measures and session comparisons.</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05379">
                <a:tc>
                  <a:txBody>
                    <a:bodyPr anchor="t" rtlCol="false"/>
                    <a:lstStyle/>
                    <a:p>
                      <a:pPr algn="l">
                        <a:lnSpc>
                          <a:spcPts val="2520"/>
                        </a:lnSpc>
                        <a:defRPr/>
                      </a:pPr>
                      <a:r>
                        <a:rPr lang="en-US" sz="1800" b="true">
                          <a:solidFill>
                            <a:srgbClr val="000000"/>
                          </a:solidFill>
                          <a:latin typeface="Open Sauce Bold"/>
                          <a:ea typeface="Open Sauce Bold"/>
                          <a:cs typeface="Open Sauce Bold"/>
                          <a:sym typeface="Open Sauce Bold"/>
                        </a:rPr>
                        <a:t>Importance</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Open Sauce"/>
                          <a:ea typeface="Open Sauce"/>
                          <a:cs typeface="Open Sauce"/>
                          <a:sym typeface="Open Sauce"/>
                        </a:rPr>
                        <a:t>Greater precision is required by risk managers and automated controllers due to continuous trading being entrenched.</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05379">
                <a:tc>
                  <a:txBody>
                    <a:bodyPr anchor="t" rtlCol="false"/>
                    <a:lstStyle/>
                    <a:p>
                      <a:pPr algn="l">
                        <a:lnSpc>
                          <a:spcPts val="2520"/>
                        </a:lnSpc>
                        <a:defRPr/>
                      </a:pPr>
                      <a:r>
                        <a:rPr lang="en-US" sz="1800" b="true">
                          <a:solidFill>
                            <a:srgbClr val="000000"/>
                          </a:solidFill>
                          <a:latin typeface="Open Sauce Bold"/>
                          <a:ea typeface="Open Sauce Bold"/>
                          <a:cs typeface="Open Sauce Bold"/>
                          <a:sym typeface="Open Sauce Bold"/>
                        </a:rPr>
                        <a:t>Framework Refocus</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Open Sauce"/>
                          <a:ea typeface="Open Sauce"/>
                          <a:cs typeface="Open Sauce"/>
                          <a:sym typeface="Open Sauce"/>
                        </a:rPr>
                        <a:t>10-minute midpoint returns on BSE and LSE over a two-month sample  January 28 – March 11, 2025 with two analyzing factors: </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75566">
                <a:tc>
                  <a:txBody>
                    <a:bodyPr anchor="t" rtlCol="false"/>
                    <a:lstStyle/>
                    <a:p>
                      <a:pPr algn="l">
                        <a:lnSpc>
                          <a:spcPts val="2520"/>
                        </a:lnSpc>
                        <a:defRPr/>
                      </a:pP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Open Sauce"/>
                          <a:ea typeface="Open Sauce"/>
                          <a:cs typeface="Open Sauce"/>
                          <a:sym typeface="Open Sauce"/>
                        </a:rPr>
                        <a:t>1) Market Microstructure considerations</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86750">
                <a:tc>
                  <a:txBody>
                    <a:bodyPr anchor="t" rtlCol="false"/>
                    <a:lstStyle/>
                    <a:p>
                      <a:pPr algn="l">
                        <a:lnSpc>
                          <a:spcPts val="2520"/>
                        </a:lnSpc>
                        <a:defRPr/>
                      </a:pP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Open Sauce"/>
                          <a:ea typeface="Open Sauce"/>
                          <a:cs typeface="Open Sauce"/>
                          <a:sym typeface="Open Sauce"/>
                        </a:rPr>
                        <a:t>2) Risk Metrics Developments</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4162">
                <a:tc>
                  <a:txBody>
                    <a:bodyPr anchor="t" rtlCol="false"/>
                    <a:lstStyle/>
                    <a:p>
                      <a:pPr algn="l">
                        <a:lnSpc>
                          <a:spcPts val="2520"/>
                        </a:lnSpc>
                        <a:defRPr/>
                      </a:pPr>
                      <a:r>
                        <a:rPr lang="en-US" sz="1800" b="true">
                          <a:solidFill>
                            <a:srgbClr val="000000"/>
                          </a:solidFill>
                          <a:latin typeface="Open Sauce Bold"/>
                          <a:ea typeface="Open Sauce Bold"/>
                          <a:cs typeface="Open Sauce Bold"/>
                          <a:sym typeface="Open Sauce Bold"/>
                        </a:rPr>
                        <a:t>Timestamp and Data Alignment</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Open Sauce"/>
                          <a:ea typeface="Open Sauce"/>
                          <a:cs typeface="Open Sauce"/>
                          <a:sym typeface="Open Sauce"/>
                        </a:rPr>
                        <a:t>All timestamps anchored to UTC and data aligned to a 10-minute grid.</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1707">
                <a:tc>
                  <a:txBody>
                    <a:bodyPr anchor="t" rtlCol="false"/>
                    <a:lstStyle/>
                    <a:p>
                      <a:pPr algn="l">
                        <a:lnSpc>
                          <a:spcPts val="2520"/>
                        </a:lnSpc>
                        <a:defRPr/>
                      </a:pPr>
                      <a:r>
                        <a:rPr lang="en-US" sz="1800" b="true">
                          <a:solidFill>
                            <a:srgbClr val="000000"/>
                          </a:solidFill>
                          <a:latin typeface="Open Sauce Bold"/>
                          <a:ea typeface="Open Sauce Bold"/>
                          <a:cs typeface="Open Sauce Bold"/>
                          <a:sym typeface="Open Sauce Bold"/>
                        </a:rPr>
                        <a:t>Data Integrity Measures</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Open Sauce"/>
                          <a:ea typeface="Open Sauce"/>
                          <a:cs typeface="Open Sauce"/>
                          <a:sym typeface="Open Sauce"/>
                        </a:rPr>
                        <a:t>Missing intervals (&lt; 4 per day) forward-filled; days with excessive gaps dropped.</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35782">
                <a:tc>
                  <a:txBody>
                    <a:bodyPr anchor="t" rtlCol="false"/>
                    <a:lstStyle/>
                    <a:p>
                      <a:pPr algn="l">
                        <a:lnSpc>
                          <a:spcPts val="2520"/>
                        </a:lnSpc>
                        <a:defRPr/>
                      </a:pPr>
                      <a:r>
                        <a:rPr lang="en-US" sz="1800" b="true">
                          <a:solidFill>
                            <a:srgbClr val="000000"/>
                          </a:solidFill>
                          <a:latin typeface="Open Sauce Bold"/>
                          <a:ea typeface="Open Sauce Bold"/>
                          <a:cs typeface="Open Sauce Bold"/>
                          <a:sym typeface="Open Sauce Bold"/>
                        </a:rPr>
                        <a:t>Resulting Panel</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Open Sauce"/>
                          <a:ea typeface="Open Sauce"/>
                          <a:cs typeface="Open Sauce"/>
                          <a:sym typeface="Open Sauce"/>
                        </a:rPr>
                        <a:t>Approximately 6,900 observations per market, providing ample granularity to detect microstructural risk patterns.</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4115">
                <a:tc>
                  <a:txBody>
                    <a:bodyPr anchor="t" rtlCol="false"/>
                    <a:lstStyle/>
                    <a:p>
                      <a:pPr algn="l">
                        <a:lnSpc>
                          <a:spcPts val="2520"/>
                        </a:lnSpc>
                        <a:defRPr/>
                      </a:pPr>
                      <a:r>
                        <a:rPr lang="en-US" sz="1800" b="true">
                          <a:solidFill>
                            <a:srgbClr val="000000"/>
                          </a:solidFill>
                          <a:latin typeface="Open Sauce Bold"/>
                          <a:ea typeface="Open Sauce Bold"/>
                          <a:cs typeface="Open Sauce Bold"/>
                          <a:sym typeface="Open Sauce Bold"/>
                        </a:rPr>
                        <a:t>Data Preparation and Feature Engineering</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60"/>
                        </a:lnSpc>
                        <a:defRPr/>
                      </a:pPr>
                      <a:r>
                        <a:rPr lang="en-US" sz="1400">
                          <a:solidFill>
                            <a:srgbClr val="000000"/>
                          </a:solidFill>
                          <a:latin typeface="Open Sauce"/>
                          <a:ea typeface="Open Sauce"/>
                          <a:cs typeface="Open Sauce"/>
                          <a:sym typeface="Open Sauce"/>
                        </a:rPr>
                        <a:t>Intraday market data obtained from Bloomberg Terminal, including BSE and LSE sheets with time-stamped observations of Open, High, Low, Close prices, simple moving averages, and traded volume.</a:t>
                      </a:r>
                      <a:endParaRPr lang="en-US" sz="1100"/>
                    </a:p>
                  </a:txBody>
                  <a:tcPr marL="66675" marR="66675" marT="66675" marB="66675" anchor="t">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DAGnAjntxrc</dc:identifier>
  <dcterms:modified xsi:type="dcterms:W3CDTF">2011-08-01T06:04:30Z</dcterms:modified>
  <cp:revision>1</cp:revision>
  <dc:title>Poorva Nahar_Presentation </dc:title>
</cp:coreProperties>
</file>