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1" r:id="rId2"/>
    <p:sldId id="275" r:id="rId3"/>
    <p:sldId id="276" r:id="rId4"/>
    <p:sldId id="277" r:id="rId5"/>
    <p:sldId id="257" r:id="rId6"/>
    <p:sldId id="298" r:id="rId7"/>
    <p:sldId id="258" r:id="rId8"/>
    <p:sldId id="260" r:id="rId9"/>
    <p:sldId id="261" r:id="rId10"/>
    <p:sldId id="262" r:id="rId11"/>
    <p:sldId id="266" r:id="rId12"/>
    <p:sldId id="263" r:id="rId13"/>
    <p:sldId id="264" r:id="rId14"/>
    <p:sldId id="265" r:id="rId15"/>
    <p:sldId id="293" r:id="rId16"/>
    <p:sldId id="274" r:id="rId17"/>
    <p:sldId id="288" r:id="rId18"/>
    <p:sldId id="289" r:id="rId19"/>
    <p:sldId id="296" r:id="rId20"/>
    <p:sldId id="290" r:id="rId21"/>
    <p:sldId id="271" r:id="rId22"/>
    <p:sldId id="287" r:id="rId23"/>
    <p:sldId id="282" r:id="rId24"/>
    <p:sldId id="300" r:id="rId25"/>
    <p:sldId id="299" r:id="rId26"/>
    <p:sldId id="297" r:id="rId27"/>
    <p:sldId id="278" r:id="rId28"/>
    <p:sldId id="280" r:id="rId29"/>
    <p:sldId id="27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420882-F597-6056-121F-9BF9A92DAB41}" v="1" dt="2024-05-01T00:17:48.660"/>
    <p1510:client id="{FC38A8E1-B692-BB05-4962-E82D8FF38C8B}" v="1" dt="2024-05-02T21:35:32.7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7826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25718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99112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98787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3002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30868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48575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2933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47948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25601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692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4/4/2025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7552702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yeganehbavafa/mental-health-in-the-pregnancy-during-the-covid-19/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r>
              <a:rPr lang="en-US" sz="3400" b="1">
                <a:latin typeface="Baskerville Old Face"/>
                <a:ea typeface="Calibri"/>
                <a:cs typeface="Calibri"/>
              </a:rPr>
              <a:t>Analyzing the Impact of Demographic Factors on the occurrence of Post Natal Depression (measured using EPDS scores) in Pregnant Women during COVID-19 Pandemic</a:t>
            </a:r>
            <a:endParaRPr lang="en-US" sz="3400" b="1">
              <a:latin typeface="Baskerville Old Face"/>
              <a:ea typeface="Calibri Light"/>
              <a:cs typeface="Calibri Light"/>
            </a:endParaRPr>
          </a:p>
        </p:txBody>
      </p:sp>
      <p:sp>
        <p:nvSpPr>
          <p:cNvPr id="3" name="Subtitle 2"/>
          <p:cNvSpPr>
            <a:spLocks noGrp="1"/>
          </p:cNvSpPr>
          <p:nvPr>
            <p:ph type="subTitle" idx="1"/>
          </p:nvPr>
        </p:nvSpPr>
        <p:spPr>
          <a:xfrm>
            <a:off x="1966912" y="5645150"/>
            <a:ext cx="8258176" cy="631825"/>
          </a:xfrm>
        </p:spPr>
        <p:txBody>
          <a:bodyPr vert="horz" lIns="91440" tIns="45720" rIns="91440" bIns="45720" rtlCol="0" anchor="ctr">
            <a:normAutofit/>
          </a:bodyPr>
          <a:lstStyle/>
          <a:p>
            <a:r>
              <a:rPr lang="en-US" sz="1300" b="1">
                <a:ea typeface="+mn-lt"/>
                <a:cs typeface="+mn-lt"/>
              </a:rPr>
              <a:t>Group 13</a:t>
            </a:r>
          </a:p>
          <a:p>
            <a:r>
              <a:rPr lang="en-US" sz="1300" b="1">
                <a:ea typeface="+mn-lt"/>
                <a:cs typeface="+mn-lt"/>
              </a:rPr>
              <a:t>Nikhil Chowdary Gali, Poorva Reddy Vanga, Puja Darshana Mishra, Ramya Keerthi Majji, Sushruthi Panakanti</a:t>
            </a:r>
            <a:endParaRPr lang="en-US" sz="1300" b="1">
              <a:ea typeface="Calibri"/>
              <a:cs typeface="Calibri"/>
            </a:endParaRP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8335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E90DCD5-C4A1-2C40-AFCC-BC0AC83D1212}"/>
              </a:ext>
            </a:extLst>
          </p:cNvPr>
          <p:cNvSpPr>
            <a:spLocks noGrp="1"/>
          </p:cNvSpPr>
          <p:nvPr>
            <p:ph type="title"/>
          </p:nvPr>
        </p:nvSpPr>
        <p:spPr>
          <a:xfrm>
            <a:off x="838200" y="978408"/>
            <a:ext cx="3721608" cy="1106424"/>
          </a:xfrm>
        </p:spPr>
        <p:txBody>
          <a:bodyPr vert="horz" lIns="91440" tIns="45720" rIns="91440" bIns="45720" rtlCol="0">
            <a:normAutofit/>
          </a:bodyPr>
          <a:lstStyle/>
          <a:p>
            <a:pPr algn="ctr"/>
            <a:r>
              <a:rPr lang="en-US" sz="3600" b="1"/>
              <a:t>Visualizations</a:t>
            </a:r>
            <a:endParaRPr lang="en-US" sz="3600"/>
          </a:p>
        </p:txBody>
      </p:sp>
      <p:sp>
        <p:nvSpPr>
          <p:cNvPr id="36" name="Rectangle 35">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F4F9FF7-1746-4EC1-EFF8-1DB65231A00E}"/>
              </a:ext>
            </a:extLst>
          </p:cNvPr>
          <p:cNvSpPr>
            <a:spLocks noGrp="1"/>
          </p:cNvSpPr>
          <p:nvPr>
            <p:ph idx="1"/>
          </p:nvPr>
        </p:nvSpPr>
        <p:spPr>
          <a:xfrm>
            <a:off x="838200" y="2368296"/>
            <a:ext cx="3721608" cy="3502152"/>
          </a:xfrm>
        </p:spPr>
        <p:txBody>
          <a:bodyPr vert="horz" lIns="91440" tIns="45720" rIns="91440" bIns="45720" rtlCol="0" anchor="t">
            <a:noAutofit/>
          </a:bodyPr>
          <a:lstStyle/>
          <a:p>
            <a:r>
              <a:rPr lang="en-US" sz="2000">
                <a:ea typeface="+mn-lt"/>
                <a:cs typeface="+mn-lt"/>
              </a:rPr>
              <a:t>Creating visualizations to understand the distribution of maternal education levels using bar graphs and pie charts.</a:t>
            </a:r>
          </a:p>
          <a:p>
            <a:r>
              <a:rPr lang="en-US" sz="2000">
                <a:ea typeface="+mn-lt"/>
                <a:cs typeface="+mn-lt"/>
              </a:rPr>
              <a:t>Visualizing the distribution of household income levels using bar graphs and pie charts.</a:t>
            </a:r>
          </a:p>
          <a:p>
            <a:r>
              <a:rPr lang="en-US" sz="2000">
                <a:ea typeface="+mn-lt"/>
                <a:cs typeface="+mn-lt"/>
              </a:rPr>
              <a:t>Visualizing the distribution of depression levels using a pie chart.</a:t>
            </a:r>
          </a:p>
        </p:txBody>
      </p:sp>
      <p:pic>
        <p:nvPicPr>
          <p:cNvPr id="7" name="Picture 6" descr="A diagram of a pie chart&#10;&#10;Description automatically generated">
            <a:extLst>
              <a:ext uri="{FF2B5EF4-FFF2-40B4-BE49-F238E27FC236}">
                <a16:creationId xmlns:a16="http://schemas.microsoft.com/office/drawing/2014/main" id="{9A587D76-B802-7D66-0CF0-58527939AA4F}"/>
              </a:ext>
            </a:extLst>
          </p:cNvPr>
          <p:cNvPicPr>
            <a:picLocks noChangeAspect="1"/>
          </p:cNvPicPr>
          <p:nvPr/>
        </p:nvPicPr>
        <p:blipFill>
          <a:blip r:embed="rId2"/>
          <a:stretch>
            <a:fillRect/>
          </a:stretch>
        </p:blipFill>
        <p:spPr>
          <a:xfrm>
            <a:off x="5233267" y="678442"/>
            <a:ext cx="3248351" cy="2598681"/>
          </a:xfrm>
          <a:prstGeom prst="rect">
            <a:avLst/>
          </a:prstGeom>
        </p:spPr>
      </p:pic>
      <p:pic>
        <p:nvPicPr>
          <p:cNvPr id="6" name="Picture 5" descr="A chart of a child&amp;#39;s degree&#10;&#10;Description automatically generated">
            <a:extLst>
              <a:ext uri="{FF2B5EF4-FFF2-40B4-BE49-F238E27FC236}">
                <a16:creationId xmlns:a16="http://schemas.microsoft.com/office/drawing/2014/main" id="{041EF3C0-55AD-7829-E324-A431015C6DE0}"/>
              </a:ext>
            </a:extLst>
          </p:cNvPr>
          <p:cNvPicPr>
            <a:picLocks noChangeAspect="1"/>
          </p:cNvPicPr>
          <p:nvPr/>
        </p:nvPicPr>
        <p:blipFill>
          <a:blip r:embed="rId3"/>
          <a:stretch>
            <a:fillRect/>
          </a:stretch>
        </p:blipFill>
        <p:spPr>
          <a:xfrm>
            <a:off x="8589914" y="678444"/>
            <a:ext cx="3248352" cy="2598681"/>
          </a:xfrm>
          <a:prstGeom prst="rect">
            <a:avLst/>
          </a:prstGeom>
        </p:spPr>
      </p:pic>
      <p:pic>
        <p:nvPicPr>
          <p:cNvPr id="4" name="Picture 3" descr="A graph of a bar graph&#10;&#10;Description automatically generated">
            <a:extLst>
              <a:ext uri="{FF2B5EF4-FFF2-40B4-BE49-F238E27FC236}">
                <a16:creationId xmlns:a16="http://schemas.microsoft.com/office/drawing/2014/main" id="{C645EFE7-72A7-677A-2501-546AA36A3C9D}"/>
              </a:ext>
            </a:extLst>
          </p:cNvPr>
          <p:cNvPicPr>
            <a:picLocks noChangeAspect="1"/>
          </p:cNvPicPr>
          <p:nvPr/>
        </p:nvPicPr>
        <p:blipFill>
          <a:blip r:embed="rId4"/>
          <a:stretch>
            <a:fillRect/>
          </a:stretch>
        </p:blipFill>
        <p:spPr>
          <a:xfrm>
            <a:off x="5233268" y="3482955"/>
            <a:ext cx="3248352" cy="2598681"/>
          </a:xfrm>
          <a:prstGeom prst="rect">
            <a:avLst/>
          </a:prstGeom>
        </p:spPr>
      </p:pic>
      <p:pic>
        <p:nvPicPr>
          <p:cNvPr id="5" name="Picture 4" descr="A pie chart of maternity education&#10;&#10;Description automatically generated">
            <a:extLst>
              <a:ext uri="{FF2B5EF4-FFF2-40B4-BE49-F238E27FC236}">
                <a16:creationId xmlns:a16="http://schemas.microsoft.com/office/drawing/2014/main" id="{EE1E381E-C144-9046-DC75-5116A3D4625F}"/>
              </a:ext>
            </a:extLst>
          </p:cNvPr>
          <p:cNvPicPr>
            <a:picLocks noChangeAspect="1"/>
          </p:cNvPicPr>
          <p:nvPr/>
        </p:nvPicPr>
        <p:blipFill>
          <a:blip r:embed="rId5"/>
          <a:stretch>
            <a:fillRect/>
          </a:stretch>
        </p:blipFill>
        <p:spPr>
          <a:xfrm>
            <a:off x="8589914" y="3481491"/>
            <a:ext cx="3248352" cy="2598681"/>
          </a:xfrm>
          <a:prstGeom prst="rect">
            <a:avLst/>
          </a:prstGeom>
        </p:spPr>
      </p:pic>
    </p:spTree>
    <p:extLst>
      <p:ext uri="{BB962C8B-B14F-4D97-AF65-F5344CB8AC3E}">
        <p14:creationId xmlns:p14="http://schemas.microsoft.com/office/powerpoint/2010/main" val="3997093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F6F833AD-6F6B-D7BC-12C9-B7E39D96E341}"/>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6600" b="1" kern="1200">
                <a:latin typeface="+mj-lt"/>
                <a:ea typeface="+mj-ea"/>
                <a:cs typeface="+mj-cs"/>
              </a:rPr>
              <a:t>Exploratory Data Analysis</a:t>
            </a:r>
            <a:endParaRPr lang="en-US" sz="6600" b="1" kern="1200">
              <a:latin typeface="+mj-lt"/>
            </a:endParaRPr>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6878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C830FB-73F0-DCDE-643E-6740B77CC68D}"/>
              </a:ext>
            </a:extLst>
          </p:cNvPr>
          <p:cNvSpPr>
            <a:spLocks noGrp="1"/>
          </p:cNvSpPr>
          <p:nvPr>
            <p:ph type="title"/>
          </p:nvPr>
        </p:nvSpPr>
        <p:spPr>
          <a:xfrm>
            <a:off x="438912" y="859536"/>
            <a:ext cx="4837176" cy="1243584"/>
          </a:xfrm>
        </p:spPr>
        <p:txBody>
          <a:bodyPr>
            <a:normAutofit/>
          </a:bodyPr>
          <a:lstStyle/>
          <a:p>
            <a:r>
              <a:rPr lang="en-US" sz="3400">
                <a:ea typeface="+mj-lt"/>
                <a:cs typeface="+mj-lt"/>
              </a:rPr>
              <a:t>Distribution of Categorical Variables</a:t>
            </a:r>
            <a:endParaRPr lang="en-US" sz="3400"/>
          </a:p>
        </p:txBody>
      </p:sp>
      <p:sp>
        <p:nvSpPr>
          <p:cNvPr id="17" name="Rectangle 16">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5B202F2-477B-307B-867C-1EBABDA9D043}"/>
              </a:ext>
            </a:extLst>
          </p:cNvPr>
          <p:cNvSpPr>
            <a:spLocks noGrp="1"/>
          </p:cNvSpPr>
          <p:nvPr>
            <p:ph idx="1"/>
          </p:nvPr>
        </p:nvSpPr>
        <p:spPr>
          <a:xfrm>
            <a:off x="438912" y="2514600"/>
            <a:ext cx="4837176" cy="3666744"/>
          </a:xfrm>
        </p:spPr>
        <p:txBody>
          <a:bodyPr vert="horz" lIns="91440" tIns="45720" rIns="91440" bIns="45720" rtlCol="0" anchor="t">
            <a:normAutofit/>
          </a:bodyPr>
          <a:lstStyle/>
          <a:p>
            <a:r>
              <a:rPr lang="en-US" sz="1800">
                <a:ea typeface="+mn-lt"/>
                <a:cs typeface="+mn-lt"/>
              </a:rPr>
              <a:t>Bar graphs depicting the distribution of categorical variables:</a:t>
            </a:r>
            <a:endParaRPr lang="en-US" sz="1800"/>
          </a:p>
          <a:p>
            <a:pPr lvl="1">
              <a:buFont typeface="Courier New" panose="020B0604020202020204" pitchFamily="34" charset="0"/>
              <a:buChar char="o"/>
            </a:pPr>
            <a:r>
              <a:rPr lang="en-US" sz="1800">
                <a:ea typeface="+mn-lt"/>
                <a:cs typeface="+mn-lt"/>
              </a:rPr>
              <a:t>Capped Maternal Age categories</a:t>
            </a:r>
          </a:p>
          <a:p>
            <a:pPr lvl="1">
              <a:buFont typeface="Courier New" panose="020B0604020202020204" pitchFamily="34" charset="0"/>
              <a:buChar char="o"/>
            </a:pPr>
            <a:r>
              <a:rPr lang="en-US" sz="1800">
                <a:ea typeface="+mn-lt"/>
                <a:cs typeface="+mn-lt"/>
              </a:rPr>
              <a:t>Cleaned Household Income categories</a:t>
            </a:r>
          </a:p>
          <a:p>
            <a:pPr lvl="1">
              <a:buFont typeface="Courier New" panose="020B0604020202020204" pitchFamily="34" charset="0"/>
              <a:buChar char="o"/>
            </a:pPr>
            <a:r>
              <a:rPr lang="en-US" sz="1800">
                <a:ea typeface="+mn-lt"/>
                <a:cs typeface="+mn-lt"/>
              </a:rPr>
              <a:t>Cleaned Maternal Education categories</a:t>
            </a:r>
            <a:endParaRPr lang="en-US" sz="1800"/>
          </a:p>
        </p:txBody>
      </p:sp>
      <p:pic>
        <p:nvPicPr>
          <p:cNvPr id="4" name="Picture 3" descr="A graph of a bar graph&#10;&#10;Description automatically generated">
            <a:extLst>
              <a:ext uri="{FF2B5EF4-FFF2-40B4-BE49-F238E27FC236}">
                <a16:creationId xmlns:a16="http://schemas.microsoft.com/office/drawing/2014/main" id="{949918A9-B61D-6888-4A8A-16D551B15177}"/>
              </a:ext>
            </a:extLst>
          </p:cNvPr>
          <p:cNvPicPr>
            <a:picLocks noChangeAspect="1"/>
          </p:cNvPicPr>
          <p:nvPr/>
        </p:nvPicPr>
        <p:blipFill>
          <a:blip r:embed="rId2"/>
          <a:stretch>
            <a:fillRect/>
          </a:stretch>
        </p:blipFill>
        <p:spPr>
          <a:xfrm>
            <a:off x="6565392" y="637156"/>
            <a:ext cx="2505456" cy="2004365"/>
          </a:xfrm>
          <a:prstGeom prst="rect">
            <a:avLst/>
          </a:prstGeom>
        </p:spPr>
      </p:pic>
      <p:pic>
        <p:nvPicPr>
          <p:cNvPr id="5" name="Picture 4" descr="A bar graph with numbers and a bar chart&#10;&#10;Description automatically generated">
            <a:extLst>
              <a:ext uri="{FF2B5EF4-FFF2-40B4-BE49-F238E27FC236}">
                <a16:creationId xmlns:a16="http://schemas.microsoft.com/office/drawing/2014/main" id="{465138E5-36E5-5E0B-B7E6-8B8F87F02462}"/>
              </a:ext>
            </a:extLst>
          </p:cNvPr>
          <p:cNvPicPr>
            <a:picLocks noChangeAspect="1"/>
          </p:cNvPicPr>
          <p:nvPr/>
        </p:nvPicPr>
        <p:blipFill>
          <a:blip r:embed="rId3"/>
          <a:stretch>
            <a:fillRect/>
          </a:stretch>
        </p:blipFill>
        <p:spPr>
          <a:xfrm>
            <a:off x="9288744" y="637156"/>
            <a:ext cx="2505456" cy="2004365"/>
          </a:xfrm>
          <a:prstGeom prst="rect">
            <a:avLst/>
          </a:prstGeom>
        </p:spPr>
      </p:pic>
      <p:pic>
        <p:nvPicPr>
          <p:cNvPr id="6" name="Picture 5" descr="A graph of a bar graph&#10;&#10;Description automatically generated">
            <a:extLst>
              <a:ext uri="{FF2B5EF4-FFF2-40B4-BE49-F238E27FC236}">
                <a16:creationId xmlns:a16="http://schemas.microsoft.com/office/drawing/2014/main" id="{677042FA-85E0-CFDF-5B2C-4CC94AFBA14D}"/>
              </a:ext>
            </a:extLst>
          </p:cNvPr>
          <p:cNvPicPr>
            <a:picLocks noChangeAspect="1"/>
          </p:cNvPicPr>
          <p:nvPr/>
        </p:nvPicPr>
        <p:blipFill>
          <a:blip r:embed="rId4"/>
          <a:stretch>
            <a:fillRect/>
          </a:stretch>
        </p:blipFill>
        <p:spPr>
          <a:xfrm>
            <a:off x="7127664" y="2897934"/>
            <a:ext cx="4104262" cy="3283410"/>
          </a:xfrm>
          <a:prstGeom prst="rect">
            <a:avLst/>
          </a:prstGeom>
        </p:spPr>
      </p:pic>
    </p:spTree>
    <p:extLst>
      <p:ext uri="{BB962C8B-B14F-4D97-AF65-F5344CB8AC3E}">
        <p14:creationId xmlns:p14="http://schemas.microsoft.com/office/powerpoint/2010/main" val="1015023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153296-3490-F55B-8740-3CDC155FB01C}"/>
              </a:ext>
            </a:extLst>
          </p:cNvPr>
          <p:cNvSpPr>
            <a:spLocks noGrp="1"/>
          </p:cNvSpPr>
          <p:nvPr>
            <p:ph type="title"/>
          </p:nvPr>
        </p:nvSpPr>
        <p:spPr>
          <a:xfrm>
            <a:off x="630936" y="640080"/>
            <a:ext cx="4818888" cy="1481328"/>
          </a:xfrm>
        </p:spPr>
        <p:txBody>
          <a:bodyPr anchor="b">
            <a:normAutofit/>
          </a:bodyPr>
          <a:lstStyle/>
          <a:p>
            <a:r>
              <a:rPr lang="en-US" sz="3400">
                <a:ea typeface="+mj-lt"/>
                <a:cs typeface="+mj-lt"/>
              </a:rPr>
              <a:t>Scatter Plot of Maternal Age vs. Depression Scale</a:t>
            </a:r>
            <a:endParaRPr lang="en-US" sz="3400"/>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AC6EA7-C1B3-87EE-6D7F-F49E4FA9F67C}"/>
              </a:ext>
            </a:extLst>
          </p:cNvPr>
          <p:cNvSpPr>
            <a:spLocks noGrp="1"/>
          </p:cNvSpPr>
          <p:nvPr>
            <p:ph idx="1"/>
          </p:nvPr>
        </p:nvSpPr>
        <p:spPr>
          <a:xfrm>
            <a:off x="630936" y="2660904"/>
            <a:ext cx="4818888" cy="3547872"/>
          </a:xfrm>
        </p:spPr>
        <p:txBody>
          <a:bodyPr vert="horz" lIns="91440" tIns="45720" rIns="91440" bIns="45720" rtlCol="0" anchor="t">
            <a:normAutofit/>
          </a:bodyPr>
          <a:lstStyle/>
          <a:p>
            <a:r>
              <a:rPr lang="en-US" sz="2200">
                <a:ea typeface="+mn-lt"/>
                <a:cs typeface="+mn-lt"/>
              </a:rPr>
              <a:t>Scatter plot showing a strong linear relationship between Maternal Age and Edinburgh Postnatal Depression Scale scores.</a:t>
            </a:r>
            <a:endParaRPr lang="en-US" sz="2200"/>
          </a:p>
        </p:txBody>
      </p:sp>
      <p:pic>
        <p:nvPicPr>
          <p:cNvPr id="4" name="Picture 3" descr="A graph of a scatter plot&#10;&#10;Description automatically generated">
            <a:extLst>
              <a:ext uri="{FF2B5EF4-FFF2-40B4-BE49-F238E27FC236}">
                <a16:creationId xmlns:a16="http://schemas.microsoft.com/office/drawing/2014/main" id="{9DB0520E-EA82-72AB-D906-E90687ED43FA}"/>
              </a:ext>
            </a:extLst>
          </p:cNvPr>
          <p:cNvPicPr>
            <a:picLocks noChangeAspect="1"/>
          </p:cNvPicPr>
          <p:nvPr/>
        </p:nvPicPr>
        <p:blipFill>
          <a:blip r:embed="rId2"/>
          <a:stretch>
            <a:fillRect/>
          </a:stretch>
        </p:blipFill>
        <p:spPr>
          <a:xfrm>
            <a:off x="6099048" y="1245413"/>
            <a:ext cx="5458968" cy="4367174"/>
          </a:xfrm>
          <a:prstGeom prst="rect">
            <a:avLst/>
          </a:prstGeom>
        </p:spPr>
      </p:pic>
    </p:spTree>
    <p:extLst>
      <p:ext uri="{BB962C8B-B14F-4D97-AF65-F5344CB8AC3E}">
        <p14:creationId xmlns:p14="http://schemas.microsoft.com/office/powerpoint/2010/main" val="1994980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E26DDF-5262-CE5F-40A2-9027DFA9B61C}"/>
              </a:ext>
            </a:extLst>
          </p:cNvPr>
          <p:cNvSpPr>
            <a:spLocks noGrp="1"/>
          </p:cNvSpPr>
          <p:nvPr>
            <p:ph type="title"/>
          </p:nvPr>
        </p:nvSpPr>
        <p:spPr>
          <a:xfrm>
            <a:off x="438912" y="859536"/>
            <a:ext cx="4837176" cy="1243584"/>
          </a:xfrm>
        </p:spPr>
        <p:txBody>
          <a:bodyPr>
            <a:normAutofit/>
          </a:bodyPr>
          <a:lstStyle/>
          <a:p>
            <a:pPr algn="ctr"/>
            <a:r>
              <a:rPr lang="en-US" sz="3400" b="1">
                <a:ea typeface="+mj-lt"/>
                <a:cs typeface="+mj-lt"/>
              </a:rPr>
              <a:t>Segmental Bar Graphs</a:t>
            </a:r>
            <a:endParaRPr lang="en-US" sz="3400" b="1"/>
          </a:p>
        </p:txBody>
      </p:sp>
      <p:sp>
        <p:nvSpPr>
          <p:cNvPr id="17" name="Rectangle 16">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3E035DA-C9DC-D036-9469-57C8EA88EFEB}"/>
              </a:ext>
            </a:extLst>
          </p:cNvPr>
          <p:cNvSpPr>
            <a:spLocks noGrp="1"/>
          </p:cNvSpPr>
          <p:nvPr>
            <p:ph idx="1"/>
          </p:nvPr>
        </p:nvSpPr>
        <p:spPr>
          <a:xfrm>
            <a:off x="248412" y="2514600"/>
            <a:ext cx="5610381" cy="3655539"/>
          </a:xfrm>
        </p:spPr>
        <p:txBody>
          <a:bodyPr vert="horz" lIns="91440" tIns="45720" rIns="91440" bIns="45720" rtlCol="0" anchor="t">
            <a:normAutofit/>
          </a:bodyPr>
          <a:lstStyle/>
          <a:p>
            <a:r>
              <a:rPr lang="en-US" sz="2000">
                <a:ea typeface="+mn-lt"/>
                <a:cs typeface="+mn-lt"/>
              </a:rPr>
              <a:t>Segmented bar graphs illustrating the relationship between various categorical variables and Depression Scale scores:</a:t>
            </a:r>
            <a:endParaRPr lang="en-US" sz="2000"/>
          </a:p>
          <a:p>
            <a:pPr marL="0" indent="0">
              <a:buNone/>
            </a:pPr>
            <a:endParaRPr lang="en-US" sz="2000">
              <a:ea typeface="+mn-lt"/>
              <a:cs typeface="+mn-lt"/>
            </a:endParaRPr>
          </a:p>
          <a:p>
            <a:pPr lvl="1">
              <a:buFont typeface="Courier New" panose="020B0604020202020204" pitchFamily="34" charset="0"/>
              <a:buChar char="o"/>
            </a:pPr>
            <a:r>
              <a:rPr lang="en-US" sz="2000">
                <a:ea typeface="+mn-lt"/>
                <a:cs typeface="+mn-lt"/>
              </a:rPr>
              <a:t>Age Category vs. Depression Scale</a:t>
            </a:r>
            <a:endParaRPr lang="en-US" sz="2000"/>
          </a:p>
          <a:p>
            <a:pPr lvl="1">
              <a:buFont typeface="Courier New" panose="020B0604020202020204" pitchFamily="34" charset="0"/>
              <a:buChar char="o"/>
            </a:pPr>
            <a:r>
              <a:rPr lang="en-US" sz="2000">
                <a:ea typeface="+mn-lt"/>
                <a:cs typeface="+mn-lt"/>
              </a:rPr>
              <a:t>Household Income vs. Depression Scale</a:t>
            </a:r>
            <a:endParaRPr lang="en-US" sz="2000"/>
          </a:p>
          <a:p>
            <a:pPr lvl="1">
              <a:buFont typeface="Courier New" panose="020B0604020202020204" pitchFamily="34" charset="0"/>
              <a:buChar char="o"/>
            </a:pPr>
            <a:r>
              <a:rPr lang="en-US" sz="2000">
                <a:ea typeface="+mn-lt"/>
                <a:cs typeface="+mn-lt"/>
              </a:rPr>
              <a:t>Maternal Education vs. Depression Scale</a:t>
            </a:r>
            <a:endParaRPr lang="en-US" sz="2000"/>
          </a:p>
        </p:txBody>
      </p:sp>
      <p:pic>
        <p:nvPicPr>
          <p:cNvPr id="4" name="Picture 3" descr="A graph of different colored bars&#10;&#10;Description automatically generated">
            <a:extLst>
              <a:ext uri="{FF2B5EF4-FFF2-40B4-BE49-F238E27FC236}">
                <a16:creationId xmlns:a16="http://schemas.microsoft.com/office/drawing/2014/main" id="{2029BB7C-C639-FCE7-FFF9-B031DE97D096}"/>
              </a:ext>
            </a:extLst>
          </p:cNvPr>
          <p:cNvPicPr>
            <a:picLocks noChangeAspect="1"/>
          </p:cNvPicPr>
          <p:nvPr/>
        </p:nvPicPr>
        <p:blipFill>
          <a:blip r:embed="rId2"/>
          <a:stretch>
            <a:fillRect/>
          </a:stretch>
        </p:blipFill>
        <p:spPr>
          <a:xfrm>
            <a:off x="6251628" y="379421"/>
            <a:ext cx="2819220" cy="2262100"/>
          </a:xfrm>
          <a:prstGeom prst="rect">
            <a:avLst/>
          </a:prstGeom>
        </p:spPr>
      </p:pic>
      <p:pic>
        <p:nvPicPr>
          <p:cNvPr id="6" name="Picture 5">
            <a:extLst>
              <a:ext uri="{FF2B5EF4-FFF2-40B4-BE49-F238E27FC236}">
                <a16:creationId xmlns:a16="http://schemas.microsoft.com/office/drawing/2014/main" id="{F35C5D4C-5E68-D584-9B57-352BE21C7CCA}"/>
              </a:ext>
            </a:extLst>
          </p:cNvPr>
          <p:cNvPicPr>
            <a:picLocks noChangeAspect="1"/>
          </p:cNvPicPr>
          <p:nvPr/>
        </p:nvPicPr>
        <p:blipFill>
          <a:blip r:embed="rId3"/>
          <a:stretch>
            <a:fillRect/>
          </a:stretch>
        </p:blipFill>
        <p:spPr>
          <a:xfrm>
            <a:off x="9288744" y="379421"/>
            <a:ext cx="2808014" cy="2262100"/>
          </a:xfrm>
          <a:prstGeom prst="rect">
            <a:avLst/>
          </a:prstGeom>
        </p:spPr>
      </p:pic>
      <p:pic>
        <p:nvPicPr>
          <p:cNvPr id="5" name="Picture 4" descr="A graph of a bar graph&#10;&#10;Description automatically generated">
            <a:extLst>
              <a:ext uri="{FF2B5EF4-FFF2-40B4-BE49-F238E27FC236}">
                <a16:creationId xmlns:a16="http://schemas.microsoft.com/office/drawing/2014/main" id="{29F8367D-E4F5-D069-0066-A168CB0D0E74}"/>
              </a:ext>
            </a:extLst>
          </p:cNvPr>
          <p:cNvPicPr>
            <a:picLocks noChangeAspect="1"/>
          </p:cNvPicPr>
          <p:nvPr/>
        </p:nvPicPr>
        <p:blipFill>
          <a:blip r:embed="rId4"/>
          <a:stretch>
            <a:fillRect/>
          </a:stretch>
        </p:blipFill>
        <p:spPr>
          <a:xfrm>
            <a:off x="7127664" y="2897934"/>
            <a:ext cx="4104262" cy="3283410"/>
          </a:xfrm>
          <a:prstGeom prst="rect">
            <a:avLst/>
          </a:prstGeom>
        </p:spPr>
      </p:pic>
    </p:spTree>
    <p:extLst>
      <p:ext uri="{BB962C8B-B14F-4D97-AF65-F5344CB8AC3E}">
        <p14:creationId xmlns:p14="http://schemas.microsoft.com/office/powerpoint/2010/main" val="4003641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AA85D7-264A-DA13-AAD5-663DC044074A}"/>
              </a:ext>
            </a:extLst>
          </p:cNvPr>
          <p:cNvSpPr>
            <a:spLocks noGrp="1"/>
          </p:cNvSpPr>
          <p:nvPr>
            <p:ph type="title"/>
          </p:nvPr>
        </p:nvSpPr>
        <p:spPr>
          <a:xfrm>
            <a:off x="1051560" y="1166371"/>
            <a:ext cx="3657600" cy="1066371"/>
          </a:xfrm>
        </p:spPr>
        <p:txBody>
          <a:bodyPr vert="horz" lIns="91440" tIns="45720" rIns="91440" bIns="45720" rtlCol="0" anchor="ctr">
            <a:normAutofit/>
          </a:bodyPr>
          <a:lstStyle/>
          <a:p>
            <a:r>
              <a:rPr lang="en-US" sz="3200"/>
              <a:t>Correlation Analysis</a:t>
            </a:r>
          </a:p>
          <a:p>
            <a:endParaRPr lang="en-US" sz="3200"/>
          </a:p>
        </p:txBody>
      </p:sp>
      <p:sp>
        <p:nvSpPr>
          <p:cNvPr id="21" name="Rectangle 20">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B26BE09-4036-1BB8-351A-09C1C2FA11A2}"/>
              </a:ext>
            </a:extLst>
          </p:cNvPr>
          <p:cNvSpPr txBox="1"/>
          <p:nvPr/>
        </p:nvSpPr>
        <p:spPr>
          <a:xfrm>
            <a:off x="549317" y="2733300"/>
            <a:ext cx="6922403" cy="395338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Bef>
                <a:spcPts val="1000"/>
              </a:spcBef>
              <a:buFont typeface="Arial" panose="020B0604020202020204" pitchFamily="34" charset="0"/>
              <a:buChar char="•"/>
            </a:pPr>
            <a:r>
              <a:rPr lang="en-US"/>
              <a:t>We created a correlation heatmap to visualize the relationship among the independent variables, and between the independent and dependent variables.</a:t>
            </a:r>
          </a:p>
          <a:p>
            <a:pPr indent="-228600">
              <a:lnSpc>
                <a:spcPct val="90000"/>
              </a:lnSpc>
              <a:spcBef>
                <a:spcPts val="1000"/>
              </a:spcBef>
              <a:buFont typeface="Arial" panose="020B0604020202020204" pitchFamily="34" charset="0"/>
              <a:buChar char="•"/>
            </a:pPr>
            <a:r>
              <a:rPr lang="en-US"/>
              <a:t>We computed correlation matrix and analyzed the correlation matric by drawing up a correlation analysis among the variables.</a:t>
            </a:r>
          </a:p>
          <a:p>
            <a:pPr indent="-228600">
              <a:lnSpc>
                <a:spcPct val="90000"/>
              </a:lnSpc>
              <a:spcBef>
                <a:spcPts val="1000"/>
              </a:spcBef>
              <a:buFont typeface="Arial" panose="020B0604020202020204" pitchFamily="34" charset="0"/>
              <a:buChar char="•"/>
            </a:pPr>
            <a:r>
              <a:rPr lang="en-US"/>
              <a:t>We found that there is strong correlation among the independent variables, and between the independent and dependent variables.</a:t>
            </a:r>
          </a:p>
          <a:p>
            <a:pPr indent="-228600">
              <a:lnSpc>
                <a:spcPct val="90000"/>
              </a:lnSpc>
              <a:spcBef>
                <a:spcPts val="1000"/>
              </a:spcBef>
              <a:buFont typeface="Arial" panose="020B0604020202020204" pitchFamily="34" charset="0"/>
              <a:buChar char="•"/>
            </a:pPr>
            <a:r>
              <a:rPr lang="en-US"/>
              <a:t>The independent variables of Income and education showed strong positive correlation with the independent variables, age shows a weak positive correlation. We will see if they are significant or not in our statistical tests.</a:t>
            </a:r>
          </a:p>
          <a:p>
            <a:pPr indent="-228600">
              <a:lnSpc>
                <a:spcPct val="90000"/>
              </a:lnSpc>
              <a:spcBef>
                <a:spcPts val="1000"/>
              </a:spcBef>
              <a:buFont typeface="Arial" panose="020B0604020202020204" pitchFamily="34" charset="0"/>
              <a:buChar char="•"/>
            </a:pPr>
            <a:endParaRPr lang="en-US"/>
          </a:p>
          <a:p>
            <a:pPr indent="-228600">
              <a:lnSpc>
                <a:spcPct val="90000"/>
              </a:lnSpc>
              <a:buFont typeface="Arial" panose="020B0604020202020204" pitchFamily="34" charset="0"/>
              <a:buChar char="•"/>
            </a:pPr>
            <a:endParaRPr lang="en-US"/>
          </a:p>
        </p:txBody>
      </p:sp>
      <p:pic>
        <p:nvPicPr>
          <p:cNvPr id="4" name="Content Placeholder 3" descr="A diagram of a heatmap&#10;&#10;Description automatically generated">
            <a:extLst>
              <a:ext uri="{FF2B5EF4-FFF2-40B4-BE49-F238E27FC236}">
                <a16:creationId xmlns:a16="http://schemas.microsoft.com/office/drawing/2014/main" id="{CC7130D2-E9AD-9FD2-7F8E-7A83537F01C0}"/>
              </a:ext>
            </a:extLst>
          </p:cNvPr>
          <p:cNvPicPr>
            <a:picLocks noGrp="1" noChangeAspect="1"/>
          </p:cNvPicPr>
          <p:nvPr>
            <p:ph idx="1"/>
          </p:nvPr>
        </p:nvPicPr>
        <p:blipFill>
          <a:blip r:embed="rId2"/>
          <a:stretch>
            <a:fillRect/>
          </a:stretch>
        </p:blipFill>
        <p:spPr>
          <a:xfrm>
            <a:off x="7934496" y="3158692"/>
            <a:ext cx="3982590" cy="2796991"/>
          </a:xfrm>
          <a:prstGeom prst="rect">
            <a:avLst/>
          </a:prstGeom>
        </p:spPr>
      </p:pic>
      <p:pic>
        <p:nvPicPr>
          <p:cNvPr id="5" name="Picture 4" descr="A screenshot of a graph&#10;&#10;Description automatically generated">
            <a:extLst>
              <a:ext uri="{FF2B5EF4-FFF2-40B4-BE49-F238E27FC236}">
                <a16:creationId xmlns:a16="http://schemas.microsoft.com/office/drawing/2014/main" id="{7A43589D-CE93-E53D-183E-61D810B6715F}"/>
              </a:ext>
            </a:extLst>
          </p:cNvPr>
          <p:cNvPicPr>
            <a:picLocks noChangeAspect="1"/>
          </p:cNvPicPr>
          <p:nvPr/>
        </p:nvPicPr>
        <p:blipFill>
          <a:blip r:embed="rId3"/>
          <a:stretch>
            <a:fillRect/>
          </a:stretch>
        </p:blipFill>
        <p:spPr>
          <a:xfrm>
            <a:off x="5093344" y="1059809"/>
            <a:ext cx="6446067" cy="727038"/>
          </a:xfrm>
          <a:prstGeom prst="rect">
            <a:avLst/>
          </a:prstGeom>
        </p:spPr>
      </p:pic>
    </p:spTree>
    <p:extLst>
      <p:ext uri="{BB962C8B-B14F-4D97-AF65-F5344CB8AC3E}">
        <p14:creationId xmlns:p14="http://schemas.microsoft.com/office/powerpoint/2010/main" val="1292061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F6F833AD-6F6B-D7BC-12C9-B7E39D96E341}"/>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5400" b="1">
                <a:ea typeface="+mj-lt"/>
                <a:cs typeface="+mj-lt"/>
              </a:rPr>
              <a:t>Statistical Testing</a:t>
            </a:r>
            <a:endParaRPr lang="en-US" sz="5400">
              <a:ea typeface="+mj-lt"/>
              <a:cs typeface="+mj-lt"/>
            </a:endParaRPr>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4255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A1BD9-7F25-2664-9580-5DB36FA6C386}"/>
              </a:ext>
            </a:extLst>
          </p:cNvPr>
          <p:cNvSpPr>
            <a:spLocks noGrp="1"/>
          </p:cNvSpPr>
          <p:nvPr>
            <p:ph type="title"/>
          </p:nvPr>
        </p:nvSpPr>
        <p:spPr>
          <a:xfrm>
            <a:off x="451835" y="129013"/>
            <a:ext cx="6244107" cy="821140"/>
          </a:xfrm>
        </p:spPr>
        <p:txBody>
          <a:bodyPr/>
          <a:lstStyle/>
          <a:p>
            <a:r>
              <a:rPr lang="en-US"/>
              <a:t>Checking for Normality</a:t>
            </a:r>
          </a:p>
        </p:txBody>
      </p:sp>
      <p:sp>
        <p:nvSpPr>
          <p:cNvPr id="3" name="Content Placeholder 2">
            <a:extLst>
              <a:ext uri="{FF2B5EF4-FFF2-40B4-BE49-F238E27FC236}">
                <a16:creationId xmlns:a16="http://schemas.microsoft.com/office/drawing/2014/main" id="{03B0F1A9-684E-5199-51D9-9EFCDEE627C0}"/>
              </a:ext>
            </a:extLst>
          </p:cNvPr>
          <p:cNvSpPr>
            <a:spLocks noGrp="1"/>
          </p:cNvSpPr>
          <p:nvPr>
            <p:ph idx="1"/>
          </p:nvPr>
        </p:nvSpPr>
        <p:spPr>
          <a:xfrm>
            <a:off x="78655" y="1153929"/>
            <a:ext cx="6398500" cy="5638766"/>
          </a:xfrm>
        </p:spPr>
        <p:txBody>
          <a:bodyPr vert="horz" lIns="91440" tIns="45720" rIns="91440" bIns="45720" rtlCol="0" anchor="t">
            <a:normAutofit/>
          </a:bodyPr>
          <a:lstStyle/>
          <a:p>
            <a:r>
              <a:rPr lang="en-US" sz="1800"/>
              <a:t>Checked for normality of data using Histograms as our variables are categorical in nature.</a:t>
            </a:r>
            <a:endParaRPr lang="en-US"/>
          </a:p>
          <a:p>
            <a:r>
              <a:rPr lang="en-US" sz="1800"/>
              <a:t>No normality tests performed as normality of categorical data can be assessed only by data visualizations.</a:t>
            </a:r>
            <a:endParaRPr lang="en-US"/>
          </a:p>
          <a:p>
            <a:r>
              <a:rPr lang="en-US" sz="1800" b="1"/>
              <a:t>Inference</a:t>
            </a:r>
            <a:r>
              <a:rPr lang="en-US" sz="1800"/>
              <a:t>: We observed that among our Independent Variables- the Maternal age was normally distributed, but the Household Income and Maternal Education Levels were not normally distributed.</a:t>
            </a:r>
            <a:endParaRPr lang="en-US"/>
          </a:p>
          <a:p>
            <a:r>
              <a:rPr lang="en-US" sz="1800"/>
              <a:t>We also observed that our Dependent variable- Post Natal depression levels could be said to be normally distributed.</a:t>
            </a:r>
          </a:p>
          <a:p>
            <a:r>
              <a:rPr lang="en-US" sz="1800"/>
              <a:t>We went ahead and checked the normality for Age and Post Natal depression level scores for the columns which still had numerical data intact.</a:t>
            </a:r>
          </a:p>
          <a:p>
            <a:r>
              <a:rPr lang="en-US" sz="1800"/>
              <a:t>We observed that the numerical continuous data for Maternal Age and EPDS scores was normally distributed.</a:t>
            </a:r>
          </a:p>
          <a:p>
            <a:endParaRPr lang="en-US" sz="1800"/>
          </a:p>
          <a:p>
            <a:pPr marL="0" indent="0">
              <a:buNone/>
            </a:pPr>
            <a:endParaRPr lang="en-US" sz="1800"/>
          </a:p>
        </p:txBody>
      </p:sp>
      <p:pic>
        <p:nvPicPr>
          <p:cNvPr id="5" name="Picture 4" descr="A graph of a bar graph&#10;&#10;Description automatically generated">
            <a:extLst>
              <a:ext uri="{FF2B5EF4-FFF2-40B4-BE49-F238E27FC236}">
                <a16:creationId xmlns:a16="http://schemas.microsoft.com/office/drawing/2014/main" id="{9CDA3CB6-08C8-C602-8059-C4D5CFB076D9}"/>
              </a:ext>
            </a:extLst>
          </p:cNvPr>
          <p:cNvPicPr>
            <a:picLocks noChangeAspect="1"/>
          </p:cNvPicPr>
          <p:nvPr/>
        </p:nvPicPr>
        <p:blipFill>
          <a:blip r:embed="rId2"/>
          <a:stretch>
            <a:fillRect/>
          </a:stretch>
        </p:blipFill>
        <p:spPr>
          <a:xfrm>
            <a:off x="6619820" y="473871"/>
            <a:ext cx="2505456" cy="2004365"/>
          </a:xfrm>
          <a:prstGeom prst="rect">
            <a:avLst/>
          </a:prstGeom>
        </p:spPr>
      </p:pic>
      <p:pic>
        <p:nvPicPr>
          <p:cNvPr id="7" name="Picture 6" descr="A bar graph with numbers and a bar chart&#10;&#10;Description automatically generated">
            <a:extLst>
              <a:ext uri="{FF2B5EF4-FFF2-40B4-BE49-F238E27FC236}">
                <a16:creationId xmlns:a16="http://schemas.microsoft.com/office/drawing/2014/main" id="{A25C5FA7-C1C4-2EF0-D668-1D6E3DA17A60}"/>
              </a:ext>
            </a:extLst>
          </p:cNvPr>
          <p:cNvPicPr>
            <a:picLocks noChangeAspect="1"/>
          </p:cNvPicPr>
          <p:nvPr/>
        </p:nvPicPr>
        <p:blipFill>
          <a:blip r:embed="rId3"/>
          <a:stretch>
            <a:fillRect/>
          </a:stretch>
        </p:blipFill>
        <p:spPr>
          <a:xfrm>
            <a:off x="9354058" y="473871"/>
            <a:ext cx="2505456" cy="2004365"/>
          </a:xfrm>
          <a:prstGeom prst="rect">
            <a:avLst/>
          </a:prstGeom>
        </p:spPr>
      </p:pic>
      <p:pic>
        <p:nvPicPr>
          <p:cNvPr id="9" name="Picture 8" descr="A graph of a bar graph&#10;&#10;Description automatically generated">
            <a:extLst>
              <a:ext uri="{FF2B5EF4-FFF2-40B4-BE49-F238E27FC236}">
                <a16:creationId xmlns:a16="http://schemas.microsoft.com/office/drawing/2014/main" id="{A14D56A2-6FFE-47DF-FA19-5ECBE2905918}"/>
              </a:ext>
            </a:extLst>
          </p:cNvPr>
          <p:cNvPicPr>
            <a:picLocks noChangeAspect="1"/>
          </p:cNvPicPr>
          <p:nvPr/>
        </p:nvPicPr>
        <p:blipFill>
          <a:blip r:embed="rId4"/>
          <a:stretch>
            <a:fillRect/>
          </a:stretch>
        </p:blipFill>
        <p:spPr>
          <a:xfrm>
            <a:off x="6605148" y="2593134"/>
            <a:ext cx="2514948" cy="2009782"/>
          </a:xfrm>
          <a:prstGeom prst="rect">
            <a:avLst/>
          </a:prstGeom>
        </p:spPr>
      </p:pic>
      <p:pic>
        <p:nvPicPr>
          <p:cNvPr id="4" name="Picture 3" descr="A graph of depression levels&#10;&#10;Description automatically generated">
            <a:extLst>
              <a:ext uri="{FF2B5EF4-FFF2-40B4-BE49-F238E27FC236}">
                <a16:creationId xmlns:a16="http://schemas.microsoft.com/office/drawing/2014/main" id="{69274240-664F-6AD5-F6AC-CCFE77B7879F}"/>
              </a:ext>
            </a:extLst>
          </p:cNvPr>
          <p:cNvPicPr>
            <a:picLocks noChangeAspect="1"/>
          </p:cNvPicPr>
          <p:nvPr/>
        </p:nvPicPr>
        <p:blipFill>
          <a:blip r:embed="rId5"/>
          <a:stretch>
            <a:fillRect/>
          </a:stretch>
        </p:blipFill>
        <p:spPr>
          <a:xfrm>
            <a:off x="9354231" y="2707141"/>
            <a:ext cx="2725512" cy="1792064"/>
          </a:xfrm>
          <a:prstGeom prst="rect">
            <a:avLst/>
          </a:prstGeom>
        </p:spPr>
      </p:pic>
      <p:pic>
        <p:nvPicPr>
          <p:cNvPr id="6" name="Picture 5">
            <a:extLst>
              <a:ext uri="{FF2B5EF4-FFF2-40B4-BE49-F238E27FC236}">
                <a16:creationId xmlns:a16="http://schemas.microsoft.com/office/drawing/2014/main" id="{BA2EE7CA-2693-00BE-7439-041038CB0A64}"/>
              </a:ext>
            </a:extLst>
          </p:cNvPr>
          <p:cNvPicPr>
            <a:picLocks noChangeAspect="1"/>
          </p:cNvPicPr>
          <p:nvPr/>
        </p:nvPicPr>
        <p:blipFill>
          <a:blip r:embed="rId6"/>
          <a:stretch>
            <a:fillRect/>
          </a:stretch>
        </p:blipFill>
        <p:spPr>
          <a:xfrm>
            <a:off x="6488565" y="4831896"/>
            <a:ext cx="3079298" cy="1798865"/>
          </a:xfrm>
          <a:prstGeom prst="rect">
            <a:avLst/>
          </a:prstGeom>
        </p:spPr>
      </p:pic>
      <p:pic>
        <p:nvPicPr>
          <p:cNvPr id="8" name="Picture 7">
            <a:extLst>
              <a:ext uri="{FF2B5EF4-FFF2-40B4-BE49-F238E27FC236}">
                <a16:creationId xmlns:a16="http://schemas.microsoft.com/office/drawing/2014/main" id="{DAEFF1BD-3C31-C633-864A-742F75F6DB31}"/>
              </a:ext>
            </a:extLst>
          </p:cNvPr>
          <p:cNvPicPr>
            <a:picLocks noChangeAspect="1"/>
          </p:cNvPicPr>
          <p:nvPr/>
        </p:nvPicPr>
        <p:blipFill>
          <a:blip r:embed="rId7"/>
          <a:stretch>
            <a:fillRect/>
          </a:stretch>
        </p:blipFill>
        <p:spPr>
          <a:xfrm>
            <a:off x="9571943" y="5010149"/>
            <a:ext cx="2409827" cy="1442360"/>
          </a:xfrm>
          <a:prstGeom prst="rect">
            <a:avLst/>
          </a:prstGeom>
        </p:spPr>
      </p:pic>
    </p:spTree>
    <p:extLst>
      <p:ext uri="{BB962C8B-B14F-4D97-AF65-F5344CB8AC3E}">
        <p14:creationId xmlns:p14="http://schemas.microsoft.com/office/powerpoint/2010/main" val="385004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AA2FC2-EDF4-D3DB-DA5A-B96E2BFA277D}"/>
              </a:ext>
            </a:extLst>
          </p:cNvPr>
          <p:cNvSpPr>
            <a:spLocks noGrp="1"/>
          </p:cNvSpPr>
          <p:nvPr>
            <p:ph type="title"/>
          </p:nvPr>
        </p:nvSpPr>
        <p:spPr>
          <a:xfrm>
            <a:off x="1115568" y="509521"/>
            <a:ext cx="10232136" cy="1014984"/>
          </a:xfrm>
        </p:spPr>
        <p:txBody>
          <a:bodyPr>
            <a:normAutofit/>
          </a:bodyPr>
          <a:lstStyle/>
          <a:p>
            <a:r>
              <a:rPr lang="en-US" sz="4000"/>
              <a:t>Checking for Normality (Contd..)</a:t>
            </a:r>
          </a:p>
        </p:txBody>
      </p:sp>
      <p:sp>
        <p:nvSpPr>
          <p:cNvPr id="15" name="Rectangle 14">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99B83D3-BBCB-47F7-2D75-47ABB974A01D}"/>
              </a:ext>
            </a:extLst>
          </p:cNvPr>
          <p:cNvSpPr>
            <a:spLocks/>
          </p:cNvSpPr>
          <p:nvPr/>
        </p:nvSpPr>
        <p:spPr>
          <a:xfrm>
            <a:off x="1114129" y="1638637"/>
            <a:ext cx="10226563" cy="4049411"/>
          </a:xfrm>
          <a:prstGeom prst="rect">
            <a:avLst/>
          </a:prstGeom>
        </p:spPr>
        <p:txBody>
          <a:bodyPr vert="horz" lIns="91440" tIns="45720" rIns="91440" bIns="45720" rtlCol="0" anchor="t">
            <a:normAutofit/>
          </a:bodyPr>
          <a:lstStyle/>
          <a:p>
            <a:pPr defTabSz="841248">
              <a:lnSpc>
                <a:spcPct val="90000"/>
              </a:lnSpc>
              <a:spcAft>
                <a:spcPts val="600"/>
              </a:spcAft>
            </a:pPr>
            <a:r>
              <a:rPr lang="en-US" sz="1656" kern="1200">
                <a:solidFill>
                  <a:schemeClr val="tx1"/>
                </a:solidFill>
                <a:latin typeface="+mn-lt"/>
                <a:ea typeface="+mn-ea"/>
                <a:cs typeface="+mn-cs"/>
              </a:rPr>
              <a:t>As we checked for the normality for our previously numerical columns, we conducted a normality test for these columns</a:t>
            </a:r>
          </a:p>
          <a:p>
            <a:pPr defTabSz="841248">
              <a:lnSpc>
                <a:spcPct val="90000"/>
              </a:lnSpc>
              <a:spcAft>
                <a:spcPts val="600"/>
              </a:spcAft>
            </a:pPr>
            <a:r>
              <a:rPr lang="en-US" sz="1656" kern="1200">
                <a:solidFill>
                  <a:schemeClr val="tx1"/>
                </a:solidFill>
                <a:latin typeface="+mn-lt"/>
                <a:ea typeface="+mn-lt"/>
                <a:cs typeface="+mn-lt"/>
              </a:rPr>
              <a:t>Kolmogorov-Smirnov Test- </a:t>
            </a:r>
            <a:r>
              <a:rPr lang="en-US" sz="1656" kern="1200">
                <a:solidFill>
                  <a:srgbClr val="000000"/>
                </a:solidFill>
                <a:latin typeface="+mn-lt"/>
                <a:ea typeface="+mn-lt"/>
                <a:cs typeface="+mn-lt"/>
              </a:rPr>
              <a:t>This test compares the empirical distribution of the data with the expected distribution if the data were normal. It is more suitable for larger datasets.</a:t>
            </a:r>
          </a:p>
          <a:p>
            <a:pPr defTabSz="841248">
              <a:lnSpc>
                <a:spcPct val="90000"/>
              </a:lnSpc>
              <a:spcAft>
                <a:spcPts val="600"/>
              </a:spcAft>
            </a:pPr>
            <a:r>
              <a:rPr lang="en-US" sz="1650" kern="1200">
                <a:solidFill>
                  <a:srgbClr val="000000"/>
                </a:solidFill>
                <a:latin typeface="+mn-lt"/>
                <a:ea typeface="+mn-ea"/>
                <a:cs typeface="+mn-cs"/>
              </a:rPr>
              <a:t>We first thought of doing Shapiro- Wilk test, but as our data set was larger consisting of 10,000 rows, we went ahead with </a:t>
            </a:r>
            <a:r>
              <a:rPr lang="en-US" sz="1650" kern="1200">
                <a:solidFill>
                  <a:srgbClr val="000000"/>
                </a:solidFill>
                <a:latin typeface="+mn-lt"/>
                <a:ea typeface="+mn-lt"/>
                <a:cs typeface="+mn-lt"/>
              </a:rPr>
              <a:t>Kolmogorov-Smirnov Test.</a:t>
            </a:r>
          </a:p>
          <a:p>
            <a:pPr defTabSz="841248"/>
            <a:r>
              <a:rPr lang="en-US" sz="1700">
                <a:ea typeface="+mn-lt"/>
                <a:cs typeface="+mn-lt"/>
              </a:rPr>
              <a:t>As our p values were very small and less than 0.05, we concluded that both of these columns have normally distributed data.</a:t>
            </a:r>
            <a:endParaRPr lang="en-US" sz="1700">
              <a:solidFill>
                <a:srgbClr val="000000"/>
              </a:solidFill>
              <a:ea typeface="+mn-lt"/>
              <a:cs typeface="+mn-lt"/>
            </a:endParaRPr>
          </a:p>
          <a:p>
            <a:pPr defTabSz="841248">
              <a:lnSpc>
                <a:spcPct val="90000"/>
              </a:lnSpc>
              <a:spcAft>
                <a:spcPts val="600"/>
              </a:spcAft>
            </a:pPr>
            <a:endParaRPr lang="en-US" sz="1650">
              <a:solidFill>
                <a:srgbClr val="000000"/>
              </a:solidFill>
            </a:endParaRPr>
          </a:p>
        </p:txBody>
      </p:sp>
      <p:pic>
        <p:nvPicPr>
          <p:cNvPr id="4" name="Picture 3" descr="A screenshot of a computer code&#10;&#10;Description automatically generated">
            <a:extLst>
              <a:ext uri="{FF2B5EF4-FFF2-40B4-BE49-F238E27FC236}">
                <a16:creationId xmlns:a16="http://schemas.microsoft.com/office/drawing/2014/main" id="{7BC623B7-F98A-A2AA-3A2B-109BE75434C0}"/>
              </a:ext>
            </a:extLst>
          </p:cNvPr>
          <p:cNvPicPr>
            <a:picLocks noChangeAspect="1"/>
          </p:cNvPicPr>
          <p:nvPr/>
        </p:nvPicPr>
        <p:blipFill>
          <a:blip r:embed="rId2"/>
          <a:stretch>
            <a:fillRect/>
          </a:stretch>
        </p:blipFill>
        <p:spPr>
          <a:xfrm>
            <a:off x="4011128" y="4087295"/>
            <a:ext cx="4170520" cy="2012604"/>
          </a:xfrm>
          <a:prstGeom prst="rect">
            <a:avLst/>
          </a:prstGeom>
        </p:spPr>
      </p:pic>
    </p:spTree>
    <p:extLst>
      <p:ext uri="{BB962C8B-B14F-4D97-AF65-F5344CB8AC3E}">
        <p14:creationId xmlns:p14="http://schemas.microsoft.com/office/powerpoint/2010/main" val="2197236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AA2FC2-EDF4-D3DB-DA5A-B96E2BFA277D}"/>
              </a:ext>
            </a:extLst>
          </p:cNvPr>
          <p:cNvSpPr>
            <a:spLocks noGrp="1"/>
          </p:cNvSpPr>
          <p:nvPr>
            <p:ph type="title"/>
          </p:nvPr>
        </p:nvSpPr>
        <p:spPr>
          <a:xfrm>
            <a:off x="1115568" y="509521"/>
            <a:ext cx="10232136" cy="853999"/>
          </a:xfrm>
        </p:spPr>
        <p:txBody>
          <a:bodyPr>
            <a:normAutofit fontScale="90000"/>
          </a:bodyPr>
          <a:lstStyle/>
          <a:p>
            <a:pPr marL="742950" indent="-742950">
              <a:buAutoNum type="arabicPeriod"/>
            </a:pPr>
            <a:r>
              <a:rPr lang="en-US" sz="4100">
                <a:latin typeface="Aptos"/>
                <a:cs typeface="Arial"/>
              </a:rPr>
              <a:t>Pearson's Chi square tests and Fisher's test</a:t>
            </a:r>
            <a:endParaRPr lang="en-US">
              <a:latin typeface="Aptos"/>
            </a:endParaRPr>
          </a:p>
        </p:txBody>
      </p:sp>
      <p:sp>
        <p:nvSpPr>
          <p:cNvPr id="15" name="Rectangle 14">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99B83D3-BBCB-47F7-2D75-47ABB974A01D}"/>
              </a:ext>
            </a:extLst>
          </p:cNvPr>
          <p:cNvSpPr>
            <a:spLocks/>
          </p:cNvSpPr>
          <p:nvPr/>
        </p:nvSpPr>
        <p:spPr>
          <a:xfrm>
            <a:off x="801973" y="1724497"/>
            <a:ext cx="5621901" cy="3888425"/>
          </a:xfrm>
          <a:prstGeom prst="rect">
            <a:avLst/>
          </a:prstGeom>
        </p:spPr>
        <p:txBody>
          <a:bodyPr vert="horz" lIns="91440" tIns="45720" rIns="91440" bIns="45720" rtlCol="0" anchor="t">
            <a:normAutofit/>
          </a:bodyPr>
          <a:lstStyle/>
          <a:p>
            <a:pPr defTabSz="841248">
              <a:lnSpc>
                <a:spcPct val="90000"/>
              </a:lnSpc>
              <a:spcAft>
                <a:spcPts val="600"/>
              </a:spcAft>
            </a:pPr>
            <a:r>
              <a:rPr lang="en-US" sz="2200">
                <a:latin typeface="Aptos"/>
                <a:cs typeface="Segoe UI"/>
              </a:rPr>
              <a:t>We</a:t>
            </a:r>
            <a:r>
              <a:rPr lang="en-US" sz="2200">
                <a:latin typeface="Aptos"/>
                <a:ea typeface="+mn-lt"/>
                <a:cs typeface="Segoe UI"/>
              </a:rPr>
              <a:t> performed Pearson's Chi square tests </a:t>
            </a:r>
            <a:r>
              <a:rPr lang="en-US" sz="2200" kern="1200">
                <a:latin typeface="Aptos"/>
                <a:cs typeface="Segoe UI"/>
              </a:rPr>
              <a:t>for our</a:t>
            </a:r>
            <a:r>
              <a:rPr lang="en-US" sz="2200">
                <a:latin typeface="Aptos"/>
                <a:ea typeface="+mn-lt"/>
                <a:cs typeface="Segoe UI"/>
              </a:rPr>
              <a:t> categorical </a:t>
            </a:r>
            <a:r>
              <a:rPr lang="en-US" sz="2200" kern="1200">
                <a:latin typeface="Aptos"/>
                <a:ea typeface="+mn-lt"/>
                <a:cs typeface="Segoe UI"/>
              </a:rPr>
              <a:t>data </a:t>
            </a:r>
            <a:r>
              <a:rPr lang="en-US" sz="2200">
                <a:latin typeface="Aptos"/>
                <a:ea typeface="+mn-lt"/>
                <a:cs typeface="Segoe UI"/>
              </a:rPr>
              <a:t>to check </a:t>
            </a:r>
            <a:r>
              <a:rPr lang="en-US" sz="2200" kern="1200">
                <a:latin typeface="Aptos"/>
                <a:ea typeface="+mn-lt"/>
                <a:cs typeface="Segoe UI"/>
              </a:rPr>
              <a:t>for </a:t>
            </a:r>
            <a:r>
              <a:rPr lang="en-US" sz="2200">
                <a:latin typeface="Aptos"/>
                <a:ea typeface="+mn-lt"/>
                <a:cs typeface="Segoe UI"/>
              </a:rPr>
              <a:t>co-relation</a:t>
            </a:r>
            <a:r>
              <a:rPr lang="en-US" sz="2200" kern="1200">
                <a:latin typeface="Aptos"/>
                <a:ea typeface="+mn-lt"/>
                <a:cs typeface="Segoe UI"/>
              </a:rPr>
              <a:t>.</a:t>
            </a:r>
            <a:endParaRPr lang="en-US"/>
          </a:p>
          <a:p>
            <a:pPr defTabSz="841248">
              <a:lnSpc>
                <a:spcPct val="90000"/>
              </a:lnSpc>
              <a:spcAft>
                <a:spcPts val="600"/>
              </a:spcAft>
            </a:pPr>
            <a:r>
              <a:rPr lang="en-US" sz="2200">
                <a:latin typeface="Aptos"/>
                <a:cs typeface="Segoe UI"/>
              </a:rPr>
              <a:t>The columns we performed these tests were- Age category, Household Income</a:t>
            </a:r>
            <a:r>
              <a:rPr lang="en-US" sz="2200" kern="1200">
                <a:latin typeface="Aptos"/>
                <a:cs typeface="Segoe UI"/>
              </a:rPr>
              <a:t>,</a:t>
            </a:r>
            <a:r>
              <a:rPr lang="en-US" sz="2200">
                <a:latin typeface="Aptos"/>
                <a:cs typeface="Segoe UI"/>
              </a:rPr>
              <a:t> Maternal Education level</a:t>
            </a:r>
            <a:r>
              <a:rPr lang="en-US" sz="2200" kern="1200">
                <a:latin typeface="Aptos"/>
                <a:cs typeface="Segoe UI"/>
              </a:rPr>
              <a:t>,</a:t>
            </a:r>
            <a:r>
              <a:rPr lang="en-US" sz="2200">
                <a:latin typeface="Aptos"/>
                <a:cs typeface="Segoe UI"/>
              </a:rPr>
              <a:t> Post Natal Depression levels</a:t>
            </a:r>
          </a:p>
          <a:p>
            <a:pPr defTabSz="841248">
              <a:lnSpc>
                <a:spcPct val="90000"/>
              </a:lnSpc>
              <a:spcAft>
                <a:spcPts val="600"/>
              </a:spcAft>
            </a:pPr>
            <a:r>
              <a:rPr lang="en-US" sz="2200">
                <a:latin typeface="Aptos"/>
                <a:cs typeface="Segoe UI"/>
              </a:rPr>
              <a:t>Based</a:t>
            </a:r>
            <a:r>
              <a:rPr lang="en-US" sz="2200">
                <a:ea typeface="+mn-lt"/>
                <a:cs typeface="+mn-lt"/>
              </a:rPr>
              <a:t> on the results, we could reject null hypothesis as the p values were very low(0.00049), there seems to be a co-relation between the demographic factors of age, income and education and post-natal depression.</a:t>
            </a:r>
            <a:endParaRPr lang="en-US" sz="2200"/>
          </a:p>
        </p:txBody>
      </p:sp>
      <p:pic>
        <p:nvPicPr>
          <p:cNvPr id="7" name="Picture 6" descr="A screenshot of a computer program&#10;&#10;Description automatically generated">
            <a:extLst>
              <a:ext uri="{FF2B5EF4-FFF2-40B4-BE49-F238E27FC236}">
                <a16:creationId xmlns:a16="http://schemas.microsoft.com/office/drawing/2014/main" id="{544A16F9-37AB-5C51-4374-F31AAAE59AA9}"/>
              </a:ext>
            </a:extLst>
          </p:cNvPr>
          <p:cNvPicPr>
            <a:picLocks noChangeAspect="1"/>
          </p:cNvPicPr>
          <p:nvPr/>
        </p:nvPicPr>
        <p:blipFill>
          <a:blip r:embed="rId2"/>
          <a:stretch>
            <a:fillRect/>
          </a:stretch>
        </p:blipFill>
        <p:spPr>
          <a:xfrm>
            <a:off x="6666256" y="1949691"/>
            <a:ext cx="4882929" cy="2737097"/>
          </a:xfrm>
          <a:prstGeom prst="rect">
            <a:avLst/>
          </a:prstGeom>
        </p:spPr>
      </p:pic>
    </p:spTree>
    <p:extLst>
      <p:ext uri="{BB962C8B-B14F-4D97-AF65-F5344CB8AC3E}">
        <p14:creationId xmlns:p14="http://schemas.microsoft.com/office/powerpoint/2010/main" val="1543143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DDAF17-7790-23D6-D94C-C59ECFC1981E}"/>
              </a:ext>
            </a:extLst>
          </p:cNvPr>
          <p:cNvSpPr>
            <a:spLocks noGrp="1"/>
          </p:cNvSpPr>
          <p:nvPr>
            <p:ph type="title"/>
          </p:nvPr>
        </p:nvSpPr>
        <p:spPr>
          <a:xfrm>
            <a:off x="1373303" y="548640"/>
            <a:ext cx="9910393" cy="1168371"/>
          </a:xfrm>
        </p:spPr>
        <p:txBody>
          <a:bodyPr>
            <a:normAutofit/>
          </a:bodyPr>
          <a:lstStyle/>
          <a:p>
            <a:r>
              <a:rPr lang="en-US" sz="4000"/>
              <a:t>Introduction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72DACEB-68D1-C247-14F8-42ADB81CD6AE}"/>
              </a:ext>
            </a:extLst>
          </p:cNvPr>
          <p:cNvSpPr>
            <a:spLocks noGrp="1"/>
          </p:cNvSpPr>
          <p:nvPr>
            <p:ph idx="1"/>
          </p:nvPr>
        </p:nvSpPr>
        <p:spPr>
          <a:xfrm>
            <a:off x="557484" y="2406816"/>
            <a:ext cx="11157857" cy="4285301"/>
          </a:xfrm>
        </p:spPr>
        <p:txBody>
          <a:bodyPr vert="horz" lIns="91440" tIns="45720" rIns="91440" bIns="45720" rtlCol="0" anchor="t">
            <a:noAutofit/>
          </a:bodyPr>
          <a:lstStyle/>
          <a:p>
            <a:r>
              <a:rPr lang="en-US" sz="2000">
                <a:latin typeface="Aptos"/>
                <a:cs typeface="Calibri"/>
              </a:rPr>
              <a:t>Amidst the COVID-19 pandemic, pregnant women face amplified mental health challenges, as evidenced by heightened stress, fear, anxiety, and depression (</a:t>
            </a:r>
            <a:r>
              <a:rPr lang="en-US" sz="2000" err="1">
                <a:latin typeface="Aptos"/>
                <a:cs typeface="Calibri"/>
              </a:rPr>
              <a:t>Arzamani</a:t>
            </a:r>
            <a:r>
              <a:rPr lang="en-US" sz="2000">
                <a:latin typeface="Aptos"/>
                <a:cs typeface="Calibri"/>
              </a:rPr>
              <a:t> et al., 2022). The pandemic's collateral impacts, such as social distancing measures, exacerbate mental health concerns (Harville et al., 2023). </a:t>
            </a:r>
          </a:p>
          <a:p>
            <a:r>
              <a:rPr lang="en-US" sz="2000">
                <a:latin typeface="Aptos"/>
                <a:cs typeface="Calibri"/>
              </a:rPr>
              <a:t>The pandemic's collateral impacts, such as social distancing measures, exacerbate mental health concerns (Harville et al., 2023). </a:t>
            </a:r>
          </a:p>
          <a:p>
            <a:r>
              <a:rPr lang="en-US" sz="2000">
                <a:latin typeface="Aptos"/>
                <a:cs typeface="Calibri"/>
              </a:rPr>
              <a:t> The study uses data from the Pregnancy during the COVID-19 Pandemic project to examine how perceived threats from the pandemic impact mental health outcomes.</a:t>
            </a:r>
          </a:p>
          <a:p>
            <a:r>
              <a:rPr lang="en-US" sz="2000">
                <a:latin typeface="Aptos"/>
                <a:cs typeface="Calibri"/>
              </a:rPr>
              <a:t>The research focuses on quantifiable indicators such as EPDS and PROMIS scores.</a:t>
            </a:r>
          </a:p>
          <a:p>
            <a:r>
              <a:rPr lang="en-US" sz="2000">
                <a:latin typeface="Aptos"/>
                <a:cs typeface="Calibri"/>
              </a:rPr>
              <a:t>Insights from this study aim to inform interventions and support strategies for pregnant women facing heightened mental health challenges during the pandemic.</a:t>
            </a:r>
          </a:p>
          <a:p>
            <a:endParaRPr lang="en-US">
              <a:latin typeface="Aptos" panose="02110004020202020204"/>
              <a:cs typeface="Calibri"/>
            </a:endParaRPr>
          </a:p>
        </p:txBody>
      </p:sp>
    </p:spTree>
    <p:extLst>
      <p:ext uri="{BB962C8B-B14F-4D97-AF65-F5344CB8AC3E}">
        <p14:creationId xmlns:p14="http://schemas.microsoft.com/office/powerpoint/2010/main" val="3942028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6E07BB-AB36-37CE-1C56-C1F6B8BAA5AF}"/>
              </a:ext>
            </a:extLst>
          </p:cNvPr>
          <p:cNvSpPr>
            <a:spLocks noGrp="1"/>
          </p:cNvSpPr>
          <p:nvPr>
            <p:ph type="title"/>
          </p:nvPr>
        </p:nvSpPr>
        <p:spPr>
          <a:xfrm>
            <a:off x="838200" y="978408"/>
            <a:ext cx="3721608" cy="1106424"/>
          </a:xfrm>
        </p:spPr>
        <p:txBody>
          <a:bodyPr>
            <a:normAutofit fontScale="90000"/>
          </a:bodyPr>
          <a:lstStyle/>
          <a:p>
            <a:r>
              <a:rPr lang="en-US" sz="2800"/>
              <a:t>2. Simple linear Regression (Age and EPDS scores)</a:t>
            </a:r>
          </a:p>
        </p:txBody>
      </p:sp>
      <p:sp>
        <p:nvSpPr>
          <p:cNvPr id="16" name="Rectangle 15">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C8A6151-B1CA-D8CD-9D48-D23D9CD06182}"/>
              </a:ext>
            </a:extLst>
          </p:cNvPr>
          <p:cNvSpPr>
            <a:spLocks noGrp="1"/>
          </p:cNvSpPr>
          <p:nvPr>
            <p:ph idx="1"/>
          </p:nvPr>
        </p:nvSpPr>
        <p:spPr>
          <a:xfrm>
            <a:off x="537693" y="2260973"/>
            <a:ext cx="4301157" cy="3791925"/>
          </a:xfrm>
        </p:spPr>
        <p:txBody>
          <a:bodyPr vert="horz" lIns="91440" tIns="45720" rIns="91440" bIns="45720" rtlCol="0" anchor="t">
            <a:normAutofit/>
          </a:bodyPr>
          <a:lstStyle/>
          <a:p>
            <a:pPr marL="0" indent="0">
              <a:buNone/>
            </a:pPr>
            <a:r>
              <a:rPr lang="en-US" sz="1600">
                <a:ea typeface="+mn-lt"/>
                <a:cs typeface="+mn-lt"/>
              </a:rPr>
              <a:t>The assumptions in linear regression are linearity, constant variability, independent observations, and approximate normality of residuals. After all these assumptions were satisfied, we performed the regression test</a:t>
            </a:r>
            <a:endParaRPr lang="en-US"/>
          </a:p>
          <a:p>
            <a:pPr marL="0" indent="0">
              <a:buNone/>
            </a:pPr>
            <a:r>
              <a:rPr lang="en-US" sz="1600"/>
              <a:t>Our Output showed that there is High correlation between the age and depression levels as the P value was &lt;2e-16. </a:t>
            </a:r>
          </a:p>
          <a:p>
            <a:pPr marL="0" indent="0">
              <a:buNone/>
            </a:pPr>
            <a:r>
              <a:rPr lang="en-US" sz="1600"/>
              <a:t>As the R square was very small, we understood that age is not the only influencing factor for depression levels.</a:t>
            </a:r>
          </a:p>
        </p:txBody>
      </p:sp>
      <p:pic>
        <p:nvPicPr>
          <p:cNvPr id="4" name="Picture 3" descr="A black and white diagram of a scatter plot&#10;&#10;Description automatically generated">
            <a:extLst>
              <a:ext uri="{FF2B5EF4-FFF2-40B4-BE49-F238E27FC236}">
                <a16:creationId xmlns:a16="http://schemas.microsoft.com/office/drawing/2014/main" id="{EDE4B15F-4C94-F45B-5ED3-CA6FEB013432}"/>
              </a:ext>
            </a:extLst>
          </p:cNvPr>
          <p:cNvPicPr>
            <a:picLocks noChangeAspect="1"/>
          </p:cNvPicPr>
          <p:nvPr/>
        </p:nvPicPr>
        <p:blipFill>
          <a:blip r:embed="rId2"/>
          <a:stretch>
            <a:fillRect/>
          </a:stretch>
        </p:blipFill>
        <p:spPr>
          <a:xfrm>
            <a:off x="5233267" y="979345"/>
            <a:ext cx="3248351" cy="2308115"/>
          </a:xfrm>
          <a:prstGeom prst="rect">
            <a:avLst/>
          </a:prstGeom>
        </p:spPr>
      </p:pic>
      <p:pic>
        <p:nvPicPr>
          <p:cNvPr id="7" name="Picture 6" descr="A screenshot of a computer code&#10;&#10;Description automatically generated">
            <a:extLst>
              <a:ext uri="{FF2B5EF4-FFF2-40B4-BE49-F238E27FC236}">
                <a16:creationId xmlns:a16="http://schemas.microsoft.com/office/drawing/2014/main" id="{C164FE0A-EB55-2F0C-EC64-497E8E7E4896}"/>
              </a:ext>
            </a:extLst>
          </p:cNvPr>
          <p:cNvPicPr>
            <a:picLocks noChangeAspect="1"/>
          </p:cNvPicPr>
          <p:nvPr/>
        </p:nvPicPr>
        <p:blipFill>
          <a:blip r:embed="rId3"/>
          <a:stretch>
            <a:fillRect/>
          </a:stretch>
        </p:blipFill>
        <p:spPr>
          <a:xfrm>
            <a:off x="8589914" y="1252836"/>
            <a:ext cx="3248352" cy="1879195"/>
          </a:xfrm>
          <a:prstGeom prst="rect">
            <a:avLst/>
          </a:prstGeom>
        </p:spPr>
      </p:pic>
      <p:pic>
        <p:nvPicPr>
          <p:cNvPr id="5" name="Picture 4" descr="A group of graphs showing different values&#10;&#10;Description automatically generated">
            <a:extLst>
              <a:ext uri="{FF2B5EF4-FFF2-40B4-BE49-F238E27FC236}">
                <a16:creationId xmlns:a16="http://schemas.microsoft.com/office/drawing/2014/main" id="{C96A7666-5DAB-368D-5211-64C8DF2095F3}"/>
              </a:ext>
            </a:extLst>
          </p:cNvPr>
          <p:cNvPicPr>
            <a:picLocks noChangeAspect="1"/>
          </p:cNvPicPr>
          <p:nvPr/>
        </p:nvPicPr>
        <p:blipFill>
          <a:blip r:embed="rId4"/>
          <a:stretch>
            <a:fillRect/>
          </a:stretch>
        </p:blipFill>
        <p:spPr>
          <a:xfrm>
            <a:off x="5233268" y="3426513"/>
            <a:ext cx="3248352" cy="2357396"/>
          </a:xfrm>
          <a:prstGeom prst="rect">
            <a:avLst/>
          </a:prstGeom>
        </p:spPr>
      </p:pic>
      <p:pic>
        <p:nvPicPr>
          <p:cNvPr id="6" name="Picture 5">
            <a:extLst>
              <a:ext uri="{FF2B5EF4-FFF2-40B4-BE49-F238E27FC236}">
                <a16:creationId xmlns:a16="http://schemas.microsoft.com/office/drawing/2014/main" id="{E5FB79CA-4B7C-7EF4-F10D-4C12462CDFE3}"/>
              </a:ext>
            </a:extLst>
          </p:cNvPr>
          <p:cNvPicPr>
            <a:picLocks noChangeAspect="1"/>
          </p:cNvPicPr>
          <p:nvPr/>
        </p:nvPicPr>
        <p:blipFill>
          <a:blip r:embed="rId5"/>
          <a:stretch>
            <a:fillRect/>
          </a:stretch>
        </p:blipFill>
        <p:spPr>
          <a:xfrm>
            <a:off x="8589914" y="3877731"/>
            <a:ext cx="3248352" cy="1452033"/>
          </a:xfrm>
          <a:prstGeom prst="rect">
            <a:avLst/>
          </a:prstGeom>
        </p:spPr>
      </p:pic>
    </p:spTree>
    <p:extLst>
      <p:ext uri="{BB962C8B-B14F-4D97-AF65-F5344CB8AC3E}">
        <p14:creationId xmlns:p14="http://schemas.microsoft.com/office/powerpoint/2010/main" val="2282530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CEF1F4-F65E-6A4E-0A08-8E23CC01BE96}"/>
              </a:ext>
            </a:extLst>
          </p:cNvPr>
          <p:cNvSpPr>
            <a:spLocks noGrp="1"/>
          </p:cNvSpPr>
          <p:nvPr>
            <p:ph type="title"/>
          </p:nvPr>
        </p:nvSpPr>
        <p:spPr>
          <a:xfrm>
            <a:off x="841247" y="978619"/>
            <a:ext cx="3410712" cy="1106424"/>
          </a:xfrm>
        </p:spPr>
        <p:txBody>
          <a:bodyPr>
            <a:noAutofit/>
          </a:bodyPr>
          <a:lstStyle/>
          <a:p>
            <a:r>
              <a:rPr lang="en-US" sz="3200">
                <a:ea typeface="+mj-lt"/>
                <a:cs typeface="+mj-lt"/>
              </a:rPr>
              <a:t>3. Spearman's Rank Correlation</a:t>
            </a:r>
          </a:p>
        </p:txBody>
      </p:sp>
      <p:sp>
        <p:nvSpPr>
          <p:cNvPr id="28"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75A8B1CC-D6D4-EE3A-DAE7-BCB2EF571812}"/>
              </a:ext>
            </a:extLst>
          </p:cNvPr>
          <p:cNvSpPr>
            <a:spLocks noGrp="1"/>
          </p:cNvSpPr>
          <p:nvPr>
            <p:ph idx="1"/>
          </p:nvPr>
        </p:nvSpPr>
        <p:spPr>
          <a:xfrm>
            <a:off x="404218" y="2213476"/>
            <a:ext cx="4195123" cy="3828454"/>
          </a:xfrm>
        </p:spPr>
        <p:txBody>
          <a:bodyPr vert="horz" lIns="91440" tIns="45720" rIns="91440" bIns="45720" rtlCol="0" anchor="t">
            <a:normAutofit/>
          </a:bodyPr>
          <a:lstStyle/>
          <a:p>
            <a:pPr>
              <a:buNone/>
            </a:pPr>
            <a:r>
              <a:rPr lang="en-US" sz="1800">
                <a:ea typeface="+mn-lt"/>
                <a:cs typeface="+mn-lt"/>
              </a:rPr>
              <a:t> Analyzed correlation between each predictor variable and EPDS categories. We calculated correlation coefficients and p-values for the following.</a:t>
            </a:r>
            <a:endParaRPr lang="en-US" sz="1800"/>
          </a:p>
          <a:p>
            <a:pPr>
              <a:buNone/>
            </a:pPr>
            <a:endParaRPr lang="en-US" sz="1800">
              <a:ea typeface="+mn-lt"/>
              <a:cs typeface="+mn-lt"/>
            </a:endParaRPr>
          </a:p>
          <a:p>
            <a:pPr marL="342900" indent="-342900">
              <a:buAutoNum type="arabicPeriod"/>
            </a:pPr>
            <a:r>
              <a:rPr lang="en-US" sz="1800">
                <a:ea typeface="+mn-lt"/>
                <a:cs typeface="+mn-lt"/>
              </a:rPr>
              <a:t>Age Category vs. EPDS Categories </a:t>
            </a:r>
          </a:p>
          <a:p>
            <a:pPr marL="342900" indent="-342900">
              <a:buAutoNum type="arabicPeriod"/>
            </a:pPr>
            <a:r>
              <a:rPr lang="en-US" sz="1800">
                <a:ea typeface="+mn-lt"/>
                <a:cs typeface="+mn-lt"/>
              </a:rPr>
              <a:t>Household Income vs. EPDS Categories </a:t>
            </a:r>
          </a:p>
          <a:p>
            <a:pPr marL="342900" indent="-342900">
              <a:buAutoNum type="arabicPeriod"/>
            </a:pPr>
            <a:r>
              <a:rPr lang="en-US" sz="1800">
                <a:ea typeface="+mn-lt"/>
                <a:cs typeface="+mn-lt"/>
              </a:rPr>
              <a:t>Maternal Education vs. EPDS Categories </a:t>
            </a:r>
            <a:endParaRPr lang="en-US"/>
          </a:p>
        </p:txBody>
      </p:sp>
      <p:pic>
        <p:nvPicPr>
          <p:cNvPr id="7" name="Picture 6" descr="A graph of a bar graph&#10;&#10;Description automatically generated">
            <a:extLst>
              <a:ext uri="{FF2B5EF4-FFF2-40B4-BE49-F238E27FC236}">
                <a16:creationId xmlns:a16="http://schemas.microsoft.com/office/drawing/2014/main" id="{0ECFFB20-3987-1E0D-CCF3-A40091D19FB2}"/>
              </a:ext>
            </a:extLst>
          </p:cNvPr>
          <p:cNvPicPr>
            <a:picLocks noChangeAspect="1"/>
          </p:cNvPicPr>
          <p:nvPr/>
        </p:nvPicPr>
        <p:blipFill>
          <a:blip r:embed="rId2"/>
          <a:stretch>
            <a:fillRect/>
          </a:stretch>
        </p:blipFill>
        <p:spPr>
          <a:xfrm>
            <a:off x="5500407" y="632572"/>
            <a:ext cx="6177804" cy="5480798"/>
          </a:xfrm>
          <a:prstGeom prst="rect">
            <a:avLst/>
          </a:prstGeom>
        </p:spPr>
      </p:pic>
    </p:spTree>
    <p:extLst>
      <p:ext uri="{BB962C8B-B14F-4D97-AF65-F5344CB8AC3E}">
        <p14:creationId xmlns:p14="http://schemas.microsoft.com/office/powerpoint/2010/main" val="2786319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CEF1F4-F65E-6A4E-0A08-8E23CC01BE96}"/>
              </a:ext>
            </a:extLst>
          </p:cNvPr>
          <p:cNvSpPr>
            <a:spLocks noGrp="1"/>
          </p:cNvSpPr>
          <p:nvPr>
            <p:ph type="title"/>
          </p:nvPr>
        </p:nvSpPr>
        <p:spPr>
          <a:xfrm>
            <a:off x="838196" y="1214521"/>
            <a:ext cx="6007608" cy="741523"/>
          </a:xfrm>
        </p:spPr>
        <p:txBody>
          <a:bodyPr vert="horz" lIns="91440" tIns="45720" rIns="91440" bIns="45720" rtlCol="0" anchor="ctr">
            <a:normAutofit/>
          </a:bodyPr>
          <a:lstStyle/>
          <a:p>
            <a:pPr algn="ctr"/>
            <a:r>
              <a:rPr lang="en-US" sz="2800">
                <a:ea typeface="+mj-lt"/>
                <a:cs typeface="+mj-lt"/>
              </a:rPr>
              <a:t>4. Ordinal Logistic Regression</a:t>
            </a:r>
            <a:endParaRPr lang="en-US"/>
          </a:p>
          <a:p>
            <a:pPr algn="ctr"/>
            <a:endParaRPr lang="en-US" sz="2800"/>
          </a:p>
        </p:txBody>
      </p:sp>
      <p:sp>
        <p:nvSpPr>
          <p:cNvPr id="39" name="Rectangle 38">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40">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75A8B1CC-D6D4-EE3A-DAE7-BCB2EF571812}"/>
              </a:ext>
            </a:extLst>
          </p:cNvPr>
          <p:cNvSpPr>
            <a:spLocks noGrp="1"/>
          </p:cNvSpPr>
          <p:nvPr>
            <p:ph idx="1"/>
          </p:nvPr>
        </p:nvSpPr>
        <p:spPr>
          <a:xfrm>
            <a:off x="841244" y="2251829"/>
            <a:ext cx="6007608" cy="3761703"/>
          </a:xfrm>
        </p:spPr>
        <p:txBody>
          <a:bodyPr vert="horz" lIns="91440" tIns="45720" rIns="91440" bIns="45720" rtlCol="0" anchor="t">
            <a:noAutofit/>
          </a:bodyPr>
          <a:lstStyle/>
          <a:p>
            <a:pPr marL="285750" indent="-285750">
              <a:buFont typeface="Calibri,Sans-Serif"/>
              <a:buChar char="-"/>
            </a:pPr>
            <a:r>
              <a:rPr lang="en-US" sz="1800">
                <a:solidFill>
                  <a:srgbClr val="000000"/>
                </a:solidFill>
                <a:ea typeface="+mn-lt"/>
                <a:cs typeface="Arial"/>
              </a:rPr>
              <a:t>Ordinal logistic regression requires an ordered categorical dependent variable, predictors that can be continuous or categorical, and assumptions like proportional odds and absence of multicollinearity.</a:t>
            </a:r>
            <a:endParaRPr lang="en-US" sz="1800">
              <a:solidFill>
                <a:srgbClr val="000000"/>
              </a:solidFill>
              <a:latin typeface="Aptos"/>
              <a:cs typeface="Arial"/>
            </a:endParaRPr>
          </a:p>
          <a:p>
            <a:pPr marL="285750" indent="-285750">
              <a:buFont typeface="Calibri,Sans-Serif"/>
              <a:buChar char="-"/>
            </a:pPr>
            <a:r>
              <a:rPr lang="en-US" sz="1800">
                <a:latin typeface="Aptos"/>
                <a:cs typeface="Arial"/>
              </a:rPr>
              <a:t>Conducted an ordinal logistic regression analysis to predict EPDS score based on our independent variables- maternal age, education and household income.</a:t>
            </a:r>
            <a:endParaRPr lang="en-US" sz="1800"/>
          </a:p>
          <a:p>
            <a:pPr marL="285750" indent="-285750">
              <a:buFont typeface="Calibri,Sans-Serif"/>
              <a:buChar char="-"/>
            </a:pPr>
            <a:r>
              <a:rPr lang="en-US" sz="1800">
                <a:latin typeface="Aptos"/>
                <a:cs typeface="Arial"/>
              </a:rPr>
              <a:t>The coefficient estimates and the confidence intervals plot visualizes  the uncertainty associated with each coefficient estimate, with wider intervals indicating greater uncertainty.</a:t>
            </a:r>
          </a:p>
          <a:p>
            <a:pPr marL="285750" indent="-285750">
              <a:buFont typeface="Calibri,Sans-Serif"/>
              <a:buChar char="-"/>
            </a:pPr>
            <a:r>
              <a:rPr lang="en-US" sz="1800">
                <a:ea typeface="+mn-lt"/>
                <a:cs typeface="Arial"/>
              </a:rPr>
              <a:t>The histogram of residuals indicates the distribution of errors in model predictions.</a:t>
            </a:r>
          </a:p>
        </p:txBody>
      </p:sp>
      <p:pic>
        <p:nvPicPr>
          <p:cNvPr id="4" name="Picture 3" descr="A screenshot of a computer code&#10;&#10;Description automatically generated">
            <a:extLst>
              <a:ext uri="{FF2B5EF4-FFF2-40B4-BE49-F238E27FC236}">
                <a16:creationId xmlns:a16="http://schemas.microsoft.com/office/drawing/2014/main" id="{DBF2A015-1822-18E2-8C54-82479CB773E3}"/>
              </a:ext>
            </a:extLst>
          </p:cNvPr>
          <p:cNvPicPr>
            <a:picLocks noChangeAspect="1"/>
          </p:cNvPicPr>
          <p:nvPr/>
        </p:nvPicPr>
        <p:blipFill>
          <a:blip r:embed="rId2"/>
          <a:stretch>
            <a:fillRect/>
          </a:stretch>
        </p:blipFill>
        <p:spPr>
          <a:xfrm>
            <a:off x="7680960" y="1361493"/>
            <a:ext cx="4233672" cy="1196012"/>
          </a:xfrm>
          <a:prstGeom prst="rect">
            <a:avLst/>
          </a:prstGeom>
        </p:spPr>
      </p:pic>
      <p:pic>
        <p:nvPicPr>
          <p:cNvPr id="3" name="Picture 2" descr="A diagram of residuals&#10;&#10;Description automatically generated">
            <a:extLst>
              <a:ext uri="{FF2B5EF4-FFF2-40B4-BE49-F238E27FC236}">
                <a16:creationId xmlns:a16="http://schemas.microsoft.com/office/drawing/2014/main" id="{4BDEE518-9EC5-FBB6-B373-337F256B15C8}"/>
              </a:ext>
            </a:extLst>
          </p:cNvPr>
          <p:cNvPicPr>
            <a:picLocks noChangeAspect="1"/>
          </p:cNvPicPr>
          <p:nvPr/>
        </p:nvPicPr>
        <p:blipFill>
          <a:blip r:embed="rId3"/>
          <a:stretch>
            <a:fillRect/>
          </a:stretch>
        </p:blipFill>
        <p:spPr>
          <a:xfrm>
            <a:off x="7680960" y="3493312"/>
            <a:ext cx="4230116" cy="2610071"/>
          </a:xfrm>
          <a:prstGeom prst="rect">
            <a:avLst/>
          </a:prstGeom>
        </p:spPr>
      </p:pic>
    </p:spTree>
    <p:extLst>
      <p:ext uri="{BB962C8B-B14F-4D97-AF65-F5344CB8AC3E}">
        <p14:creationId xmlns:p14="http://schemas.microsoft.com/office/powerpoint/2010/main" val="3277791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D69DAC-2672-87E5-5508-9F1EBEADE6E8}"/>
              </a:ext>
            </a:extLst>
          </p:cNvPr>
          <p:cNvSpPr>
            <a:spLocks noGrp="1"/>
          </p:cNvSpPr>
          <p:nvPr>
            <p:ph type="title"/>
          </p:nvPr>
        </p:nvSpPr>
        <p:spPr>
          <a:xfrm>
            <a:off x="1115568" y="548640"/>
            <a:ext cx="10168128" cy="1179576"/>
          </a:xfrm>
        </p:spPr>
        <p:txBody>
          <a:bodyPr>
            <a:normAutofit fontScale="90000"/>
          </a:bodyPr>
          <a:lstStyle/>
          <a:p>
            <a:r>
              <a:rPr lang="en-US" sz="4000"/>
              <a:t>Findings for Chi square tests and Fisher's Exact test</a:t>
            </a:r>
          </a:p>
        </p:txBody>
      </p:sp>
      <p:sp>
        <p:nvSpPr>
          <p:cNvPr id="25" name="Rectangle 2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EE5473E-E406-A90D-0E9D-B3FD8479CD3A}"/>
              </a:ext>
            </a:extLst>
          </p:cNvPr>
          <p:cNvSpPr>
            <a:spLocks noGrp="1"/>
          </p:cNvSpPr>
          <p:nvPr>
            <p:ph idx="1"/>
          </p:nvPr>
        </p:nvSpPr>
        <p:spPr>
          <a:xfrm>
            <a:off x="568369" y="2181436"/>
            <a:ext cx="6594242" cy="4414090"/>
          </a:xfrm>
        </p:spPr>
        <p:txBody>
          <a:bodyPr vert="horz" lIns="91440" tIns="45720" rIns="91440" bIns="45720" rtlCol="0" anchor="t">
            <a:normAutofit fontScale="92500" lnSpcReduction="20000"/>
          </a:bodyPr>
          <a:lstStyle/>
          <a:p>
            <a:pPr marL="0" indent="0">
              <a:buNone/>
            </a:pPr>
            <a:r>
              <a:rPr lang="en-US" sz="1600" b="1">
                <a:ea typeface="+mn-lt"/>
                <a:cs typeface="+mn-lt"/>
              </a:rPr>
              <a:t>Fisher's Exact Test for Count Data (with simulated p-value) - Maternal Age vs. EPDS Category: </a:t>
            </a:r>
            <a:endParaRPr lang="en-US" sz="1600" b="1"/>
          </a:p>
          <a:p>
            <a:pPr marL="0" indent="0">
              <a:buNone/>
            </a:pPr>
            <a:r>
              <a:rPr lang="en-US" sz="1600">
                <a:ea typeface="+mn-lt"/>
                <a:cs typeface="+mn-lt"/>
              </a:rPr>
              <a:t>The p-value obtained from the Fisher's Exact Test is 0.0004998, indicating that there is strong evidence to reject the null hypothesis. This suggests that there is a significant association between Maternal Age and EPDS Category at the 0.05 significance level. </a:t>
            </a:r>
            <a:endParaRPr lang="en-US" sz="1600"/>
          </a:p>
          <a:p>
            <a:pPr>
              <a:buNone/>
            </a:pPr>
            <a:r>
              <a:rPr lang="en-US" sz="1700" b="1">
                <a:ea typeface="+mn-lt"/>
                <a:cs typeface="+mn-lt"/>
              </a:rPr>
              <a:t>Pearson's Chi-squared Test – Age Category vs. EPDS Category:</a:t>
            </a:r>
            <a:r>
              <a:rPr lang="en-US" sz="1700">
                <a:ea typeface="+mn-lt"/>
                <a:cs typeface="+mn-lt"/>
              </a:rPr>
              <a:t> </a:t>
            </a:r>
          </a:p>
          <a:p>
            <a:pPr marL="0" indent="0">
              <a:buNone/>
            </a:pPr>
            <a:r>
              <a:rPr lang="en-US" sz="1600">
                <a:ea typeface="+mn-lt"/>
                <a:cs typeface="+mn-lt"/>
              </a:rPr>
              <a:t>The p-value obtained is &lt;2.2e-16 (extremely small), indicating strong evidence to reject null hypothesis. This suggests that there is statistically significant association between Age category and EPDS  depression levels.</a:t>
            </a:r>
          </a:p>
          <a:p>
            <a:pPr marL="0" indent="0">
              <a:buNone/>
            </a:pPr>
            <a:r>
              <a:rPr lang="en-US" sz="1600" b="1">
                <a:ea typeface="+mn-lt"/>
                <a:cs typeface="+mn-lt"/>
              </a:rPr>
              <a:t>Pearson's Chi-squared Test - Household Income vs. EPDS Category:</a:t>
            </a:r>
            <a:r>
              <a:rPr lang="en-US" sz="1600">
                <a:ea typeface="+mn-lt"/>
                <a:cs typeface="+mn-lt"/>
              </a:rPr>
              <a:t> </a:t>
            </a:r>
            <a:endParaRPr lang="en-US" sz="1600"/>
          </a:p>
          <a:p>
            <a:pPr marL="0" indent="0">
              <a:buNone/>
            </a:pPr>
            <a:r>
              <a:rPr lang="en-US" sz="1600">
                <a:ea typeface="+mn-lt"/>
                <a:cs typeface="+mn-lt"/>
              </a:rPr>
              <a:t>The p-value obtained from the Chi-squared Test is &lt; 2.2e-16 (extremely small), indicating strong evidence to reject the null hypothesis. This suggests that there is a significant association between Household Income and EPDS Category at the 0.05 significance level. </a:t>
            </a:r>
            <a:endParaRPr lang="en-US" sz="1600"/>
          </a:p>
          <a:p>
            <a:pPr marL="0" indent="0">
              <a:buNone/>
            </a:pPr>
            <a:r>
              <a:rPr lang="en-US" sz="1600" b="1">
                <a:ea typeface="+mn-lt"/>
                <a:cs typeface="+mn-lt"/>
              </a:rPr>
              <a:t>Pearson's Chi-squared Test - Maternal Education vs. EPDS Category: </a:t>
            </a:r>
            <a:endParaRPr lang="en-US" sz="1600" b="1"/>
          </a:p>
          <a:p>
            <a:pPr marL="0" indent="0">
              <a:buNone/>
            </a:pPr>
            <a:r>
              <a:rPr lang="en-US" sz="1600">
                <a:ea typeface="+mn-lt"/>
                <a:cs typeface="+mn-lt"/>
              </a:rPr>
              <a:t>The p-value obtained from the Chi-squared Test is &lt; 2.2e-16 (extremely small), indicating strong evidence to reject the null hypothesis. This suggests that there is a significant association between Maternal Education and EPDS Category at the 0.05 significance level.</a:t>
            </a:r>
            <a:endParaRPr lang="en-US" sz="1600"/>
          </a:p>
          <a:p>
            <a:endParaRPr lang="en-US" sz="1600"/>
          </a:p>
          <a:p>
            <a:endParaRPr lang="en-US" sz="1600"/>
          </a:p>
          <a:p>
            <a:endParaRPr lang="en-US" sz="1600"/>
          </a:p>
        </p:txBody>
      </p:sp>
      <p:pic>
        <p:nvPicPr>
          <p:cNvPr id="5" name="Picture 4" descr="A screenshot of a computer program&#10;&#10;Description automatically generated">
            <a:extLst>
              <a:ext uri="{FF2B5EF4-FFF2-40B4-BE49-F238E27FC236}">
                <a16:creationId xmlns:a16="http://schemas.microsoft.com/office/drawing/2014/main" id="{878D0BDE-1AD7-00A3-D655-1D5E8B6D0B25}"/>
              </a:ext>
            </a:extLst>
          </p:cNvPr>
          <p:cNvPicPr>
            <a:picLocks noChangeAspect="1"/>
          </p:cNvPicPr>
          <p:nvPr/>
        </p:nvPicPr>
        <p:blipFill>
          <a:blip r:embed="rId2"/>
          <a:stretch>
            <a:fillRect/>
          </a:stretch>
        </p:blipFill>
        <p:spPr>
          <a:xfrm>
            <a:off x="7166999" y="2306466"/>
            <a:ext cx="4904699" cy="3139868"/>
          </a:xfrm>
          <a:prstGeom prst="rect">
            <a:avLst/>
          </a:prstGeom>
        </p:spPr>
      </p:pic>
    </p:spTree>
    <p:extLst>
      <p:ext uri="{BB962C8B-B14F-4D97-AF65-F5344CB8AC3E}">
        <p14:creationId xmlns:p14="http://schemas.microsoft.com/office/powerpoint/2010/main" val="822150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1C9D18-74BF-DD83-709E-5BFC98075CFE}"/>
              </a:ext>
            </a:extLst>
          </p:cNvPr>
          <p:cNvSpPr>
            <a:spLocks noGrp="1"/>
          </p:cNvSpPr>
          <p:nvPr>
            <p:ph type="title"/>
          </p:nvPr>
        </p:nvSpPr>
        <p:spPr>
          <a:xfrm>
            <a:off x="411480" y="959246"/>
            <a:ext cx="4443154" cy="1087819"/>
          </a:xfrm>
        </p:spPr>
        <p:txBody>
          <a:bodyPr anchor="b">
            <a:normAutofit/>
          </a:bodyPr>
          <a:lstStyle/>
          <a:p>
            <a:r>
              <a:rPr lang="en-US" sz="3400"/>
              <a:t>Findings for Simple Linear Regression</a:t>
            </a:r>
          </a:p>
        </p:txBody>
      </p:sp>
      <p:sp>
        <p:nvSpPr>
          <p:cNvPr id="12"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255037F-22D7-B5A9-4F7A-7504003C4B17}"/>
              </a:ext>
            </a:extLst>
          </p:cNvPr>
          <p:cNvSpPr>
            <a:spLocks noGrp="1"/>
          </p:cNvSpPr>
          <p:nvPr>
            <p:ph idx="1"/>
          </p:nvPr>
        </p:nvSpPr>
        <p:spPr>
          <a:xfrm>
            <a:off x="164635" y="2308461"/>
            <a:ext cx="5623717" cy="4405121"/>
          </a:xfrm>
        </p:spPr>
        <p:txBody>
          <a:bodyPr vert="horz" lIns="91440" tIns="45720" rIns="91440" bIns="45720" rtlCol="0" anchor="t">
            <a:normAutofit/>
          </a:bodyPr>
          <a:lstStyle/>
          <a:p>
            <a:r>
              <a:rPr lang="en-US" sz="2000"/>
              <a:t>The F- statistic of 80.33 with a p-value less than 2.2e-16 indicates that there is strong statistical significance between both the columns, the Maternal age and the EPDS Scores.</a:t>
            </a:r>
          </a:p>
          <a:p>
            <a:r>
              <a:rPr lang="en-US" sz="2000"/>
              <a:t>The residual stand. Error is 5.481 which represent the average amount that observed EPDS scores deviate from predicted values.</a:t>
            </a:r>
          </a:p>
          <a:p>
            <a:r>
              <a:rPr lang="en-US" sz="2000"/>
              <a:t>The R- squared value is very low at 0.007404, it should also be factored that, it is because only a single independent column was checked against the dependent column. The more the independent variables increase, the R- squared value increases. </a:t>
            </a:r>
          </a:p>
        </p:txBody>
      </p:sp>
      <p:pic>
        <p:nvPicPr>
          <p:cNvPr id="5" name="Picture 4" descr="A screenshot of a computer code&#10;&#10;Description automatically generated">
            <a:extLst>
              <a:ext uri="{FF2B5EF4-FFF2-40B4-BE49-F238E27FC236}">
                <a16:creationId xmlns:a16="http://schemas.microsoft.com/office/drawing/2014/main" id="{11EC2078-9ED9-86E6-4D19-E008E4CDD0FC}"/>
              </a:ext>
            </a:extLst>
          </p:cNvPr>
          <p:cNvPicPr>
            <a:picLocks noChangeAspect="1"/>
          </p:cNvPicPr>
          <p:nvPr/>
        </p:nvPicPr>
        <p:blipFill>
          <a:blip r:embed="rId2"/>
          <a:stretch>
            <a:fillRect/>
          </a:stretch>
        </p:blipFill>
        <p:spPr>
          <a:xfrm>
            <a:off x="6094153" y="2286884"/>
            <a:ext cx="5656960" cy="3087469"/>
          </a:xfrm>
          <a:prstGeom prst="rect">
            <a:avLst/>
          </a:prstGeom>
        </p:spPr>
      </p:pic>
    </p:spTree>
    <p:extLst>
      <p:ext uri="{BB962C8B-B14F-4D97-AF65-F5344CB8AC3E}">
        <p14:creationId xmlns:p14="http://schemas.microsoft.com/office/powerpoint/2010/main" val="1208074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 name="Rectangle 36">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CEF1F4-F65E-6A4E-0A08-8E23CC01BE96}"/>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a:t>Findings for Spearman's Rank Test</a:t>
            </a:r>
          </a:p>
        </p:txBody>
      </p:sp>
      <p:sp>
        <p:nvSpPr>
          <p:cNvPr id="39" name="Rectangle 38">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A screenshot of a computer&#10;&#10;Description automatically generated">
            <a:extLst>
              <a:ext uri="{FF2B5EF4-FFF2-40B4-BE49-F238E27FC236}">
                <a16:creationId xmlns:a16="http://schemas.microsoft.com/office/drawing/2014/main" id="{450DAD9E-346F-8D42-A402-1037102EEB04}"/>
              </a:ext>
            </a:extLst>
          </p:cNvPr>
          <p:cNvPicPr>
            <a:picLocks noGrp="1" noChangeAspect="1"/>
          </p:cNvPicPr>
          <p:nvPr>
            <p:ph idx="1"/>
          </p:nvPr>
        </p:nvPicPr>
        <p:blipFill rotWithShape="1">
          <a:blip r:embed="rId2"/>
          <a:srcRect r="24351" b="-1"/>
          <a:stretch/>
        </p:blipFill>
        <p:spPr>
          <a:xfrm>
            <a:off x="7798502" y="2546404"/>
            <a:ext cx="3927771" cy="2996571"/>
          </a:xfrm>
          <a:prstGeom prst="rect">
            <a:avLst/>
          </a:prstGeom>
        </p:spPr>
      </p:pic>
      <p:sp>
        <p:nvSpPr>
          <p:cNvPr id="6" name="TextBox 5">
            <a:extLst>
              <a:ext uri="{FF2B5EF4-FFF2-40B4-BE49-F238E27FC236}">
                <a16:creationId xmlns:a16="http://schemas.microsoft.com/office/drawing/2014/main" id="{6CC8CAC6-CE45-63E0-2303-81D65BC6BBB7}"/>
              </a:ext>
            </a:extLst>
          </p:cNvPr>
          <p:cNvSpPr txBox="1"/>
          <p:nvPr/>
        </p:nvSpPr>
        <p:spPr>
          <a:xfrm>
            <a:off x="498871" y="2154365"/>
            <a:ext cx="7231482" cy="449910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1500" b="1"/>
              <a:t>Correlation between Age Category and EPDS</a:t>
            </a:r>
            <a:r>
              <a:rPr lang="en-US" sz="1500"/>
              <a:t>:</a:t>
            </a:r>
          </a:p>
          <a:p>
            <a:pPr marL="171450" indent="-228600">
              <a:lnSpc>
                <a:spcPct val="90000"/>
              </a:lnSpc>
              <a:spcAft>
                <a:spcPts val="600"/>
              </a:spcAft>
              <a:buFont typeface="Arial" panose="020B0604020202020204" pitchFamily="34" charset="0"/>
              <a:buChar char="•"/>
            </a:pPr>
            <a:r>
              <a:rPr lang="en-US" sz="1500"/>
              <a:t>Spearman's rho is approximately -0.0685 and p- value is approximately 1.066e-12 indicating strong evidence against null hypothesis.</a:t>
            </a:r>
          </a:p>
          <a:p>
            <a:pPr marL="171450" indent="-228600">
              <a:lnSpc>
                <a:spcPct val="90000"/>
              </a:lnSpc>
              <a:spcAft>
                <a:spcPts val="600"/>
              </a:spcAft>
              <a:buFont typeface="Arial" panose="020B0604020202020204" pitchFamily="34" charset="0"/>
              <a:buChar char="•"/>
            </a:pPr>
            <a:r>
              <a:rPr lang="en-US" sz="1500"/>
              <a:t>This suggests a </a:t>
            </a:r>
            <a:r>
              <a:rPr lang="en-US" sz="1500" b="1"/>
              <a:t>weak negative correlation</a:t>
            </a:r>
            <a:r>
              <a:rPr lang="en-US" sz="1500"/>
              <a:t> between age category and EPDS scores, meaning that older individuals tend to have slightly lower EPDS scores compared to younger individuals.</a:t>
            </a:r>
          </a:p>
          <a:p>
            <a:pPr>
              <a:lnSpc>
                <a:spcPct val="90000"/>
              </a:lnSpc>
              <a:spcAft>
                <a:spcPts val="600"/>
              </a:spcAft>
            </a:pPr>
            <a:r>
              <a:rPr lang="en-US" sz="1500" b="1"/>
              <a:t>Correlation between Household Income and EPDS</a:t>
            </a:r>
            <a:r>
              <a:rPr lang="en-US" sz="1500"/>
              <a:t>:</a:t>
            </a:r>
          </a:p>
          <a:p>
            <a:pPr marL="285750" indent="-228600">
              <a:lnSpc>
                <a:spcPct val="90000"/>
              </a:lnSpc>
              <a:spcAft>
                <a:spcPts val="600"/>
              </a:spcAft>
              <a:buFont typeface="Arial" panose="020B0604020202020204" pitchFamily="34" charset="0"/>
              <a:buChar char="•"/>
            </a:pPr>
            <a:r>
              <a:rPr lang="en-US" sz="1500"/>
              <a:t>Spearman's rho is approximately -0.1545 and  p-value is &lt; 2.2e-16, indicating strong evidence against the null hypothesis.</a:t>
            </a:r>
          </a:p>
          <a:p>
            <a:pPr marL="285750" indent="-228600">
              <a:lnSpc>
                <a:spcPct val="90000"/>
              </a:lnSpc>
              <a:spcAft>
                <a:spcPts val="600"/>
              </a:spcAft>
              <a:buFont typeface="Arial" panose="020B0604020202020204" pitchFamily="34" charset="0"/>
              <a:buChar char="•"/>
            </a:pPr>
            <a:r>
              <a:rPr lang="en-US" sz="1500"/>
              <a:t>This indicates a</a:t>
            </a:r>
            <a:r>
              <a:rPr lang="en-US" sz="1500" b="1"/>
              <a:t> moderate negative correlation</a:t>
            </a:r>
            <a:r>
              <a:rPr lang="en-US" sz="1500"/>
              <a:t> between household income and EPDS scores, suggesting that higher household income is associated with lower EPDS scores.</a:t>
            </a:r>
          </a:p>
          <a:p>
            <a:pPr marL="57150">
              <a:lnSpc>
                <a:spcPct val="90000"/>
              </a:lnSpc>
              <a:spcAft>
                <a:spcPts val="600"/>
              </a:spcAft>
            </a:pPr>
            <a:r>
              <a:rPr lang="en-US" sz="1500" b="1"/>
              <a:t>Correlation between Maternal Education and EPDS:</a:t>
            </a:r>
            <a:endParaRPr lang="en-US" sz="1500"/>
          </a:p>
          <a:p>
            <a:pPr marL="285750" indent="-228600">
              <a:lnSpc>
                <a:spcPct val="90000"/>
              </a:lnSpc>
              <a:spcAft>
                <a:spcPts val="600"/>
              </a:spcAft>
              <a:buFont typeface="Arial" panose="020B0604020202020204" pitchFamily="34" charset="0"/>
              <a:buChar char="•"/>
            </a:pPr>
            <a:r>
              <a:rPr lang="en-US" sz="1500"/>
              <a:t>Spearman's rho is approximately -0.143 and  p-value is &lt; 2.2e-16, indicating strong evidence against the null hypothesis.</a:t>
            </a:r>
          </a:p>
          <a:p>
            <a:pPr marL="285750" indent="-228600">
              <a:lnSpc>
                <a:spcPct val="90000"/>
              </a:lnSpc>
              <a:spcAft>
                <a:spcPts val="600"/>
              </a:spcAft>
              <a:buFont typeface="Arial" panose="020B0604020202020204" pitchFamily="34" charset="0"/>
              <a:buChar char="•"/>
            </a:pPr>
            <a:r>
              <a:rPr lang="en-US" sz="1500"/>
              <a:t>This indicates a</a:t>
            </a:r>
            <a:r>
              <a:rPr lang="en-US" sz="1500" b="1"/>
              <a:t> moderate negative correlation</a:t>
            </a:r>
            <a:r>
              <a:rPr lang="en-US" sz="1500"/>
              <a:t> between maternal income and EPDS scores, suggesting that higher education is associated with lower EPDS scores.</a:t>
            </a:r>
          </a:p>
        </p:txBody>
      </p:sp>
    </p:spTree>
    <p:extLst>
      <p:ext uri="{BB962C8B-B14F-4D97-AF65-F5344CB8AC3E}">
        <p14:creationId xmlns:p14="http://schemas.microsoft.com/office/powerpoint/2010/main" val="1794742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F2FC05-7D27-410F-BDA9-ADF483136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our</a:t>
            </a:r>
          </a:p>
        </p:txBody>
      </p:sp>
      <p:sp useBgFill="1">
        <p:nvSpPr>
          <p:cNvPr id="26" name="Rectangle 25">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5457817"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CEF1F4-F65E-6A4E-0A08-8E23CC01BE96}"/>
              </a:ext>
            </a:extLst>
          </p:cNvPr>
          <p:cNvSpPr>
            <a:spLocks noGrp="1"/>
          </p:cNvSpPr>
          <p:nvPr>
            <p:ph type="title"/>
          </p:nvPr>
        </p:nvSpPr>
        <p:spPr>
          <a:xfrm>
            <a:off x="838198" y="978408"/>
            <a:ext cx="4607052" cy="1106424"/>
          </a:xfrm>
        </p:spPr>
        <p:txBody>
          <a:bodyPr>
            <a:normAutofit/>
          </a:bodyPr>
          <a:lstStyle/>
          <a:p>
            <a:r>
              <a:rPr lang="en-US" sz="3200"/>
              <a:t>Findings for Ordinal logistic regression</a:t>
            </a:r>
          </a:p>
        </p:txBody>
      </p:sp>
      <p:sp>
        <p:nvSpPr>
          <p:cNvPr id="28" name="Rectangle 27">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4446484"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75A8B1CC-D6D4-EE3A-DAE7-BCB2EF571812}"/>
              </a:ext>
            </a:extLst>
          </p:cNvPr>
          <p:cNvSpPr>
            <a:spLocks noGrp="1"/>
          </p:cNvSpPr>
          <p:nvPr>
            <p:ph idx="1"/>
          </p:nvPr>
        </p:nvSpPr>
        <p:spPr>
          <a:xfrm>
            <a:off x="841246" y="2368296"/>
            <a:ext cx="4607052" cy="3502152"/>
          </a:xfrm>
        </p:spPr>
        <p:txBody>
          <a:bodyPr vert="horz" lIns="91440" tIns="45720" rIns="91440" bIns="45720" rtlCol="0" anchor="t">
            <a:normAutofit/>
          </a:bodyPr>
          <a:lstStyle/>
          <a:p>
            <a:pPr>
              <a:buFont typeface="Calibri,Sans-Serif"/>
              <a:buChar char="-"/>
            </a:pPr>
            <a:r>
              <a:rPr lang="en-US" sz="1800">
                <a:cs typeface="Arial"/>
              </a:rPr>
              <a:t>The mean estimated coefficient across all predictors is approximately 0.013, indicating a small overall effect on EPDS scores.</a:t>
            </a:r>
          </a:p>
          <a:p>
            <a:pPr>
              <a:buFont typeface="Calibri,Sans-Serif"/>
              <a:buChar char="-"/>
            </a:pPr>
            <a:r>
              <a:rPr lang="en-US" sz="1800">
                <a:solidFill>
                  <a:srgbClr val="000000"/>
                </a:solidFill>
                <a:cs typeface="Arial"/>
              </a:rPr>
              <a:t>The minimum statistic value is approximately -14.4276, and the maximum is approximately 25.4413.</a:t>
            </a:r>
          </a:p>
          <a:p>
            <a:pPr>
              <a:buFont typeface="Calibri,Sans-Serif"/>
              <a:buChar char="-"/>
            </a:pPr>
            <a:r>
              <a:rPr lang="en-US" sz="1800">
                <a:solidFill>
                  <a:srgbClr val="000000"/>
                </a:solidFill>
                <a:cs typeface="Arial"/>
              </a:rPr>
              <a:t>These values are associated with tests of the null hypothesis that the coefficient is equal to zero. Larger absolute values indicate stronger evidence against the null hypothesis.</a:t>
            </a:r>
            <a:endParaRPr lang="en-US"/>
          </a:p>
          <a:p>
            <a:pPr>
              <a:buFont typeface="Calibri,Sans-Serif"/>
              <a:buChar char="-"/>
            </a:pPr>
            <a:endParaRPr lang="en-US" sz="1800">
              <a:solidFill>
                <a:srgbClr val="000000"/>
              </a:solidFill>
              <a:cs typeface="Arial"/>
            </a:endParaRPr>
          </a:p>
          <a:p>
            <a:pPr>
              <a:buFont typeface="Calibri,Sans-Serif"/>
              <a:buChar char="-"/>
            </a:pPr>
            <a:endParaRPr lang="en-US" sz="1800">
              <a:cs typeface="Arial"/>
            </a:endParaRPr>
          </a:p>
          <a:p>
            <a:pPr marL="285750" indent="-285750">
              <a:buFont typeface="Calibri,Sans-Serif"/>
              <a:buChar char="-"/>
            </a:pPr>
            <a:endParaRPr lang="en-US" sz="1800">
              <a:cs typeface="Arial"/>
            </a:endParaRPr>
          </a:p>
        </p:txBody>
      </p:sp>
      <p:pic>
        <p:nvPicPr>
          <p:cNvPr id="3" name="Picture 2" descr="A screenshot of a data&#10;&#10;Description automatically generated">
            <a:extLst>
              <a:ext uri="{FF2B5EF4-FFF2-40B4-BE49-F238E27FC236}">
                <a16:creationId xmlns:a16="http://schemas.microsoft.com/office/drawing/2014/main" id="{837B35DC-D8CC-73D8-BA05-9826DAE4811A}"/>
              </a:ext>
            </a:extLst>
          </p:cNvPr>
          <p:cNvPicPr>
            <a:picLocks noChangeAspect="1"/>
          </p:cNvPicPr>
          <p:nvPr/>
        </p:nvPicPr>
        <p:blipFill>
          <a:blip r:embed="rId2"/>
          <a:stretch>
            <a:fillRect/>
          </a:stretch>
        </p:blipFill>
        <p:spPr>
          <a:xfrm>
            <a:off x="6322353" y="1708480"/>
            <a:ext cx="4924425" cy="3038475"/>
          </a:xfrm>
          <a:prstGeom prst="rect">
            <a:avLst/>
          </a:prstGeom>
        </p:spPr>
      </p:pic>
    </p:spTree>
    <p:extLst>
      <p:ext uri="{BB962C8B-B14F-4D97-AF65-F5344CB8AC3E}">
        <p14:creationId xmlns:p14="http://schemas.microsoft.com/office/powerpoint/2010/main" val="2518189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D69DAC-2672-87E5-5508-9F1EBEADE6E8}"/>
              </a:ext>
            </a:extLst>
          </p:cNvPr>
          <p:cNvSpPr>
            <a:spLocks noGrp="1"/>
          </p:cNvSpPr>
          <p:nvPr>
            <p:ph type="title"/>
          </p:nvPr>
        </p:nvSpPr>
        <p:spPr>
          <a:xfrm>
            <a:off x="1115568" y="548640"/>
            <a:ext cx="10168128" cy="1179576"/>
          </a:xfrm>
        </p:spPr>
        <p:txBody>
          <a:bodyPr>
            <a:normAutofit/>
          </a:bodyPr>
          <a:lstStyle/>
          <a:p>
            <a:r>
              <a:rPr lang="en-US" sz="4000"/>
              <a:t>Conclusion- Hypothesis Testing</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EE5473E-E406-A90D-0E9D-B3FD8479CD3A}"/>
              </a:ext>
            </a:extLst>
          </p:cNvPr>
          <p:cNvSpPr>
            <a:spLocks noGrp="1"/>
          </p:cNvSpPr>
          <p:nvPr>
            <p:ph idx="1"/>
          </p:nvPr>
        </p:nvSpPr>
        <p:spPr>
          <a:xfrm>
            <a:off x="568369" y="2404056"/>
            <a:ext cx="10338927" cy="4145780"/>
          </a:xfrm>
        </p:spPr>
        <p:txBody>
          <a:bodyPr vert="horz" lIns="91440" tIns="45720" rIns="91440" bIns="45720" rtlCol="0" anchor="t">
            <a:normAutofit/>
          </a:bodyPr>
          <a:lstStyle/>
          <a:p>
            <a:r>
              <a:rPr lang="en-US" sz="2200"/>
              <a:t>Through the four statistical tests we did, the research found significant associations between the demographic factors and EPDS categories. Specifically, the results indicated strong evidence to reject the null hypothesis, suggesting that maternal age, household income, and maternal education levels are significantly associated with the levels of postnatal depression experienced by pregnant women during the COVID- 19 pandemic. </a:t>
            </a:r>
          </a:p>
          <a:p>
            <a:r>
              <a:rPr lang="en-US" sz="2200"/>
              <a:t>Insights obtained from this research can shape targeted interventions and support strategies customized for distinct demographic groups. The overarching goal is to enhance mental health outcomes for pregnant women at risk of postnatal depression</a:t>
            </a:r>
          </a:p>
        </p:txBody>
      </p:sp>
    </p:spTree>
    <p:extLst>
      <p:ext uri="{BB962C8B-B14F-4D97-AF65-F5344CB8AC3E}">
        <p14:creationId xmlns:p14="http://schemas.microsoft.com/office/powerpoint/2010/main" val="3371131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EB1B33-6EEA-2BB2-674D-927BC94BCD66}"/>
              </a:ext>
            </a:extLst>
          </p:cNvPr>
          <p:cNvSpPr>
            <a:spLocks noGrp="1"/>
          </p:cNvSpPr>
          <p:nvPr>
            <p:ph type="title"/>
          </p:nvPr>
        </p:nvSpPr>
        <p:spPr>
          <a:xfrm>
            <a:off x="1115568" y="548640"/>
            <a:ext cx="10168128" cy="1179576"/>
          </a:xfrm>
        </p:spPr>
        <p:txBody>
          <a:bodyPr>
            <a:normAutofit/>
          </a:bodyPr>
          <a:lstStyle/>
          <a:p>
            <a:r>
              <a:rPr lang="en-US" sz="4000"/>
              <a:t>Limitations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A3D7536-26DE-E5EB-366E-555735C86C4F}"/>
              </a:ext>
            </a:extLst>
          </p:cNvPr>
          <p:cNvSpPr>
            <a:spLocks noGrp="1"/>
          </p:cNvSpPr>
          <p:nvPr>
            <p:ph idx="1"/>
          </p:nvPr>
        </p:nvSpPr>
        <p:spPr>
          <a:xfrm>
            <a:off x="568216" y="2256563"/>
            <a:ext cx="11166240" cy="4328230"/>
          </a:xfrm>
        </p:spPr>
        <p:txBody>
          <a:bodyPr vert="horz" lIns="91440" tIns="45720" rIns="91440" bIns="45720" rtlCol="0" anchor="t">
            <a:normAutofit/>
          </a:bodyPr>
          <a:lstStyle/>
          <a:p>
            <a:r>
              <a:rPr lang="en-US" sz="2200"/>
              <a:t>As the data was incomplete for some factors like NICU stay and mode of delivery, we could not include them in our study, adding them would have added depth and more meaning to our study.</a:t>
            </a:r>
            <a:endParaRPr lang="en-US"/>
          </a:p>
          <a:p>
            <a:r>
              <a:rPr lang="en-US" sz="2200"/>
              <a:t>Although the correlation analysis revealed connections among the variables, it does not establish causation.</a:t>
            </a:r>
            <a:endParaRPr lang="en-US"/>
          </a:p>
          <a:p>
            <a:r>
              <a:rPr lang="en-US" sz="2200"/>
              <a:t>The adjusted R square value in our linear regression is very small, which states that there are more factors that are affecting the depression levels, other than the ones we have considered.</a:t>
            </a:r>
            <a:endParaRPr lang="en-US"/>
          </a:p>
          <a:p>
            <a:r>
              <a:rPr lang="en-US" sz="2200"/>
              <a:t>Fisher's Exact Test: This test may have limitations when dealing with large sample sizes(McDonald, 2014).</a:t>
            </a:r>
            <a:endParaRPr lang="en-US"/>
          </a:p>
        </p:txBody>
      </p:sp>
    </p:spTree>
    <p:extLst>
      <p:ext uri="{BB962C8B-B14F-4D97-AF65-F5344CB8AC3E}">
        <p14:creationId xmlns:p14="http://schemas.microsoft.com/office/powerpoint/2010/main" val="1064741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1507D62-78BE-73A4-8F3F-24DF684B1007}"/>
              </a:ext>
            </a:extLst>
          </p:cNvPr>
          <p:cNvSpPr>
            <a:spLocks noGrp="1"/>
          </p:cNvSpPr>
          <p:nvPr>
            <p:ph type="title"/>
          </p:nvPr>
        </p:nvSpPr>
        <p:spPr>
          <a:xfrm>
            <a:off x="1115568" y="548640"/>
            <a:ext cx="10168128" cy="1179576"/>
          </a:xfrm>
        </p:spPr>
        <p:txBody>
          <a:bodyPr>
            <a:normAutofit/>
          </a:bodyPr>
          <a:lstStyle/>
          <a:p>
            <a:r>
              <a:rPr lang="en-US" sz="4000"/>
              <a:t>References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A36B616-B212-8E55-A5C2-B1694CC14A48}"/>
              </a:ext>
            </a:extLst>
          </p:cNvPr>
          <p:cNvSpPr>
            <a:spLocks noGrp="1"/>
          </p:cNvSpPr>
          <p:nvPr>
            <p:ph idx="1"/>
          </p:nvPr>
        </p:nvSpPr>
        <p:spPr>
          <a:xfrm>
            <a:off x="568216" y="2149239"/>
            <a:ext cx="11166240" cy="4532146"/>
          </a:xfrm>
        </p:spPr>
        <p:txBody>
          <a:bodyPr vert="horz" lIns="91440" tIns="45720" rIns="91440" bIns="45720" rtlCol="0" anchor="t">
            <a:normAutofit/>
          </a:bodyPr>
          <a:lstStyle/>
          <a:p>
            <a:r>
              <a:rPr lang="en-US" sz="2200" err="1"/>
              <a:t>Arzamani</a:t>
            </a:r>
            <a:r>
              <a:rPr lang="en-US" sz="2200"/>
              <a:t>, N., Soraya, S., Hadi, F., </a:t>
            </a:r>
            <a:r>
              <a:rPr lang="en-US" sz="2200" err="1"/>
              <a:t>Nooraeen</a:t>
            </a:r>
            <a:r>
              <a:rPr lang="en-US" sz="2200"/>
              <a:t>, S., &amp; Saeidi, M. (2022). The COVID-19 pandemic and mental health in pregnant women: A review article. </a:t>
            </a:r>
            <a:r>
              <a:rPr lang="en-US" sz="2200" i="1"/>
              <a:t>Frontiers in Psychiatry</a:t>
            </a:r>
            <a:r>
              <a:rPr lang="en-US" sz="2200"/>
              <a:t>, 13, 949239. https://doi.org/10.3389/fpsyt.2022.949239</a:t>
            </a:r>
            <a:endParaRPr lang="en-US"/>
          </a:p>
          <a:p>
            <a:r>
              <a:rPr lang="en-US" sz="2200"/>
              <a:t>Harville, E. W., Wood, M. E., &amp; Sutton, E. F. (2023). Social distancing and mental health among pregnant women during the coronavirus pandemic. </a:t>
            </a:r>
            <a:r>
              <a:rPr lang="en-US" sz="2200" i="1"/>
              <a:t>BMC Women’s Health</a:t>
            </a:r>
            <a:r>
              <a:rPr lang="en-US" sz="2200"/>
              <a:t>, 23(1), 189. https://doi.org/10.1186/s12905-023-02335-x</a:t>
            </a:r>
          </a:p>
          <a:p>
            <a:r>
              <a:rPr lang="en-US" sz="2200"/>
              <a:t>Kaggle. (n.d.). Mental Health in the Pregnancy During the COVID-19. Retrieved from https://www.kaggle.com/datasets/yeganehbavafa/mental-health-in-the-pregnancy-during-the-covid-19</a:t>
            </a:r>
          </a:p>
          <a:p>
            <a:r>
              <a:rPr lang="en-US" sz="2200"/>
              <a:t>McDonald, J. H., (2014). Handbook of Biological Statistics (Third). </a:t>
            </a:r>
            <a:r>
              <a:rPr lang="en-US" sz="2200" i="1"/>
              <a:t>Sparky House Publishing.</a:t>
            </a:r>
            <a:r>
              <a:rPr lang="en-US" sz="2200"/>
              <a:t>https://www.biostathandbook.com/HandbookBioStatThird.pdf</a:t>
            </a:r>
            <a:endParaRPr lang="en-US"/>
          </a:p>
          <a:p>
            <a:endParaRPr lang="en-US" sz="2200"/>
          </a:p>
        </p:txBody>
      </p:sp>
    </p:spTree>
    <p:extLst>
      <p:ext uri="{BB962C8B-B14F-4D97-AF65-F5344CB8AC3E}">
        <p14:creationId xmlns:p14="http://schemas.microsoft.com/office/powerpoint/2010/main" val="3253352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Rectangle 2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19FBAA-A659-1F33-FD33-E89936046E28}"/>
              </a:ext>
            </a:extLst>
          </p:cNvPr>
          <p:cNvSpPr>
            <a:spLocks noGrp="1"/>
          </p:cNvSpPr>
          <p:nvPr>
            <p:ph type="title"/>
          </p:nvPr>
        </p:nvSpPr>
        <p:spPr>
          <a:xfrm>
            <a:off x="1115568" y="548640"/>
            <a:ext cx="10168128" cy="1179576"/>
          </a:xfrm>
        </p:spPr>
        <p:txBody>
          <a:bodyPr>
            <a:normAutofit/>
          </a:bodyPr>
          <a:lstStyle/>
          <a:p>
            <a:r>
              <a:rPr lang="en-US" sz="4000"/>
              <a:t>Research Question and Hypothesis</a:t>
            </a:r>
          </a:p>
        </p:txBody>
      </p:sp>
      <p:sp>
        <p:nvSpPr>
          <p:cNvPr id="30" name="Rectangle 2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4B844B1-8737-8776-BCC4-FBA18607812D}"/>
              </a:ext>
            </a:extLst>
          </p:cNvPr>
          <p:cNvSpPr>
            <a:spLocks noGrp="1"/>
          </p:cNvSpPr>
          <p:nvPr>
            <p:ph idx="1"/>
          </p:nvPr>
        </p:nvSpPr>
        <p:spPr>
          <a:xfrm>
            <a:off x="568216" y="2299493"/>
            <a:ext cx="11155508" cy="4124315"/>
          </a:xfrm>
        </p:spPr>
        <p:txBody>
          <a:bodyPr vert="horz" lIns="91440" tIns="45720" rIns="91440" bIns="45720" rtlCol="0" anchor="t">
            <a:normAutofit/>
          </a:bodyPr>
          <a:lstStyle/>
          <a:p>
            <a:r>
              <a:rPr lang="en-US" sz="2000">
                <a:ea typeface="+mn-lt"/>
                <a:cs typeface="+mn-lt"/>
              </a:rPr>
              <a:t>Is there a correlation between demographic factors (age, household income, maternal education)  and postnatal depression (using EPDS scores) in pregnant women during the COVID-19 pandemic? </a:t>
            </a:r>
            <a:endParaRPr lang="en-US" sz="2000"/>
          </a:p>
          <a:p>
            <a:endParaRPr lang="en-US" sz="2000">
              <a:ea typeface="+mn-lt"/>
              <a:cs typeface="+mn-lt"/>
            </a:endParaRPr>
          </a:p>
          <a:p>
            <a:r>
              <a:rPr lang="en-US" sz="2000" u="sng">
                <a:ea typeface="+mn-lt"/>
                <a:cs typeface="+mn-lt"/>
              </a:rPr>
              <a:t>Null Hypothesis (H0):</a:t>
            </a:r>
            <a:r>
              <a:rPr lang="en-US" sz="2000">
                <a:ea typeface="+mn-lt"/>
                <a:cs typeface="+mn-lt"/>
              </a:rPr>
              <a:t> There is no correlation between demographic factors (age, household income, maternal education) and postnatal depression (EPDS scores) in pregnant women during the COVID-19 pandemic. </a:t>
            </a:r>
            <a:endParaRPr lang="en-US" sz="2000"/>
          </a:p>
          <a:p>
            <a:endParaRPr lang="en-US" sz="2000"/>
          </a:p>
          <a:p>
            <a:r>
              <a:rPr lang="en-US" sz="2000" u="sng">
                <a:ea typeface="+mn-lt"/>
                <a:cs typeface="+mn-lt"/>
              </a:rPr>
              <a:t>Alternative Hypothesis (H1):</a:t>
            </a:r>
            <a:r>
              <a:rPr lang="en-US" sz="2000">
                <a:ea typeface="+mn-lt"/>
                <a:cs typeface="+mn-lt"/>
              </a:rPr>
              <a:t> There is a correlation between demographic factors (age, household income, maternal education) and postnatal depression (EPDS scores) in pregnant women during the COVID-19 pandemic. </a:t>
            </a:r>
            <a:endParaRPr lang="en-US" sz="2000"/>
          </a:p>
        </p:txBody>
      </p:sp>
    </p:spTree>
    <p:extLst>
      <p:ext uri="{BB962C8B-B14F-4D97-AF65-F5344CB8AC3E}">
        <p14:creationId xmlns:p14="http://schemas.microsoft.com/office/powerpoint/2010/main" val="1747191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53FAF2-824D-DB39-5E7A-42C0034D7DDA}"/>
              </a:ext>
            </a:extLst>
          </p:cNvPr>
          <p:cNvSpPr>
            <a:spLocks noGrp="1"/>
          </p:cNvSpPr>
          <p:nvPr>
            <p:ph type="title"/>
          </p:nvPr>
        </p:nvSpPr>
        <p:spPr>
          <a:xfrm>
            <a:off x="1115568" y="548640"/>
            <a:ext cx="10168128" cy="1179576"/>
          </a:xfrm>
        </p:spPr>
        <p:txBody>
          <a:bodyPr>
            <a:normAutofit/>
          </a:bodyPr>
          <a:lstStyle/>
          <a:p>
            <a:r>
              <a:rPr lang="en-US" sz="4000"/>
              <a:t>Dataset</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6259FFC-21B1-9138-968D-A19C1A43D027}"/>
              </a:ext>
            </a:extLst>
          </p:cNvPr>
          <p:cNvSpPr>
            <a:spLocks noGrp="1"/>
          </p:cNvSpPr>
          <p:nvPr>
            <p:ph idx="1"/>
          </p:nvPr>
        </p:nvSpPr>
        <p:spPr>
          <a:xfrm>
            <a:off x="555275" y="2627462"/>
            <a:ext cx="11176182" cy="3991423"/>
          </a:xfrm>
        </p:spPr>
        <p:txBody>
          <a:bodyPr vert="horz" lIns="91440" tIns="45720" rIns="91440" bIns="45720" rtlCol="0" anchor="t">
            <a:noAutofit/>
          </a:bodyPr>
          <a:lstStyle/>
          <a:p>
            <a:r>
              <a:rPr lang="en-US" sz="2000">
                <a:ea typeface="+mn-lt"/>
                <a:cs typeface="+mn-lt"/>
              </a:rPr>
              <a:t>This Dataset aimed to understand the impact of COVID-19-related stresses on pregnant individuals and their infants and collected survey-based data across Canada as part of the Pregnancy during the COVID-19 Pandemic (</a:t>
            </a:r>
            <a:r>
              <a:rPr lang="en-US" sz="2000" err="1">
                <a:ea typeface="+mn-lt"/>
                <a:cs typeface="+mn-lt"/>
              </a:rPr>
              <a:t>PdP</a:t>
            </a:r>
            <a:r>
              <a:rPr lang="en-US" sz="2000">
                <a:ea typeface="+mn-lt"/>
                <a:cs typeface="+mn-lt"/>
              </a:rPr>
              <a:t>) project. </a:t>
            </a:r>
            <a:endParaRPr lang="en-US" sz="2000"/>
          </a:p>
          <a:p>
            <a:r>
              <a:rPr lang="en-US" sz="2000">
                <a:ea typeface="+mn-lt"/>
                <a:cs typeface="+mn-lt"/>
              </a:rPr>
              <a:t>The dataset: Mental health in the pregnancy during the COVID-19 encompasses a range of variables including demographic details, obstetric information, perceived threat levels during the COVID-19 pandemic, and mental health outcomes such as EPDS scores for postnatal depression and PROMIS anxiety scores. </a:t>
            </a:r>
            <a:endParaRPr lang="en-US" sz="2000"/>
          </a:p>
          <a:p>
            <a:r>
              <a:rPr lang="en-US" sz="2000">
                <a:ea typeface="+mn-lt"/>
                <a:cs typeface="+mn-lt"/>
              </a:rPr>
              <a:t>These variables provide a comprehensive view for analysis. The types of variables include categorical, numerical, and ordinal, with distributions varying depending on the specific variable. </a:t>
            </a:r>
            <a:endParaRPr lang="en-US" sz="2000"/>
          </a:p>
          <a:p>
            <a:r>
              <a:rPr lang="en-US" sz="2000">
                <a:ea typeface="+mn-lt"/>
                <a:cs typeface="+mn-lt"/>
              </a:rPr>
              <a:t>The link to the dataset : </a:t>
            </a:r>
            <a:r>
              <a:rPr lang="en-US" sz="2000">
                <a:ea typeface="+mn-lt"/>
                <a:cs typeface="+mn-lt"/>
                <a:hlinkClick r:id="rId2"/>
              </a:rPr>
              <a:t>https://www.kaggle.com/datasets/yeganehbavafa/mental-health-in-the-pregnancy-during-the-covid-19/data</a:t>
            </a:r>
            <a:r>
              <a:rPr lang="en-US" sz="2000">
                <a:ea typeface="+mn-lt"/>
                <a:cs typeface="+mn-lt"/>
              </a:rPr>
              <a:t> </a:t>
            </a:r>
            <a:endParaRPr lang="en-US" sz="2000"/>
          </a:p>
          <a:p>
            <a:endParaRPr lang="en-US" sz="2000"/>
          </a:p>
          <a:p>
            <a:endParaRPr lang="en-US" sz="2000"/>
          </a:p>
          <a:p>
            <a:endParaRPr lang="en-US" sz="2000"/>
          </a:p>
          <a:p>
            <a:endParaRPr lang="en-US" sz="2000"/>
          </a:p>
        </p:txBody>
      </p:sp>
    </p:spTree>
    <p:extLst>
      <p:ext uri="{BB962C8B-B14F-4D97-AF65-F5344CB8AC3E}">
        <p14:creationId xmlns:p14="http://schemas.microsoft.com/office/powerpoint/2010/main" val="599211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25690C-C3E6-268B-3EAF-205674986746}"/>
              </a:ext>
            </a:extLst>
          </p:cNvPr>
          <p:cNvSpPr>
            <a:spLocks noGrp="1"/>
          </p:cNvSpPr>
          <p:nvPr>
            <p:ph type="title"/>
          </p:nvPr>
        </p:nvSpPr>
        <p:spPr>
          <a:xfrm>
            <a:off x="1115568" y="548640"/>
            <a:ext cx="10168128" cy="1179576"/>
          </a:xfrm>
        </p:spPr>
        <p:txBody>
          <a:bodyPr>
            <a:normAutofit/>
          </a:bodyPr>
          <a:lstStyle/>
          <a:p>
            <a:r>
              <a:rPr lang="en-US" sz="4000">
                <a:ea typeface="+mj-lt"/>
                <a:cs typeface="+mj-lt"/>
              </a:rPr>
              <a:t>Variables and Data Preparation</a:t>
            </a:r>
            <a:endParaRPr lang="en-US" sz="4000"/>
          </a:p>
        </p:txBody>
      </p:sp>
      <p:sp>
        <p:nvSpPr>
          <p:cNvPr id="23" name="Rectangle 22">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4B26151-5366-3ED4-8E3C-188AEB74F758}"/>
              </a:ext>
            </a:extLst>
          </p:cNvPr>
          <p:cNvSpPr>
            <a:spLocks noGrp="1"/>
          </p:cNvSpPr>
          <p:nvPr>
            <p:ph idx="1"/>
          </p:nvPr>
        </p:nvSpPr>
        <p:spPr>
          <a:xfrm>
            <a:off x="630157" y="2634711"/>
            <a:ext cx="5160394" cy="4006260"/>
          </a:xfrm>
        </p:spPr>
        <p:txBody>
          <a:bodyPr vert="horz" lIns="91440" tIns="45720" rIns="91440" bIns="45720" rtlCol="0" anchor="t">
            <a:normAutofit/>
          </a:bodyPr>
          <a:lstStyle/>
          <a:p>
            <a:r>
              <a:rPr lang="en-US" sz="2200">
                <a:ea typeface="+mn-lt"/>
                <a:cs typeface="+mn-lt"/>
              </a:rPr>
              <a:t>Loaded the dataset from "Pregnancy During the COVID-19 Pandemic.csv".</a:t>
            </a:r>
            <a:endParaRPr lang="en-US" sz="2200"/>
          </a:p>
          <a:p>
            <a:endParaRPr lang="en-US" sz="2200">
              <a:ea typeface="+mn-lt"/>
              <a:cs typeface="+mn-lt"/>
            </a:endParaRPr>
          </a:p>
          <a:p>
            <a:r>
              <a:rPr lang="en-US" sz="2200">
                <a:ea typeface="+mn-lt"/>
                <a:cs typeface="+mn-lt"/>
              </a:rPr>
              <a:t>Checked for total rows and columns in the dataset : 10772 Rows and 16 columns.</a:t>
            </a:r>
            <a:endParaRPr lang="en-US"/>
          </a:p>
          <a:p>
            <a:endParaRPr lang="en-US" sz="2200">
              <a:ea typeface="+mn-lt"/>
              <a:cs typeface="+mn-lt"/>
            </a:endParaRPr>
          </a:p>
        </p:txBody>
      </p:sp>
      <p:graphicFrame>
        <p:nvGraphicFramePr>
          <p:cNvPr id="5" name="Table 4">
            <a:extLst>
              <a:ext uri="{FF2B5EF4-FFF2-40B4-BE49-F238E27FC236}">
                <a16:creationId xmlns:a16="http://schemas.microsoft.com/office/drawing/2014/main" id="{D3261F5F-B2DF-05A3-9CE0-9C34DA66B922}"/>
              </a:ext>
            </a:extLst>
          </p:cNvPr>
          <p:cNvGraphicFramePr>
            <a:graphicFrameLocks noGrp="1"/>
          </p:cNvGraphicFramePr>
          <p:nvPr>
            <p:extLst>
              <p:ext uri="{D42A27DB-BD31-4B8C-83A1-F6EECF244321}">
                <p14:modId xmlns:p14="http://schemas.microsoft.com/office/powerpoint/2010/main" val="443242075"/>
              </p:ext>
            </p:extLst>
          </p:nvPr>
        </p:nvGraphicFramePr>
        <p:xfrm>
          <a:off x="6525295" y="2404056"/>
          <a:ext cx="5480802" cy="1555410"/>
        </p:xfrm>
        <a:graphic>
          <a:graphicData uri="http://schemas.openxmlformats.org/drawingml/2006/table">
            <a:tbl>
              <a:tblPr bandRow="1">
                <a:tableStyleId>{5C22544A-7EE6-4342-B048-85BDC9FD1C3A}</a:tableStyleId>
              </a:tblPr>
              <a:tblGrid>
                <a:gridCol w="2759371">
                  <a:extLst>
                    <a:ext uri="{9D8B030D-6E8A-4147-A177-3AD203B41FA5}">
                      <a16:colId xmlns:a16="http://schemas.microsoft.com/office/drawing/2014/main" val="1836790732"/>
                    </a:ext>
                  </a:extLst>
                </a:gridCol>
                <a:gridCol w="2721431">
                  <a:extLst>
                    <a:ext uri="{9D8B030D-6E8A-4147-A177-3AD203B41FA5}">
                      <a16:colId xmlns:a16="http://schemas.microsoft.com/office/drawing/2014/main" val="1902129771"/>
                    </a:ext>
                  </a:extLst>
                </a:gridCol>
              </a:tblGrid>
              <a:tr h="366690">
                <a:tc>
                  <a:txBody>
                    <a:bodyPr/>
                    <a:lstStyle/>
                    <a:p>
                      <a:pPr marL="0" indent="0" algn="l" fontAlgn="base">
                        <a:buNone/>
                      </a:pPr>
                      <a:r>
                        <a:rPr lang="en-US" sz="1800" b="1" i="0">
                          <a:solidFill>
                            <a:schemeClr val="bg1"/>
                          </a:solidFill>
                          <a:effectLst/>
                          <a:latin typeface="Calibri"/>
                        </a:rPr>
                        <a:t>NUMERICAL VARIABLES </a:t>
                      </a:r>
                      <a:endParaRPr lang="en-US" b="1" i="0">
                        <a:solidFill>
                          <a:schemeClr val="bg1"/>
                        </a:solidFill>
                        <a:effectLst/>
                      </a:endParaRPr>
                    </a:p>
                  </a:txBody>
                  <a:tcPr>
                    <a:lnL w="13526" cap="flat" cmpd="sng" algn="ctr">
                      <a:solidFill>
                        <a:srgbClr val="FFFFFF"/>
                      </a:solidFill>
                      <a:prstDash val="solid"/>
                      <a:round/>
                      <a:headEnd type="none" w="med" len="med"/>
                      <a:tailEnd type="none" w="med" len="med"/>
                    </a:lnL>
                    <a:lnR w="13526" cap="flat" cmpd="sng" algn="ctr">
                      <a:solidFill>
                        <a:srgbClr val="FFFFFF"/>
                      </a:solidFill>
                      <a:prstDash val="solid"/>
                      <a:round/>
                      <a:headEnd type="none" w="med" len="med"/>
                      <a:tailEnd type="none" w="med" len="med"/>
                    </a:lnR>
                    <a:lnT w="13526" cap="flat" cmpd="sng" algn="ctr">
                      <a:solidFill>
                        <a:srgbClr val="FFFFFF"/>
                      </a:solidFill>
                      <a:prstDash val="solid"/>
                      <a:round/>
                      <a:headEnd type="none" w="med" len="med"/>
                      <a:tailEnd type="none" w="med" len="med"/>
                    </a:lnT>
                    <a:lnB w="40577" cap="flat" cmpd="sng" algn="ctr">
                      <a:solidFill>
                        <a:srgbClr val="FFFFFF"/>
                      </a:solidFill>
                      <a:prstDash val="solid"/>
                      <a:round/>
                      <a:headEnd type="none" w="med" len="med"/>
                      <a:tailEnd type="none" w="med" len="med"/>
                    </a:lnB>
                    <a:solidFill>
                      <a:schemeClr val="accent2"/>
                    </a:solidFill>
                  </a:tcPr>
                </a:tc>
                <a:tc>
                  <a:txBody>
                    <a:bodyPr/>
                    <a:lstStyle/>
                    <a:p>
                      <a:pPr marL="0" indent="0" algn="l" fontAlgn="base">
                        <a:buNone/>
                      </a:pPr>
                      <a:r>
                        <a:rPr lang="en-US" sz="1800" b="1" i="0">
                          <a:solidFill>
                            <a:schemeClr val="bg1"/>
                          </a:solidFill>
                          <a:effectLst/>
                          <a:latin typeface="Calibri"/>
                        </a:rPr>
                        <a:t>CATEGORICAL VARIABLES </a:t>
                      </a:r>
                      <a:endParaRPr lang="en-US" b="1" i="0">
                        <a:solidFill>
                          <a:schemeClr val="bg1"/>
                        </a:solidFill>
                        <a:effectLst/>
                      </a:endParaRPr>
                    </a:p>
                  </a:txBody>
                  <a:tcPr>
                    <a:lnL w="13526" cap="flat" cmpd="sng" algn="ctr">
                      <a:solidFill>
                        <a:srgbClr val="FFFFFF"/>
                      </a:solidFill>
                      <a:prstDash val="solid"/>
                      <a:round/>
                      <a:headEnd type="none" w="med" len="med"/>
                      <a:tailEnd type="none" w="med" len="med"/>
                    </a:lnL>
                    <a:lnR w="13526" cap="flat" cmpd="sng" algn="ctr">
                      <a:solidFill>
                        <a:srgbClr val="FFFFFF"/>
                      </a:solidFill>
                      <a:prstDash val="solid"/>
                      <a:round/>
                      <a:headEnd type="none" w="med" len="med"/>
                      <a:tailEnd type="none" w="med" len="med"/>
                    </a:lnR>
                    <a:lnT w="13526" cap="flat" cmpd="sng" algn="ctr">
                      <a:solidFill>
                        <a:srgbClr val="FFFFFF"/>
                      </a:solidFill>
                      <a:prstDash val="solid"/>
                      <a:round/>
                      <a:headEnd type="none" w="med" len="med"/>
                      <a:tailEnd type="none" w="med" len="med"/>
                    </a:lnT>
                    <a:lnB w="40577" cap="flat" cmpd="sng" algn="ctr">
                      <a:solidFill>
                        <a:srgbClr val="FFFFFF"/>
                      </a:solidFill>
                      <a:prstDash val="solid"/>
                      <a:round/>
                      <a:headEnd type="none" w="med" len="med"/>
                      <a:tailEnd type="none" w="med" len="med"/>
                    </a:lnB>
                    <a:solidFill>
                      <a:schemeClr val="accent2"/>
                    </a:solidFill>
                  </a:tcPr>
                </a:tc>
                <a:extLst>
                  <a:ext uri="{0D108BD9-81ED-4DB2-BD59-A6C34878D82A}">
                    <a16:rowId xmlns:a16="http://schemas.microsoft.com/office/drawing/2014/main" val="1260766566"/>
                  </a:ext>
                </a:extLst>
              </a:tr>
              <a:tr h="695380">
                <a:tc>
                  <a:txBody>
                    <a:bodyPr/>
                    <a:lstStyle/>
                    <a:p>
                      <a:pPr marL="285750" indent="-285750" algn="l" fontAlgn="base">
                        <a:buFont typeface="Arial"/>
                        <a:buChar char="•"/>
                      </a:pPr>
                      <a:r>
                        <a:rPr lang="en-US" sz="1800" b="0" i="0">
                          <a:solidFill>
                            <a:schemeClr val="bg1"/>
                          </a:solidFill>
                          <a:effectLst/>
                          <a:latin typeface="Calibri"/>
                        </a:rPr>
                        <a:t>Maternal age</a:t>
                      </a:r>
                      <a:endParaRPr lang="en-US" b="0" i="0">
                        <a:solidFill>
                          <a:schemeClr val="bg1"/>
                        </a:solidFill>
                        <a:effectLst/>
                      </a:endParaRPr>
                    </a:p>
                    <a:p>
                      <a:pPr marL="285750" lvl="0" indent="-285750" algn="l">
                        <a:buFont typeface="Arial"/>
                        <a:buChar char="•"/>
                      </a:pPr>
                      <a:r>
                        <a:rPr lang="en-US" sz="1800" b="0" i="0">
                          <a:solidFill>
                            <a:schemeClr val="bg1"/>
                          </a:solidFill>
                          <a:effectLst/>
                          <a:latin typeface="Calibri"/>
                        </a:rPr>
                        <a:t>EPDS Scores</a:t>
                      </a:r>
                    </a:p>
                    <a:p>
                      <a:pPr marL="285750" lvl="0" indent="-285750" algn="l">
                        <a:buFont typeface="Arial"/>
                        <a:buChar char="•"/>
                      </a:pPr>
                      <a:r>
                        <a:rPr lang="en-US" sz="1800" b="0" i="0">
                          <a:solidFill>
                            <a:schemeClr val="bg1"/>
                          </a:solidFill>
                          <a:effectLst/>
                          <a:latin typeface="Calibri"/>
                        </a:rPr>
                        <a:t>PROMIS Anxiety Scores</a:t>
                      </a:r>
                    </a:p>
                  </a:txBody>
                  <a:tcPr>
                    <a:lnL w="13526" cap="flat" cmpd="sng" algn="ctr">
                      <a:solidFill>
                        <a:srgbClr val="FFFFFF"/>
                      </a:solidFill>
                      <a:prstDash val="solid"/>
                      <a:round/>
                      <a:headEnd type="none" w="med" len="med"/>
                      <a:tailEnd type="none" w="med" len="med"/>
                    </a:lnL>
                    <a:lnR w="13526" cap="flat" cmpd="sng" algn="ctr">
                      <a:solidFill>
                        <a:srgbClr val="FFFFFF"/>
                      </a:solidFill>
                      <a:prstDash val="solid"/>
                      <a:round/>
                      <a:headEnd type="none" w="med" len="med"/>
                      <a:tailEnd type="none" w="med" len="med"/>
                    </a:lnR>
                    <a:lnT w="40577" cap="flat" cmpd="sng" algn="ctr">
                      <a:solidFill>
                        <a:srgbClr val="FFFFFF"/>
                      </a:solidFill>
                      <a:prstDash val="solid"/>
                      <a:round/>
                      <a:headEnd type="none" w="med" len="med"/>
                      <a:tailEnd type="none" w="med" len="med"/>
                    </a:lnT>
                    <a:lnB w="13526" cap="flat" cmpd="sng" algn="ctr">
                      <a:solidFill>
                        <a:srgbClr val="FFFFFF"/>
                      </a:solidFill>
                      <a:prstDash val="solid"/>
                      <a:round/>
                      <a:headEnd type="none" w="med" len="med"/>
                      <a:tailEnd type="none" w="med" len="med"/>
                    </a:lnB>
                    <a:solidFill>
                      <a:schemeClr val="accent2">
                        <a:lumMod val="60000"/>
                        <a:lumOff val="40000"/>
                      </a:schemeClr>
                    </a:solidFill>
                  </a:tcPr>
                </a:tc>
                <a:tc>
                  <a:txBody>
                    <a:bodyPr/>
                    <a:lstStyle/>
                    <a:p>
                      <a:pPr marL="285750" indent="-285750" algn="l" fontAlgn="base">
                        <a:buFont typeface="Arial"/>
                        <a:buChar char="•"/>
                      </a:pPr>
                      <a:r>
                        <a:rPr lang="en-US" sz="1800" b="0" i="0">
                          <a:solidFill>
                            <a:schemeClr val="bg1"/>
                          </a:solidFill>
                          <a:effectLst/>
                          <a:latin typeface="Calibri"/>
                        </a:rPr>
                        <a:t>Maternal Education</a:t>
                      </a:r>
                      <a:endParaRPr lang="en-US" b="0" i="0">
                        <a:solidFill>
                          <a:schemeClr val="bg1"/>
                        </a:solidFill>
                        <a:effectLst/>
                      </a:endParaRPr>
                    </a:p>
                    <a:p>
                      <a:pPr marL="285750" lvl="0" indent="-285750" algn="l">
                        <a:buFont typeface="Arial"/>
                        <a:buChar char="•"/>
                      </a:pPr>
                      <a:r>
                        <a:rPr lang="en-US" sz="1800" b="0" i="0">
                          <a:solidFill>
                            <a:schemeClr val="bg1"/>
                          </a:solidFill>
                          <a:effectLst/>
                          <a:latin typeface="Calibri"/>
                        </a:rPr>
                        <a:t>Household Incomes </a:t>
                      </a:r>
                    </a:p>
                    <a:p>
                      <a:pPr marL="285750" lvl="0" indent="-285750" algn="l">
                        <a:buFont typeface="Arial"/>
                        <a:buChar char="•"/>
                      </a:pPr>
                      <a:r>
                        <a:rPr lang="en-US" sz="1800" b="0" i="0">
                          <a:solidFill>
                            <a:schemeClr val="bg1"/>
                          </a:solidFill>
                          <a:effectLst/>
                          <a:latin typeface="Calibri"/>
                        </a:rPr>
                        <a:t>NICU stay</a:t>
                      </a:r>
                    </a:p>
                    <a:p>
                      <a:pPr marL="285750" lvl="0" indent="-285750" algn="l">
                        <a:buFont typeface="Arial"/>
                        <a:buChar char="•"/>
                      </a:pPr>
                      <a:r>
                        <a:rPr lang="en-US" sz="1800" b="0" i="0">
                          <a:solidFill>
                            <a:schemeClr val="bg1"/>
                          </a:solidFill>
                          <a:effectLst/>
                          <a:latin typeface="Calibri"/>
                        </a:rPr>
                        <a:t>Mode of Delivery</a:t>
                      </a:r>
                    </a:p>
                  </a:txBody>
                  <a:tcPr>
                    <a:lnL w="13526" cap="flat" cmpd="sng" algn="ctr">
                      <a:solidFill>
                        <a:srgbClr val="FFFFFF"/>
                      </a:solidFill>
                      <a:prstDash val="solid"/>
                      <a:round/>
                      <a:headEnd type="none" w="med" len="med"/>
                      <a:tailEnd type="none" w="med" len="med"/>
                    </a:lnL>
                    <a:lnR w="13526" cap="flat" cmpd="sng" algn="ctr">
                      <a:solidFill>
                        <a:srgbClr val="FFFFFF"/>
                      </a:solidFill>
                      <a:prstDash val="solid"/>
                      <a:round/>
                      <a:headEnd type="none" w="med" len="med"/>
                      <a:tailEnd type="none" w="med" len="med"/>
                    </a:lnR>
                    <a:lnT w="40577" cap="flat" cmpd="sng" algn="ctr">
                      <a:solidFill>
                        <a:srgbClr val="FFFFFF"/>
                      </a:solidFill>
                      <a:prstDash val="solid"/>
                      <a:round/>
                      <a:headEnd type="none" w="med" len="med"/>
                      <a:tailEnd type="none" w="med" len="med"/>
                    </a:lnT>
                    <a:lnB w="13526" cap="flat" cmpd="sng" algn="ctr">
                      <a:solidFill>
                        <a:srgbClr val="FFFFFF"/>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683989493"/>
                  </a:ext>
                </a:extLst>
              </a:tr>
            </a:tbl>
          </a:graphicData>
        </a:graphic>
      </p:graphicFrame>
      <p:pic>
        <p:nvPicPr>
          <p:cNvPr id="4" name="Picture 3" descr="A screenshot of a computer code">
            <a:extLst>
              <a:ext uri="{FF2B5EF4-FFF2-40B4-BE49-F238E27FC236}">
                <a16:creationId xmlns:a16="http://schemas.microsoft.com/office/drawing/2014/main" id="{B96F6520-6F03-48DE-393A-7DC17C6DAA5F}"/>
              </a:ext>
            </a:extLst>
          </p:cNvPr>
          <p:cNvPicPr>
            <a:picLocks noChangeAspect="1"/>
          </p:cNvPicPr>
          <p:nvPr/>
        </p:nvPicPr>
        <p:blipFill rotWithShape="1">
          <a:blip r:embed="rId2"/>
          <a:srcRect l="-1288" t="2139" r="-429" b="14439"/>
          <a:stretch/>
        </p:blipFill>
        <p:spPr>
          <a:xfrm>
            <a:off x="6528546" y="4191221"/>
            <a:ext cx="5485933" cy="1706111"/>
          </a:xfrm>
          <a:prstGeom prst="rect">
            <a:avLst/>
          </a:prstGeom>
        </p:spPr>
      </p:pic>
    </p:spTree>
    <p:extLst>
      <p:ext uri="{BB962C8B-B14F-4D97-AF65-F5344CB8AC3E}">
        <p14:creationId xmlns:p14="http://schemas.microsoft.com/office/powerpoint/2010/main" val="1146389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5E2661-762C-4CC8-3A72-6138BF81C11E}"/>
              </a:ext>
            </a:extLst>
          </p:cNvPr>
          <p:cNvSpPr>
            <a:spLocks noGrp="1"/>
          </p:cNvSpPr>
          <p:nvPr>
            <p:ph type="title"/>
          </p:nvPr>
        </p:nvSpPr>
        <p:spPr>
          <a:xfrm>
            <a:off x="1115568" y="548640"/>
            <a:ext cx="10168128" cy="1179576"/>
          </a:xfrm>
        </p:spPr>
        <p:txBody>
          <a:bodyPr>
            <a:normAutofit/>
          </a:bodyPr>
          <a:lstStyle/>
          <a:p>
            <a:r>
              <a:rPr lang="en-US" sz="4000"/>
              <a:t>Variables Description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A8E8E5B-34ED-9875-7526-C31A1D8FEAB8}"/>
              </a:ext>
            </a:extLst>
          </p:cNvPr>
          <p:cNvSpPr>
            <a:spLocks noGrp="1"/>
          </p:cNvSpPr>
          <p:nvPr>
            <p:ph idx="1"/>
          </p:nvPr>
        </p:nvSpPr>
        <p:spPr>
          <a:xfrm>
            <a:off x="557484" y="2235098"/>
            <a:ext cx="11166240" cy="4403357"/>
          </a:xfrm>
        </p:spPr>
        <p:txBody>
          <a:bodyPr vert="horz" lIns="91440" tIns="45720" rIns="91440" bIns="45720" rtlCol="0" anchor="t">
            <a:normAutofit/>
          </a:bodyPr>
          <a:lstStyle/>
          <a:p>
            <a:pPr marL="514350" indent="-514350">
              <a:buAutoNum type="arabicPeriod"/>
            </a:pPr>
            <a:r>
              <a:rPr lang="en-US" sz="1800"/>
              <a:t>Maternal Age- This was a continuous numerical column with the ages of the pregnant women.</a:t>
            </a:r>
          </a:p>
          <a:p>
            <a:pPr marL="514350" indent="-514350">
              <a:buAutoNum type="arabicPeriod"/>
            </a:pPr>
            <a:r>
              <a:rPr lang="en-US" sz="1800"/>
              <a:t>Household Income- This was a categorical column with ordinal data, which described the household income of the women, there were 9 categorical ranges in this column, the least being 'Less than $20,000 and the highest being '$2,00,000+'.</a:t>
            </a:r>
          </a:p>
          <a:p>
            <a:pPr marL="514350" indent="-514350">
              <a:buAutoNum type="arabicPeriod"/>
            </a:pPr>
            <a:r>
              <a:rPr lang="en-US" sz="1800"/>
              <a:t>Maternal Education- This was a categorical column with ordinal data, which described the Education qualification level of the mothers, it had 6 categories, the lowest being "Less than high school' , and the highest being 'Doctoral degree'</a:t>
            </a:r>
          </a:p>
          <a:p>
            <a:pPr marL="514350" indent="-514350">
              <a:buAutoNum type="arabicPeriod"/>
            </a:pPr>
            <a:r>
              <a:rPr lang="en-US" sz="1800"/>
              <a:t>NICU stay: This was a categorical column which described if there was a NICU stay or not in each case, indicated with either 'yes' or 'no'.</a:t>
            </a:r>
          </a:p>
          <a:p>
            <a:pPr marL="514350" indent="-514350">
              <a:buAutoNum type="arabicPeriod"/>
            </a:pPr>
            <a:r>
              <a:rPr lang="en-US" sz="1800"/>
              <a:t>Mode of Delivery: This was a categorical column, which described if the delivery method was vaginal or C- section.</a:t>
            </a:r>
          </a:p>
          <a:p>
            <a:pPr marL="514350" indent="-514350">
              <a:buAutoNum type="arabicPeriod"/>
            </a:pPr>
            <a:r>
              <a:rPr lang="en-US" sz="1800"/>
              <a:t>EPDS Scores- This column was numerical data which indicated the Edinburg Post Natal depression scores, that ranged from 1 to 30.</a:t>
            </a:r>
          </a:p>
        </p:txBody>
      </p:sp>
    </p:spTree>
    <p:extLst>
      <p:ext uri="{BB962C8B-B14F-4D97-AF65-F5344CB8AC3E}">
        <p14:creationId xmlns:p14="http://schemas.microsoft.com/office/powerpoint/2010/main" val="3093975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915A6AE-3500-AD8F-14B8-DFBE238AEFE9}"/>
              </a:ext>
            </a:extLst>
          </p:cNvPr>
          <p:cNvSpPr>
            <a:spLocks noGrp="1"/>
          </p:cNvSpPr>
          <p:nvPr>
            <p:ph type="title"/>
          </p:nvPr>
        </p:nvSpPr>
        <p:spPr>
          <a:xfrm>
            <a:off x="6381379" y="546474"/>
            <a:ext cx="5510483" cy="920638"/>
          </a:xfrm>
        </p:spPr>
        <p:txBody>
          <a:bodyPr vert="horz" lIns="91440" tIns="45720" rIns="91440" bIns="45720" rtlCol="0" anchor="ctr">
            <a:normAutofit fontScale="90000"/>
          </a:bodyPr>
          <a:lstStyle/>
          <a:p>
            <a:pPr algn="ctr"/>
            <a:r>
              <a:rPr lang="en-US" sz="4000">
                <a:ea typeface="+mj-lt"/>
                <a:cs typeface="+mj-lt"/>
              </a:rPr>
              <a:t>Data Preparation (Contd..)</a:t>
            </a:r>
            <a:endParaRPr lang="en-US" sz="4000"/>
          </a:p>
        </p:txBody>
      </p:sp>
      <p:sp>
        <p:nvSpPr>
          <p:cNvPr id="21" name="Rectangle 20">
            <a:extLst>
              <a:ext uri="{FF2B5EF4-FFF2-40B4-BE49-F238E27FC236}">
                <a16:creationId xmlns:a16="http://schemas.microsoft.com/office/drawing/2014/main" id="{B5ABDEAA-B248-4182-B67C-A925338E7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008" y="252743"/>
            <a:ext cx="4739619" cy="304261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descr="A diagram of a box plot&#10;&#10;Description automatically generated">
            <a:extLst>
              <a:ext uri="{FF2B5EF4-FFF2-40B4-BE49-F238E27FC236}">
                <a16:creationId xmlns:a16="http://schemas.microsoft.com/office/drawing/2014/main" id="{FB24819A-BECA-3D91-2FF5-723F005B70DA}"/>
              </a:ext>
            </a:extLst>
          </p:cNvPr>
          <p:cNvPicPr>
            <a:picLocks noChangeAspect="1"/>
          </p:cNvPicPr>
          <p:nvPr/>
        </p:nvPicPr>
        <p:blipFill>
          <a:blip r:embed="rId2"/>
          <a:stretch>
            <a:fillRect/>
          </a:stretch>
        </p:blipFill>
        <p:spPr>
          <a:xfrm>
            <a:off x="1737049" y="405292"/>
            <a:ext cx="3511538" cy="2737514"/>
          </a:xfrm>
          <a:prstGeom prst="rect">
            <a:avLst/>
          </a:prstGeom>
        </p:spPr>
      </p:pic>
      <p:sp>
        <p:nvSpPr>
          <p:cNvPr id="14" name="Rectangle 13">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449" y="3548095"/>
            <a:ext cx="4739619" cy="304261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E5FEA14D-3170-4158-EB1B-F132E5C17C5B}"/>
              </a:ext>
            </a:extLst>
          </p:cNvPr>
          <p:cNvSpPr>
            <a:spLocks noGrp="1"/>
          </p:cNvSpPr>
          <p:nvPr>
            <p:ph idx="1"/>
          </p:nvPr>
        </p:nvSpPr>
        <p:spPr>
          <a:xfrm>
            <a:off x="6294293" y="1624907"/>
            <a:ext cx="5283804" cy="4337956"/>
          </a:xfrm>
        </p:spPr>
        <p:txBody>
          <a:bodyPr vert="horz" lIns="91440" tIns="45720" rIns="91440" bIns="45720" rtlCol="0" anchor="t">
            <a:normAutofit lnSpcReduction="10000"/>
          </a:bodyPr>
          <a:lstStyle/>
          <a:p>
            <a:r>
              <a:rPr lang="en-US" sz="2200">
                <a:latin typeface="Arial"/>
                <a:cs typeface="Arial"/>
              </a:rPr>
              <a:t>Checked for null values in the 'Maternal Age' column.</a:t>
            </a:r>
          </a:p>
          <a:p>
            <a:r>
              <a:rPr lang="en-US" sz="2200">
                <a:latin typeface="Arial"/>
                <a:cs typeface="Arial"/>
              </a:rPr>
              <a:t>Replaced null values in 'Maternal Age' with the median.</a:t>
            </a:r>
          </a:p>
          <a:p>
            <a:r>
              <a:rPr lang="en-US" sz="2200">
                <a:latin typeface="Arial"/>
                <a:cs typeface="Arial"/>
              </a:rPr>
              <a:t>Capped outliers in the 'Maternal Age' column using the interquartile range method (IQR) method.</a:t>
            </a:r>
          </a:p>
          <a:p>
            <a:r>
              <a:rPr lang="en-US" sz="2200">
                <a:latin typeface="Arial"/>
                <a:cs typeface="Arial"/>
              </a:rPr>
              <a:t>Visualized the age column before and after treating outliers.</a:t>
            </a:r>
          </a:p>
          <a:p>
            <a:r>
              <a:rPr lang="en-US" sz="2200">
                <a:latin typeface="Arial"/>
                <a:cs typeface="Arial"/>
              </a:rPr>
              <a:t>Categorized the ages by dividing the range of ages into 5 sets- </a:t>
            </a:r>
            <a:r>
              <a:rPr lang="en-US" sz="2200">
                <a:latin typeface="Times New Roman"/>
                <a:cs typeface="Times New Roman"/>
              </a:rPr>
              <a:t>20-24, 25-29, 30-34, 35-39, 40-44.</a:t>
            </a:r>
            <a:endParaRPr lang="en-US" sz="2200">
              <a:latin typeface="Arial"/>
              <a:cs typeface="Arial"/>
            </a:endParaRPr>
          </a:p>
          <a:p>
            <a:endParaRPr lang="en-US" sz="2200">
              <a:latin typeface="Times New Roman"/>
              <a:cs typeface="Times New Roman"/>
            </a:endParaRPr>
          </a:p>
          <a:p>
            <a:endParaRPr lang="en-US" sz="2200">
              <a:latin typeface="Arial"/>
              <a:cs typeface="Arial"/>
            </a:endParaRPr>
          </a:p>
          <a:p>
            <a:endParaRPr lang="en-US" sz="2000"/>
          </a:p>
        </p:txBody>
      </p:sp>
      <p:pic>
        <p:nvPicPr>
          <p:cNvPr id="5" name="Picture 4" descr="A diagram of a box plot&#10;&#10;Description automatically generated">
            <a:extLst>
              <a:ext uri="{FF2B5EF4-FFF2-40B4-BE49-F238E27FC236}">
                <a16:creationId xmlns:a16="http://schemas.microsoft.com/office/drawing/2014/main" id="{41494A7F-0D28-F30C-88F0-39628F9C3EC7}"/>
              </a:ext>
            </a:extLst>
          </p:cNvPr>
          <p:cNvPicPr>
            <a:picLocks noChangeAspect="1"/>
          </p:cNvPicPr>
          <p:nvPr/>
        </p:nvPicPr>
        <p:blipFill>
          <a:blip r:embed="rId3"/>
          <a:stretch>
            <a:fillRect/>
          </a:stretch>
        </p:blipFill>
        <p:spPr>
          <a:xfrm>
            <a:off x="1039489" y="3700643"/>
            <a:ext cx="3511538" cy="2715102"/>
          </a:xfrm>
          <a:prstGeom prst="rect">
            <a:avLst/>
          </a:prstGeom>
        </p:spPr>
      </p:pic>
      <p:cxnSp>
        <p:nvCxnSpPr>
          <p:cNvPr id="22" name="Straight Connector 2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3223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49">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6124CC-20B4-B7FD-F98E-5BA40243A2B8}"/>
              </a:ext>
            </a:extLst>
          </p:cNvPr>
          <p:cNvSpPr>
            <a:spLocks noGrp="1"/>
          </p:cNvSpPr>
          <p:nvPr>
            <p:ph type="title"/>
          </p:nvPr>
        </p:nvSpPr>
        <p:spPr>
          <a:xfrm>
            <a:off x="838200" y="978408"/>
            <a:ext cx="3721608" cy="1106424"/>
          </a:xfrm>
        </p:spPr>
        <p:txBody>
          <a:bodyPr>
            <a:normAutofit/>
          </a:bodyPr>
          <a:lstStyle/>
          <a:p>
            <a:r>
              <a:rPr lang="en-US" sz="2800" b="1"/>
              <a:t>Data Preparation (Contd..)</a:t>
            </a:r>
          </a:p>
        </p:txBody>
      </p:sp>
      <p:sp>
        <p:nvSpPr>
          <p:cNvPr id="52" name="Rectangle 51">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3AE2350-86F3-432D-2971-04734D30472C}"/>
              </a:ext>
            </a:extLst>
          </p:cNvPr>
          <p:cNvSpPr>
            <a:spLocks noGrp="1"/>
          </p:cNvSpPr>
          <p:nvPr>
            <p:ph idx="1"/>
          </p:nvPr>
        </p:nvSpPr>
        <p:spPr>
          <a:xfrm>
            <a:off x="537694" y="2486354"/>
            <a:ext cx="4322621" cy="3566545"/>
          </a:xfrm>
        </p:spPr>
        <p:txBody>
          <a:bodyPr vert="horz" lIns="91440" tIns="45720" rIns="91440" bIns="45720" rtlCol="0" anchor="t">
            <a:noAutofit/>
          </a:bodyPr>
          <a:lstStyle/>
          <a:p>
            <a:r>
              <a:rPr lang="en-US" sz="1800">
                <a:ea typeface="+mn-lt"/>
                <a:cs typeface="+mn-lt"/>
              </a:rPr>
              <a:t>Handled Null values and empty strings in Maternal Education, Household Income column by using Random sampling.</a:t>
            </a:r>
          </a:p>
          <a:p>
            <a:r>
              <a:rPr lang="en-US" sz="1800">
                <a:ea typeface="+mn-lt"/>
                <a:cs typeface="+mn-lt"/>
              </a:rPr>
              <a:t>Visualized the distribution of maternal education levels and household income levels after recategorization.</a:t>
            </a:r>
            <a:endParaRPr lang="en-US" sz="1800"/>
          </a:p>
        </p:txBody>
      </p:sp>
      <p:pic>
        <p:nvPicPr>
          <p:cNvPr id="6" name="Picture 5" descr="A pie chart with a number of people in the middle&#10;&#10;Description automatically generated">
            <a:extLst>
              <a:ext uri="{FF2B5EF4-FFF2-40B4-BE49-F238E27FC236}">
                <a16:creationId xmlns:a16="http://schemas.microsoft.com/office/drawing/2014/main" id="{7A8B2510-7B5B-3BB9-3BBB-26299DC1597B}"/>
              </a:ext>
            </a:extLst>
          </p:cNvPr>
          <p:cNvPicPr>
            <a:picLocks noChangeAspect="1"/>
          </p:cNvPicPr>
          <p:nvPr/>
        </p:nvPicPr>
        <p:blipFill rotWithShape="1">
          <a:blip r:embed="rId2"/>
          <a:srcRect r="9888" b="-6"/>
          <a:stretch/>
        </p:blipFill>
        <p:spPr>
          <a:xfrm>
            <a:off x="8587406" y="372358"/>
            <a:ext cx="3027959" cy="2688336"/>
          </a:xfrm>
          <a:prstGeom prst="rect">
            <a:avLst/>
          </a:prstGeom>
        </p:spPr>
      </p:pic>
      <p:pic>
        <p:nvPicPr>
          <p:cNvPr id="5" name="Picture 4" descr="A pie chart of household income&#10;&#10;Description automatically generated">
            <a:extLst>
              <a:ext uri="{FF2B5EF4-FFF2-40B4-BE49-F238E27FC236}">
                <a16:creationId xmlns:a16="http://schemas.microsoft.com/office/drawing/2014/main" id="{FC51EA06-14B2-5151-339F-0363285CFDA5}"/>
              </a:ext>
            </a:extLst>
          </p:cNvPr>
          <p:cNvPicPr>
            <a:picLocks noChangeAspect="1"/>
          </p:cNvPicPr>
          <p:nvPr/>
        </p:nvPicPr>
        <p:blipFill rotWithShape="1">
          <a:blip r:embed="rId3"/>
          <a:srcRect l="8796" r="-6" b="-6"/>
          <a:stretch/>
        </p:blipFill>
        <p:spPr>
          <a:xfrm>
            <a:off x="5111149" y="372360"/>
            <a:ext cx="3064854" cy="2688336"/>
          </a:xfrm>
          <a:prstGeom prst="rect">
            <a:avLst/>
          </a:prstGeom>
        </p:spPr>
      </p:pic>
      <p:pic>
        <p:nvPicPr>
          <p:cNvPr id="4" name="Picture 3" descr="A graph of a bar graph&#10;&#10;Description automatically generated">
            <a:extLst>
              <a:ext uri="{FF2B5EF4-FFF2-40B4-BE49-F238E27FC236}">
                <a16:creationId xmlns:a16="http://schemas.microsoft.com/office/drawing/2014/main" id="{BE32BEF4-F956-FD25-553F-8F37C0D7DCCB}"/>
              </a:ext>
            </a:extLst>
          </p:cNvPr>
          <p:cNvPicPr>
            <a:picLocks noChangeAspect="1"/>
          </p:cNvPicPr>
          <p:nvPr/>
        </p:nvPicPr>
        <p:blipFill rotWithShape="1">
          <a:blip r:embed="rId4"/>
          <a:srcRect t="12390"/>
          <a:stretch/>
        </p:blipFill>
        <p:spPr>
          <a:xfrm>
            <a:off x="6999207" y="3382379"/>
            <a:ext cx="2965324" cy="2069877"/>
          </a:xfrm>
          <a:prstGeom prst="rect">
            <a:avLst/>
          </a:prstGeom>
        </p:spPr>
      </p:pic>
      <p:pic>
        <p:nvPicPr>
          <p:cNvPr id="8" name="Picture 7" descr="A close up of a text&#10;&#10;Description automatically generated">
            <a:extLst>
              <a:ext uri="{FF2B5EF4-FFF2-40B4-BE49-F238E27FC236}">
                <a16:creationId xmlns:a16="http://schemas.microsoft.com/office/drawing/2014/main" id="{1AFD0EAD-9490-5A70-E412-0FD9F2F427E8}"/>
              </a:ext>
            </a:extLst>
          </p:cNvPr>
          <p:cNvPicPr>
            <a:picLocks noChangeAspect="1"/>
          </p:cNvPicPr>
          <p:nvPr/>
        </p:nvPicPr>
        <p:blipFill>
          <a:blip r:embed="rId5"/>
          <a:stretch>
            <a:fillRect/>
          </a:stretch>
        </p:blipFill>
        <p:spPr>
          <a:xfrm>
            <a:off x="6097087" y="5493661"/>
            <a:ext cx="5251323" cy="1121600"/>
          </a:xfrm>
          <a:prstGeom prst="rect">
            <a:avLst/>
          </a:prstGeom>
        </p:spPr>
      </p:pic>
    </p:spTree>
    <p:extLst>
      <p:ext uri="{BB962C8B-B14F-4D97-AF65-F5344CB8AC3E}">
        <p14:creationId xmlns:p14="http://schemas.microsoft.com/office/powerpoint/2010/main" val="4010518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C53BDC-C539-A73A-270C-E1047B1969FF}"/>
              </a:ext>
            </a:extLst>
          </p:cNvPr>
          <p:cNvSpPr>
            <a:spLocks noGrp="1"/>
          </p:cNvSpPr>
          <p:nvPr>
            <p:ph type="title"/>
          </p:nvPr>
        </p:nvSpPr>
        <p:spPr>
          <a:xfrm>
            <a:off x="886070" y="978619"/>
            <a:ext cx="3623624" cy="1117629"/>
          </a:xfrm>
        </p:spPr>
        <p:txBody>
          <a:bodyPr>
            <a:normAutofit/>
          </a:bodyPr>
          <a:lstStyle/>
          <a:p>
            <a:r>
              <a:rPr lang="en-US" sz="2400" b="1">
                <a:ea typeface="+mj-lt"/>
                <a:cs typeface="+mj-lt"/>
              </a:rPr>
              <a:t>Edinburgh Postnatal Depression Scale (EPDS)</a:t>
            </a:r>
          </a:p>
        </p:txBody>
      </p:sp>
      <p:sp>
        <p:nvSpPr>
          <p:cNvPr id="13" name="Rectangle 1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8DDA8C6-A6E5-A0F7-79CA-19C755B4ED84}"/>
              </a:ext>
            </a:extLst>
          </p:cNvPr>
          <p:cNvSpPr>
            <a:spLocks noGrp="1"/>
          </p:cNvSpPr>
          <p:nvPr>
            <p:ph idx="1"/>
          </p:nvPr>
        </p:nvSpPr>
        <p:spPr>
          <a:xfrm>
            <a:off x="841248" y="2252870"/>
            <a:ext cx="3412219" cy="3560251"/>
          </a:xfrm>
        </p:spPr>
        <p:txBody>
          <a:bodyPr vert="horz" lIns="91440" tIns="45720" rIns="91440" bIns="45720" rtlCol="0" anchor="t">
            <a:normAutofit lnSpcReduction="10000"/>
          </a:bodyPr>
          <a:lstStyle/>
          <a:p>
            <a:r>
              <a:rPr lang="en-US" sz="2000">
                <a:ea typeface="+mn-lt"/>
                <a:cs typeface="+mn-lt"/>
              </a:rPr>
              <a:t>Cleaned EPDS data by replacing empty strings and Null values by using random sampling method.</a:t>
            </a:r>
            <a:endParaRPr lang="en-US" sz="2000"/>
          </a:p>
          <a:p>
            <a:r>
              <a:rPr lang="en-US" sz="2000">
                <a:ea typeface="+mn-lt"/>
                <a:cs typeface="+mn-lt"/>
              </a:rPr>
              <a:t>Recategorized EPDS scores into concise levels making it into categorical data from Numerical data.</a:t>
            </a:r>
          </a:p>
          <a:p>
            <a:r>
              <a:rPr lang="en-US" sz="2000">
                <a:ea typeface="+mn-lt"/>
                <a:cs typeface="+mn-lt"/>
              </a:rPr>
              <a:t>Visualized the distribution of depression levels using a pie chart.</a:t>
            </a:r>
          </a:p>
        </p:txBody>
      </p:sp>
      <p:pic>
        <p:nvPicPr>
          <p:cNvPr id="4" name="Picture 3" descr="A pie chart with different colored circles&#10;&#10;Description automatically generated">
            <a:extLst>
              <a:ext uri="{FF2B5EF4-FFF2-40B4-BE49-F238E27FC236}">
                <a16:creationId xmlns:a16="http://schemas.microsoft.com/office/drawing/2014/main" id="{318CE5E8-7DF3-4A43-11D3-B85EAFE0119B}"/>
              </a:ext>
            </a:extLst>
          </p:cNvPr>
          <p:cNvPicPr>
            <a:picLocks noChangeAspect="1"/>
          </p:cNvPicPr>
          <p:nvPr/>
        </p:nvPicPr>
        <p:blipFill>
          <a:blip r:embed="rId2"/>
          <a:stretch>
            <a:fillRect/>
          </a:stretch>
        </p:blipFill>
        <p:spPr>
          <a:xfrm>
            <a:off x="6807925" y="-2482"/>
            <a:ext cx="5241690" cy="4193352"/>
          </a:xfrm>
          <a:prstGeom prst="rect">
            <a:avLst/>
          </a:prstGeom>
        </p:spPr>
      </p:pic>
      <p:sp>
        <p:nvSpPr>
          <p:cNvPr id="7" name="TextBox 6">
            <a:extLst>
              <a:ext uri="{FF2B5EF4-FFF2-40B4-BE49-F238E27FC236}">
                <a16:creationId xmlns:a16="http://schemas.microsoft.com/office/drawing/2014/main" id="{E6816838-09DE-20F0-4238-17D1484C8A1D}"/>
              </a:ext>
            </a:extLst>
          </p:cNvPr>
          <p:cNvSpPr txBox="1"/>
          <p:nvPr/>
        </p:nvSpPr>
        <p:spPr>
          <a:xfrm>
            <a:off x="6091645" y="4454434"/>
            <a:ext cx="597299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D0D0D"/>
                </a:solidFill>
                <a:latin typeface="Aptos"/>
                <a:cs typeface="Times New Roman"/>
              </a:rPr>
              <a:t>Scores from 0 to 6 are labeled as "None or minimal depression".</a:t>
            </a:r>
            <a:endParaRPr lang="en-US">
              <a:latin typeface="Aptos"/>
            </a:endParaRPr>
          </a:p>
          <a:p>
            <a:r>
              <a:rPr lang="en-US">
                <a:solidFill>
                  <a:srgbClr val="0D0D0D"/>
                </a:solidFill>
                <a:latin typeface="Aptos"/>
                <a:cs typeface="Times New Roman"/>
              </a:rPr>
              <a:t>Scores from 7 to 13 are labeled as "Mild depression".</a:t>
            </a:r>
            <a:endParaRPr lang="en-US">
              <a:latin typeface="Aptos"/>
            </a:endParaRPr>
          </a:p>
          <a:p>
            <a:r>
              <a:rPr lang="en-US">
                <a:solidFill>
                  <a:srgbClr val="0D0D0D"/>
                </a:solidFill>
                <a:latin typeface="Aptos"/>
                <a:cs typeface="Times New Roman"/>
              </a:rPr>
              <a:t>Scores from 14 to 19 are labeled as "Moderate depression".</a:t>
            </a:r>
            <a:endParaRPr lang="en-US">
              <a:latin typeface="Aptos"/>
            </a:endParaRPr>
          </a:p>
          <a:p>
            <a:r>
              <a:rPr lang="en-US">
                <a:solidFill>
                  <a:srgbClr val="0D0D0D"/>
                </a:solidFill>
                <a:latin typeface="Aptos"/>
                <a:cs typeface="Times New Roman"/>
              </a:rPr>
              <a:t>Scores from 20 to 30 are labeled as "Severe depression".</a:t>
            </a:r>
            <a:endParaRPr lang="en-US">
              <a:latin typeface="Aptos"/>
            </a:endParaRPr>
          </a:p>
          <a:p>
            <a:pPr algn="l"/>
            <a:endParaRPr lang="en-US"/>
          </a:p>
        </p:txBody>
      </p:sp>
    </p:spTree>
    <p:extLst>
      <p:ext uri="{BB962C8B-B14F-4D97-AF65-F5344CB8AC3E}">
        <p14:creationId xmlns:p14="http://schemas.microsoft.com/office/powerpoint/2010/main" val="22205511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29</Slides>
  <Notes>0</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Analyzing the Impact of Demographic Factors on the occurrence of Post Natal Depression (measured using EPDS scores) in Pregnant Women during COVID-19 Pandemic</vt:lpstr>
      <vt:lpstr>Introduction</vt:lpstr>
      <vt:lpstr>Research Question and Hypothesis</vt:lpstr>
      <vt:lpstr>Dataset</vt:lpstr>
      <vt:lpstr>Variables and Data Preparation</vt:lpstr>
      <vt:lpstr>Variables Description</vt:lpstr>
      <vt:lpstr>Data Preparation (Contd..)</vt:lpstr>
      <vt:lpstr>Data Preparation (Contd..)</vt:lpstr>
      <vt:lpstr>Edinburgh Postnatal Depression Scale (EPDS)</vt:lpstr>
      <vt:lpstr>Visualizations</vt:lpstr>
      <vt:lpstr>Exploratory Data Analysis</vt:lpstr>
      <vt:lpstr>Distribution of Categorical Variables</vt:lpstr>
      <vt:lpstr>Scatter Plot of Maternal Age vs. Depression Scale</vt:lpstr>
      <vt:lpstr>Segmental Bar Graphs</vt:lpstr>
      <vt:lpstr>Correlation Analysis </vt:lpstr>
      <vt:lpstr>Statistical Testing</vt:lpstr>
      <vt:lpstr>Checking for Normality</vt:lpstr>
      <vt:lpstr>Checking for Normality (Contd..)</vt:lpstr>
      <vt:lpstr>Pearson's Chi square tests and Fisher's test</vt:lpstr>
      <vt:lpstr>2. Simple linear Regression (Age and EPDS scores)</vt:lpstr>
      <vt:lpstr>3. Spearman's Rank Correlation</vt:lpstr>
      <vt:lpstr>4. Ordinal Logistic Regression </vt:lpstr>
      <vt:lpstr>Findings for Chi square tests and Fisher's Exact test</vt:lpstr>
      <vt:lpstr>Findings for Simple Linear Regression</vt:lpstr>
      <vt:lpstr>Findings for Spearman's Rank Test</vt:lpstr>
      <vt:lpstr>Findings for Ordinal logistic regression</vt:lpstr>
      <vt:lpstr>Conclusion- Hypothesis Testing</vt:lpstr>
      <vt:lpstr>Limitations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2013-07-15T20:26:40Z</dcterms:created>
  <dcterms:modified xsi:type="dcterms:W3CDTF">2025-04-04T13:33:58Z</dcterms:modified>
</cp:coreProperties>
</file>