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8" r:id="rId2"/>
    <p:sldId id="267" r:id="rId3"/>
    <p:sldId id="269" r:id="rId4"/>
    <p:sldId id="296" r:id="rId5"/>
    <p:sldId id="297" r:id="rId6"/>
    <p:sldId id="271" r:id="rId7"/>
    <p:sldId id="273" r:id="rId8"/>
    <p:sldId id="272" r:id="rId9"/>
    <p:sldId id="299" r:id="rId10"/>
    <p:sldId id="274" r:id="rId11"/>
    <p:sldId id="314" r:id="rId12"/>
    <p:sldId id="308" r:id="rId13"/>
    <p:sldId id="315" r:id="rId14"/>
    <p:sldId id="316" r:id="rId15"/>
    <p:sldId id="301" r:id="rId16"/>
    <p:sldId id="317" r:id="rId17"/>
    <p:sldId id="318" r:id="rId18"/>
    <p:sldId id="304" r:id="rId19"/>
    <p:sldId id="275" r:id="rId20"/>
    <p:sldId id="276" r:id="rId21"/>
    <p:sldId id="277" r:id="rId22"/>
    <p:sldId id="283" r:id="rId23"/>
    <p:sldId id="284" r:id="rId24"/>
    <p:sldId id="279" r:id="rId25"/>
    <p:sldId id="289" r:id="rId26"/>
    <p:sldId id="285" r:id="rId27"/>
    <p:sldId id="286" r:id="rId28"/>
    <p:sldId id="305" r:id="rId29"/>
    <p:sldId id="319" r:id="rId30"/>
    <p:sldId id="320" r:id="rId31"/>
    <p:sldId id="321" r:id="rId32"/>
    <p:sldId id="323" r:id="rId33"/>
    <p:sldId id="322" r:id="rId34"/>
    <p:sldId id="311" r:id="rId35"/>
    <p:sldId id="280" r:id="rId36"/>
    <p:sldId id="281" r:id="rId37"/>
    <p:sldId id="293" r:id="rId38"/>
    <p:sldId id="294" r:id="rId39"/>
    <p:sldId id="313" r:id="rId40"/>
    <p:sldId id="287" r:id="rId41"/>
    <p:sldId id="327" r:id="rId42"/>
    <p:sldId id="328" r:id="rId43"/>
    <p:sldId id="291" r:id="rId44"/>
    <p:sldId id="324" r:id="rId45"/>
    <p:sldId id="32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66509-3E26-D82F-C223-A41EEAEB6C97}" v="1008" dt="2020-08-13T18:28:46.582"/>
    <p1510:client id="{8F4047B7-DF6F-33E3-32FE-BC25DC2D0688}" v="84" dt="2020-08-13T18:27:56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66" autoAdjust="0"/>
  </p:normalViewPr>
  <p:slideViewPr>
    <p:cSldViewPr snapToGrid="0">
      <p:cViewPr varScale="1">
        <p:scale>
          <a:sx n="52" d="100"/>
          <a:sy n="52" d="100"/>
        </p:scale>
        <p:origin x="3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Final_Presentation%2008.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Bar_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Bar_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Bar_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%20presentat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%20presentat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%20presentation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Graph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%20presentation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Final_Presentation%2008.2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Bar_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Bar_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Final_Presentation%2008.2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Final_Presentation%2008.2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Grap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%20present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ssserver3\slredirect$\se\burrowje\Desktop\CCWS\CCWS_Bar_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8247791751412389"/>
          <c:y val="2.5366552966359784E-2"/>
          <c:w val="0.50629259819651917"/>
          <c:h val="0.7853061486621181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[1]Sheet2!$C$106</c:f>
              <c:strCache>
                <c:ptCount val="1"/>
                <c:pt idx="0">
                  <c:v>Sometimes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[1]Sheet2!$A$107:$B$113</c:f>
              <c:strCache>
                <c:ptCount val="7"/>
                <c:pt idx="0">
                  <c:v>How often did you feel so restless you could not sit still?</c:v>
                </c:pt>
                <c:pt idx="1">
                  <c:v>How often did you feel worthless?</c:v>
                </c:pt>
                <c:pt idx="2">
                  <c:v>How often did you feel hopeless?</c:v>
                </c:pt>
                <c:pt idx="3">
                  <c:v>How often did you feel depressed?</c:v>
                </c:pt>
                <c:pt idx="4">
                  <c:v>How often did you feel that everything was an effort?</c:v>
                </c:pt>
                <c:pt idx="5">
                  <c:v>How often did you feel nervous?</c:v>
                </c:pt>
                <c:pt idx="6">
                  <c:v>How often did you feel tired no reason? </c:v>
                </c:pt>
              </c:strCache>
            </c:strRef>
          </c:cat>
          <c:val>
            <c:numRef>
              <c:f>[1]Sheet2!$C$107:$C$113</c:f>
              <c:numCache>
                <c:formatCode>General</c:formatCode>
                <c:ptCount val="7"/>
                <c:pt idx="0">
                  <c:v>0.24660000000000001</c:v>
                </c:pt>
                <c:pt idx="1">
                  <c:v>0.21790000000000001</c:v>
                </c:pt>
                <c:pt idx="2">
                  <c:v>0.27210000000000001</c:v>
                </c:pt>
                <c:pt idx="3">
                  <c:v>0.27139999999999997</c:v>
                </c:pt>
                <c:pt idx="4">
                  <c:v>0.30830000000000002</c:v>
                </c:pt>
                <c:pt idx="5">
                  <c:v>0.36</c:v>
                </c:pt>
                <c:pt idx="6">
                  <c:v>0.30690000000000001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E-4CD1-867E-A5479251E8E1}"/>
            </c:ext>
          </c:extLst>
        </c:ser>
        <c:ser>
          <c:idx val="1"/>
          <c:order val="1"/>
          <c:tx>
            <c:strRef>
              <c:f>[1]Sheet2!$D$106</c:f>
              <c:strCache>
                <c:ptCount val="1"/>
                <c:pt idx="0">
                  <c:v>Most of the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[1]Sheet2!$A$107:$B$113</c:f>
              <c:strCache>
                <c:ptCount val="7"/>
                <c:pt idx="0">
                  <c:v>How often did you feel so restless you could not sit still?</c:v>
                </c:pt>
                <c:pt idx="1">
                  <c:v>How often did you feel worthless?</c:v>
                </c:pt>
                <c:pt idx="2">
                  <c:v>How often did you feel hopeless?</c:v>
                </c:pt>
                <c:pt idx="3">
                  <c:v>How often did you feel depressed?</c:v>
                </c:pt>
                <c:pt idx="4">
                  <c:v>How often did you feel that everything was an effort?</c:v>
                </c:pt>
                <c:pt idx="5">
                  <c:v>How often did you feel nervous?</c:v>
                </c:pt>
                <c:pt idx="6">
                  <c:v>How often did you feel tired no reason? </c:v>
                </c:pt>
              </c:strCache>
            </c:strRef>
          </c:cat>
          <c:val>
            <c:numRef>
              <c:f>[1]Sheet2!$D$107:$D$113</c:f>
              <c:numCache>
                <c:formatCode>General</c:formatCode>
                <c:ptCount val="7"/>
                <c:pt idx="0">
                  <c:v>0.1047</c:v>
                </c:pt>
                <c:pt idx="1">
                  <c:v>0.1203</c:v>
                </c:pt>
                <c:pt idx="2">
                  <c:v>0.13980000000000001</c:v>
                </c:pt>
                <c:pt idx="3">
                  <c:v>0.16650000000000001</c:v>
                </c:pt>
                <c:pt idx="4">
                  <c:v>0.23449999999999999</c:v>
                </c:pt>
                <c:pt idx="5">
                  <c:v>0.26419999999999999</c:v>
                </c:pt>
                <c:pt idx="6">
                  <c:v>0.30919999999999997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E-4CD1-867E-A5479251E8E1}"/>
            </c:ext>
          </c:extLst>
        </c:ser>
        <c:ser>
          <c:idx val="2"/>
          <c:order val="2"/>
          <c:tx>
            <c:strRef>
              <c:f>[1]Sheet2!$E$106</c:f>
              <c:strCache>
                <c:ptCount val="1"/>
                <c:pt idx="0">
                  <c:v>All the time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7E-4CD1-867E-A5479251E8E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7E-4CD1-867E-A5479251E8E1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[1]Sheet2!$A$107:$B$113</c:f>
              <c:strCache>
                <c:ptCount val="7"/>
                <c:pt idx="0">
                  <c:v>How often did you feel so restless you could not sit still?</c:v>
                </c:pt>
                <c:pt idx="1">
                  <c:v>How often did you feel worthless?</c:v>
                </c:pt>
                <c:pt idx="2">
                  <c:v>How often did you feel hopeless?</c:v>
                </c:pt>
                <c:pt idx="3">
                  <c:v>How often did you feel depressed?</c:v>
                </c:pt>
                <c:pt idx="4">
                  <c:v>How often did you feel that everything was an effort?</c:v>
                </c:pt>
                <c:pt idx="5">
                  <c:v>How often did you feel nervous?</c:v>
                </c:pt>
                <c:pt idx="6">
                  <c:v>How often did you feel tired no reason? </c:v>
                </c:pt>
              </c:strCache>
            </c:strRef>
          </c:cat>
          <c:val>
            <c:numRef>
              <c:f>[1]Sheet2!$E$107:$E$113</c:f>
              <c:numCache>
                <c:formatCode>General</c:formatCode>
                <c:ptCount val="7"/>
                <c:pt idx="0">
                  <c:v>3.7100000000000001E-2</c:v>
                </c:pt>
                <c:pt idx="1">
                  <c:v>5.9799999999999999E-2</c:v>
                </c:pt>
                <c:pt idx="2">
                  <c:v>5.3499999999999999E-2</c:v>
                </c:pt>
                <c:pt idx="3">
                  <c:v>6.7799999999999999E-2</c:v>
                </c:pt>
                <c:pt idx="4">
                  <c:v>0.1137</c:v>
                </c:pt>
                <c:pt idx="5">
                  <c:v>0.1038</c:v>
                </c:pt>
                <c:pt idx="6">
                  <c:v>0.1391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7E-4CD1-867E-A5479251E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100"/>
        <c:axId val="644591"/>
        <c:axId val="2133128848"/>
      </c:barChart>
      <c:catAx>
        <c:axId val="644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128848"/>
        <c:crosses val="autoZero"/>
        <c:auto val="1"/>
        <c:lblAlgn val="ctr"/>
        <c:lblOffset val="100"/>
        <c:noMultiLvlLbl val="0"/>
      </c:catAx>
      <c:valAx>
        <c:axId val="2133128848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937990384759975"/>
          <c:y val="0.89368758986002161"/>
          <c:w val="0.49657228480552446"/>
          <c:h val="8.2591157030838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23947519449967E-2"/>
          <c:y val="4.8907929859423944E-2"/>
          <c:w val="0.95354636893849742"/>
          <c:h val="0.684546155631428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Sheet2!$B$29</c:f>
              <c:strCache>
                <c:ptCount val="1"/>
                <c:pt idx="0">
                  <c:v>Mental Health 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Sheet2!$A$30:$A$35</c:f>
              <c:strCache>
                <c:ptCount val="6"/>
                <c:pt idx="0">
                  <c:v>OTHER 
UNDERGRAD</c:v>
                </c:pt>
                <c:pt idx="1">
                  <c:v>FAS</c:v>
                </c:pt>
                <c:pt idx="2">
                  <c:v>Engineering</c:v>
                </c:pt>
                <c:pt idx="3">
                  <c:v>UTM</c:v>
                </c:pt>
                <c:pt idx="4">
                  <c:v>OTHER 
GRAD</c:v>
                </c:pt>
                <c:pt idx="5">
                  <c:v>UTSC</c:v>
                </c:pt>
              </c:strCache>
            </c:strRef>
          </c:cat>
          <c:val>
            <c:numRef>
              <c:f>Sheet2!$B$30:$B$35</c:f>
              <c:numCache>
                <c:formatCode>0.00%</c:formatCode>
                <c:ptCount val="6"/>
                <c:pt idx="0">
                  <c:v>0.5222</c:v>
                </c:pt>
                <c:pt idx="1">
                  <c:v>0.52339999999999998</c:v>
                </c:pt>
                <c:pt idx="2" formatCode="0%">
                  <c:v>0.53</c:v>
                </c:pt>
                <c:pt idx="3">
                  <c:v>0.6008</c:v>
                </c:pt>
                <c:pt idx="4">
                  <c:v>0.62080000000000002</c:v>
                </c:pt>
                <c:pt idx="5">
                  <c:v>0.66569999999999996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DF-4626-A996-41B5B757FEC9}"/>
            </c:ext>
          </c:extLst>
        </c:ser>
        <c:ser>
          <c:idx val="1"/>
          <c:order val="1"/>
          <c:tx>
            <c:strRef>
              <c:f>Sheet2!$C$29</c:f>
              <c:strCache>
                <c:ptCount val="1"/>
                <c:pt idx="0">
                  <c:v>Physical Health </c:v>
                </c:pt>
              </c:strCache>
            </c:strRef>
          </c:tx>
          <c:spPr>
            <a:solidFill>
              <a:srgbClr val="00B8FD">
                <a:alpha val="83137"/>
              </a:srgb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Sheet2!$A$30:$A$35</c:f>
              <c:strCache>
                <c:ptCount val="6"/>
                <c:pt idx="0">
                  <c:v>OTHER 
UNDERGRAD</c:v>
                </c:pt>
                <c:pt idx="1">
                  <c:v>FAS</c:v>
                </c:pt>
                <c:pt idx="2">
                  <c:v>Engineering</c:v>
                </c:pt>
                <c:pt idx="3">
                  <c:v>UTM</c:v>
                </c:pt>
                <c:pt idx="4">
                  <c:v>OTHER 
GRAD</c:v>
                </c:pt>
                <c:pt idx="5">
                  <c:v>UTSC</c:v>
                </c:pt>
              </c:strCache>
            </c:strRef>
          </c:cat>
          <c:val>
            <c:numRef>
              <c:f>Sheet2!$C$30:$C$35</c:f>
              <c:numCache>
                <c:formatCode>0.00%</c:formatCode>
                <c:ptCount val="6"/>
                <c:pt idx="0">
                  <c:v>0.64810000000000001</c:v>
                </c:pt>
                <c:pt idx="1">
                  <c:v>0.56799999999999995</c:v>
                </c:pt>
                <c:pt idx="2">
                  <c:v>0.57589999999999997</c:v>
                </c:pt>
                <c:pt idx="3">
                  <c:v>0.65569999999999995</c:v>
                </c:pt>
                <c:pt idx="4">
                  <c:v>0.62819999999999998</c:v>
                </c:pt>
                <c:pt idx="5">
                  <c:v>0.64410000000000001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DF-4626-A996-41B5B757F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504512"/>
        <c:axId val="673245328"/>
      </c:barChart>
      <c:catAx>
        <c:axId val="67350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245328"/>
        <c:crosses val="autoZero"/>
        <c:auto val="1"/>
        <c:lblAlgn val="ctr"/>
        <c:lblOffset val="100"/>
        <c:noMultiLvlLbl val="0"/>
      </c:catAx>
      <c:valAx>
        <c:axId val="673245328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67350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208621529984148"/>
          <c:y val="0.8680851739110983"/>
          <c:w val="0.75983524844914552"/>
          <c:h val="0.130987364883911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Sheet2!$B$41</c:f>
              <c:strCache>
                <c:ptCount val="1"/>
                <c:pt idx="0">
                  <c:v>Mental Health On Campus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Sheet2!$A$42:$A$48</c:f>
              <c:strCache>
                <c:ptCount val="7"/>
                <c:pt idx="0">
                  <c:v>Arab/West Asian</c:v>
                </c:pt>
                <c:pt idx="1">
                  <c:v>Black</c:v>
                </c:pt>
                <c:pt idx="2">
                  <c:v>East Asian</c:v>
                </c:pt>
                <c:pt idx="3">
                  <c:v>Indigeneous</c:v>
                </c:pt>
                <c:pt idx="4">
                  <c:v>Latino/a</c:v>
                </c:pt>
                <c:pt idx="5">
                  <c:v>South Asian</c:v>
                </c:pt>
                <c:pt idx="6">
                  <c:v>White</c:v>
                </c:pt>
              </c:strCache>
            </c:strRef>
          </c:cat>
          <c:val>
            <c:numRef>
              <c:f>Sheet2!$B$42:$B$48</c:f>
              <c:numCache>
                <c:formatCode>0.00%</c:formatCode>
                <c:ptCount val="7"/>
                <c:pt idx="0" formatCode="0%">
                  <c:v>0.61</c:v>
                </c:pt>
                <c:pt idx="1">
                  <c:v>0.61</c:v>
                </c:pt>
                <c:pt idx="2">
                  <c:v>0.66420000000000001</c:v>
                </c:pt>
                <c:pt idx="3" formatCode="0%">
                  <c:v>0.67</c:v>
                </c:pt>
                <c:pt idx="4">
                  <c:v>0.59</c:v>
                </c:pt>
                <c:pt idx="5">
                  <c:v>0.66879999999999995</c:v>
                </c:pt>
                <c:pt idx="6">
                  <c:v>0.58199999999999996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37-4613-BDAD-7B67960061DE}"/>
            </c:ext>
          </c:extLst>
        </c:ser>
        <c:ser>
          <c:idx val="1"/>
          <c:order val="1"/>
          <c:tx>
            <c:strRef>
              <c:f>Sheet2!$C$41</c:f>
              <c:strCache>
                <c:ptCount val="1"/>
                <c:pt idx="0">
                  <c:v>Mental Health off campus</c:v>
                </c:pt>
              </c:strCache>
            </c:strRef>
          </c:tx>
          <c:spPr>
            <a:solidFill>
              <a:srgbClr val="00B8FD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Sheet2!$A$42:$A$48</c:f>
              <c:strCache>
                <c:ptCount val="7"/>
                <c:pt idx="0">
                  <c:v>Arab/West Asian</c:v>
                </c:pt>
                <c:pt idx="1">
                  <c:v>Black</c:v>
                </c:pt>
                <c:pt idx="2">
                  <c:v>East Asian</c:v>
                </c:pt>
                <c:pt idx="3">
                  <c:v>Indigeneous</c:v>
                </c:pt>
                <c:pt idx="4">
                  <c:v>Latino/a</c:v>
                </c:pt>
                <c:pt idx="5">
                  <c:v>South Asian</c:v>
                </c:pt>
                <c:pt idx="6">
                  <c:v>White</c:v>
                </c:pt>
              </c:strCache>
            </c:strRef>
          </c:cat>
          <c:val>
            <c:numRef>
              <c:f>Sheet2!$C$42:$C$48</c:f>
              <c:numCache>
                <c:formatCode>0.00%</c:formatCode>
                <c:ptCount val="7"/>
                <c:pt idx="0">
                  <c:v>0.47510000000000002</c:v>
                </c:pt>
                <c:pt idx="1">
                  <c:v>0.45</c:v>
                </c:pt>
                <c:pt idx="2">
                  <c:v>0.46629999999999999</c:v>
                </c:pt>
                <c:pt idx="3">
                  <c:v>0.7</c:v>
                </c:pt>
                <c:pt idx="4">
                  <c:v>0.5</c:v>
                </c:pt>
                <c:pt idx="5">
                  <c:v>0.49030000000000001</c:v>
                </c:pt>
                <c:pt idx="6">
                  <c:v>0.57820000000000005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37-4613-BDAD-7B6796006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873808"/>
        <c:axId val="674098144"/>
      </c:barChart>
      <c:catAx>
        <c:axId val="67387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098144"/>
        <c:crosses val="autoZero"/>
        <c:auto val="1"/>
        <c:lblAlgn val="ctr"/>
        <c:lblOffset val="100"/>
        <c:noMultiLvlLbl val="0"/>
      </c:catAx>
      <c:valAx>
        <c:axId val="674098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7387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Sheet2!$B$52</c:f>
              <c:strCache>
                <c:ptCount val="1"/>
                <c:pt idx="0">
                  <c:v>Mental Health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Sheet2!$A$53:$A$59</c:f>
              <c:strCache>
                <c:ptCount val="7"/>
                <c:pt idx="0">
                  <c:v>Arab/West Asian</c:v>
                </c:pt>
                <c:pt idx="1">
                  <c:v>Black</c:v>
                </c:pt>
                <c:pt idx="2">
                  <c:v>East Asian</c:v>
                </c:pt>
                <c:pt idx="3">
                  <c:v>Indigeneous</c:v>
                </c:pt>
                <c:pt idx="4">
                  <c:v>Latino/a</c:v>
                </c:pt>
                <c:pt idx="5">
                  <c:v>South Asian</c:v>
                </c:pt>
                <c:pt idx="6">
                  <c:v>White</c:v>
                </c:pt>
              </c:strCache>
            </c:strRef>
          </c:cat>
          <c:val>
            <c:numRef>
              <c:f>Sheet2!$B$53:$B$59</c:f>
              <c:numCache>
                <c:formatCode>0.00%</c:formatCode>
                <c:ptCount val="7"/>
                <c:pt idx="0" formatCode="0%">
                  <c:v>0.61</c:v>
                </c:pt>
                <c:pt idx="1">
                  <c:v>0.61</c:v>
                </c:pt>
                <c:pt idx="2">
                  <c:v>0.66420000000000001</c:v>
                </c:pt>
                <c:pt idx="3" formatCode="0%">
                  <c:v>0.67</c:v>
                </c:pt>
                <c:pt idx="4">
                  <c:v>0.59</c:v>
                </c:pt>
                <c:pt idx="5">
                  <c:v>0.66879999999999995</c:v>
                </c:pt>
                <c:pt idx="6">
                  <c:v>0.58199999999999996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86-40F5-83CA-7EF9C7429204}"/>
            </c:ext>
          </c:extLst>
        </c:ser>
        <c:ser>
          <c:idx val="1"/>
          <c:order val="1"/>
          <c:tx>
            <c:strRef>
              <c:f>Sheet2!$C$52</c:f>
              <c:strCache>
                <c:ptCount val="1"/>
                <c:pt idx="0">
                  <c:v>Physical Health</c:v>
                </c:pt>
              </c:strCache>
            </c:strRef>
          </c:tx>
          <c:spPr>
            <a:solidFill>
              <a:srgbClr val="00B8FD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Sheet2!$A$53:$A$59</c:f>
              <c:strCache>
                <c:ptCount val="7"/>
                <c:pt idx="0">
                  <c:v>Arab/West Asian</c:v>
                </c:pt>
                <c:pt idx="1">
                  <c:v>Black</c:v>
                </c:pt>
                <c:pt idx="2">
                  <c:v>East Asian</c:v>
                </c:pt>
                <c:pt idx="3">
                  <c:v>Indigeneous</c:v>
                </c:pt>
                <c:pt idx="4">
                  <c:v>Latino/a</c:v>
                </c:pt>
                <c:pt idx="5">
                  <c:v>South Asian</c:v>
                </c:pt>
                <c:pt idx="6">
                  <c:v>White</c:v>
                </c:pt>
              </c:strCache>
            </c:strRef>
          </c:cat>
          <c:val>
            <c:numRef>
              <c:f>Sheet2!$C$53:$C$59</c:f>
              <c:numCache>
                <c:formatCode>0.00%</c:formatCode>
                <c:ptCount val="7"/>
                <c:pt idx="0">
                  <c:v>0.62429999999999997</c:v>
                </c:pt>
                <c:pt idx="1">
                  <c:v>0.67</c:v>
                </c:pt>
                <c:pt idx="2">
                  <c:v>0.70799999999999996</c:v>
                </c:pt>
                <c:pt idx="3">
                  <c:v>0.623</c:v>
                </c:pt>
                <c:pt idx="4">
                  <c:v>0.65</c:v>
                </c:pt>
                <c:pt idx="5">
                  <c:v>0.66339999999999999</c:v>
                </c:pt>
                <c:pt idx="6">
                  <c:v>0.62949999999999995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86-40F5-83CA-7EF9C7429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679216"/>
        <c:axId val="673192400"/>
      </c:barChart>
      <c:catAx>
        <c:axId val="63567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192400"/>
        <c:crosses val="autoZero"/>
        <c:auto val="1"/>
        <c:lblAlgn val="ctr"/>
        <c:lblOffset val="100"/>
        <c:noMultiLvlLbl val="0"/>
      </c:catAx>
      <c:valAx>
        <c:axId val="6731924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3567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D42-4AEA-A0DC-F7F06C843B34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42-4AEA-A0DC-F7F06C843B34}"/>
              </c:ext>
            </c:extLst>
          </c:dPt>
          <c:dPt>
            <c:idx val="6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D42-4AEA-A0DC-F7F06C843B34}"/>
              </c:ext>
            </c:extLst>
          </c:dPt>
          <c:dPt>
            <c:idx val="7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42-4AEA-A0DC-F7F06C843B34}"/>
              </c:ext>
            </c:extLst>
          </c:dPt>
          <c:dPt>
            <c:idx val="8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D42-4AEA-A0DC-F7F06C843B34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42-4AEA-A0DC-F7F06C843B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Sheet1!$D$93:$D$102</c:f>
              <c:strCache>
                <c:ptCount val="10"/>
                <c:pt idx="0">
                  <c:v>I don’t have anyone</c:v>
                </c:pt>
                <c:pt idx="1">
                  <c:v>Peer support group</c:v>
                </c:pt>
                <c:pt idx="2">
                  <c:v>Professor</c:v>
                </c:pt>
                <c:pt idx="3">
                  <c:v>Religious cousellor/contact</c:v>
                </c:pt>
                <c:pt idx="4">
                  <c:v>I prefer not to talk to anyone</c:v>
                </c:pt>
                <c:pt idx="5">
                  <c:v>Roommate</c:v>
                </c:pt>
                <c:pt idx="6">
                  <c:v>Significant Other</c:v>
                </c:pt>
                <c:pt idx="7">
                  <c:v>Professional Clinician</c:v>
                </c:pt>
                <c:pt idx="8">
                  <c:v>Family member</c:v>
                </c:pt>
                <c:pt idx="9">
                  <c:v>Friend (not roommate)</c:v>
                </c:pt>
              </c:strCache>
            </c:strRef>
          </c:cat>
          <c:val>
            <c:numRef>
              <c:f>Sheet1!$E$93:$E$102</c:f>
              <c:numCache>
                <c:formatCode>0%</c:formatCode>
                <c:ptCount val="10"/>
                <c:pt idx="0">
                  <c:v>3.9199999999999999E-2</c:v>
                </c:pt>
                <c:pt idx="1">
                  <c:v>4.0399999999999998E-2</c:v>
                </c:pt>
                <c:pt idx="2">
                  <c:v>4.1599999999999998E-2</c:v>
                </c:pt>
                <c:pt idx="3">
                  <c:v>4.6699999999999998E-2</c:v>
                </c:pt>
                <c:pt idx="4">
                  <c:v>0.10710000000000001</c:v>
                </c:pt>
                <c:pt idx="5">
                  <c:v>0.18239999999999998</c:v>
                </c:pt>
                <c:pt idx="6">
                  <c:v>0.32719999999999999</c:v>
                </c:pt>
                <c:pt idx="7">
                  <c:v>0.35780000000000001</c:v>
                </c:pt>
                <c:pt idx="8">
                  <c:v>0.55710000000000004</c:v>
                </c:pt>
                <c:pt idx="9">
                  <c:v>0.62670000000000003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2-4AEA-A0DC-F7F06C843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axId val="93599743"/>
        <c:axId val="93601407"/>
      </c:barChart>
      <c:catAx>
        <c:axId val="93599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01407"/>
        <c:crosses val="autoZero"/>
        <c:auto val="1"/>
        <c:lblAlgn val="ctr"/>
        <c:lblOffset val="100"/>
        <c:noMultiLvlLbl val="0"/>
      </c:catAx>
      <c:valAx>
        <c:axId val="9360140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359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Sheet1!$A$73:$A$79</c:f>
              <c:strCache>
                <c:ptCount val="7"/>
                <c:pt idx="0">
                  <c:v>Arab</c:v>
                </c:pt>
                <c:pt idx="1">
                  <c:v>Black</c:v>
                </c:pt>
                <c:pt idx="2">
                  <c:v>East Asian</c:v>
                </c:pt>
                <c:pt idx="3">
                  <c:v>Indigenous</c:v>
                </c:pt>
                <c:pt idx="4">
                  <c:v>Latino/a</c:v>
                </c:pt>
                <c:pt idx="5">
                  <c:v>South Asian</c:v>
                </c:pt>
                <c:pt idx="6">
                  <c:v>White</c:v>
                </c:pt>
              </c:strCache>
            </c:strRef>
          </c:cat>
          <c:val>
            <c:numRef>
              <c:f>Sheet1!$B$73:$B$79</c:f>
              <c:numCache>
                <c:formatCode>0%</c:formatCode>
                <c:ptCount val="7"/>
                <c:pt idx="0">
                  <c:v>0.51</c:v>
                </c:pt>
                <c:pt idx="1">
                  <c:v>0.53941908713692943</c:v>
                </c:pt>
                <c:pt idx="2">
                  <c:v>0.56000000000000005</c:v>
                </c:pt>
                <c:pt idx="3">
                  <c:v>0.57377049180327866</c:v>
                </c:pt>
                <c:pt idx="4">
                  <c:v>0.50724637681159424</c:v>
                </c:pt>
                <c:pt idx="5">
                  <c:v>0.60935799782372146</c:v>
                </c:pt>
                <c:pt idx="6">
                  <c:v>0.53358681875792147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C2-4EAA-B023-88552AB4A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698367"/>
        <c:axId val="245700447"/>
      </c:barChart>
      <c:catAx>
        <c:axId val="24569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700447"/>
        <c:crosses val="autoZero"/>
        <c:auto val="1"/>
        <c:lblAlgn val="ctr"/>
        <c:lblOffset val="100"/>
        <c:noMultiLvlLbl val="0"/>
      </c:catAx>
      <c:valAx>
        <c:axId val="24570044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4569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Sheet1!$C$61</c:f>
              <c:strCache>
                <c:ptCount val="1"/>
                <c:pt idx="0">
                  <c:v>Awareness of MH Outeach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Sheet1!$B$62:$B$67</c:f>
              <c:strCache>
                <c:ptCount val="6"/>
                <c:pt idx="0">
                  <c:v>Engineering</c:v>
                </c:pt>
                <c:pt idx="1">
                  <c:v>Other Undergrad</c:v>
                </c:pt>
                <c:pt idx="2">
                  <c:v>FAS</c:v>
                </c:pt>
                <c:pt idx="3">
                  <c:v>Professional Grad</c:v>
                </c:pt>
                <c:pt idx="4">
                  <c:v>UTM</c:v>
                </c:pt>
                <c:pt idx="5">
                  <c:v>UTSC</c:v>
                </c:pt>
              </c:strCache>
            </c:strRef>
          </c:cat>
          <c:val>
            <c:numRef>
              <c:f>Sheet1!$C$62:$C$67</c:f>
              <c:numCache>
                <c:formatCode>0%</c:formatCode>
                <c:ptCount val="6"/>
                <c:pt idx="0">
                  <c:v>0.66123778501628661</c:v>
                </c:pt>
                <c:pt idx="1">
                  <c:v>0.53</c:v>
                </c:pt>
                <c:pt idx="2">
                  <c:v>0.51583710407239824</c:v>
                </c:pt>
                <c:pt idx="3">
                  <c:v>0.55000000000000004</c:v>
                </c:pt>
                <c:pt idx="4">
                  <c:v>0.55726872246696035</c:v>
                </c:pt>
                <c:pt idx="5">
                  <c:v>0.59076262083780884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A-4B8A-84C6-2F688C951B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698367"/>
        <c:axId val="245700447"/>
      </c:barChart>
      <c:catAx>
        <c:axId val="24569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700447"/>
        <c:crosses val="autoZero"/>
        <c:auto val="1"/>
        <c:lblAlgn val="ctr"/>
        <c:lblOffset val="100"/>
        <c:noMultiLvlLbl val="0"/>
      </c:catAx>
      <c:valAx>
        <c:axId val="24570044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4569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45228304374485"/>
          <c:y val="6.9757342121659904E-2"/>
          <c:w val="0.74638809490691305"/>
          <c:h val="0.82284333026197687"/>
        </c:manualLayout>
      </c:layout>
      <c:lineChart>
        <c:grouping val="standard"/>
        <c:varyColors val="0"/>
        <c:ser>
          <c:idx val="0"/>
          <c:order val="0"/>
          <c:tx>
            <c:strRef>
              <c:f>Sheet5!$G$51</c:f>
              <c:strCache>
                <c:ptCount val="1"/>
                <c:pt idx="0">
                  <c:v>Under 7</c:v>
                </c:pt>
              </c:strCache>
            </c:strRef>
          </c:tx>
          <c:spPr>
            <a:ln w="635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/>
              <c:dLblPos val="l"/>
              <c:showLegendKey val="0"/>
              <c:showVal val="1"/>
              <c:showCatName val="0"/>
              <c:showSerName val="1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46C-461A-887F-1FF6A0EFC8EA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46C-461A-887F-1FF6A0EFC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Sheet5!$H$50:$I$50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Sheet5!$H$51:$I$51</c:f>
              <c:numCache>
                <c:formatCode>0%</c:formatCode>
                <c:ptCount val="2"/>
                <c:pt idx="0">
                  <c:v>0.2848</c:v>
                </c:pt>
                <c:pt idx="1">
                  <c:v>8.7899999999999992E-2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6C-461A-887F-1FF6A0EFC8EA}"/>
            </c:ext>
          </c:extLst>
        </c:ser>
        <c:ser>
          <c:idx val="1"/>
          <c:order val="1"/>
          <c:tx>
            <c:strRef>
              <c:f>Sheet5!$G$52</c:f>
              <c:strCache>
                <c:ptCount val="1"/>
                <c:pt idx="0">
                  <c:v>7 to 9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15"/>
              <c:spPr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63500" cap="rnd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B46C-461A-887F-1FF6A0EFC8EA}"/>
              </c:ext>
            </c:extLst>
          </c:dPt>
          <c:dLbls>
            <c:dLbl>
              <c:idx val="0"/>
              <c:layout/>
              <c:dLblPos val="l"/>
              <c:showLegendKey val="0"/>
              <c:showVal val="1"/>
              <c:showCatName val="0"/>
              <c:showSerName val="1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46C-461A-887F-1FF6A0EFC8EA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46C-461A-887F-1FF6A0EFC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Sheet5!$H$50:$I$50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Sheet5!$H$52:$I$52</c:f>
              <c:numCache>
                <c:formatCode>0%</c:formatCode>
                <c:ptCount val="2"/>
                <c:pt idx="0">
                  <c:v>0.59819999999999995</c:v>
                </c:pt>
                <c:pt idx="1">
                  <c:v>0.60349999999999993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46C-461A-887F-1FF6A0EFC8EA}"/>
            </c:ext>
          </c:extLst>
        </c:ser>
        <c:ser>
          <c:idx val="2"/>
          <c:order val="2"/>
          <c:tx>
            <c:strRef>
              <c:f>Sheet5!$G$53</c:f>
              <c:strCache>
                <c:ptCount val="1"/>
                <c:pt idx="0">
                  <c:v>9 or more</c:v>
                </c:pt>
              </c:strCache>
            </c:strRef>
          </c:tx>
          <c:spPr>
            <a:ln w="6350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/>
              <c:dLblPos val="l"/>
              <c:showLegendKey val="0"/>
              <c:showVal val="1"/>
              <c:showCatName val="0"/>
              <c:showSerName val="1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46C-461A-887F-1FF6A0EFC8EA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46C-461A-887F-1FF6A0EFC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Sheet5!$H$50:$I$50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Sheet5!$H$53:$I$53</c:f>
              <c:numCache>
                <c:formatCode>0%</c:formatCode>
                <c:ptCount val="2"/>
                <c:pt idx="0">
                  <c:v>0.11700000000000001</c:v>
                </c:pt>
                <c:pt idx="1">
                  <c:v>0.30849999999999994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46C-461A-887F-1FF6A0EFC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9807839"/>
        <c:axId val="1879792031"/>
      </c:lineChart>
      <c:catAx>
        <c:axId val="1879807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792031"/>
        <c:crosses val="autoZero"/>
        <c:auto val="1"/>
        <c:lblAlgn val="ctr"/>
        <c:lblOffset val="100"/>
        <c:noMultiLvlLbl val="0"/>
      </c:catAx>
      <c:valAx>
        <c:axId val="187979203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879807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Sheet1!$E$143</c:f>
              <c:strCache>
                <c:ptCount val="1"/>
                <c:pt idx="0">
                  <c:v>Food Secure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Sheet1!$D$144:$D$149</c:f>
              <c:strCache>
                <c:ptCount val="6"/>
                <c:pt idx="0">
                  <c:v>Other Undegrad</c:v>
                </c:pt>
                <c:pt idx="1">
                  <c:v>UTM</c:v>
                </c:pt>
                <c:pt idx="2">
                  <c:v>FAS</c:v>
                </c:pt>
                <c:pt idx="3">
                  <c:v>UTSC</c:v>
                </c:pt>
                <c:pt idx="4">
                  <c:v>Engineering</c:v>
                </c:pt>
                <c:pt idx="5">
                  <c:v>Professional Graduate</c:v>
                </c:pt>
              </c:strCache>
            </c:strRef>
          </c:cat>
          <c:val>
            <c:numRef>
              <c:f>Sheet1!$E$144:$E$149</c:f>
              <c:numCache>
                <c:formatCode>0%</c:formatCode>
                <c:ptCount val="6"/>
                <c:pt idx="0">
                  <c:v>0.5617021276595745</c:v>
                </c:pt>
                <c:pt idx="1">
                  <c:v>0.64419999999999999</c:v>
                </c:pt>
                <c:pt idx="2">
                  <c:v>0.66420000000000001</c:v>
                </c:pt>
                <c:pt idx="3">
                  <c:v>0.68569999999999998</c:v>
                </c:pt>
                <c:pt idx="4">
                  <c:v>0.74659999999999993</c:v>
                </c:pt>
                <c:pt idx="5">
                  <c:v>0.77730192719486091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3-4D45-A88B-0717FBE023DA}"/>
            </c:ext>
          </c:extLst>
        </c:ser>
        <c:ser>
          <c:idx val="1"/>
          <c:order val="1"/>
          <c:tx>
            <c:strRef>
              <c:f>Sheet1!$F$143</c:f>
              <c:strCache>
                <c:ptCount val="1"/>
                <c:pt idx="0">
                  <c:v>fa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Sheet1!$D$144:$D$149</c:f>
              <c:strCache>
                <c:ptCount val="6"/>
                <c:pt idx="0">
                  <c:v>Other Undegrad</c:v>
                </c:pt>
                <c:pt idx="1">
                  <c:v>UTM</c:v>
                </c:pt>
                <c:pt idx="2">
                  <c:v>FAS</c:v>
                </c:pt>
                <c:pt idx="3">
                  <c:v>UTSC</c:v>
                </c:pt>
                <c:pt idx="4">
                  <c:v>Engineering</c:v>
                </c:pt>
                <c:pt idx="5">
                  <c:v>Professional Graduate</c:v>
                </c:pt>
              </c:strCache>
            </c:strRef>
          </c:cat>
          <c:val>
            <c:numRef>
              <c:f>Sheet1!$F$144:$F$149</c:f>
              <c:numCache>
                <c:formatCode>0%</c:formatCode>
                <c:ptCount val="6"/>
                <c:pt idx="0">
                  <c:v>0.24</c:v>
                </c:pt>
                <c:pt idx="1">
                  <c:v>0.16</c:v>
                </c:pt>
                <c:pt idx="2">
                  <c:v>0.14000000000000001</c:v>
                </c:pt>
                <c:pt idx="3">
                  <c:v>0.11</c:v>
                </c:pt>
                <c:pt idx="4">
                  <c:v>0.05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13-4D45-A88B-0717FBE023DA}"/>
            </c:ext>
          </c:extLst>
        </c:ser>
        <c:ser>
          <c:idx val="2"/>
          <c:order val="2"/>
          <c:tx>
            <c:strRef>
              <c:f>Sheet1!$G$143</c:f>
              <c:strCache>
                <c:ptCount val="1"/>
                <c:pt idx="0">
                  <c:v>Low Food Security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Sheet1!$D$144:$D$149</c:f>
              <c:strCache>
                <c:ptCount val="6"/>
                <c:pt idx="0">
                  <c:v>Other Undegrad</c:v>
                </c:pt>
                <c:pt idx="1">
                  <c:v>UTM</c:v>
                </c:pt>
                <c:pt idx="2">
                  <c:v>FAS</c:v>
                </c:pt>
                <c:pt idx="3">
                  <c:v>UTSC</c:v>
                </c:pt>
                <c:pt idx="4">
                  <c:v>Engineering</c:v>
                </c:pt>
                <c:pt idx="5">
                  <c:v>Professional Graduate</c:v>
                </c:pt>
              </c:strCache>
            </c:strRef>
          </c:cat>
          <c:val>
            <c:numRef>
              <c:f>Sheet1!$G$144:$G$149</c:f>
              <c:numCache>
                <c:formatCode>0%</c:formatCode>
                <c:ptCount val="6"/>
                <c:pt idx="0">
                  <c:v>0.23829787234042552</c:v>
                </c:pt>
                <c:pt idx="1">
                  <c:v>0.15129999999999999</c:v>
                </c:pt>
                <c:pt idx="2">
                  <c:v>0.17280000000000001</c:v>
                </c:pt>
                <c:pt idx="3">
                  <c:v>0.1507</c:v>
                </c:pt>
                <c:pt idx="4">
                  <c:v>0.1249</c:v>
                </c:pt>
                <c:pt idx="5">
                  <c:v>0.14346895074946467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13-4D45-A88B-0717FBE023DA}"/>
            </c:ext>
          </c:extLst>
        </c:ser>
        <c:ser>
          <c:idx val="3"/>
          <c:order val="3"/>
          <c:tx>
            <c:strRef>
              <c:f>Sheet1!$H$143</c:f>
              <c:strCache>
                <c:ptCount val="1"/>
                <c:pt idx="0">
                  <c:v>df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Sheet1!$D$144:$D$149</c:f>
              <c:strCache>
                <c:ptCount val="6"/>
                <c:pt idx="0">
                  <c:v>Other Undegrad</c:v>
                </c:pt>
                <c:pt idx="1">
                  <c:v>UTM</c:v>
                </c:pt>
                <c:pt idx="2">
                  <c:v>FAS</c:v>
                </c:pt>
                <c:pt idx="3">
                  <c:v>UTSC</c:v>
                </c:pt>
                <c:pt idx="4">
                  <c:v>Engineering</c:v>
                </c:pt>
                <c:pt idx="5">
                  <c:v>Professional Graduate</c:v>
                </c:pt>
              </c:strCache>
            </c:strRef>
          </c:cat>
          <c:val>
            <c:numRef>
              <c:f>Sheet1!$H$144:$H$149</c:f>
              <c:numCache>
                <c:formatCode>0%</c:formatCode>
                <c:ptCount val="6"/>
                <c:pt idx="0">
                  <c:v>0.06</c:v>
                </c:pt>
                <c:pt idx="1">
                  <c:v>0.15</c:v>
                </c:pt>
                <c:pt idx="2">
                  <c:v>0.13</c:v>
                </c:pt>
                <c:pt idx="3">
                  <c:v>0.15</c:v>
                </c:pt>
                <c:pt idx="4">
                  <c:v>0.18</c:v>
                </c:pt>
                <c:pt idx="5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13-4D45-A88B-0717FBE023DA}"/>
            </c:ext>
          </c:extLst>
        </c:ser>
        <c:ser>
          <c:idx val="4"/>
          <c:order val="4"/>
          <c:tx>
            <c:strRef>
              <c:f>Sheet1!$I$143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Sheet1!$D$144:$D$149</c:f>
              <c:strCache>
                <c:ptCount val="6"/>
                <c:pt idx="0">
                  <c:v>Other Undegrad</c:v>
                </c:pt>
                <c:pt idx="1">
                  <c:v>UTM</c:v>
                </c:pt>
                <c:pt idx="2">
                  <c:v>FAS</c:v>
                </c:pt>
                <c:pt idx="3">
                  <c:v>UTSC</c:v>
                </c:pt>
                <c:pt idx="4">
                  <c:v>Engineering</c:v>
                </c:pt>
                <c:pt idx="5">
                  <c:v>Professional Graduate</c:v>
                </c:pt>
              </c:strCache>
            </c:strRef>
          </c:cat>
          <c:val>
            <c:numRef>
              <c:f>Sheet1!$I$144:$I$149</c:f>
              <c:numCache>
                <c:formatCode>0%</c:formatCode>
                <c:ptCount val="6"/>
                <c:pt idx="0">
                  <c:v>0.2</c:v>
                </c:pt>
                <c:pt idx="1">
                  <c:v>0.20440000000000003</c:v>
                </c:pt>
                <c:pt idx="2">
                  <c:v>0.16300000000000001</c:v>
                </c:pt>
                <c:pt idx="3">
                  <c:v>0.1636</c:v>
                </c:pt>
                <c:pt idx="4">
                  <c:v>0.1285</c:v>
                </c:pt>
                <c:pt idx="5">
                  <c:v>7.9229122055674506E-2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13-4D45-A88B-0717FBE023DA}"/>
            </c:ext>
          </c:extLst>
        </c:ser>
        <c:ser>
          <c:idx val="5"/>
          <c:order val="5"/>
          <c:tx>
            <c:strRef>
              <c:f>Sheet1!$J$143</c:f>
              <c:strCache>
                <c:ptCount val="1"/>
                <c:pt idx="0">
                  <c:v>sdf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Sheet1!$D$144:$D$149</c:f>
              <c:strCache>
                <c:ptCount val="6"/>
                <c:pt idx="0">
                  <c:v>Other Undegrad</c:v>
                </c:pt>
                <c:pt idx="1">
                  <c:v>UTM</c:v>
                </c:pt>
                <c:pt idx="2">
                  <c:v>FAS</c:v>
                </c:pt>
                <c:pt idx="3">
                  <c:v>UTSC</c:v>
                </c:pt>
                <c:pt idx="4">
                  <c:v>Engineering</c:v>
                </c:pt>
                <c:pt idx="5">
                  <c:v>Professional Graduate</c:v>
                </c:pt>
              </c:strCache>
            </c:strRef>
          </c:cat>
          <c:val>
            <c:numRef>
              <c:f>Sheet1!$J$144:$J$149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0.09</c:v>
                </c:pt>
                <c:pt idx="3">
                  <c:v>0.09</c:v>
                </c:pt>
                <c:pt idx="4">
                  <c:v>0.12</c:v>
                </c:pt>
                <c:pt idx="5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D13-4D45-A88B-0717FBE023D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9"/>
        <c:overlap val="100"/>
        <c:axId val="286536351"/>
        <c:axId val="286535519"/>
      </c:barChart>
      <c:catAx>
        <c:axId val="2865363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35519"/>
        <c:crosses val="autoZero"/>
        <c:auto val="1"/>
        <c:lblAlgn val="ctr"/>
        <c:lblOffset val="100"/>
        <c:noMultiLvlLbl val="0"/>
      </c:catAx>
      <c:valAx>
        <c:axId val="28653551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86536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[1]Sheet2!$C$88</c:f>
              <c:strCache>
                <c:ptCount val="1"/>
                <c:pt idx="0">
                  <c:v>Major obstacle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[1]Sheet2!$A$89:$B$96</c:f>
              <c:strCache>
                <c:ptCount val="8"/>
                <c:pt idx="0">
                  <c:v>Disability/chronic health condition difficulties</c:v>
                </c:pt>
                <c:pt idx="1">
                  <c:v>Language/cultural barriers</c:v>
                </c:pt>
                <c:pt idx="2">
                  <c:v>Difficulties with academic workload</c:v>
                </c:pt>
                <c:pt idx="3">
                  <c:v>Lack of good academic advising </c:v>
                </c:pt>
                <c:pt idx="4">
                  <c:v>Course availability/scheduling</c:v>
                </c:pt>
                <c:pt idx="5">
                  <c:v>Academic performance at institution</c:v>
                </c:pt>
                <c:pt idx="6">
                  <c:v>Personal or family problems </c:v>
                </c:pt>
                <c:pt idx="7">
                  <c:v>Financial pressures or work obligations</c:v>
                </c:pt>
              </c:strCache>
            </c:strRef>
          </c:cat>
          <c:val>
            <c:numRef>
              <c:f>[1]Sheet2!$C$89:$C$96</c:f>
              <c:numCache>
                <c:formatCode>General</c:formatCode>
                <c:ptCount val="8"/>
                <c:pt idx="0">
                  <c:v>5.16E-2</c:v>
                </c:pt>
                <c:pt idx="1">
                  <c:v>0.1056</c:v>
                </c:pt>
                <c:pt idx="2">
                  <c:v>0.19950000000000001</c:v>
                </c:pt>
                <c:pt idx="3">
                  <c:v>0.1923</c:v>
                </c:pt>
                <c:pt idx="4">
                  <c:v>0.25319999999999998</c:v>
                </c:pt>
                <c:pt idx="5">
                  <c:v>0.3352</c:v>
                </c:pt>
                <c:pt idx="6">
                  <c:v>0.40229999999999999</c:v>
                </c:pt>
                <c:pt idx="7">
                  <c:v>0.46200000000000002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F1-4E1D-8D35-C2621E563F68}"/>
            </c:ext>
          </c:extLst>
        </c:ser>
        <c:ser>
          <c:idx val="1"/>
          <c:order val="1"/>
          <c:tx>
            <c:strRef>
              <c:f>[1]Sheet2!$D$88</c:f>
              <c:strCache>
                <c:ptCount val="1"/>
                <c:pt idx="0">
                  <c:v>Minor Obstacle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[1]Sheet2!$A$89:$B$96</c:f>
              <c:strCache>
                <c:ptCount val="8"/>
                <c:pt idx="0">
                  <c:v>Disability/chronic health condition difficulties</c:v>
                </c:pt>
                <c:pt idx="1">
                  <c:v>Language/cultural barriers</c:v>
                </c:pt>
                <c:pt idx="2">
                  <c:v>Difficulties with academic workload</c:v>
                </c:pt>
                <c:pt idx="3">
                  <c:v>Lack of good academic advising </c:v>
                </c:pt>
                <c:pt idx="4">
                  <c:v>Course availability/scheduling</c:v>
                </c:pt>
                <c:pt idx="5">
                  <c:v>Academic performance at institution</c:v>
                </c:pt>
                <c:pt idx="6">
                  <c:v>Personal or family problems </c:v>
                </c:pt>
                <c:pt idx="7">
                  <c:v>Financial pressures or work obligations</c:v>
                </c:pt>
              </c:strCache>
            </c:strRef>
          </c:cat>
          <c:val>
            <c:numRef>
              <c:f>[1]Sheet2!$D$89:$D$96</c:f>
              <c:numCache>
                <c:formatCode>General</c:formatCode>
                <c:ptCount val="8"/>
                <c:pt idx="0">
                  <c:v>0.16450000000000001</c:v>
                </c:pt>
                <c:pt idx="1">
                  <c:v>0.15759999999999999</c:v>
                </c:pt>
                <c:pt idx="2">
                  <c:v>0.4118</c:v>
                </c:pt>
                <c:pt idx="3">
                  <c:v>0.46110000000000001</c:v>
                </c:pt>
                <c:pt idx="4">
                  <c:v>0.40679999999999999</c:v>
                </c:pt>
                <c:pt idx="5">
                  <c:v>0.39660000000000001</c:v>
                </c:pt>
                <c:pt idx="6">
                  <c:v>0.34449999999999997</c:v>
                </c:pt>
                <c:pt idx="7">
                  <c:v>0.37080000000000002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F1-4E1D-8D35-C2621E563F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366511375"/>
        <c:axId val="2136817168"/>
      </c:barChart>
      <c:catAx>
        <c:axId val="366511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817168"/>
        <c:crosses val="autoZero"/>
        <c:auto val="1"/>
        <c:lblAlgn val="ctr"/>
        <c:lblOffset val="100"/>
        <c:noMultiLvlLbl val="0"/>
      </c:catAx>
      <c:valAx>
        <c:axId val="2136817168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51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224005916522369"/>
          <c:y val="0.90715362536431154"/>
          <c:w val="0.55254988301872021"/>
          <c:h val="7.7665274268891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Financial or 
Work Pressure</c:v>
                </c:pt>
                <c:pt idx="1">
                  <c:v>Personal/
Family Issues</c:v>
                </c:pt>
                <c:pt idx="2">
                  <c:v>Acad. Performance</c:v>
                </c:pt>
                <c:pt idx="3">
                  <c:v>Course 
Scheduling</c:v>
                </c:pt>
                <c:pt idx="4">
                  <c:v>Advising</c:v>
                </c:pt>
                <c:pt idx="5">
                  <c:v>Academic 
workload</c:v>
                </c:pt>
                <c:pt idx="6">
                  <c:v>Language/
Cultural Barrier</c:v>
                </c:pt>
                <c:pt idx="7">
                  <c:v>Disability/
Health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2.8916940000000002</c:v>
                </c:pt>
                <c:pt idx="1">
                  <c:v>3.0421870000000002</c:v>
                </c:pt>
                <c:pt idx="2">
                  <c:v>2.926177</c:v>
                </c:pt>
                <c:pt idx="3">
                  <c:v>2.9243389999999998</c:v>
                </c:pt>
                <c:pt idx="4">
                  <c:v>2.9656820000000002</c:v>
                </c:pt>
                <c:pt idx="5">
                  <c:v>2.9073410000000002</c:v>
                </c:pt>
                <c:pt idx="6">
                  <c:v>2.8651390000000001</c:v>
                </c:pt>
                <c:pt idx="7">
                  <c:v>3.1555930000000001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D-41D9-94AF-ACD9842062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Minor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Financial or 
Work Pressure</c:v>
                </c:pt>
                <c:pt idx="1">
                  <c:v>Personal/
Family Issues</c:v>
                </c:pt>
                <c:pt idx="2">
                  <c:v>Acad. Performance</c:v>
                </c:pt>
                <c:pt idx="3">
                  <c:v>Course 
Scheduling</c:v>
                </c:pt>
                <c:pt idx="4">
                  <c:v>Advising</c:v>
                </c:pt>
                <c:pt idx="5">
                  <c:v>Academic 
workload</c:v>
                </c:pt>
                <c:pt idx="6">
                  <c:v>Language/
Cultural Barrier</c:v>
                </c:pt>
                <c:pt idx="7">
                  <c:v>Disability/
Health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2.6393770000000001</c:v>
                </c:pt>
                <c:pt idx="1">
                  <c:v>2.6967029999999999</c:v>
                </c:pt>
                <c:pt idx="2">
                  <c:v>2.6029520000000002</c:v>
                </c:pt>
                <c:pt idx="3">
                  <c:v>2.7112159999999998</c:v>
                </c:pt>
                <c:pt idx="4">
                  <c:v>2.7332700000000001</c:v>
                </c:pt>
                <c:pt idx="5">
                  <c:v>2.5390579999999998</c:v>
                </c:pt>
                <c:pt idx="6">
                  <c:v>2.7824589999999998</c:v>
                </c:pt>
                <c:pt idx="7">
                  <c:v>2.8985340000000002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CD-41D9-94AF-ACD9842062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Financial or 
Work Pressure</c:v>
                </c:pt>
                <c:pt idx="1">
                  <c:v>Personal/
Family Issues</c:v>
                </c:pt>
                <c:pt idx="2">
                  <c:v>Acad. Performance</c:v>
                </c:pt>
                <c:pt idx="3">
                  <c:v>Course 
Scheduling</c:v>
                </c:pt>
                <c:pt idx="4">
                  <c:v>Advising</c:v>
                </c:pt>
                <c:pt idx="5">
                  <c:v>Academic 
workload</c:v>
                </c:pt>
                <c:pt idx="6">
                  <c:v>Language/
Cultural Barrier</c:v>
                </c:pt>
                <c:pt idx="7">
                  <c:v>Disability/
Health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2.5006590000000002</c:v>
                </c:pt>
                <c:pt idx="1">
                  <c:v>2.3825370000000001</c:v>
                </c:pt>
                <c:pt idx="2">
                  <c:v>2.38063</c:v>
                </c:pt>
                <c:pt idx="3">
                  <c:v>2.523393</c:v>
                </c:pt>
                <c:pt idx="4">
                  <c:v>2.4894120000000002</c:v>
                </c:pt>
                <c:pt idx="5">
                  <c:v>2.3173080000000001</c:v>
                </c:pt>
                <c:pt idx="6">
                  <c:v>2.670328</c:v>
                </c:pt>
                <c:pt idx="7">
                  <c:v>2.581731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CD-41D9-94AF-ACD98420622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4142784"/>
        <c:axId val="634217920"/>
      </c:barChart>
      <c:catAx>
        <c:axId val="67414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7920"/>
        <c:crosses val="autoZero"/>
        <c:auto val="1"/>
        <c:lblAlgn val="ctr"/>
        <c:lblOffset val="100"/>
        <c:noMultiLvlLbl val="0"/>
      </c:catAx>
      <c:valAx>
        <c:axId val="6342179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1427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31784824548121"/>
          <c:y val="1.8518518518518517E-2"/>
          <c:w val="0.71630068878295328"/>
          <c:h val="0.8641307596967046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Sheet2!$B$86</c:f>
              <c:strCache>
                <c:ptCount val="1"/>
                <c:pt idx="0">
                  <c:v>sdaf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Sheet2!$A$87:$A$97</c:f>
              <c:strCache>
                <c:ptCount val="11"/>
                <c:pt idx="0">
                  <c:v>Can make up my mind</c:v>
                </c:pt>
                <c:pt idx="1">
                  <c:v>Feeling loved</c:v>
                </c:pt>
                <c:pt idx="2">
                  <c:v>Dealing with problems well</c:v>
                </c:pt>
                <c:pt idx="3">
                  <c:v>Interested in new things</c:v>
                </c:pt>
                <c:pt idx="4">
                  <c:v>Optimistic</c:v>
                </c:pt>
                <c:pt idx="5">
                  <c:v>Interested in other people</c:v>
                </c:pt>
                <c:pt idx="6">
                  <c:v>Feeling close to other people</c:v>
                </c:pt>
                <c:pt idx="7">
                  <c:v>Feeling good about myself</c:v>
                </c:pt>
                <c:pt idx="8">
                  <c:v>Feeling confident</c:v>
                </c:pt>
                <c:pt idx="9">
                  <c:v>Energy to spare</c:v>
                </c:pt>
                <c:pt idx="10">
                  <c:v>Relaxed</c:v>
                </c:pt>
              </c:strCache>
            </c:strRef>
          </c:cat>
          <c:val>
            <c:numRef>
              <c:f>Sheet2!$B$87:$B$97</c:f>
              <c:numCache>
                <c:formatCode>0%</c:formatCode>
                <c:ptCount val="11"/>
                <c:pt idx="0">
                  <c:v>0.42020000000000002</c:v>
                </c:pt>
                <c:pt idx="1">
                  <c:v>0.41069999999999995</c:v>
                </c:pt>
                <c:pt idx="2">
                  <c:v>0.38259999999999994</c:v>
                </c:pt>
                <c:pt idx="3">
                  <c:v>0.34689999999999999</c:v>
                </c:pt>
                <c:pt idx="4">
                  <c:v>0.33860000000000001</c:v>
                </c:pt>
                <c:pt idx="5">
                  <c:v>0.31469999999999998</c:v>
                </c:pt>
                <c:pt idx="6">
                  <c:v>0.31279999999999997</c:v>
                </c:pt>
                <c:pt idx="7">
                  <c:v>0.29730000000000001</c:v>
                </c:pt>
                <c:pt idx="8">
                  <c:v>0.28339999999999999</c:v>
                </c:pt>
                <c:pt idx="9">
                  <c:v>6.5500000000000003E-2</c:v>
                </c:pt>
                <c:pt idx="10">
                  <c:v>4.159999999999997E-2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0E-422D-950F-9BF25ECBB772}"/>
            </c:ext>
          </c:extLst>
        </c:ser>
        <c:ser>
          <c:idx val="1"/>
          <c:order val="1"/>
          <c:tx>
            <c:strRef>
              <c:f>Sheet2!$C$86</c:f>
              <c:strCache>
                <c:ptCount val="1"/>
                <c:pt idx="0">
                  <c:v>None of the time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970E-422D-950F-9BF25ECBB77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970E-422D-950F-9BF25ECBB77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970E-422D-950F-9BF25ECBB7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Sheet2!$A$87:$A$97</c:f>
              <c:strCache>
                <c:ptCount val="11"/>
                <c:pt idx="0">
                  <c:v>Can make up my mind</c:v>
                </c:pt>
                <c:pt idx="1">
                  <c:v>Feeling loved</c:v>
                </c:pt>
                <c:pt idx="2">
                  <c:v>Dealing with problems well</c:v>
                </c:pt>
                <c:pt idx="3">
                  <c:v>Interested in new things</c:v>
                </c:pt>
                <c:pt idx="4">
                  <c:v>Optimistic</c:v>
                </c:pt>
                <c:pt idx="5">
                  <c:v>Interested in other people</c:v>
                </c:pt>
                <c:pt idx="6">
                  <c:v>Feeling close to other people</c:v>
                </c:pt>
                <c:pt idx="7">
                  <c:v>Feeling good about myself</c:v>
                </c:pt>
                <c:pt idx="8">
                  <c:v>Feeling confident</c:v>
                </c:pt>
                <c:pt idx="9">
                  <c:v>Energy to spare</c:v>
                </c:pt>
                <c:pt idx="10">
                  <c:v>Relaxed</c:v>
                </c:pt>
              </c:strCache>
            </c:strRef>
          </c:cat>
          <c:val>
            <c:numRef>
              <c:f>Sheet2!$C$87:$C$97</c:f>
              <c:numCache>
                <c:formatCode>0%</c:formatCode>
                <c:ptCount val="11"/>
                <c:pt idx="0">
                  <c:v>3.5299999999999998E-2</c:v>
                </c:pt>
                <c:pt idx="1">
                  <c:v>4.9299999999999997E-2</c:v>
                </c:pt>
                <c:pt idx="2">
                  <c:v>4.5599999999999995E-2</c:v>
                </c:pt>
                <c:pt idx="3">
                  <c:v>6.1900000000000004E-2</c:v>
                </c:pt>
                <c:pt idx="4">
                  <c:v>5.0799999999999998E-2</c:v>
                </c:pt>
                <c:pt idx="5">
                  <c:v>6.7400000000000002E-2</c:v>
                </c:pt>
                <c:pt idx="6">
                  <c:v>7.4499999999999997E-2</c:v>
                </c:pt>
                <c:pt idx="7">
                  <c:v>7.9399999999999998E-2</c:v>
                </c:pt>
                <c:pt idx="8">
                  <c:v>8.0500000000000002E-2</c:v>
                </c:pt>
                <c:pt idx="9">
                  <c:v>0.17430000000000001</c:v>
                </c:pt>
                <c:pt idx="10">
                  <c:v>0.1646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0E-422D-950F-9BF25ECBB772}"/>
            </c:ext>
          </c:extLst>
        </c:ser>
        <c:ser>
          <c:idx val="2"/>
          <c:order val="2"/>
          <c:tx>
            <c:strRef>
              <c:f>Sheet2!$D$86</c:f>
              <c:strCache>
                <c:ptCount val="1"/>
                <c:pt idx="0">
                  <c:v>A little bit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Sheet2!$A$87:$A$97</c:f>
              <c:strCache>
                <c:ptCount val="11"/>
                <c:pt idx="0">
                  <c:v>Can make up my mind</c:v>
                </c:pt>
                <c:pt idx="1">
                  <c:v>Feeling loved</c:v>
                </c:pt>
                <c:pt idx="2">
                  <c:v>Dealing with problems well</c:v>
                </c:pt>
                <c:pt idx="3">
                  <c:v>Interested in new things</c:v>
                </c:pt>
                <c:pt idx="4">
                  <c:v>Optimistic</c:v>
                </c:pt>
                <c:pt idx="5">
                  <c:v>Interested in other people</c:v>
                </c:pt>
                <c:pt idx="6">
                  <c:v>Feeling close to other people</c:v>
                </c:pt>
                <c:pt idx="7">
                  <c:v>Feeling good about myself</c:v>
                </c:pt>
                <c:pt idx="8">
                  <c:v>Feeling confident</c:v>
                </c:pt>
                <c:pt idx="9">
                  <c:v>Energy to spare</c:v>
                </c:pt>
                <c:pt idx="10">
                  <c:v>Relaxed</c:v>
                </c:pt>
              </c:strCache>
            </c:strRef>
          </c:cat>
          <c:val>
            <c:numRef>
              <c:f>Sheet2!$D$87:$D$97</c:f>
              <c:numCache>
                <c:formatCode>0%</c:formatCode>
                <c:ptCount val="11"/>
                <c:pt idx="0">
                  <c:v>0.14449999999999999</c:v>
                </c:pt>
                <c:pt idx="1">
                  <c:v>0.14000000000000001</c:v>
                </c:pt>
                <c:pt idx="2">
                  <c:v>0.17180000000000001</c:v>
                </c:pt>
                <c:pt idx="3">
                  <c:v>0.19120000000000001</c:v>
                </c:pt>
                <c:pt idx="4">
                  <c:v>0.21059999999999998</c:v>
                </c:pt>
                <c:pt idx="5">
                  <c:v>0.21789999999999998</c:v>
                </c:pt>
                <c:pt idx="6">
                  <c:v>0.2127</c:v>
                </c:pt>
                <c:pt idx="7">
                  <c:v>0.22329999999999997</c:v>
                </c:pt>
                <c:pt idx="8">
                  <c:v>0.2361</c:v>
                </c:pt>
                <c:pt idx="9">
                  <c:v>0.36020000000000002</c:v>
                </c:pt>
                <c:pt idx="10">
                  <c:v>0.39380000000000004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0E-422D-950F-9BF25ECBB772}"/>
            </c:ext>
          </c:extLst>
        </c:ser>
        <c:ser>
          <c:idx val="3"/>
          <c:order val="3"/>
          <c:tx>
            <c:strRef>
              <c:f>Sheet2!$E$86</c:f>
              <c:strCache>
                <c:ptCount val="1"/>
                <c:pt idx="0">
                  <c:v>Somewhat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Sheet2!$A$87:$A$97</c:f>
              <c:strCache>
                <c:ptCount val="11"/>
                <c:pt idx="0">
                  <c:v>Can make up my mind</c:v>
                </c:pt>
                <c:pt idx="1">
                  <c:v>Feeling loved</c:v>
                </c:pt>
                <c:pt idx="2">
                  <c:v>Dealing with problems well</c:v>
                </c:pt>
                <c:pt idx="3">
                  <c:v>Interested in new things</c:v>
                </c:pt>
                <c:pt idx="4">
                  <c:v>Optimistic</c:v>
                </c:pt>
                <c:pt idx="5">
                  <c:v>Interested in other people</c:v>
                </c:pt>
                <c:pt idx="6">
                  <c:v>Feeling close to other people</c:v>
                </c:pt>
                <c:pt idx="7">
                  <c:v>Feeling good about myself</c:v>
                </c:pt>
                <c:pt idx="8">
                  <c:v>Feeling confident</c:v>
                </c:pt>
                <c:pt idx="9">
                  <c:v>Energy to spare</c:v>
                </c:pt>
                <c:pt idx="10">
                  <c:v>Relaxed</c:v>
                </c:pt>
              </c:strCache>
            </c:strRef>
          </c:cat>
          <c:val>
            <c:numRef>
              <c:f>Sheet2!$E$87:$E$97</c:f>
              <c:numCache>
                <c:formatCode>0%</c:formatCode>
                <c:ptCount val="11"/>
                <c:pt idx="0">
                  <c:v>0.34770000000000001</c:v>
                </c:pt>
                <c:pt idx="1">
                  <c:v>0.32490000000000002</c:v>
                </c:pt>
                <c:pt idx="2">
                  <c:v>0.45729999999999998</c:v>
                </c:pt>
                <c:pt idx="3">
                  <c:v>0.33990000000000004</c:v>
                </c:pt>
                <c:pt idx="4">
                  <c:v>0.4224</c:v>
                </c:pt>
                <c:pt idx="5">
                  <c:v>0.35759999999999997</c:v>
                </c:pt>
                <c:pt idx="6">
                  <c:v>0.37</c:v>
                </c:pt>
                <c:pt idx="7">
                  <c:v>0.4012</c:v>
                </c:pt>
                <c:pt idx="8">
                  <c:v>0.40299999999999997</c:v>
                </c:pt>
                <c:pt idx="9">
                  <c:v>0.31909999999999999</c:v>
                </c:pt>
                <c:pt idx="10">
                  <c:v>0.3125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0E-422D-950F-9BF25ECBB772}"/>
            </c:ext>
          </c:extLst>
        </c:ser>
        <c:ser>
          <c:idx val="4"/>
          <c:order val="4"/>
          <c:tx>
            <c:strRef>
              <c:f>Sheet2!$F$86</c:f>
              <c:strCache>
                <c:ptCount val="1"/>
                <c:pt idx="0">
                  <c:v>Most of the time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Sheet2!$A$87:$A$97</c:f>
              <c:strCache>
                <c:ptCount val="11"/>
                <c:pt idx="0">
                  <c:v>Can make up my mind</c:v>
                </c:pt>
                <c:pt idx="1">
                  <c:v>Feeling loved</c:v>
                </c:pt>
                <c:pt idx="2">
                  <c:v>Dealing with problems well</c:v>
                </c:pt>
                <c:pt idx="3">
                  <c:v>Interested in new things</c:v>
                </c:pt>
                <c:pt idx="4">
                  <c:v>Optimistic</c:v>
                </c:pt>
                <c:pt idx="5">
                  <c:v>Interested in other people</c:v>
                </c:pt>
                <c:pt idx="6">
                  <c:v>Feeling close to other people</c:v>
                </c:pt>
                <c:pt idx="7">
                  <c:v>Feeling good about myself</c:v>
                </c:pt>
                <c:pt idx="8">
                  <c:v>Feeling confident</c:v>
                </c:pt>
                <c:pt idx="9">
                  <c:v>Energy to spare</c:v>
                </c:pt>
                <c:pt idx="10">
                  <c:v>Relaxed</c:v>
                </c:pt>
              </c:strCache>
            </c:strRef>
          </c:cat>
          <c:val>
            <c:numRef>
              <c:f>Sheet2!$F$87:$F$97</c:f>
              <c:numCache>
                <c:formatCode>0%</c:formatCode>
                <c:ptCount val="11"/>
                <c:pt idx="0">
                  <c:v>0.37770000000000004</c:v>
                </c:pt>
                <c:pt idx="1">
                  <c:v>0.3427</c:v>
                </c:pt>
                <c:pt idx="2">
                  <c:v>0.28520000000000001</c:v>
                </c:pt>
                <c:pt idx="3">
                  <c:v>0.31209999999999999</c:v>
                </c:pt>
                <c:pt idx="4">
                  <c:v>0.26390000000000002</c:v>
                </c:pt>
                <c:pt idx="5">
                  <c:v>0.2964</c:v>
                </c:pt>
                <c:pt idx="6">
                  <c:v>0.28350000000000003</c:v>
                </c:pt>
                <c:pt idx="7">
                  <c:v>0.252</c:v>
                </c:pt>
                <c:pt idx="8">
                  <c:v>0.2316</c:v>
                </c:pt>
                <c:pt idx="9">
                  <c:v>0.1278</c:v>
                </c:pt>
                <c:pt idx="10">
                  <c:v>0.1115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0E-422D-950F-9BF25ECBB772}"/>
            </c:ext>
          </c:extLst>
        </c:ser>
        <c:ser>
          <c:idx val="5"/>
          <c:order val="5"/>
          <c:tx>
            <c:strRef>
              <c:f>Sheet2!$G$86</c:f>
              <c:strCache>
                <c:ptCount val="1"/>
                <c:pt idx="0">
                  <c:v>All the time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Sheet2!$A$87:$A$97</c:f>
              <c:strCache>
                <c:ptCount val="11"/>
                <c:pt idx="0">
                  <c:v>Can make up my mind</c:v>
                </c:pt>
                <c:pt idx="1">
                  <c:v>Feeling loved</c:v>
                </c:pt>
                <c:pt idx="2">
                  <c:v>Dealing with problems well</c:v>
                </c:pt>
                <c:pt idx="3">
                  <c:v>Interested in new things</c:v>
                </c:pt>
                <c:pt idx="4">
                  <c:v>Optimistic</c:v>
                </c:pt>
                <c:pt idx="5">
                  <c:v>Interested in other people</c:v>
                </c:pt>
                <c:pt idx="6">
                  <c:v>Feeling close to other people</c:v>
                </c:pt>
                <c:pt idx="7">
                  <c:v>Feeling good about myself</c:v>
                </c:pt>
                <c:pt idx="8">
                  <c:v>Feeling confident</c:v>
                </c:pt>
                <c:pt idx="9">
                  <c:v>Energy to spare</c:v>
                </c:pt>
                <c:pt idx="10">
                  <c:v>Relaxed</c:v>
                </c:pt>
              </c:strCache>
            </c:strRef>
          </c:cat>
          <c:val>
            <c:numRef>
              <c:f>Sheet2!$G$87:$G$97</c:f>
              <c:numCache>
                <c:formatCode>0%</c:formatCode>
                <c:ptCount val="11"/>
                <c:pt idx="0">
                  <c:v>9.4700000000000006E-2</c:v>
                </c:pt>
                <c:pt idx="1">
                  <c:v>0.1431</c:v>
                </c:pt>
                <c:pt idx="2">
                  <c:v>4.0099999999999997E-2</c:v>
                </c:pt>
                <c:pt idx="3">
                  <c:v>9.4899999999999998E-2</c:v>
                </c:pt>
                <c:pt idx="4">
                  <c:v>5.2300000000000006E-2</c:v>
                </c:pt>
                <c:pt idx="5">
                  <c:v>6.08E-2</c:v>
                </c:pt>
                <c:pt idx="6">
                  <c:v>5.9200000000000003E-2</c:v>
                </c:pt>
                <c:pt idx="7">
                  <c:v>4.41E-2</c:v>
                </c:pt>
                <c:pt idx="8">
                  <c:v>4.8799999999999996E-2</c:v>
                </c:pt>
                <c:pt idx="9">
                  <c:v>1.8700000000000001E-2</c:v>
                </c:pt>
                <c:pt idx="10">
                  <c:v>1.7600000000000001E-2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70E-422D-950F-9BF25ECBB772}"/>
            </c:ext>
          </c:extLst>
        </c:ser>
        <c:ser>
          <c:idx val="6"/>
          <c:order val="6"/>
          <c:tx>
            <c:strRef>
              <c:f>Sheet2!$H$86</c:f>
              <c:strCache>
                <c:ptCount val="1"/>
                <c:pt idx="0">
                  <c:v>sdcas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  <a:effectLst/>
          </c:spPr>
          <c:invertIfNegative val="0"/>
          <c:cat>
            <c:strRef>
              <c:f>Sheet2!$A$87:$A$97</c:f>
              <c:strCache>
                <c:ptCount val="11"/>
                <c:pt idx="0">
                  <c:v>Can make up my mind</c:v>
                </c:pt>
                <c:pt idx="1">
                  <c:v>Feeling loved</c:v>
                </c:pt>
                <c:pt idx="2">
                  <c:v>Dealing with problems well</c:v>
                </c:pt>
                <c:pt idx="3">
                  <c:v>Interested in new things</c:v>
                </c:pt>
                <c:pt idx="4">
                  <c:v>Optimistic</c:v>
                </c:pt>
                <c:pt idx="5">
                  <c:v>Interested in other people</c:v>
                </c:pt>
                <c:pt idx="6">
                  <c:v>Feeling close to other people</c:v>
                </c:pt>
                <c:pt idx="7">
                  <c:v>Feeling good about myself</c:v>
                </c:pt>
                <c:pt idx="8">
                  <c:v>Feeling confident</c:v>
                </c:pt>
                <c:pt idx="9">
                  <c:v>Energy to spare</c:v>
                </c:pt>
                <c:pt idx="10">
                  <c:v>Relaxed</c:v>
                </c:pt>
              </c:strCache>
            </c:strRef>
          </c:cat>
          <c:val>
            <c:numRef>
              <c:f>Sheet2!$H$87:$H$97</c:f>
              <c:numCache>
                <c:formatCode>0%</c:formatCode>
                <c:ptCount val="11"/>
                <c:pt idx="0">
                  <c:v>2.9899999999999927E-2</c:v>
                </c:pt>
                <c:pt idx="1">
                  <c:v>3.9300000000000002E-2</c:v>
                </c:pt>
                <c:pt idx="2">
                  <c:v>6.7400000000000015E-2</c:v>
                </c:pt>
                <c:pt idx="3">
                  <c:v>0.10309999999999997</c:v>
                </c:pt>
                <c:pt idx="4">
                  <c:v>0.11139999999999994</c:v>
                </c:pt>
                <c:pt idx="5">
                  <c:v>0.1352000000000001</c:v>
                </c:pt>
                <c:pt idx="6">
                  <c:v>0.13729999999999998</c:v>
                </c:pt>
                <c:pt idx="7">
                  <c:v>0.15269999999999995</c:v>
                </c:pt>
                <c:pt idx="8">
                  <c:v>0.16660000000000008</c:v>
                </c:pt>
                <c:pt idx="9">
                  <c:v>0.38440000000000002</c:v>
                </c:pt>
                <c:pt idx="10">
                  <c:v>0.40839999999999999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0E-422D-950F-9BF25ECBB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100"/>
        <c:axId val="1156568687"/>
        <c:axId val="1156574511"/>
      </c:barChart>
      <c:catAx>
        <c:axId val="115656868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574511"/>
        <c:crosses val="autoZero"/>
        <c:auto val="1"/>
        <c:lblAlgn val="ctr"/>
        <c:lblOffset val="100"/>
        <c:noMultiLvlLbl val="0"/>
      </c:catAx>
      <c:valAx>
        <c:axId val="115657451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15656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25020939420700117"/>
          <c:y val="0.91998613966291043"/>
          <c:w val="0.69964063912036867"/>
          <c:h val="5.79111128437499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'Tobacco USE'!$C$54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'Tobacco USE'!$B$55:$B$62</c:f>
              <c:strCache>
                <c:ptCount val="8"/>
                <c:pt idx="0">
                  <c:v>Financial 
or work 
pressures</c:v>
                </c:pt>
                <c:pt idx="1">
                  <c:v>Personal 
or family
 problems</c:v>
                </c:pt>
                <c:pt idx="2">
                  <c:v>Academic 
performance</c:v>
                </c:pt>
                <c:pt idx="3">
                  <c:v>Course 
availability/
scheduling</c:v>
                </c:pt>
                <c:pt idx="4">
                  <c:v>Academic 
advising</c:v>
                </c:pt>
                <c:pt idx="5">
                  <c:v>Academic 
workload</c:v>
                </c:pt>
                <c:pt idx="6">
                  <c:v>Language/
Cultural 
barriers</c:v>
                </c:pt>
                <c:pt idx="7">
                  <c:v>Disability/
chronic health</c:v>
                </c:pt>
              </c:strCache>
            </c:strRef>
          </c:cat>
          <c:val>
            <c:numRef>
              <c:f>'Tobacco USE'!$C$55:$C$62</c:f>
              <c:numCache>
                <c:formatCode>General</c:formatCode>
                <c:ptCount val="8"/>
                <c:pt idx="0">
                  <c:v>2.8285714285714287</c:v>
                </c:pt>
                <c:pt idx="1">
                  <c:v>2.6999999999999997</c:v>
                </c:pt>
                <c:pt idx="2">
                  <c:v>2.7571428571428571</c:v>
                </c:pt>
                <c:pt idx="3">
                  <c:v>2.7714285714285714</c:v>
                </c:pt>
                <c:pt idx="4">
                  <c:v>2.7307142857142854</c:v>
                </c:pt>
                <c:pt idx="5">
                  <c:v>2.7857142857142856</c:v>
                </c:pt>
                <c:pt idx="6">
                  <c:v>2.8050000000000002</c:v>
                </c:pt>
                <c:pt idx="7">
                  <c:v>2.5857142857142859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7-442E-8360-A26B31EE65A4}"/>
            </c:ext>
          </c:extLst>
        </c:ser>
        <c:ser>
          <c:idx val="1"/>
          <c:order val="1"/>
          <c:tx>
            <c:strRef>
              <c:f>'Tobacco USE'!$D$54</c:f>
              <c:strCache>
                <c:ptCount val="1"/>
                <c:pt idx="0">
                  <c:v>Minor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'Tobacco USE'!$B$55:$B$62</c:f>
              <c:strCache>
                <c:ptCount val="8"/>
                <c:pt idx="0">
                  <c:v>Financial 
or work 
pressures</c:v>
                </c:pt>
                <c:pt idx="1">
                  <c:v>Personal 
or family
 problems</c:v>
                </c:pt>
                <c:pt idx="2">
                  <c:v>Academic 
performance</c:v>
                </c:pt>
                <c:pt idx="3">
                  <c:v>Course 
availability/
scheduling</c:v>
                </c:pt>
                <c:pt idx="4">
                  <c:v>Academic 
advising</c:v>
                </c:pt>
                <c:pt idx="5">
                  <c:v>Academic 
workload</c:v>
                </c:pt>
                <c:pt idx="6">
                  <c:v>Language/
Cultural 
barriers</c:v>
                </c:pt>
                <c:pt idx="7">
                  <c:v>Disability/
chronic health</c:v>
                </c:pt>
              </c:strCache>
            </c:strRef>
          </c:cat>
          <c:val>
            <c:numRef>
              <c:f>'Tobacco USE'!$D$55:$D$62</c:f>
              <c:numCache>
                <c:formatCode>General</c:formatCode>
                <c:ptCount val="8"/>
                <c:pt idx="0">
                  <c:v>3.0642857142857141</c:v>
                </c:pt>
                <c:pt idx="1">
                  <c:v>3.0142857142857147</c:v>
                </c:pt>
                <c:pt idx="2">
                  <c:v>3.1214285714285714</c:v>
                </c:pt>
                <c:pt idx="3">
                  <c:v>3</c:v>
                </c:pt>
                <c:pt idx="4">
                  <c:v>2.9714285714285715</c:v>
                </c:pt>
                <c:pt idx="5">
                  <c:v>3.1714285714285713</c:v>
                </c:pt>
                <c:pt idx="6">
                  <c:v>2.9928571428571429</c:v>
                </c:pt>
                <c:pt idx="7">
                  <c:v>2.9357142857142859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7-442E-8360-A26B31EE65A4}"/>
            </c:ext>
          </c:extLst>
        </c:ser>
        <c:ser>
          <c:idx val="2"/>
          <c:order val="2"/>
          <c:tx>
            <c:strRef>
              <c:f>'Tobacco USE'!$E$54</c:f>
              <c:strCache>
                <c:ptCount val="1"/>
                <c:pt idx="0">
                  <c:v>No Obstacle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'Tobacco USE'!$B$55:$B$62</c:f>
              <c:strCache>
                <c:ptCount val="8"/>
                <c:pt idx="0">
                  <c:v>Financial 
or work 
pressures</c:v>
                </c:pt>
                <c:pt idx="1">
                  <c:v>Personal 
or family
 problems</c:v>
                </c:pt>
                <c:pt idx="2">
                  <c:v>Academic 
performance</c:v>
                </c:pt>
                <c:pt idx="3">
                  <c:v>Course 
availability/
scheduling</c:v>
                </c:pt>
                <c:pt idx="4">
                  <c:v>Academic 
advising</c:v>
                </c:pt>
                <c:pt idx="5">
                  <c:v>Academic 
workload</c:v>
                </c:pt>
                <c:pt idx="6">
                  <c:v>Language/
Cultural 
barriers</c:v>
                </c:pt>
                <c:pt idx="7">
                  <c:v>Disability/
chronic health</c:v>
                </c:pt>
              </c:strCache>
            </c:strRef>
          </c:cat>
          <c:val>
            <c:numRef>
              <c:f>'Tobacco USE'!$E$55:$E$62</c:f>
              <c:numCache>
                <c:formatCode>General</c:formatCode>
                <c:ptCount val="8"/>
                <c:pt idx="0">
                  <c:v>3.1857142857142859</c:v>
                </c:pt>
                <c:pt idx="1">
                  <c:v>3.2785714285714285</c:v>
                </c:pt>
                <c:pt idx="2">
                  <c:v>3.3428571428571425</c:v>
                </c:pt>
                <c:pt idx="3">
                  <c:v>3.1857142857142859</c:v>
                </c:pt>
                <c:pt idx="4">
                  <c:v>3.2214285714285715</c:v>
                </c:pt>
                <c:pt idx="5">
                  <c:v>3.4428571428571431</c:v>
                </c:pt>
                <c:pt idx="6">
                  <c:v>3.0214285714285714</c:v>
                </c:pt>
                <c:pt idx="7">
                  <c:v>3.0857142857142859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D7-442E-8360-A26B31EE6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218895"/>
        <c:axId val="1269215567"/>
      </c:barChart>
      <c:catAx>
        <c:axId val="1269218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15567"/>
        <c:crosses val="autoZero"/>
        <c:auto val="1"/>
        <c:lblAlgn val="ctr"/>
        <c:lblOffset val="100"/>
        <c:noMultiLvlLbl val="0"/>
      </c:catAx>
      <c:valAx>
        <c:axId val="1269215567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1889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886587517763907"/>
          <c:y val="3.3383329920683651E-2"/>
          <c:w val="0.47083429559876927"/>
          <c:h val="0.8479888287263099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[1]Sheet2!$C$1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[1]Sheet2!$A$2:$B$9</c:f>
              <c:strCache>
                <c:ptCount val="8"/>
                <c:pt idx="0">
                  <c:v>Students' wellbeing is prioritized.</c:v>
                </c:pt>
                <c:pt idx="1">
                  <c:v>The administation listens to students mental health concerns.</c:v>
                </c:pt>
                <c:pt idx="2">
                  <c:v>The campus climate encourages discussion about mental/emotional health.</c:v>
                </c:pt>
                <c:pt idx="3">
                  <c:v>I have a group/community at school where I feel I belong.</c:v>
                </c:pt>
                <c:pt idx="4">
                  <c:v>I feel I belong on campus.</c:v>
                </c:pt>
                <c:pt idx="5">
                  <c:v>My institution values diversity.</c:v>
                </c:pt>
                <c:pt idx="6">
                  <c:v>I'm respected regardless of personal characteristics, identity, or background</c:v>
                </c:pt>
                <c:pt idx="7">
                  <c:v>My institution is a respectful environment.</c:v>
                </c:pt>
              </c:strCache>
            </c:strRef>
          </c:cat>
          <c:val>
            <c:numRef>
              <c:f>[1]Sheet2!$C$2:$C$9</c:f>
              <c:numCache>
                <c:formatCode>General</c:formatCode>
                <c:ptCount val="8"/>
                <c:pt idx="0">
                  <c:v>0.223</c:v>
                </c:pt>
                <c:pt idx="1">
                  <c:v>0.2747</c:v>
                </c:pt>
                <c:pt idx="2">
                  <c:v>0.30740000000000001</c:v>
                </c:pt>
                <c:pt idx="3">
                  <c:v>0.2205</c:v>
                </c:pt>
                <c:pt idx="4">
                  <c:v>0.31969999999999998</c:v>
                </c:pt>
                <c:pt idx="5">
                  <c:v>0.22489999999999999</c:v>
                </c:pt>
                <c:pt idx="6">
                  <c:v>0.20480000000000001</c:v>
                </c:pt>
                <c:pt idx="7">
                  <c:v>0.24010000000000001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3-4732-99C1-B1D225779C2A}"/>
            </c:ext>
          </c:extLst>
        </c:ser>
        <c:ser>
          <c:idx val="1"/>
          <c:order val="1"/>
          <c:tx>
            <c:strRef>
              <c:f>[1]Sheet2!$D$1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[1]Sheet2!$A$2:$B$9</c:f>
              <c:strCache>
                <c:ptCount val="8"/>
                <c:pt idx="0">
                  <c:v>Students' wellbeing is prioritized.</c:v>
                </c:pt>
                <c:pt idx="1">
                  <c:v>The administation listens to students mental health concerns.</c:v>
                </c:pt>
                <c:pt idx="2">
                  <c:v>The campus climate encourages discussion about mental/emotional health.</c:v>
                </c:pt>
                <c:pt idx="3">
                  <c:v>I have a group/community at school where I feel I belong.</c:v>
                </c:pt>
                <c:pt idx="4">
                  <c:v>I feel I belong on campus.</c:v>
                </c:pt>
                <c:pt idx="5">
                  <c:v>My institution values diversity.</c:v>
                </c:pt>
                <c:pt idx="6">
                  <c:v>I'm respected regardless of personal characteristics, identity, or background</c:v>
                </c:pt>
                <c:pt idx="7">
                  <c:v>My institution is a respectful environment.</c:v>
                </c:pt>
              </c:strCache>
            </c:strRef>
          </c:cat>
          <c:val>
            <c:numRef>
              <c:f>[1]Sheet2!$D$2:$D$9</c:f>
              <c:numCache>
                <c:formatCode>General</c:formatCode>
                <c:ptCount val="8"/>
                <c:pt idx="0">
                  <c:v>0.1045</c:v>
                </c:pt>
                <c:pt idx="1">
                  <c:v>0.14860000000000001</c:v>
                </c:pt>
                <c:pt idx="2">
                  <c:v>0.2019</c:v>
                </c:pt>
                <c:pt idx="3">
                  <c:v>0.30549999999999999</c:v>
                </c:pt>
                <c:pt idx="4">
                  <c:v>0.35110000000000002</c:v>
                </c:pt>
                <c:pt idx="5">
                  <c:v>0.4466</c:v>
                </c:pt>
                <c:pt idx="6">
                  <c:v>0.48420000000000002</c:v>
                </c:pt>
                <c:pt idx="7">
                  <c:v>0.49409999999999998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F3-4732-99C1-B1D225779C2A}"/>
            </c:ext>
          </c:extLst>
        </c:ser>
        <c:ser>
          <c:idx val="2"/>
          <c:order val="2"/>
          <c:tx>
            <c:strRef>
              <c:f>[1]Sheet2!$E$1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F3-4732-99C1-B1D225779C2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F3-4732-99C1-B1D225779C2A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[1]Sheet2!$A$2:$B$9</c:f>
              <c:strCache>
                <c:ptCount val="8"/>
                <c:pt idx="0">
                  <c:v>Students' wellbeing is prioritized.</c:v>
                </c:pt>
                <c:pt idx="1">
                  <c:v>The administation listens to students mental health concerns.</c:v>
                </c:pt>
                <c:pt idx="2">
                  <c:v>The campus climate encourages discussion about mental/emotional health.</c:v>
                </c:pt>
                <c:pt idx="3">
                  <c:v>I have a group/community at school where I feel I belong.</c:v>
                </c:pt>
                <c:pt idx="4">
                  <c:v>I feel I belong on campus.</c:v>
                </c:pt>
                <c:pt idx="5">
                  <c:v>My institution values diversity.</c:v>
                </c:pt>
                <c:pt idx="6">
                  <c:v>I'm respected regardless of personal characteristics, identity, or background</c:v>
                </c:pt>
                <c:pt idx="7">
                  <c:v>My institution is a respectful environment.</c:v>
                </c:pt>
              </c:strCache>
            </c:strRef>
          </c:cat>
          <c:val>
            <c:numRef>
              <c:f>[1]Sheet2!$E$2:$E$9</c:f>
              <c:numCache>
                <c:formatCode>General</c:formatCode>
                <c:ptCount val="8"/>
                <c:pt idx="0">
                  <c:v>4.1000000000000002E-2</c:v>
                </c:pt>
                <c:pt idx="1">
                  <c:v>3.8600000000000002E-2</c:v>
                </c:pt>
                <c:pt idx="2">
                  <c:v>5.8099999999999999E-2</c:v>
                </c:pt>
                <c:pt idx="3">
                  <c:v>0.17369999999999999</c:v>
                </c:pt>
                <c:pt idx="4">
                  <c:v>8.6099999999999996E-2</c:v>
                </c:pt>
                <c:pt idx="5">
                  <c:v>0.2157</c:v>
                </c:pt>
                <c:pt idx="6">
                  <c:v>0.2014</c:v>
                </c:pt>
                <c:pt idx="7">
                  <c:v>0.1588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F3-4732-99C1-B1D225779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overlap val="100"/>
        <c:axId val="2064562064"/>
        <c:axId val="2064562448"/>
      </c:barChart>
      <c:catAx>
        <c:axId val="2064562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562448"/>
        <c:crosses val="autoZero"/>
        <c:auto val="1"/>
        <c:lblAlgn val="ctr"/>
        <c:lblOffset val="100"/>
        <c:noMultiLvlLbl val="0"/>
      </c:catAx>
      <c:valAx>
        <c:axId val="2064562448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5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659852643334715"/>
          <c:y val="0.91929689116679303"/>
          <c:w val="0.50430066059824807"/>
          <c:h val="8.06021248101389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Sheet5!$A$9:$A$14</c:f>
              <c:strCache>
                <c:ptCount val="6"/>
                <c:pt idx="0">
                  <c:v>Strongly disagree</c:v>
                </c:pt>
                <c:pt idx="1">
                  <c:v>Disagree</c:v>
                </c:pt>
                <c:pt idx="2">
                  <c:v>Somewhat disagree</c:v>
                </c:pt>
                <c:pt idx="3">
                  <c:v>Somewhat agree</c:v>
                </c:pt>
                <c:pt idx="4">
                  <c:v>Agree</c:v>
                </c:pt>
                <c:pt idx="5">
                  <c:v>Strongly agree</c:v>
                </c:pt>
              </c:strCache>
            </c:strRef>
          </c:cat>
          <c:val>
            <c:numRef>
              <c:f>Sheet5!$B$9:$B$14</c:f>
              <c:numCache>
                <c:formatCode>0.0</c:formatCode>
                <c:ptCount val="6"/>
                <c:pt idx="0">
                  <c:v>17.8232</c:v>
                </c:pt>
                <c:pt idx="1">
                  <c:v>22.233170000000001</c:v>
                </c:pt>
                <c:pt idx="2">
                  <c:v>24.723189999999999</c:v>
                </c:pt>
                <c:pt idx="3">
                  <c:v>27.659469999999999</c:v>
                </c:pt>
                <c:pt idx="4">
                  <c:v>30.284980000000001</c:v>
                </c:pt>
                <c:pt idx="5">
                  <c:v>33.909469999999999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82-4DF0-9BED-32D2BC199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2975103"/>
        <c:axId val="1262978431"/>
      </c:barChart>
      <c:catAx>
        <c:axId val="126297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978431"/>
        <c:crosses val="autoZero"/>
        <c:auto val="1"/>
        <c:lblAlgn val="ctr"/>
        <c:lblOffset val="100"/>
        <c:noMultiLvlLbl val="0"/>
      </c:catAx>
      <c:valAx>
        <c:axId val="1262978431"/>
        <c:scaling>
          <c:orientation val="minMax"/>
          <c:max val="3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9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446836781280016"/>
          <c:y val="2.6851850250095097E-2"/>
          <c:w val="0.57663758483492344"/>
          <c:h val="0.81837962057970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Sheet1!$D$34</c:f>
              <c:strCache>
                <c:ptCount val="1"/>
                <c:pt idx="0">
                  <c:v>df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Sheet1!$C$35:$C$38</c:f>
              <c:strCache>
                <c:ptCount val="4"/>
                <c:pt idx="0">
                  <c:v>Physical health - Off campus</c:v>
                </c:pt>
                <c:pt idx="1">
                  <c:v>Physical health - On campus</c:v>
                </c:pt>
                <c:pt idx="2">
                  <c:v>Mental/emotional health - On campus</c:v>
                </c:pt>
                <c:pt idx="3">
                  <c:v>Mental/emotional health - Off campus</c:v>
                </c:pt>
              </c:strCache>
            </c:strRef>
          </c:cat>
          <c:val>
            <c:numRef>
              <c:f>Sheet1!$D$35:$D$38</c:f>
              <c:numCache>
                <c:formatCode>0%</c:formatCode>
                <c:ptCount val="4"/>
                <c:pt idx="0">
                  <c:v>0.34</c:v>
                </c:pt>
                <c:pt idx="1">
                  <c:v>0.17</c:v>
                </c:pt>
                <c:pt idx="2">
                  <c:v>0.13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77-4F9D-919E-160F43B554B1}"/>
            </c:ext>
          </c:extLst>
        </c:ser>
        <c:ser>
          <c:idx val="1"/>
          <c:order val="1"/>
          <c:tx>
            <c:strRef>
              <c:f>Sheet1!$E$34</c:f>
              <c:strCache>
                <c:ptCount val="1"/>
                <c:pt idx="0">
                  <c:v>Strongly 
Disagree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377-4F9D-919E-160F43B554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Sheet1!$C$35:$C$38</c:f>
              <c:strCache>
                <c:ptCount val="4"/>
                <c:pt idx="0">
                  <c:v>Physical health - Off campus</c:v>
                </c:pt>
                <c:pt idx="1">
                  <c:v>Physical health - On campus</c:v>
                </c:pt>
                <c:pt idx="2">
                  <c:v>Mental/emotional health - On campus</c:v>
                </c:pt>
                <c:pt idx="3">
                  <c:v>Mental/emotional health - Off campus</c:v>
                </c:pt>
              </c:strCache>
            </c:strRef>
          </c:cat>
          <c:val>
            <c:numRef>
              <c:f>Sheet1!$E$35:$E$38</c:f>
              <c:numCache>
                <c:formatCode>0%</c:formatCode>
                <c:ptCount val="4"/>
                <c:pt idx="0">
                  <c:v>2.75E-2</c:v>
                </c:pt>
                <c:pt idx="1">
                  <c:v>9.06E-2</c:v>
                </c:pt>
                <c:pt idx="2">
                  <c:v>9.3699999999999992E-2</c:v>
                </c:pt>
                <c:pt idx="3">
                  <c:v>0.1193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77-4F9D-919E-160F43B554B1}"/>
            </c:ext>
          </c:extLst>
        </c:ser>
        <c:ser>
          <c:idx val="2"/>
          <c:order val="2"/>
          <c:tx>
            <c:strRef>
              <c:f>Sheet1!$F$34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Sheet1!$C$35:$C$38</c:f>
              <c:strCache>
                <c:ptCount val="4"/>
                <c:pt idx="0">
                  <c:v>Physical health - Off campus</c:v>
                </c:pt>
                <c:pt idx="1">
                  <c:v>Physical health - On campus</c:v>
                </c:pt>
                <c:pt idx="2">
                  <c:v>Mental/emotional health - On campus</c:v>
                </c:pt>
                <c:pt idx="3">
                  <c:v>Mental/emotional health - Off campus</c:v>
                </c:pt>
              </c:strCache>
            </c:strRef>
          </c:cat>
          <c:val>
            <c:numRef>
              <c:f>Sheet1!$F$35:$F$38</c:f>
              <c:numCache>
                <c:formatCode>0%</c:formatCode>
                <c:ptCount val="4"/>
                <c:pt idx="0">
                  <c:v>6.7400000000000002E-2</c:v>
                </c:pt>
                <c:pt idx="1">
                  <c:v>0.1363</c:v>
                </c:pt>
                <c:pt idx="2">
                  <c:v>0.1545</c:v>
                </c:pt>
                <c:pt idx="3">
                  <c:v>0.22450000000000001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77-4F9D-919E-160F43B554B1}"/>
            </c:ext>
          </c:extLst>
        </c:ser>
        <c:ser>
          <c:idx val="3"/>
          <c:order val="3"/>
          <c:tx>
            <c:strRef>
              <c:f>Sheet1!$G$34</c:f>
              <c:strCache>
                <c:ptCount val="1"/>
                <c:pt idx="0">
                  <c:v>Somewhat 
disagree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Sheet1!$C$35:$C$38</c:f>
              <c:strCache>
                <c:ptCount val="4"/>
                <c:pt idx="0">
                  <c:v>Physical health - Off campus</c:v>
                </c:pt>
                <c:pt idx="1">
                  <c:v>Physical health - On campus</c:v>
                </c:pt>
                <c:pt idx="2">
                  <c:v>Mental/emotional health - On campus</c:v>
                </c:pt>
                <c:pt idx="3">
                  <c:v>Mental/emotional health - Off campus</c:v>
                </c:pt>
              </c:strCache>
            </c:strRef>
          </c:cat>
          <c:val>
            <c:numRef>
              <c:f>Sheet1!$G$35:$G$38</c:f>
              <c:numCache>
                <c:formatCode>0%</c:formatCode>
                <c:ptCount val="4"/>
                <c:pt idx="0">
                  <c:v>6.2800000000000009E-2</c:v>
                </c:pt>
                <c:pt idx="1">
                  <c:v>9.98E-2</c:v>
                </c:pt>
                <c:pt idx="2">
                  <c:v>0.1206</c:v>
                </c:pt>
                <c:pt idx="3">
                  <c:v>0.15039999999999998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77-4F9D-919E-160F43B554B1}"/>
            </c:ext>
          </c:extLst>
        </c:ser>
        <c:ser>
          <c:idx val="4"/>
          <c:order val="4"/>
          <c:tx>
            <c:strRef>
              <c:f>Sheet1!$H$34</c:f>
              <c:strCache>
                <c:ptCount val="1"/>
                <c:pt idx="0">
                  <c:v>Somewhat 
agree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Sheet1!$C$35:$C$38</c:f>
              <c:strCache>
                <c:ptCount val="4"/>
                <c:pt idx="0">
                  <c:v>Physical health - Off campus</c:v>
                </c:pt>
                <c:pt idx="1">
                  <c:v>Physical health - On campus</c:v>
                </c:pt>
                <c:pt idx="2">
                  <c:v>Mental/emotional health - On campus</c:v>
                </c:pt>
                <c:pt idx="3">
                  <c:v>Mental/emotional health - Off campus</c:v>
                </c:pt>
              </c:strCache>
            </c:strRef>
          </c:cat>
          <c:val>
            <c:numRef>
              <c:f>Sheet1!$H$35:$H$38</c:f>
              <c:numCache>
                <c:formatCode>0%</c:formatCode>
                <c:ptCount val="4"/>
                <c:pt idx="0">
                  <c:v>0.1605</c:v>
                </c:pt>
                <c:pt idx="1">
                  <c:v>0.19140000000000001</c:v>
                </c:pt>
                <c:pt idx="2">
                  <c:v>0.25190000000000001</c:v>
                </c:pt>
                <c:pt idx="3">
                  <c:v>0.22309999999999999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77-4F9D-919E-160F43B554B1}"/>
            </c:ext>
          </c:extLst>
        </c:ser>
        <c:ser>
          <c:idx val="5"/>
          <c:order val="5"/>
          <c:tx>
            <c:strRef>
              <c:f>Sheet1!$I$34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Sheet1!$C$35:$C$38</c:f>
              <c:strCache>
                <c:ptCount val="4"/>
                <c:pt idx="0">
                  <c:v>Physical health - Off campus</c:v>
                </c:pt>
                <c:pt idx="1">
                  <c:v>Physical health - On campus</c:v>
                </c:pt>
                <c:pt idx="2">
                  <c:v>Mental/emotional health - On campus</c:v>
                </c:pt>
                <c:pt idx="3">
                  <c:v>Mental/emotional health - Off campus</c:v>
                </c:pt>
              </c:strCache>
            </c:strRef>
          </c:cat>
          <c:val>
            <c:numRef>
              <c:f>Sheet1!$I$35:$I$38</c:f>
              <c:numCache>
                <c:formatCode>0%</c:formatCode>
                <c:ptCount val="4"/>
                <c:pt idx="0">
                  <c:v>0.3639</c:v>
                </c:pt>
                <c:pt idx="1">
                  <c:v>0.28720000000000001</c:v>
                </c:pt>
                <c:pt idx="2">
                  <c:v>0.2432</c:v>
                </c:pt>
                <c:pt idx="3">
                  <c:v>0.18429999999999999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77-4F9D-919E-160F43B554B1}"/>
            </c:ext>
          </c:extLst>
        </c:ser>
        <c:ser>
          <c:idx val="6"/>
          <c:order val="6"/>
          <c:tx>
            <c:strRef>
              <c:f>Sheet1!$J$34</c:f>
              <c:strCache>
                <c:ptCount val="1"/>
                <c:pt idx="0">
                  <c:v>Strongly 
Agree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Sheet1!$C$35:$C$38</c:f>
              <c:strCache>
                <c:ptCount val="4"/>
                <c:pt idx="0">
                  <c:v>Physical health - Off campus</c:v>
                </c:pt>
                <c:pt idx="1">
                  <c:v>Physical health - On campus</c:v>
                </c:pt>
                <c:pt idx="2">
                  <c:v>Mental/emotional health - On campus</c:v>
                </c:pt>
                <c:pt idx="3">
                  <c:v>Mental/emotional health - Off campus</c:v>
                </c:pt>
              </c:strCache>
            </c:strRef>
          </c:cat>
          <c:val>
            <c:numRef>
              <c:f>Sheet1!$J$35:$J$38</c:f>
              <c:numCache>
                <c:formatCode>0%</c:formatCode>
                <c:ptCount val="4"/>
                <c:pt idx="0">
                  <c:v>0.31790000000000002</c:v>
                </c:pt>
                <c:pt idx="1">
                  <c:v>0.1948</c:v>
                </c:pt>
                <c:pt idx="2">
                  <c:v>0.1361</c:v>
                </c:pt>
                <c:pt idx="3">
                  <c:v>9.8299999999999998E-2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77-4F9D-919E-160F43B554B1}"/>
            </c:ext>
          </c:extLst>
        </c:ser>
        <c:ser>
          <c:idx val="7"/>
          <c:order val="7"/>
          <c:tx>
            <c:strRef>
              <c:f>Sheet1!$K$34</c:f>
              <c:strCache>
                <c:ptCount val="1"/>
                <c:pt idx="0">
                  <c:v>sadf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Sheet1!$C$35:$C$38</c:f>
              <c:strCache>
                <c:ptCount val="4"/>
                <c:pt idx="0">
                  <c:v>Physical health - Off campus</c:v>
                </c:pt>
                <c:pt idx="1">
                  <c:v>Physical health - On campus</c:v>
                </c:pt>
                <c:pt idx="2">
                  <c:v>Mental/emotional health - On campus</c:v>
                </c:pt>
                <c:pt idx="3">
                  <c:v>Mental/emotional health - Off campus</c:v>
                </c:pt>
              </c:strCache>
            </c:strRef>
          </c:cat>
          <c:val>
            <c:numRef>
              <c:f>Sheet1!$K$35:$K$38</c:f>
              <c:numCache>
                <c:formatCode>0%</c:formatCode>
                <c:ptCount val="4"/>
                <c:pt idx="0">
                  <c:v>0.06</c:v>
                </c:pt>
                <c:pt idx="1">
                  <c:v>0.23</c:v>
                </c:pt>
                <c:pt idx="2">
                  <c:v>0.27</c:v>
                </c:pt>
                <c:pt idx="3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377-4F9D-919E-160F43B554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13007"/>
        <c:axId val="4115919"/>
      </c:barChart>
      <c:catAx>
        <c:axId val="411300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5919"/>
        <c:crosses val="autoZero"/>
        <c:auto val="1"/>
        <c:lblAlgn val="ctr"/>
        <c:lblOffset val="100"/>
        <c:noMultiLvlLbl val="0"/>
      </c:catAx>
      <c:valAx>
        <c:axId val="4115919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11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7"/>
        <c:delete val="1"/>
      </c:legendEntry>
      <c:layout>
        <c:manualLayout>
          <c:xMode val="edge"/>
          <c:yMode val="edge"/>
          <c:x val="0.22863285016518345"/>
          <c:y val="0.85013976609097608"/>
          <c:w val="0.76946286789694929"/>
          <c:h val="0.135213770136244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Sheet2!$C$9</c:f>
              <c:strCache>
                <c:ptCount val="1"/>
                <c:pt idx="0">
                  <c:v>On Campus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Sheet2!$B$10:$B$15</c:f>
              <c:strCache>
                <c:ptCount val="6"/>
                <c:pt idx="0">
                  <c:v>OTHER 
UNDERGRAD</c:v>
                </c:pt>
                <c:pt idx="1">
                  <c:v>FAS</c:v>
                </c:pt>
                <c:pt idx="2">
                  <c:v>Engineering</c:v>
                </c:pt>
                <c:pt idx="3">
                  <c:v>UTM</c:v>
                </c:pt>
                <c:pt idx="4">
                  <c:v>OTHER 
GRAD</c:v>
                </c:pt>
                <c:pt idx="5">
                  <c:v>UTSC</c:v>
                </c:pt>
              </c:strCache>
            </c:strRef>
          </c:cat>
          <c:val>
            <c:numRef>
              <c:f>Sheet2!$C$10:$C$15</c:f>
              <c:numCache>
                <c:formatCode>0%</c:formatCode>
                <c:ptCount val="6"/>
                <c:pt idx="0">
                  <c:v>0.5222</c:v>
                </c:pt>
                <c:pt idx="1">
                  <c:v>0.52339999999999998</c:v>
                </c:pt>
                <c:pt idx="2">
                  <c:v>0.53</c:v>
                </c:pt>
                <c:pt idx="3">
                  <c:v>0.6008</c:v>
                </c:pt>
                <c:pt idx="4">
                  <c:v>0.62080000000000002</c:v>
                </c:pt>
                <c:pt idx="5">
                  <c:v>0.66569999999999996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6-45D0-A25E-ABBABE32D5BC}"/>
            </c:ext>
          </c:extLst>
        </c:ser>
        <c:ser>
          <c:idx val="1"/>
          <c:order val="1"/>
          <c:tx>
            <c:strRef>
              <c:f>Sheet2!$D$9</c:f>
              <c:strCache>
                <c:ptCount val="1"/>
                <c:pt idx="0">
                  <c:v>Off Campus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Sheet2!$B$10:$B$15</c:f>
              <c:strCache>
                <c:ptCount val="6"/>
                <c:pt idx="0">
                  <c:v>OTHER 
UNDERGRAD</c:v>
                </c:pt>
                <c:pt idx="1">
                  <c:v>FAS</c:v>
                </c:pt>
                <c:pt idx="2">
                  <c:v>Engineering</c:v>
                </c:pt>
                <c:pt idx="3">
                  <c:v>UTM</c:v>
                </c:pt>
                <c:pt idx="4">
                  <c:v>OTHER 
GRAD</c:v>
                </c:pt>
                <c:pt idx="5">
                  <c:v>UTSC</c:v>
                </c:pt>
              </c:strCache>
            </c:strRef>
          </c:cat>
          <c:val>
            <c:numRef>
              <c:f>Sheet2!$D$10:$D$15</c:f>
              <c:numCache>
                <c:formatCode>0%</c:formatCode>
                <c:ptCount val="6"/>
                <c:pt idx="0">
                  <c:v>0.45550000000000002</c:v>
                </c:pt>
                <c:pt idx="1">
                  <c:v>0.47960000000000003</c:v>
                </c:pt>
                <c:pt idx="2">
                  <c:v>0.40689999999999998</c:v>
                </c:pt>
                <c:pt idx="3">
                  <c:v>0.45710000000000001</c:v>
                </c:pt>
                <c:pt idx="4">
                  <c:v>0.47070000000000001</c:v>
                </c:pt>
                <c:pt idx="5">
                  <c:v>0.44019999999999998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66-45D0-A25E-ABBABE32D5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830496"/>
        <c:axId val="635651264"/>
      </c:barChart>
      <c:catAx>
        <c:axId val="63283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651264"/>
        <c:crosses val="autoZero"/>
        <c:auto val="1"/>
        <c:lblAlgn val="ctr"/>
        <c:lblOffset val="100"/>
        <c:noMultiLvlLbl val="0"/>
      </c:catAx>
      <c:valAx>
        <c:axId val="635651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3283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51F6A-CC34-429B-9502-C914C16CE38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D28F0-C36F-4AAD-A0DD-0E995F0C2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5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err="1">
                <a:cs typeface="Calibri"/>
              </a:rPr>
              <a:t>jb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C9C2-4341-4EE9-8D00-782FC21C50E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47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663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927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 smtClean="0"/>
              <a:t>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922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642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baseline="0" dirty="0" smtClean="0"/>
              <a:t>PS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Same setup as the previous question but now we focus physical and mental health on campus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Focus on the positive responses only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Generally more aware of physical rather than mental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 awareness of mental health is almost the same and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65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 smtClean="0"/>
              <a:t>PS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Based</a:t>
            </a:r>
            <a:r>
              <a:rPr lang="en-CA" baseline="0" dirty="0" smtClean="0"/>
              <a:t> on the same set of questions and how </a:t>
            </a:r>
            <a:r>
              <a:rPr lang="en-CA" baseline="0" dirty="0" err="1" smtClean="0"/>
              <a:t>how</a:t>
            </a:r>
            <a:r>
              <a:rPr lang="en-CA" baseline="0" dirty="0" smtClean="0"/>
              <a:t> they answered the questions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East Asian includes China/Japan/Korea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Only focussing on positive answers</a:t>
            </a:r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874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04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700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Folks most willing to talk</a:t>
            </a:r>
            <a:r>
              <a:rPr lang="en-CA" baseline="0" dirty="0" smtClean="0"/>
              <a:t> to people they know …..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3</a:t>
            </a:r>
            <a:r>
              <a:rPr lang="en-CA" baseline="30000" dirty="0" smtClean="0"/>
              <a:t>rd</a:t>
            </a:r>
            <a:r>
              <a:rPr lang="en-CA" baseline="0" dirty="0" smtClean="0"/>
              <a:t> response is a professional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1/10 said they prefer not to talk to anyone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Thankfully only 4% said I don’t have anyone ….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585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asked a very simple questions . “Are you aware of mental health outreach efforts on your campus”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yes/no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 is scoring quite high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31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548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asked a very simple questions . “Are you aware of mental health outreach efforts on your campus”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yes/no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 is scoring quite high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you surprised by overall numbers? What does this mean if we are mostly remote in the Fall?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969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401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669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80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cs typeface="Calibri"/>
              </a:rPr>
              <a:t>Jb</a:t>
            </a:r>
            <a:r>
              <a:rPr lang="en-US" dirty="0" smtClean="0">
                <a:cs typeface="Calibri"/>
              </a:rPr>
              <a:t> ….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49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JB</a:t>
            </a:r>
          </a:p>
          <a:p>
            <a:r>
              <a:rPr lang="en-US" dirty="0" smtClean="0">
                <a:cs typeface="Calibri"/>
              </a:rPr>
              <a:t>10 questions in a</a:t>
            </a:r>
            <a:r>
              <a:rPr lang="en-US" baseline="0" dirty="0" smtClean="0">
                <a:cs typeface="Calibri"/>
              </a:rPr>
              <a:t> section about MH deficits. We have selected 7 of them to share</a:t>
            </a:r>
          </a:p>
          <a:p>
            <a:r>
              <a:rPr lang="en-US" baseline="0" dirty="0" smtClean="0">
                <a:cs typeface="Calibri"/>
              </a:rPr>
              <a:t>Answers range from none of the time, a little bit, some, most or all of the time… we are focusing on the last 3 here ….</a:t>
            </a:r>
          </a:p>
          <a:p>
            <a:r>
              <a:rPr lang="en-US" baseline="0" dirty="0" smtClean="0">
                <a:cs typeface="Calibri"/>
              </a:rPr>
              <a:t>Two most commonly cited are feeling tired and feeling nervous, two least cited feeling worthless and restless.</a:t>
            </a:r>
          </a:p>
          <a:p>
            <a:r>
              <a:rPr lang="en-US" dirty="0" smtClean="0">
                <a:cs typeface="Calibri"/>
              </a:rPr>
              <a:t>We</a:t>
            </a:r>
            <a:r>
              <a:rPr lang="en-US" baseline="0" dirty="0" smtClean="0">
                <a:cs typeface="Calibri"/>
              </a:rPr>
              <a:t> share this slide to set up what comes later on … this is a broad measure of mental health deficits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21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4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70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8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153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28F0-C36F-4AAD-A0DD-0E995F0C251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2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94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4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19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34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1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0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62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20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3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4E17-A07C-47F4-85A6-B22C59D8CA11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C598-AEE0-4006-BB03-29F3574AD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71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image" Target="../media/image1.jpeg"/><Relationship Id="rId7" Type="http://schemas.openxmlformats.org/officeDocument/2006/relationships/hyperlink" Target="http://www.ccws-becc.c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854" y="3805547"/>
            <a:ext cx="9144000" cy="1655762"/>
          </a:xfrm>
        </p:spPr>
        <p:txBody>
          <a:bodyPr>
            <a:noAutofit/>
          </a:bodyPr>
          <a:lstStyle/>
          <a:p>
            <a:r>
              <a:rPr lang="en-CA" sz="3200">
                <a:solidFill>
                  <a:schemeClr val="accent1">
                    <a:lumMod val="75000"/>
                  </a:schemeClr>
                </a:solidFill>
              </a:rPr>
              <a:t>Poorva Seth: Research Assistant</a:t>
            </a:r>
          </a:p>
          <a:p>
            <a:r>
              <a:rPr lang="en-CA" sz="3200">
                <a:solidFill>
                  <a:schemeClr val="accent1">
                    <a:lumMod val="75000"/>
                  </a:schemeClr>
                </a:solidFill>
              </a:rPr>
              <a:t>Jeff Burrow: Manager, Assessment &amp; Analysis</a:t>
            </a:r>
          </a:p>
          <a:p>
            <a:r>
              <a:rPr lang="en-CA" sz="3200">
                <a:solidFill>
                  <a:schemeClr val="accent1">
                    <a:lumMod val="75000"/>
                  </a:schemeClr>
                </a:solidFill>
              </a:rPr>
              <a:t>August 17th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9" y="1604842"/>
            <a:ext cx="10472921" cy="1739253"/>
          </a:xfrm>
          <a:prstGeom prst="rect">
            <a:avLst/>
          </a:prstGeom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755786" y="5187130"/>
            <a:ext cx="1196027" cy="1443403"/>
            <a:chOff x="0" y="0"/>
            <a:chExt cx="3797" cy="3960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9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209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" y="0"/>
              <a:ext cx="364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02500" y="6029910"/>
            <a:ext cx="4114800" cy="365125"/>
          </a:xfrm>
        </p:spPr>
        <p:txBody>
          <a:bodyPr/>
          <a:lstStyle/>
          <a:p>
            <a:r>
              <a:rPr lang="en-CA" sz="4000">
                <a:hlinkClick r:id="rId7"/>
              </a:rPr>
              <a:t>www.ccws-becc.ca</a:t>
            </a:r>
            <a:r>
              <a:rPr lang="en-CA" sz="4000"/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A4B-ED92-41C7-A0B6-6409BA4252AF}" type="slidenum">
              <a:rPr lang="en-CA" smtClean="0"/>
              <a:t>1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7CC6B7-D66C-0A4C-96BF-EFB96F59C6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94" y="5451301"/>
            <a:ext cx="2571173" cy="9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CA80-2EB7-40B0-85F1-3F0E2E64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UofT students feel they can make up their mind, deal with problems, but don’t feel energetic or relaxed.</a:t>
            </a:r>
            <a:endParaRPr lang="en-US" sz="36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911064"/>
              </p:ext>
            </p:extLst>
          </p:nvPr>
        </p:nvGraphicFramePr>
        <p:xfrm>
          <a:off x="370703" y="1346886"/>
          <a:ext cx="11553567" cy="5511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52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Those with fewer/lower barriers report higher scores on Mental Health Assets.</a:t>
            </a:r>
            <a:endParaRPr lang="en-CA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401657"/>
              </p:ext>
            </p:extLst>
          </p:nvPr>
        </p:nvGraphicFramePr>
        <p:xfrm>
          <a:off x="838201" y="1309815"/>
          <a:ext cx="10616514" cy="484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77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480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Mental Health </a:t>
            </a: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Deficits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Mental Health Assets </a:t>
            </a:r>
          </a:p>
          <a:p>
            <a:pPr marL="0" indent="0">
              <a:buNone/>
            </a:pPr>
            <a:r>
              <a:rPr lang="en-CA" dirty="0"/>
              <a:t>Student </a:t>
            </a:r>
            <a:r>
              <a:rPr lang="en-CA" dirty="0" smtClean="0"/>
              <a:t>Experience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Health Service Utilization/Help Seeking</a:t>
            </a:r>
          </a:p>
          <a:p>
            <a:pPr marL="0" indent="0">
              <a:buNone/>
            </a:pPr>
            <a:r>
              <a:rPr lang="en-CA" dirty="0">
                <a:solidFill>
                  <a:schemeClr val="bg2"/>
                </a:solidFill>
              </a:rPr>
              <a:t>Physical Health/Health Behaviours </a:t>
            </a:r>
            <a:endParaRPr lang="en-CA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Sleep</a:t>
            </a:r>
            <a:endParaRPr lang="en-CA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Sedentary Behaviour/Physical Activity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Tobacco Use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Food Security</a:t>
            </a: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7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students </a:t>
            </a:r>
            <a:r>
              <a:rPr lang="en-US" sz="3600" dirty="0" smtClean="0"/>
              <a:t>feel UofT is </a:t>
            </a:r>
            <a:r>
              <a:rPr lang="en-US" sz="3600" dirty="0"/>
              <a:t>inclusive and diverse</a:t>
            </a:r>
            <a:r>
              <a:rPr lang="en-US" sz="3600" baseline="0" dirty="0"/>
              <a:t> </a:t>
            </a:r>
            <a:r>
              <a:rPr lang="en-US" sz="3600" baseline="0" dirty="0" smtClean="0"/>
              <a:t>,</a:t>
            </a:r>
            <a:r>
              <a:rPr lang="en-US" sz="3600" dirty="0" smtClean="0"/>
              <a:t>but </a:t>
            </a:r>
            <a:r>
              <a:rPr lang="en-US" sz="3600" dirty="0"/>
              <a:t>few strongly feel like mental health concerns are </a:t>
            </a:r>
            <a:r>
              <a:rPr lang="en-US" sz="3600" dirty="0" smtClean="0"/>
              <a:t>prioritized</a:t>
            </a:r>
            <a:r>
              <a:rPr lang="en-US" sz="3600" dirty="0"/>
              <a:t/>
            </a:r>
            <a:br>
              <a:rPr lang="en-US" sz="3600" dirty="0"/>
            </a:br>
            <a:endParaRPr lang="en-CA" sz="3600" dirty="0"/>
          </a:p>
        </p:txBody>
      </p:sp>
      <p:sp>
        <p:nvSpPr>
          <p:cNvPr id="4" name="AutoShape 2" descr="data:image/png;base64,iVBORw0KGgoAAAANSUhEUgAAAugAAAHiCAYAAAC6KTlrAAAgAElEQVR4Xuy9D/CVxXk2vO+8Ta1VQKzWqPgHNCZoo0IQE4MpCmgDUwVqKlFKsFRlxEGGhA4dRD4Bp06pDDriYCgVqRhsLKDzaYqAsUqJIMWgBUJjwD+oafyDgr6JSfu931xL7+P+9rf77D5/z3POuXbG8cc5z+7ee+0+z7n2fq773v+1b9++//vrX/9asRABIkAEiAARIAJEgAgQASLQdAR+8r/27Nnzf88666ymW0IDiAARIAJEgAgQASJABIhApyPwH//xH4oEvdNXAcdPBIgAESACRIAIEAEiUBsESNBrMxU0hAgQASJABIgAESACRIAIKEWCzlVABIgAESACRIAIEAEiQARqhAAJeo0mg6YQASJABIgAESACRIAIEAESdK4BIkAEiAARIAJEgAgQASJQIwRI0Gs0GTSFCBABIkAEiAARIAJEgAiQoHMNEAEiQASIABEgAkSACBCBGiFAgl6jyaApRIAIEAEiQASIABEgAkSABJ1rgAgQASJABIgAESACRIAI1AgBEvQaTQZNIQJEgAgQASJABIgAESACJOhcA0SACBABIkAEiAARIAJEoEYIkKDXaDJoChEgAkSACBABIkAEiAARIEHnGiACRIAIEAEiQASIABEgAjVCgAS9RpNBUz5FYOHChWrbtm3q4Ycf7mhYrrnmGnXGGWeoefPmtSQOMo8wftCgQWr69OmZx1FkW2mNmDJlijr22GMLmQe0hbJ48eK0Zqg8dZM6mz17tnr//fcz2eRrd/ny5eqpp55SN910kxoyZEjqsdapQtb5t+uVNX91wqpIW7Auf/azn3X870AWTPkbmgW1etUhQa9oPn7605+qOXPm6N5ChEseSr179y70B7OioRbSDR8uh2GsgqAnYS3r9rLLLlMTJ05MNbePPfaYeuSRRxoETQhbUiO+fuy2UhlSwMVZCZqr6zwkLU9dEvTsCyHr/JOgZ8ccNUnQs+PH39Ds2NWlJgl6RTNhEnR0efvtt6vPfe5z3XqX60DODxw40BKeA5DIvN5RG4gyHy55SGdFy6XSbsoi6ELIfW9B0pCeUFtFAebzJKextShbqmynDA96lfaX3VfW+c9ar+zxsP3WQCCPY6Lo39Ci22uNGWiulSToFeEvpBBEFtINn6cQNwFe6cHL3ioSDxL0ihZRSd2URdBDD/Q05CXUVlHQkKCnl90UhX2d20mzVs1xZK1XZyxoW3UIkKBXh3UdeyJBr2hWTK8ttJ4g4S4NKsguyDuusQm6LRGwpTKmlxHtSJHNQJLnOPRDIq8a0aZIb3ySBbwdQIGk5+qrr1ZXXnllwxapY79BsO11jR+NmNfh36Z3VsaHPoEv8DPtxd+mjtmcemnH/j5JAw9MgMUf//EfN+RLaNPefNlzatoN3PGmRIqNl2teTAxcby7MuUK7IQ1wFoIuPxwmhjKn9tsiucae89CaQ71QW67vXRjiXoGGHJpoFNuWTZs2qfvuu6/b00DaElsvv/zyLte53oTZ94W9HuxNgHlPiAzOt4H31cU6dd3z5oDsOTOfH0nthginbz2a5OKEE07Q94hrXPY6sOciJAmEfa75M+9dsQXztWjRosY957p/7LZw/3zve98LxiDE1DNx9pEv13Pafi7FrnF5Dtu/Bfacms8g39vdpLVk4yiOpmnTpnV5Nordsb9F9rPJnEe5V8y+7WefvXZi10Hot9S8x13r034u2XLVGDvs3wbgH3MvyDyZ2CU9G4AZihnnZM7PV7/61S5zmLSWuj1A+UEuBEjQc8EXX9lc8Geeeab+kbcfsnLT4ofFfjDhgQDSKkF2pkdePjMfGkLKpE3py+UhlB8W2x7zRjc3FGgTD3TRJLs86CZZDhF0W2dtPmTlR9Y1Xhsj86FoPrTt9n0/DraMArhs3brVG9ho2ik/ajbewFAejvaPGB7A3/zmNxsBdK6gOpeGFQ9pmXNgMHjw4EYbtkY5xgOTlqC77JQ2zB/3kNc7hqC7fmzkM1m3Julz4S8/dDE/bkkedKx584fWpY+1cXCtNR8Zdm0c7CdMUl3fPY82XLjAVmCC+zMrQQe2vvVorz0XtvZzwjd/SQG6WAcg0KbDw3cfAAt5zrnWj+szuX+T1k9sPRsD17PTJG+QQdrrzPW89q1xcQ7IsxptTZgwoSGvtJ+NPgeKuQ5d9789DnNDIc8Eu17MevARdNhjOx5c8Rn2+MxNatI6MH9LbfvRtzzLXb9LrrVgjzXWjpjnt4+FuObAZ1sSQZe1E3qex7MhXhmLAAl6LFI5r7N/qF3kxPyxi7kZfD+qrgeX/Ii6bviQvlc8xb4MHHkIuu8HQX5wTM+2662D+QPkelhi2uzx+Qg6MAcJi82YIj+cIc+w/MCHMtK47LLXCdrybaTsH3ZZsi4Pibmc0xD0JM+X70e6CA26y0YfwbfvC1lLMZ7BJIIOzEwSKD92cr+FNqWCg+++jQnEzXLPw26bSMcSf3vusqxHe+NgzoO9Zl122jjHPIrt54qL+KMd+95IIo1JBD22nn2deJrNdWV+5hu7Xc+1xmU9+t6g+Z77obVik35zAyhz69qwi7NC1rnreWV/5iPotrPD9zti/97FrgPXJsT3+2LPaZJHWp7dsXYUQdDt+U9jr/lMiuEkMfcmr4lHgAQ9HqtcV9rExn6g2A/imJvBfkj7HlL2A8MmUqEHsrTrCwTNQ9BdP1AA2h6/z0bzcx95tB/6oetiPK3y4+5KTWfbnkajb//42YRINgUukp6EpU9S5cLaXOg2Vkk/GC7ykRRHkceDnrRRsO+DNP0kEXTbi+vz/tobAZdH1Fw3MV5Lc7MVU9e855OwCrUbIuhJ69G1VlweXfHe+TY4vs+THsg25r516yK65hsB6SO0hpKeT+a6sdeXi4CbGPlItP25zz4h7i6S7tu4J23ofRuG2N8vG6ek9eB6Nvnm0Xffxj6/Yn9LXZsT1/Petdk268auxyIIun0P28+bpA0FCXou2pe7Mgl6bgjjGrAfFPa/Y8iN+cpKejVfuccSdJeHxueVlX7MV362ni4PQfc9WF0PPR/S9utG++EYS9BNT5D0FdKg5yXotqYe/Zr2u354hRTh2iT9pYlXUsrONB50n5defkzNjUBokxkiPab9dltJpM3llY3NYZ6HoPtiMmQcQtx9XvAsHv6Yez6G4PpsChF02ahi3u316CIXLmeBLTXw3edJzyhTMmDWt6VnNlG1iZlvMx1aq7H1XOvLJG5CdG1PtA8TmZ8k+4Sku54tpvbc7MPnpPDhLHUFX9+9bxP0pPWQlqDLRs/GKgsx9t1XIYJuyixdc2a/PQitRxL0OH7VrleRoFc0s0laVAmkMX+A7AeckDLzBzN2128/BE1vxyuvvKID50LyC4FJ6poP8KoIeiiVY8gzbgcxJkkKpK0kYpu0uTCJahI+9phCHnRzucqPiIzDZ09oiSdJnHxeYp9HztywVEHQXXPYLA96rCe83Qi6vYlPIiHm5mnXrl06T748e0KxML517JIjZPWgxxJtFwl0PZ9cb8DsTb35HLdldqF7SOwIbSBMsmsHPsdK+kwHRtbAc5ugJ62HtATd5Syp2oMe87YqCUf7N71Mgm5K7uzNjWscsWsx9HvD7+MRIEGPxyrXla4FLzefK+d5jEwiK0HHQORBKSkd05zwGPta2OVtkI2GHXjj0nGbeeCTXrvKxMQSdFzvss2e4BhtPvCL0aDbP96+B28agm7OI+YvZK9vAScRozRvH+qsQY/1oPtkQi4CZG9eYrXSVRN0e5241oFtk+tNiYw3SQJmErCkNS6ZlmCL+eyJuS9t+10b06wE3dVWzLhj67muM73myDCDDY4E1ie9sTJxiCHo9nPPt9aTfuhi3sa4iLW5kbAlRBJXI29hzPXg06DbG4S0GvSQ5zqrBz3mXktD0GOfKa45E+xCGnTXOpB1ZzpAsv6+5CJOHV6ZBL2iBeAjjyJxcKWpMvW7eACjSDCR3CxZJC7mAxR/h7whsNH0sOPfSSnaBFLb629KdGxvtjl+85Ws7V2zPaa4VjKhpCHorh80fIa3GXKAlI25ixjIj4rY6fLmubxyrmh6GbdP4oI669atawSx+jJH2AQKuIOgJp0EKnNlrgVX++baMTcmvjc8ZWnQzR85882TC/9Y8oI2k4KWQxp01HfhgB874CCeymYQdBcuWBe+LC6ugDh5Vsn6Cq3HJJ0tNt+4d3xEy/xcbPG95ZPniqxHM91hWomLHbxnShaSNiax9UISKtex9q7nEObTzOrlWuOwCe0J4fXZaP/2wEZ8ZmbfMp99Nt74zs6kEytxkeeJbz3EEnTZfJhz5FrDsdrvPATdxlmww/2Tdj36ftN8z2bXPOGzpCxjtr3m/ePKkBXiCxVRqo7ohgS9omn23WiuH06fB8LUK+NBhP9eeOGFbqTd9ui6vM9yEyZJOAQa84bFZ/YPla27M39Ibf0j+sNrbdNGuz4IFx7YtvTGpe9z/ZCHNOjygyJ5rwUDu/0QNvJjiw2CmUPbfoD5Xpvbek6MG2O+4IILGmTa/uG1dc6+vNKmtjQmO4hJTs1bwvcwtuMhXFiFXommIc6+tlya2NAbjdAtb65ZGX+MB13atbGx75dmEHTX/IY22fZ9D1xXrFihhymbjaT16CNDoWePa05DEjwzLkOcDrgn0xIic+Mn8+kat2sN2Xa76vkIeigQ3x6fK2Wr6y2RvRZdOn47DiYUj+RaS/b9n4agJ62HNARdSLo5N77fgjI96Pbvi7mOxPkTu1GwsZZ5jyXo2KD5ctGbOLlizJLegKNuzDoJPWv5fTICJOgdukJitXIdCk/UsLNqvqMa50VEgAgQASJABBwIxEqfCF5rI0CC3trzl9n62IC2zB10QEUS9A6YZA6RCBABIlAzBPBGz3zTWjPzaE5BCJCgFwRkqzVj68hbzf462EuCXodZoA1EgAgQgc5BAN5zSCHNw606Z/SdNVIS9M6ab46WCBABIkAEiAARIAJEoOYIkKDXfIJoHhEgAkSACBABIkAEiEBnIUCC3lnzzdESASJABIgAESACRIAI1BwBEvSaTxDNIwJEgAgQASJABIgAEegsBEjQO2u+OVoiQASIABEgAkSACBCBmiNAgl7zCaJ5RIAIEAEiQASIABEgAp2FAAl6Z803R0sEiAARIAJEgAgQASJQcwRI0Gs+Qa1snnk8dexx86083qJsL/KU17LmwHdUtYkBDtMwjx8XW+TYdjmumkdGd105MfPvO0q9qDVot5PmYDOcsWAfRV+WXWy33gjIOr399tuVHHOf1+LYMzxkzd50001qyJAhebv11udzrDRoO75hEvSOXwLlAJDmB70cC1q31RiCFjO6MueABD1mBrJdEzP/JOjZsGWtahEgQa8Wb/bWXgiQoLfXfNZmNHgw/+xnP6vlaWdVk5u0kxJD0GLaLHMOshB02+Z29zxlXWcx85+17Zh147rGtdmz35BIPXrQs6LMelkQaPZzpNn9Z8GMdVoDARL01pinlrMScob333+fBD3DzMUQtJhmy5wDEvTwDGQl0THzn7XtsNXuK0jQsyLHemUj0GyC3Oz+y8aX7TcPARL05mHflj3Lw8oenOiOhdjJ96ZW1SfJcHnkQvIN+V76gQYSZc6cOd1wF308CC0KbHrkkUf036Z+EXaYxdbVS/3LL79c3XfffY1LXRpIeB8PHDjQzRZce8IJJ2g7pX2fp9JH0vLMgRgkJFH+3bt37y6brSwE3bbX9cMm15i6dBurkJ4V159xxhn6P5lHjEPqme259O/22kk7zzZ2gqHZjr2WzDWSlqCbbbnGY68H4DJv3rwua88es32Neb/t2rWrC67SkIxB7lcbf3kGJD34zJgJXGePx/7etlPWJeZ60aJFjXvMpYm3n0V2WyHczL7kuSL9hNagYOB6TiVpteX+cD0/8Zm8NfvmN7/ZeAblvZcuuOACdeaZZ3Z5ppltynrFZ9u2bdNvTuV54XtOp5lHF7YS22K3Awykb/sZZWMnGJrr0r7GdT+Z16AvwZqxNG1JaZo6KBL0psLfvp27vLeuoB2TfJsP+iuvvFKDgx/JdevWdfPGCxm2iQbqmD+c+LFDuytWrGiQEh+xlYe9TUbFLvNHXn68TdJl/ljIQ9+lwQwFT9oELc3GxVxRWeZAMMcGwx6b+UakDIIu4zR/6OyAsNDGDPYLATcJl0nKhUi61qM9Xy6yHDvPvnWGMZmbjJg+7SeFSRKkLdd4ZJ5skmYG76Ie5nb69Om6G9d6T+tBRzs2/vhs8eLF3oeeHUSMC4GV3EuYQ7sNe32YpFvG7LpXXbgAU9iMZ08MbmZf9iZc1pv5LLHHF3pOueYc8zZx4sTGs9G+T811YW+I8txL6FDas9eZuSG1N7O+dZNmHl3YmuvX58EOPaNsx09MELt9r7rWW/v+qnNkVSNAgl414h3Sn4sc4oFoP8DtHymbvOIBjx+5p556Sk2bNq2RCcDVlkCLOi+88IKXDIQIuv2D4JOK2O24CIa96ZAfE7MP+zObFLpIoqsde2llnQPX5sceR+jHT4iy+UOa5EHH9fB2m0RSftxtoiHeSSGU9rhdRM5FXn04254w246YeYZNsTIUm2Ck8aDbbxPs+8KFVZa1k5agJ3m2XR7ikE2+jZm9Dl3EGnNhr+mYNYQxmGvMtlH6cnnnXWvQrh96TsX8VNjPS9cbKLST517Cmz4X2Zdxy3q1HRtmv/Ym0l63vnn0YZuXoNvrybf+zDge333pcizEzB2vIQIhBEjQQwjx+0wI2OTQ9wB0/WiBjMsPAtqBZARedDys4d2SOj6pg3zv+sFIIk4+Iu4LerN/VJLqy8YkC0EXgmF6sGMCQLPOgW/zY35eJEGXBeaSM+A7+y1J0tsT18YAn9kbQenTnFvfNfbnMfOchqDbm580BD1p8+J6IwW7fJ+bN7q9vtISdJtYZSXgYpMPcxsr37qMIVrSVyxuSfeAS5bm26z7nlMxD177XkhyPhR1L9nPo6T1aq+bvPPour/TetBd9vo2MObnod8wSlxiViyvSYMACXoatHhtNAL2g9jWe9oNiUfZfgjKK27zNXyM58nWj7okBTa5iSVeYrtta2x923tn13P9gNgkMSZTRpY5EP27b6Jlo1EkQQeZg3bVfrvi0+nDNpeOWmx2kaMYgm7rgW0MZA3FzrOPLPk06vIDXxRB98UiuDZELn2uSRyrIug+nXrSpixm4+gi6D5CFYtbXoKOeUh6TrnuQVNeJd+b94JvzRV5L+Ul6K6NAj6LmcciCLoLI58+XTDGuvTNt2+DEP1jyQuJgAcBEnQujVIQ8JHDmEMj8GMigUnwnMODiofg9773PS1bQdv4URItZmgAEkRn68LTEPSkIDMZUwxx85Ez0xYfQZMfMAnYCmGZZQ5iyCHwLpKggyjhNTrenJhj8gXHhuY7L0EPBaHGzDNsdBEBlx66LA96LHFwSXaa5UFPIuiurFB5POghgh7yiBZB0M21bD+n7HXuks3EetCLvJeEoAvRbiUPuu+eiJGjkaCHnrz8vmgESNCLRpTtaQR8XuHQj54QGxA2kHAzeE2C6xDVHyKn5jTY3lPf60wf8fJ97tKgu0iEyzOUlNHC94MnpAm4xOSYzzoHIX1uGQQd0iUhikKQY2Q8rtstK0EPyTCkr1iC7lpnLk90WQTd9kr6Hk2utzExBN3n1Xa1F8I29H1aDbr9fLDHE1rjSTEugmPRBN33lgf9+Z4JsQQ9z70Uq0F3nRZtz1veeXR50H2SJNf8+O7dJOxlvqlBJ7mpGgES9KoR75D+XA9COwIeUJiecYFGfqxBREV3bpJ+/B3KBgHduhzvbHsIfT+svoe3y+vpCkaLJW52ij0Zt5B23w+BKRNy/RjaSyvrHPgC7czsI0V70CVrD/oQaYXgYL+9wLjMdeHyNJpBZOaGwhVUabbv8iZjrJDgiBY+dp5dGLmwlfVQtMQF404KjvVlR5E6IYlLUpaatBp0IV72vW1mcbGzkLjWR4wG3YeLmcUlBre8BB3rKOk5Za9re/yCf4zEJc+9BIJurgX7OZ7Ggy6bRtPmNPPoIujSpr3mfIGnPueOL7jcdBLZzwdTFhfjfOqQn38OsyAESNALApLNdEXAR2Jsna8vQEpIi0mopK5LbuL6MTM/c8lZ4IVGkQerz2bZSJi5zfFZbLYX0xvn8xSaD/6kHzwXLr61l2cOXDpccy7KIujSrznH9oYm9EOY1YMuONp6VFvvHkvQZVNprzP7HsA6wtoqg6Cbm5Ok+8HEWHLIm5mQfJ5Ps56sjywedLHN1krbc22vBV9WqJAH3STp0rcv84wPt7wEXYhl0ryY39nyONwjKCDQsnkMSTWy3kvm2RDo03wWpCXornHHzqOPoJvOC5lHe35c+n37OW5f4/qtMa9BXxMmTNDnVoSeS+QIRCAtAiToaRHj9UQgBwI+WYCPANldZdWS5jCZVYkAEehQBPi86dCJ57BrgQAJei2mgUZ0CgIumY94lJIyk+Ca2KC/TsGS4yQCRKBcBEjQy8WXrROBJARI0Lk+iEDFCLhSesXIdlz66IpNZ3dEgAh0EAIk6B002Rxq7RAgQa/dlNAgIkAEiAARIAJEgAgQgU5GgAS9k2efYycCRIAIEAEiQASIABGoHQIk6LWbEhpEBIgAESACRIAIEAEi0MkIkKB38uxz7ESACBABIkAEiAARIAK1Q4AEvXZTQoOIABEgAkSACBABIkAEOhkBEvROnn2OnQgQASJABIgAESACRKB2CJCg125KaBARIAJEgAgQASJABIhAJyNAgt7Js8+xEwEiQASIABEgAkSACNQOARL02k0JDSICRIAIEAEiQASIABHoZARI0Dt59jl2IkAEiAARIAJEgAgQgdohQIJeuymhQUSACBABIkAEiAARIAKdjAAJeifPPsdOBIgAESACRIAIEAEiUDsESNBrNyU0iAgQASJABIgAESACRKCTESBB7+TZ59iJABEgAkSACBABIkAEaocACXrtpoQGEQEiQASIABEgAkSACHQyAiTonTz7HDsRIAJEgAgQASJABIhA7RAgQa/dlNAgIkAEiAARIAJEgAgQgU5GgAS9k2efYycCRIAIEAEiQASIABGoHQIk6LWbEhpEBIgAESACRIAIEAEi0MkIkKB38uxz7ESACBABIkAEiAARIAK1Q4AEvXZTQoOIABEgAkSACBABIkAEOhkBEvROnn2OnQgQASJABIgAESACRKB2CJCg125KaBARIAJEgAgQASJABIhAJyNAgt7Js8+xEwEiQASIABEgAkSACNQOARL02k0JDSICRIAIEAEiQASIABHoZARI0Dt59jl2IkAEiAARIAJEgAgQgdohQIJeuymhQUSACBABIkAEiAARIAKdjAAJeifPPsdOBIgAESACRIAIEAEiUDsESNBrNyU0iAgQASJABIgAESACRKCTESBB7+TZ59iJABEgAkSACBABIkAEaocACXrtpoQGEQEiQASIABEgAkSACHQyAiTonTz7HDsRIAJEgAgQASJABIhA7RAgQa/dlNAgIkAEiAARIAJEgAgQgU5GgAS9k2efYycCRIAIEAEiQASIABGoHQIk6LWbEhpEBIgAESACRIAIEAEi0MkIkKB38uxz7ESACBABIkAEiAARIAK1Q4AEvXZTQoOIABEgAkSACBABIkAEOhkBEvROnn2OnQgQASJABIgAESACRKB2CJCg125KaBARIAJEgAgQASJABIhAJyNAgt7Js8+xEwEiQASIABEgAkSACNQOARL0JkzJe++9p/AfCxEgAkTAROB3f/d3VZ8+fQgKESACRIAIdDgCJOgdvgDKHv5zzz2nTjrpJHXGGWeU3RXbbxEEuCb8E4UH8llnndUiM0kziQARIAJEoCwESNDLQrbD2/3bv/1bdc8996gPPvhA3Xbbbeo73/mO+u53v6ueeOIJtWzZMnXcccdVgtC7776rtm7dqnbt2qV69uypBg8erM4///xK+kYnIKMXX3yxsz9gBFyqLLAHpRmbpqxr4pFHHlFvvPFGEKYxY8a0/EaQBD04zbyACBABItARCJCgd8Q0VztIELHHH39cPfDAA2rNmjW6cyGit9xyi/733XffXbpRIHYzZszQ/QwYMEAdOHBA/fjHP1aXXHJJZZsEbAoOHjzoHGvSd0WCg00KNkuLFi3q0uzpp5+uVqxYUcmGJc+awAZvx44dQUhuv/32SsYSNCTHBSToOcBjVSJABIhAGyFAgt5Gk1mXoVx55ZWakMNzDGJmEnSQxX79+nlJa1FjkH7Q/w033NBoFp+PHTtWDR06VM2dO7eo7rq1I+NGHyCYdoEne9++feqll14qzQZpeMKECerVV1/VJF3eHvzsZz9TGzduVPPnz1c//OEPS/c812FNAI8nn3xSzZw5U+NhF2zcHnvssdLnI6kDEvSmws/OiQARIAK1QYAEvTZT0T6GJJExEEN4s31e5aJQAAEGSXYRrqTv7P5Brm3Ps1wj0h2XzcAABeQXxM8u8F5PnTq1dGKMfuGp37t3r1NWhDHg+7KlNnVYE1h7kMFU9dYgy1omQc+CGusQASJABNoPARL09pvTpo/IJ2eA93rSpEkK5LRsiQv6uvTSS51kzPbq+wATicySJUtUjx49ul0Wo+OuSsaSNOlJNsRikXdR1WFNYGO2ZcuW0jcjebAiQc+DHusSASJABNoHARL09pnLWo3E9DyDkKNAVjB69Gi1cOHC0oNEQdAh4Vi8eLGWs4CkosBzD4/4tGnTGp+dcsop6uqrr+6GXx7yKgGg0oZvcsr2XKNfeK8xB7Nnz+6COwjrtddeq7ABGTlyZOnrpw5rAhvEZstYkoAmQS99GbIDIkAEiEBLIECC3hLT1JpGQlKwZ88enUEFJHjQoEGVSDqAFoJB58yZEwXceeed59Sjw/7rrrtOB7umTRMpXmuRuvgMqbHdVHcAACAASURBVIIsypsLyG2gQe/du7d68cUXtUmQ2VSxSZDxN3NNAIfp06frtQFdvl18G7WoRVTQRSToBQHJZogAESACLY4ACXqLT2AdzYdn9tChQ5V4ZcseP1JDgsC6dOTXXHON0/NepE0glfv373dmJwHZ3bZtW7QNIKbf+9731Mcff6wGDhyorrjiitLfZAgWkAuhuN5UhPAqKs1iaNPm26iF7CvyexL0ItFkW0SACBCB1kWABL115662loOgL126VK1du1ZLWkaNGlWp97woYDAO2A4vOryrdrnwwgu9Oc6LtCFvsGsd0iwCyylTpqinn3469aag09IsTpj/fFHLp6Pa6XF8vQ5DmzTshKbgP27kmU3pl50SASJQLAIk6MXiydYMBOSQoHXr1ulsJsccc4zWg3/rW99KLRlJC6yQa1+9mJR6IMY4ICdPQKt4bTF+V/Fls4F3HDnk0T/quiQZyEaCcYTsq0OaRYznwQcfbGzaJCZAMKlis2PiD3veeust/ZHvIKm0a66I6/FAJkHPhiQJ+mHcSNCzrR/WIgJ1Q4AEvW4z0sb2SFaUKnTP2Bzs3r27G5rI4gFiG5NqDyT/0UcfDRLgpCk799xz1Z133pla7iPEHocrIbgWqSntAmI5ceLEoEe6DmkWMfcPP/ywF6o0ciGZ2/79+wfHbnconnw7DzqChsvMix97W5OgxyLV/ToSdBL07KuHNYlA/RAgQa/fnLSNRZJJZfPmzY0TReFBv/7665vqtQRZhE0hz7MEicLmESNGdJuXmDSLCBLNEwiaJme7b+HUIc2iaRvGFIOdPR6sp3nz5umgXZQnnnhCryO8IUCWmhDBxqbna1/7ms6Pj8OqjjvuON0O7Jk1a1bph1fF3Ngk6DEoua8hQSdBz756WJMI1A8BEvT6zUnLWySkEtIMECfIMC6//PLUXuSygMBpkvfff3+QOBfh9QVBX7ZsWWpPb5Fjr0uaRRBjnGb6wQcf6NNVEXyLIFwQ7RiMzHEgXaKcViunw0LjnhSEiv4hKXIR+apOuA3NKwl6CCH/9yToJOjZVw9rEoH6IUCCXr85aXmLJOvG8OHDndlHqhigaLhdfYEkViGzQd9CSiFFsXXX+D4mxSE8v8gd/+GHH3YbTq9evbRcJ6nUIc2i76Ai2H3LLbdo80NvNMw3AebJpKgbs+kK5bWvw6FSJOjZnw4hgn7zmH7qyiEnqoMf/5f6k9u2dOnonqnnqv6ndT2MbPril9XLew8qqScV7lu7V6157m39z/V3fVX/3/xMrgsFiX7pnOPV507r1bDjzf/8WD33b4fbPev0Y9TAsw+/4UH56Wsfqn/b+Y7+e8zwvuqI3/7fXT4zB0MNevY1xJpEoE4IkKDXaTZoS2EIJKXUgywihhibxqA9pI7EiaLIJR5bisiDfuqpp2r5BfKXS8Ao3lIgl/nKlSuj5UIYw9atW7UX+eyzz1aDBw+uzLNvEmqbKMd6r5MIurztSJITycFMNmYinQGezz77bOzUdrsuTypJaaxqgn7+539fLZn1R93G8v31P1F3/cNW9e0/G6y+MeIL3b6ffMc/qx/v+YV6fsWn+eS/POHwRnHBtEvUxQNPUQsfekH941Pd40AyAxyomETQx1x8orppdD/dgk3QhZzL5yYhB0n/fyb2Vz2P+i014tv/qgn5m+/+Uk386+1K6j226W1175q93axLIuij/vA01eOoz+g6q558Rfn+vfH5N9WQgZ/V163ZsE9d/KUT1cknHKVMMm93TIJe1gpju0SgWgRI0KvFu2N6E4+ma8CxBBlEDqTKLgicvOOOO6KJaR7QIcGYP3++lmVIQTaaBQsWZMrpndYW0UeDONp6dGivhwwZom644Ya0zVZ+fRJBx9sOBMH6MtqIsT6Jixw8BB15KM+6BCqjTfSJtYT6kGHdfvvtqTZfNoghD30M6FUT9O//zWh1ymd7KiHkf3pZfzV9/AXaVBBuIeBCyIV8v/Hzg+rVtz5sEHHUeW77G2rlD3Zqwo+/ZyxyZy6KwSHLNT6CbnrOQbRNgv7Ffj3Vwilf1N2Jxxx/C/kGGT/5uCMbpHz5Xw1UPY78jHpo/eua8Lu88WK7j6Cb3nGQcylC0kG+QcI/+fV/a1I+4qI+6veO+R0Fsj7syyfry816JOhZVgvrEIH6I0CCXv85ajkLJRgPmTF27Nih7QcphxQD5DbmZE4hxpCiSDpByDmWL1+uxowZ0+3Y+iSQsqbUExuWLFnS0M9L6sjJkycr8/OyJskk5TZBjw0glRM0kZfeVSTYsqwxoF2fxEXkN4hVCElcTKkO2sSbDGRjMTXtMWOQOcQJt/DK401CzFsRrCOUpFNlMSfIFIQ1mvb0WbRdNUEXAi7eb9ggn8EDDuINMv6Nvzy8doTA47MPP/pE/cGZxyuQ91mTLtL/RgHhv/ymwwdTVVlcBF0IOIj2tp980E3i4pO9mJ9jDLYHHZ+BuLukLTJmH0EXL/ihj3+jnviX1xoQyecg5r/+zf+nPeymB/2j//MbTdRNuYsLX3rQq1x17IsIlIcACXp52HZsy2YwnulVBDG69NJLo1Icwlt64403amJsel9B/nEC5uuvvx7EN29KPdMGu7MYzbP+Ye/ZM9HOkNcYmOHUz+3bt+t2+vXrp2UYIJQSYBnKEgONN+QbM2fO1BIduySlK5T5C4EdIxlCYOiiRYt0UyDkKCDYOMwKGnvJqhLq65lnnmlIUQYNGhSU6iTFI5h94TCqmCBTbBpXr16tq5rZYORNALzxwBtzFjsmsaNqgm5jLQQcZNtFssWD/u+vvKMOHPxVFw86SDvIedXSFhlDFg363D/vr75yzrEND7m0ZUpiQMJFHoPvf7TzfV1n92uH1NR7XvIuVx9BF+25eMilAfGg4/NN23/e8Jbje/Gq26SeBD30tOD3RKB1ESBBb925q63lJim3X/vHygBMUm4HBNr/dgFRREq9pH5ivdcuiQ4OyIFEJ0aSgbGBYEOKgTcJILl4iwB5BvToq1atCmbHicHLt5hCGnqpF9okyHUgsXv27FHwXoMQg2DHepqzpllMikcwx33eeeclpmqE7dOnT1f79u3T1fA2CBsMIeLYMO3cuVO/CcA8nXPOOUHJjY17swm66T239eO2/AW2mxp0kPpeRx/RZUgijaniYVUWQYf23CwSGCryF/nOvi5Jgy5e7vc++JVav3l/Q1uOtmzijs8kMBQEXbTr+Bwe9nfe/2UX++hBr2K1sQ8iUD4CJOjlY9xxPZjeZfwNz60c8Q7dNA7vCXlcQXDgfcZ1+BtECARVvPCLFy9O1KAXkVLPlGWYJNLMjx7Kve2bfLQBGcRLL/k9cGZdXC82SJac2NM3MQc4zTUkIan7Qs2bZrGI8dlvLWDTqFGjdByAufkUqUtondeJoKcl56btEkwqJF3kMfC0/8XcHxQBfbCNLATdJ3ERD7ovoBTec2R9gTf9Fwc+0dIZ/H3b338aFBvK4mISaZDydw/8SmvPfdIXkHlIXPD/1976SGd5EYJvgkOCHlwqvIAItAQCJOgtMU2tZaTkpR4/frwmLjgcBjph8TjC8xvymoqU5fHHH9eyDMgGIIuQdkLZNkKe+tiUeiLLQN99+/bV3lNsFq677rpUOnh7BmMzl+SZeSHyaAOEEV54yIPsklUvndY28f6bAbfShuRFT2ozb5pFs22sL5QY7blZL+mNUKsSdNMz7pKniKwFOJhadRMXkHsEhp5+Ui/V8+gjtDwGn5n69bTrJe31WQg6+nClSpQgUVPGYpL2H774jiblyODyLzve1YGmtuQlRNDt8ZlBopJu8fhjj2xIXbbveleTcsngAiLukryQoKddObyeCNQTARL0es5Ly1sFAooCDS7+hmYXeus0ZND0GouOGCTN1P36gCoqpR5sh6QEtgtBxP+R1zxGX+zTcGPjgbSJsdKQLAsCpFeCdJPq581eEmObZE9B9hucImqXmJNF86ZZRJ/yRgebLGz6gL9kgcEbmhBhl3WFAGFsHHE4EjT0eJMCb7pkKMK8w960GXaqlriYaRRd5Pvvbvu6DgRNItpyDerL363iQceaEB26eMtN/bmZ2QUZXCQwFPWgS8/iQTdJt0hUzABRZG6RIhlcEBj6+tsfabJOD3rME4fXEIHWR4AEvfXnkCPwIJA3pZ548ZGD/Prrr9fkS9IeguCBZIcInU/DDY/87Nmzo0h+O0xw6I1GzBjzplk0N23oDzbJBglrBXEBMZIjM9gV84/1geBX/I23A3jTgrdECBQNvSmyx10lQfflQBebntn2uho66FTn1EgQqRB8SdNot9lsDbp9yJA9GMlpLiTd/N6VdtH0kpuHG7nSLSZ50O2DiNCvrT13ZXuRz8ROV7pFetBjnia8hgjUHwES9PrPUUtamFfOUNSgs6bUQ/9JecahRd60aVPwFM+848CbAxyQFNoIhPpBOxs3bmy8fYAnGQVZcqooEmC5bNmyzJuSvGkWbQmKSdCBAaRYWfPrYzPXp08ftX//frVhwwYVGx/QTIJexbxX2UdI4lKlLegrrcSlKPtI0ItCku0QgeYiQILeXPzbsvci5Ax5gQFhgqwmaxAn+i8ii0vecUhAKjyz2DCkkQhJ3zIfqIsUgfDqYoNx77336rgA4BQj18kyFgmWRN033nhDe5YhCbHTT6YhtJhbZIJBe2lORA0RdAQvh4KPs2CQpk6VHvQ0drXCtSToh2eJBL0VVittJAJhBEjQwxjxipQIFCFnSNllt8slf3iMDMXXF9IbQsqCHN12Fhek24s5XEf0zWjHVUJ50KWOeMCFVEP7PGzYsChifeqpp3rlOGWfRorNwcMPPxyczmuuucabkhBvYxB3gAIvddbNRJLEBX3gIKcYiUtwMDkuIEHPDh4JOgl69tXDmkSgfgiQoNdvTlreoiLkDHlBkMBUEFoEAyLntllCh9LgWvMETjuLS+zhOvDKov+rrrrKOSTo2tMWkH6cxor/YMe4ceMSpSpJGWvqsJkKjV/eZMBWpC3Mgpn0IW8TJBsQ5hV4QkJ0zz335JYShcYS+p4EPYSQ/3sSdBL07KuHNYlA/RAgQa/fnLSsRWXIGbKCETqcJnQojdkvNhzbtm3Tkoq0h+vEpnOMHSe04zicCN5ekEqkTRTpiC8LCTYJIPKQt5jeZzlpNfbApFgbXdfBbuiz4fVPGzgpBzVhTl2bLekvVv6Djdfu3bvVli1btNRm8ODBTSfmMgYS9OyrjASdBD376mFNIlA/BEjQ6zcnLWtREXKGIgYPAgYymBRYKWkbXdpnENeYtH8xtpoHLsVc7yO3OGhozZo1WjMOsv2tb32rC9FNCloFsQU5F08x0jsiwwi8yDH5x7PabW9yYD8kR+gXRPvyyy/X5DgkWcF8wruNdJfweMN+V4lNF2luuNDO8OHDSdCLmOQmt0GCToLe5CXI7olAoQiQoBcKJxurAwKSChGHGclhPbZ3FV5lOThp5cqVXWQT4lkGiZSgyqzjkpNPUR/p9+wSyoMuumnkXYcO27fpwHV2VhK7LxD0rVu36pzuaYIrs47dVw+YIKPM5s2bddAo5gGnzYYyyiQF7cbaiPWAlJnAUYg+bMBc58kwE9t/6Do8kM8666zQZfyeCBABIkAE2hwBEvQ2n+BOHR5kESBe8NYOGDBA//3EE09oIi6BmwgIhPQC3um77767G1SSGzsPUQepxOmjCMZ0ldBR8CCzIQ9zzByb7Yg+H/ViDn2KaT/NNdhMrF+/Xj3zzDMNbzo0+nm05TH9S0YcaPdNmY2cfAu5UGg+YvrJcw0Jeh70WJcIEAEi0D4IkKC3z1xyJAYCcsjQ9u3bNcGFdxmEHDpt29sMEp3kyTaJetrDhaBxznJgTZGTCWKKTYZktEG+b2xcUODVD3nxi7AFmC9dulSTcmyYRo0aVbn2W2IkXCQ85g1EETiE2iBBDyHE74kAESACnYEACXpnzHPHjdImXOa/0xJ0AU+IOrzhkJzEeLZB/u00jVVPhqmDx9hBjvfu3avNGDhwoH67kDZwM+0YBHORk8BbDv1///79o3BM25/resnKg02aXbCBQ7Ct601KEX3HtkGCHosUryMCRIAItDcCJOjtPb8dOzrJg37rrbdqEgjvLXKRQ5cOMgbCCM+xeHZdpM1H8hCsiOtjiDqCNx966CGFvOUIPLVL2bIO9Gdqt82x299VtViAObKo4CRWeNQR+BmjQc9qnwQEoz7eIkB7buIOTT6y4viy4GTtN0s9EvQsqLEOESACRKD9ECBBb785bdqIzDSLSUakOTUyz2DsnNcg65A3IChRsoFAfrJgwQLvITm+/rEBiCHqIMdJpQp5CTYS8JpfffXVCtr8Xr16NU5Yhdyl6vzfkB9t2LBBk2VsmhDAm6RBl0Df0FrwpVkMpdyUdkHaqUEPoczviQARIAJEoAoESNCrQLlD+qhLmsUkuOFNRQFJBcGOObAoqT0h6tCa33DDDbWcaQTCTp48uVuwrEh2qjg9E5u3Rx99VKeKxOZo6NChiVlpTCAh0dmxY0cQ29g0i8GGmngBPehNBJ9dEwEiQARqhAAJeo0mg6YQgbIQAEnftWuXTq8o6Qwhd6kqBzj6P3TokBo0aFDpeveyMKyiXRL0KlBmH0SACBCB+iNAgl7/OaKFRIAIdAgCJOgdMtEcJhEgAkQggAAJehOWyHvvvafwHwsRIAJEwEaABxVxTRABIkAEiAAJOtcAESACRKAmCNCDXpOJoBlEgAgQgSYjQILe5Alo1+6hb0Z2EDkQxxwngv7SZMtAgCEK0hSWna+7Xecj77gQDDtv3jyddcUuOCm1ikBTyWOOlIiuIifFxowVmV1Qzj///JjLK7uGBL0yqNkRESACRKDWCJCg13p6WtM4ZAcBWZozZ05mQg0yBoK/aNGiLiAgA0gd8lU3Y2aaSSqRqhHk/IorrtApGrHJwsE+DzzwgM4rX0UGG6SIRFpM5Ezv0aNHtymIOfQIwaqoj7HgdFWkuQSuGF8d1hUJejPuLPZJBIgAEagfAiTo9ZuTlrcIhC1vrnMhhGaObqRI3Lhxo5o/f34lp1/WZSLqQCqRRhKnj+L0VPyNw31QcBATDhyKPegpD6bmgUtZ2sGbmGuvvVatXLlSV8c6lTz0VaacTLKdBD3LzLIOESACRKD9ECBBb785bfqIJKVfGhmLbbRJCO3vzKPryx5skVKdLLbWhVSapNz8G2Oy/51lnDF1sK7WrVun7r777pjLu12DuUTBugSuJkHH5zi06Y477uhyymimjnJUIkHPAR6rEgEiQATaCAES9DaazLoMBZ5unOrYt29fJ9mJ8a4nkT6TaJU55iKkOnntqwupNMkr/h4/fryWtUAegn+LRz3veF31zZNEQawPHDigpTZ28Z0kKteFsDz33HPV4sWLSdDLmES2SQSIABEgAqkQIEFPBRcvjkEgdKLoNddco4+dTyqQM0BvPnv2bC2rkCIe5SVLljQO3ImxKcs1RUh1svRr1qkLqcSczpgxQ73++usKnuxx48ZpDTc04RMnTtS69LJKUSeJJr2NQB8IPq0i2DUJJ3rQy1pFbJcIEAEi0FoIkKC31nx1jLUIEp00aZLWmiPTRu/evTUZRJk6dWqqLDBZQStCqpO1b3tD4tJNV0kqQW7NLDr495YtW9Qpp5yig0XzyJliMYK3vk+fPl02bFIXG4iYU0plo4HsQsccc4zeBKJdrDEz3iHWpqKvI0EvGlG2RwSIABFoTQRI0Ftz3iqxGlKVt956K/qVv6RDhHEgb74SI3GRuiBPW7du1RIKHFM/ePBgJ0ErA5AipDpiFzYcu3fv1v+MyTZijqcOpDJJclSVBj0pSDRNAKnMBdYobMeaKiLdIuYJJfR2KGmtkqCXcSezTSJABIhA6yFAgt56c1a6xSDFSJEI7zWK6Iuh0Z01a5aXgIgcA17Vhx9+2GtnksRFPKHbtm3TnllfCemNiwCpCKkOSP706dMbWIpdkIcsW7YserNRFqkM4SRzKqkV7euxKSs7D7po0JEpBrhhfZlF0j3iDUtMnny8GUEZOXKkAq6rV69Ww4YNi6qbhFcRsRF4IE+Y/3xoWvh9iQj0OP6MEluvvulJw07I1Om4kWdmqsdKRIAIFIMACXoxOLZNKyAsAwcOVLfeeqsOAjS9oyDuCM4DcY8hQllAEU/o+vXr1Y4dO7xN3H777YV4PbPYGFsHWF566aWaVEKWI5gBR+QPB6F89tlnY5vLdR1sES2/kFI0OHbs2MRNAuYDBXOOcdgFEhFzbLmM9FQWDTrwQn+QO5mlV69e6vrrrw++6cG4MV6UKVOm6I0mNlBYS9CfL126NJf3u4ixk6AXgWK+NkjQD+NHgp5vHbE2EciLAAl6XgTbrL6dfs6WL1SZ4rBO0Noa7BjbUAdvHHwkPCmtH+qOGjUq2I0ctpN0IUgornv88cf1pgb9ygmvyLQjucCT2qhKxpJkQxoZi6udpJztsvlEEGxMMTc84uEv4q0OCXoM+uVeQ4JOgl7uCmPrRCAOARL0OJw65qoQQcdpjpAYhIICQeTtU0AFRHwXql9EQGARk2bmQRe7QfRwUmpIouLKtW3alEQ4Tc36o48+qlMLwkssBbEByKqyYMGCoNfX3FQJ8cehQyh4W1LmG5Ei5qCoNkISlNhNiJlmEtguX75ce/ZxOun27dujZUuucZGgFzXb2dshQSdBz756WJMIFIcACXpxWLZFS0kSF0mvF9L6SlAjUiG6jmQ3s4H4QCsqIDDPpIDQwesMOcqaNWt0U7KxwEYFJenQHBtL0xaQ/JgTUSVQ1ZX+Dzhv3rw5eHCPiSXGBJIuXvNYr7Qdl2DjWlUe9KT5DHmw5bRQO9c55gkZXGLSLOIeuP/++xv4gdSvWrVK69mBZUwK0aQxkKDnuWOLqUuCToJezEpiK0QgHwIk6Pnwa8vaIGMTJkzQHkEUyCPgZUVaupj84yFPZRJoRQcE5pkgm9iaBB2krl+/fsEDekwsRcMNLOFxvfPOO4O53JO88CEPvYwdcwm5DDTX2FhAsy15y+ENjkkviADhGHvz4O2rW1QedLSPtYmxYy0PGDBAv5lIk2bRzksPXGVzkmfdy9hJ0MtYQenazEvQ75l6rup/Wg+1+7VDauo9L+nOv9ivp1o45YtOQ95895dq4l9vV1JPLhrx7X/Vf465+ER10+h++m/5LM2IGCSaBi1eSwTqgwAJen3monaWgAAiNSAISJrUiPD6XnfdddrznDaYtKiAwCLATCLoGCMIXqznWPKGw640WPq88IIxgnZDciF4fSdPnqztxeYA8pyLL75YiUc55nAeYBGjVS8C97LbAKZI3blr167UaRbx5mPnzp36rQXwgzdeYgywdpGnHcHVWUsdCfr5n/99tWTWH3Ub0vfX/0Td9Q9b1fMrJjiH++FHn6jLb3qky/dfnrBCX7tg2iXq4oGnqIUPvaD+8anD6UfrUvIQ9Ll/3l995Zxj9VBMgi4k+7FNb6t71xyWl5lFCDzIOq4BIf/RzvfVbX+/W/3T3AtVz6N+S01f/LJ6ee/B1DCRoKeGjBWIQC0QIEGvxTS0nxEgMiCOrswfMTKAWOlFmcj5JC5yiBK84EkSF9gGYg4y7CpoP0SuUU8INv42vb6jR49WCxcuDGqe4SHes2ePTluJXPKQY6Cgf2wwvvWtbwU3UpiPkOa+zLmQtkWiY/cFT/gdd9wRzOSS10YJuMU8QOolh2YVleGojgT9+38zWp3y2Z5KCPmfXtZfTR9/gYZSCLeJ69/d9nX1B2cer57bfjhNqhBx1MFnK3+wUxN+/D1j0eFUrnUqWQm6eMAPfvxfmlCnIeg3j+mnrhxyYoOUr7/rq7r+Bx/9RhN+s620WJGgp0WM1xOBeiBAgl6PeaiVFSAbIB74v6uEvMYSiAgvup2zGu3FepDzkjEQ25kzZzakOuZYYrKf4Hoz2BWEHAXSn1hyXOQBP+KFT3u4ThF6fgmWnThxovY62yVmo5F3kYtuH2tTcqJDroMgTejPZ8+eHdysFLEmcF9s2LBB4yDecrR76NChYMBuCIM6EnTxkJtk3PUZxvbtPxusvjHiC+qNnx9U3/jLtUrI+uQ7/lnNmnSRglcdBYQf3vU6liwE3STYxxz9mW4SF/neHi/I/J/ctqUhgbE96OKNzyJtkb5I0Ou4ymgTEQgjQIIexqjjroDeGOn4zKwhJgg+j7BcAzIHb23Iu5wEbF4yJsGVIHJZT4lEG1LggYYkAhsOHCmPLCooSd5xfN8uB/xIPnTfnPnkL6a0J2m+YzZtsOHGG29sBGRiUwD8Y1MkFrEmyn4Y1JGg22MWD7pIWMzv1913tep19BEKhPzHe37RRcoCDzqIO8h5HaUtMo4sBN3EwKVBNwm6SFVMjztIuimPAXEHWYeW3SeLiV2LJOixSPE6IlAvBEjQ6zUftbAmNt2cz1iQMqQGzEPQ85IxIYZ5PLtJQX+hgMCiDvgJ5UNPehNQBz1/6DRWWUNpZU/2W4EYSVQRawL2mqk37XsgJoVo0k3eCgRdvOc2yRbv+b+/8o76i7k/aAzT1KiD1IPAm0XIfC0efkqpMgi6b2yiL7dJuGjWQdJPPu7IRnUJKE2DFQl6GrR4LRGoDwIk6PWZi9pYApJxzjnnZH5dLwGMQ4cOVSNGjOg2rrRpFrOQMdGJZwlsFCKH/6PYXnJIfCCriMlBnnezY+ZDN4HcsmWLlnnEvCGIIa+xiw9zi7cHobcose2luc7M546/ITXC+OXEVjt9ot12njUhbWHDgSDbOXPmBHX7acYm19adoPvIOewXrbrPOy4EXkg6roNX3Sb0WXArsk6VBH35Xw3UBFwCQmUcQtyhPYcX/b61e9UlA45v/L3mubejh0yCHg0VLyQCtUKABL1W09FcY8QrDCuE+EHuYpeQVzrkNY3xlhZBxqZPn67lD0gzaBdIVZB24ylxugAAIABJREFU0FXE/n379umvcdqmXWLGUPZsxuZBL8IOOw+6xCFgfeC0VB+WRfQtbYiUBbnpkV8fbw8QF4BTUZE20Xdiq9QHQc+6JqQN3CMxcpys464rQTcDQ30E3KdLFyzwPQJDTz+pl+p59BGNDC+iV8+KWdH1yiDoPk+563ORuoCco4CgQxbzh+cdpwNJ00peSNCLXiFsjwhUgwAJejU4t0QvIZ2xDCKLVzotAHnJmBBKX7/nnXdeIxe475qQjCXtmIq+3j40x9c+iOm8efN02ktXkbSLSfVx4uitt96qgyLNtwJFZS+JxQYefEndib9xgBTsGTt2bDBAtIg1AcwRixDapMaOx76ujgRdPN+w1ZW1BZ8n6dLxvQSLor783UkedJcGXbznEigqawEZXFAQGCpknR70rHcU6xGB1kWABL11565wy5NSAhbeWUSDechYRPPRl4DgHnfccfp6OUgpdGpldOOBC4WEui7DAUOS5i+pGRxOhDcGyMAi40hjn30gki3bMd92pGk367Ui++nfv3+m8aBfkerg7zRyHQk0xVsVV7283vW6EXRfDnSZO9GPC0F3ecOF4EuaRrvNdtCg24cM2WsbEpYXf/pB48Ah+d7WlLs86vIZ6mRJt0gPetYnDesRgeYiQILeXPxr1XtevbSc0hgaVEwgHbydOPTFRShBkpFJJe0hSCG7XN/jpM3x48drzzHshvYcsgron7dv3x5FEE2CL4Q7SWJj2pHk9QVBjPHk5j1kKETQZQMQY0uWOZA69psA8fxDwoQ5kdNRk/rAWKZMmdIt9ea0adOi6hch30qyr24EPc98tWrdvBKXuo2bBL1uM0J7iEAcAiTocTh1xFV5CbrplYQuGadcwqMoBYGN8PpCQxxKfVhE7u68k2ZLSIDPqlWrGmn+YnTocsjQ66+/rr22opsGwY/xfoOU7t+/34kX2tu2bVtQ/42NBYJ103iKTezs00zNdYLxjRs3Th/aU/aGCWsCRBz5zidNmqQ3JxgT7IPEBcQ7SQuPzQ42XNhImpIYkHasVwQ1x5D8vOuKBL1MBPO3TYJ+GMNxI8/MDyZbIAJEIDMCJOiZoWu/iiBe8EqGSojoJQUvwtt60UUXJQZoIoe6HERjH3SE76ClroIQmhp0SXcowZGx+nQQQjnhUk4mRTCjeHJfeumlRLht77V5cdJ39nWjRo1SvoOjYuQ6EmyLjQUKNho//OEPdXDmkiVLGqeThtZOnu/NjYG9gYvR48vJqS4SDpLfr18/fbJqUsHaRikrKJYe9DwrpJi6JOgk6MWsJLZCBPIhQIKeD7+2qu06IdI1wBCJyZM/vA65u2XMOCxp586dOp87iBnS+EmmENgJCY6cJOlbCDapNGUpSW8sRAqDDQmIsCsTjWxiQvnmBVOfjbfffnvwjYbUxaZg9+7dmsjm1VunvXmSCLpIT5ICmEObqpg3SLKxevrpp6PkTWnHSIKeFrHirydBJ0EvflWxRSKQHgES9PSYtW2NGIISM3iQmGuvvVatXLmyi6zC97mrzSJzd8fY7LpGJCkDBgzQHnuRpKTJXHLqqadqgg35B1IS3nnnndrbLLIRSF9cRbTnBw4c0Hpp2GAXkP2sgZ9ZMWlmPZ/ERbz7oXSPvvUn2nbMcShVI9bEgw8+qNauXatGjx6tM8iYJe+mhQS9mSvscN8k6CTozV+FtIAIKEWCzlXQQKAogo4GJWAUmmFkvEBOcRDNmABRMcgMrsTfq1ev1l/FpNQralpB/jZs2KCJmHjLIac4dOhQlMwB4wWZgxTEDCyF1Acl5P2OlbEUNV5fO7bExb4u9FalCPvkoCFseFAQxwBMkQc9dl3B0z5jxgxdH5sebIAwNkh2Yt4kMEi0iJmsdxsk6CTo9V6htK5TECBB75SZjhhnkQQd3YFQbd26VeeNhpY8TeYV8V5LQCm03CBiKCD8VeRij4As6hJIZUBghw8f3pCSgKAj2DE27aG5WZGTTvN6a6OM/5+L4P0Hib3qqquc1UJxCWn6Cl0LQr1nzx4F+c/ZZ5+tBg8eHI2jvS6x5lE/FLQcsqmo7/FAPuuss4pqju0QASJABIhAiyJAgt6iE9fuZpu5tSVAc+/evXrYODRHZCNl4ID+pCDzjK9URZDNY+0la4oEaYYOGSoKn6I3b0XZlaUdYIgiUiO8mRk2bFjpWWhibCVBj0GJ1xABIkAE2h8BEvT2n+OmjFCyarg6j8nfbWrQIZcBaRavedn6dAkmhNf/4Ycf9uIXk2YxL/iiVZec6xi7nIIKO+FFDslk8tqA+lUfRuSyGVhMnz5dS4ZcJbRZkXSMqCspGfGmBtIWtLl06dIo2VIRePraIEEvE122TQSIABFoHQRI0FtnrlrGUsk3jcNfduzYoe0GKUfWEWixkSYxlDMbWUuQGhDp7CAH6dWrVyNHNeQuyKdeF1lCmRPjOiRIiGiV+nSQ20svvVQPFRIju1QhOcI6QCDnzJkzVY8ePbrZEDpZFFKjTZs26XVoFwn89QXtljnHZtsk6FUhzX6IABEgAvVGgAS93vPTktaZ+abN1HZC8kCQQuRaDvhBIB/kLEJKEaSHvOKh/OF5gBONd6iNKiQuEpyJ8cLbCzwg9YF2HRjh4CQX4QzZnvZ7eO4R6OtK94i2yj5FFH3kfXNSRJrFtLilvZ4EPS1ivJ4IEAEi0J4IkKC357w2dVQmEbJJUYgkmYaDgCLAFIGA0AujoL4ZbFnGQEOZOqTPKiQu6AtvDFAQJCsBsrGnZxaFDzToVRwOlWQv1sO6desyS3pkc4d89mZQK7DEGxnIXMrc+MXMBQl6DEq8hggQASLQ/giQoLf/HFc+QvNUR/wNSYIc7AIPLDKC+DyuIFHI9oIj7KGv9pWY0y8rH3hJHYJALl++XLcuec8lH3dVR9PDe71w4cKgNKkMCLAmZC3g7QZSI15xxRXduopZE5L+E1IrM80i3ujUQTZFgl7GCmKbRIAIEIHWQ4AEvfXmrPYWi3d3/PjxOne4pEiUXOBJGVhExrB+/fqGft014Jic1bUHqoUMhH77oYce0sGVJ510UjfLy0yzGDoJVYyJXRNm+k+mWWyhRUhTiQARIAIdhAAJegdNdpVDBQlCgVZaDhlCLvAYL2eVdrKvOASwcUoqVQSJxlna2lfRg97a80friQARIAJFIUCCXhSSKdp57733FP5jIQJEgAjYCPCgIq4JIkAEiAARIEHnGiACJSNgngIK7fiaNWv0yapIIdmJBZlpDh06pFMlhrL5dBo+9KB32oxzvESACBABNwIk6FwZhSMAEoriynUup3SWqVkufEA5GpR0kcivDVxwAujpp5+uXn31VTV16tRK0hPmML9RFZuMefPmabvtgvSLMdlPoGOfP3++zkYjBXEJCxYsqGyzIplcXOPA3DRbqkOCXsRqZRtEgAgQgdZHgAS99efQOQJ4Kbdu3aqg+0aawsGDB2s9eBUlKZVimjSLeWzFRgAHHflKVWQMAbLI244NCcb++OOPq2effVafjIqAyxhimwcH1MVa6NOnj3P+JWtOzMFRILXInoLMMQjcRGYVHDqFcSEYOKkIOV+yZEkjZaYEa06ePFmZn+cdr6++5JGH7chhb5c6ePRJ0MuafbZLBIgAEWgtBEjQW2u+gtaC9EyaNEkf7gP5QO/evXX+apSyPZVywI/PS47NAtIFlm0Hxgocdu/e3Q2vLVu26IN9Yg5LksqmREVS/sUGuyJLCMaNgkBLEHVJMWl+F5zYHBckHfATe/gPbJUDkky7k07nNE1GPzfeeGODnJvfmWk5XcM00ywmwRCakypPXs06XSToWZFjPSJABIhAeyFAgt5e86k9m88884z2bJpeUZCc66+/vkGyyhi2HPADyQOK60j4qg73SRof7Ny8eXPUgTfwgEu6SGCLDYZIVLZv3x58K3HqqafqzRLmAvnf77zzTk1SQfoHDhyoyjxaXogtNiN4YwDdu1nEAx5zAJFJyu2NRcxGI2kjECLORaZZhB2x6RjLuEdCbZKghxDi90SACBCBzkCABL3N5rkIb2leSKqSsWS1M+SxlXbt60BEV61apQk2cI7ZbIBc4oRKyQEvpP6WW27R3dx9991ZhxGsJ8QWBBybCrxNMUuvXr30pi0mHsCU6pibFshn8G95S+AzSuQ99sYRspPrrrtODR06VEtnyigSmIu2YSfmw7VhqUPgLgl6GSuAbRIBIkAEWg8BEvTWm7NEi0GE4Bm1iR88tpdeemnjRM+yhy3k1tWPKfMoyw6TlNl94MTImABNc6MhmnYhomk2IZCBoN7w4cMbWUtA0GfPnh30wBeBT6yMJakveONnzJihPf6Y23HjxmmSC/KP001jyDU2DIsWLdKbBbxdwZsW6NpB0MvEApuIOXPmBKE877zzosYRbCjHBSToOcBjVSJABIhAGyFAgt5Gk4mhgIzASwniY3pGEZyIYh6RHtLsZoVGvKrTpk1rnAYKWyC1gCfZ9qJm7SepXhIpi90ggFjv3LlTb3ZAUBcvXqwDPFFANhF4GQqOLGNszWgTGxScICqyKYk3gNcZG0LR1Ydsw8Zp27Ztug7qDho0yJntx9cONkYS42Bec+DAgUYwrq8uNqn79+93pnYUu5qd+pIEPbSC+D0RIAJEoDMQIEGv6TyDYKKkzRMdq9dF22VpcUGi4DGGV9X0NIsXP02AZjOnR9IiDhgwQHuKxeuOucFGR7TlSTZCFpNUQtIQ1IXHeubMmc4UhzHZaOBBh62+8sQTTwRlLkk68xgNehHzKJlgMA+iq4dMB3EB2GyGvPBJWveQDr4I+2PaIEGPQYnXEAEiQATaHwES9JrNsUnGhHyBEE6YMCFV5pFmDssk5bYUJI00pKgxgGi/9dZburkYvbXZL7DfsGGDTocImQQ8yJgjHLQT4211eXthC1Ivzpo1K9gGbAf5zLOpkYOBzHHB/vvvv1/LTZJ08DJfklrRnhOMLzYPukhcXPOK70JeeDMTjCnbkQ2TL+BW5E7w2mOjgnvJLkL4y4wJiFnPeCBPmP98zKW8xkCgx/FnEI8WQWDSsBNSWzpu5Jmp67ACEWh1BEjQazSDIDvXXnutWrlypbYK5EgOTpEDVqrIm50XEjO4UjYcTz/9tNZbgxwhm0mIjOW1AfUl17h9KA2kNzGaaZkDaNZxuI6QSHhy4XVetmxZZg25EO/QfIqUpCy8MBc42dSXBx1EGAXEFhtGu4Dgw6MdyqMuGnbkO0e+cbuY8hnf3Juk3NbVJ+nsRe4EGQzWAt6I2AUbN2jpqzorwDdGEvRsdz4JejbcmlGLBL0ZqLPPVkSABL1Gs2YHJZoEHWaamTR8Zpt50F3XxMgZ8kICG8aOHdtITwi7QXAlk0mMNCSvDaKDB4awRYgXCC881zFZQ8zMIyCxKEKU82ZhAUb9+vULZj+R+SzrhMuYNYVx55WxFPHmBBsk2IE5wN8g2/B8i3QKMQJJb0jqImNJWtsk6NnufBL0bLg1oxYJejNQZ5+tiAAJeo1mLUTQ4e0MkRAQR+ilIaFwlf79+0d5Cc3DeUQikCYNHeqjgBjj79WrV2syWlZgqj1WUwdvfxdLjk2vrE0wY9uQerYNCNpF2sMQ8UY/06dP18G/LmlGzJz4DvqB9x4582Pyuee9TSSdYp4AYZGyADt44eHRhwdfNn8SwJvX1mbWJ0HPhj4JejbcmlGLBL0ZqLPPVkSABL1Gs5YkcZF82iFJRBEp9SBLwfHr0PRKoKQczhOTnrAOkIY8tjEe4SSCLsfGh4I8RSJiYwI8Q0GNqBNKERiTGtAXOIwAS5D/mEBkscMXbBrCAWOBNAjeb5dUJianPNoA7iKnkY0j5tJ8S2JjnZRy07w2ZrNT9tomQc+GMAl6NtyaUYsEvRmos89WRIAEvWazJlpd8QqCyIEcgURBCx0iUyDXOExn4cKFUZ5y1/BN2YPIPOCdFE13aJOANvMGBOadFnOzY8oe4JGeN2+efssQ8rj6JC4iOwkFWOYdQxn1JWg1RvNt9m+egprFLskjj5zn9ommaO/CCy8MBvDK3MEL7yo++VZokyNtxWx2sow9TR0S9DRofXotCXo23JpRiwS9Gaizz1ZEgAS9hrMGIrJ79261ZcsWrbkdPHhwkJibw4AUAtIFVzBcTGpF07sMD7CZNzzG81xEQGAR0yJ2oC1ggSBBkDV4cGNwsDcaIOQo0D6PHj06ehOEPrdu3drImQ5Pcto5Rb9Zs9FgPWFzh0OCzILxxGaHwToIyXGS5sx3gFaaeYZ8C+S+DsGcaexOc23VBP3vbvu6+oMzj+9i4ocffaIuv+kR/dn3/2a0OuWzXVOFvvHzg+obf7lWffvPBqtvjPiCvu7fX3lH/cXcH+i/1913tf6/tJFm/FmvbQWCPvfP+6uvnHNstyGO+Pa/dvvsnqnnqv6n9VC7Xzukpt7zkv7+i/16qoVTvti49kc731e3/f1u/e/lfzVQnXzckcr8LCuWZdcjQS8bYbbfLgiQoLfLTP7POECEQMZAYlw5uGM04Keeemojx7fpOQXRGzhwoJa+hMgYvi8i84hsVmK187ZdIOmbN29ueG2Rai8m6wjIMArkFPh7z549ateuXV0O15EMK0mYglRCFgJCL5lj8BmCTlEvJq1f3mw02LBhU2G+gcGYNm7cqObPnx+Vzx0EPU/WGozh0UcfjRqvb23l3SSgXWyW8Hbpww8/7NYNJD/YsDSzVEnQ//Sy/mr6+AuUi5A/t/0N9fP3PtYEXAi5kO9eRx+hvr/+J+qyr/TVUD31o336usl3/LO69uvnqIsHnqL//vGeX1QGZd0JuhBuACKE3CTsJkk3PzcJurRx39q96sohJ2pCjno3j+mn/21eWxnwGToiQc8AGqt0JAIk6DWbdkmnaKcGhJmxh9LE6nl9Qxe9u2RdkSDC2MwlRQQE2nIGkS+AbMLzG0qTKJlkMMYpU6bofOOwC57ztWvXqqVLlybmIJcgU5B5BLiimDpn0aDLcfeuQEsJ7JQUkybesYc2FZGNBhu1vXv3OiVPZmaU0KYraeMX2ozJmkD2nBEjRnTrKkZyA1tRN20ue7MzbD5hAwJ0JSc6Ng+QPCG9aZ62i3iUVEnQF0y7RJNpkPEZiw4fZGV+1rvn72jvOsj4Xf+wVX8vHnd8JuT9jmWb1ZJZf6QWPvSCJvxme0VgEtNG3Qm6awymR3z64pfVy3sPKiHhBz/+L9XzqN/qQrr/ae6F+jOQciHxqCdedWkjBq9mXkOC3kz02XcrIUCCXqPZEtIHIgJNrl2QuSKkQQexLCLYDTIMBP4NHz680ScIekxgI+zOGxAIb6kEUk6aNEl740GehHgL6fZNH/rftGmT0yMaOtgGbWIuEECJQ3hQ7M0K2t+5c6f2CGO+zjnnnG6EP5TWLyagt4hsNEmypFAwreDrC3aV70PyF2w8H374Ye/dFrOpDOnYQ2+HJMWmxFOYaUyx8RsyZEhDhtSsx0KVBN01RpG0mKTcvA7yFXjQQcYnjT5XfyUedHjaex59RKXSFrGtFQm6kOw33/2lmvjX2xuecMhUjjn6M90kLi4POq6FbKYVpC0yVyTozXq6sN9WQ4AEvUYzFiJ0MaaKHOLmm29WkIXYJatUJKZvuSZEpGICAm0dvBB09GEehOSzK0Q8Y7T0ciCRkE+Q1FGjRmkSZ6fERLyA7UWWDZfLWw/Cev3112vPbdIhP0WMw9zsmAfxSCAtDg8aOXJkmiluyrW+bDRiTCiuwLy/7HutiHsPc4oSc8KsD8BmEnTxnpuSFtNO8Z6L3tzUoEMmA+JuFl87ZSyeViHotg5dyLmNiUuDjmvW3/XVxqVCzuFt/5PbtpQBayltkqCXAisbbUMESNBrNqkgUyGikWRyXhKDtl3adbPPUEq9IgICkwi6eGOTvLYiFbLzxkvAJGQuoWw0Njk2/x1D0GUzgZSVyMoj6QUhrYBHPoYYF5GNxjy8Cm9gIO/AxgAlbdpMCVTNIwXBmGIkLUXfmhJDATkSCg6KgjcdmNibsSx9hzZTMW02i6CnJef2WOB5h/ccJB3E/NW3PtTyGXja//Gpw4GMZZZWIegmBiZZt+UpPoJu1pfAUJB86NGlQKO+5rm3y4Q7V9sk6LngY+UOQoAEvQaTbeZpBvkFeQSZs9PRFSFdiRmupOIzr33rrbf04Uc4hTPkISwqINAlcRFdd4wdIEzQqoMMm1lcYlNWmh5myIsgq5FgTzO7DfrBhgKedV+RgFJ8H/MGwWyniGw0aE+yyWCNnX322TqTTOzR9nYedNmkIYg4Zi7QvwQwY7OCjSTeOAgxThuAmjVdJGRayOaDYFDYsHz5cr02sGlCetJmv0loBkEXWYvP4y2yFjNTi7k+xZNuatAlwNQnlYl5DqW5phUJOsbny74SIuhmYCiyvYCk3/XIK1qP7vPKp8GzzGtJ0MtEl223EwIk6DWYzVbJ04yNBHS+Ic9zEQGBptcXUwRSjcBZk9zFTB3aQYpDZGDJkrLSzOcOGxBgiHSF+Bu29O3bV5O7JKlK3lNZMc6840Ab5iYBm71hw4ZFEXTxPN966616E2K+3RA9PzAISXVwAihymCODDYpIgmKDj4tIF4l+zcOO5JTVtJummLWX5ZqqCbqQb19g5/MrJuhhJBFtXCPkHX/Tg9595kWa8timt9W9a/Y2LshK0KU9eMtvGt2vEUyKQFKUOkteSNCzPBlYpxMRIEGvwayDeOzfvz8YABprKjyVLi84PIfwgmeVJ8Qeb19EQKCMFQQQKQ6RHjGt1zcWr7TXwaY+ffroOduwYUOiRzzrqawgkdu2bVODBg1qEFqXnTFvVSSwFhscyY2P4FdsMBYsWBD1RsQMqLT1+zGZYJJOZY1dV0WkizTXlWz80s5/mddXSdBdOdBlbCDckKvYOdDleyH04n3/8oTD6SlFKoO/qUH/dKW45CziBcdVaSQu0pYEhoKs04Ne5l3JtolAcxAgQW8O7l16LSJATRqEZAC5raEtxmt8SGWQ3xmv8uH9jsnCIlpaGxp4QKFfDmXsqAGk2gSQ45kzZ2rPu11iUlYWMY6sp7LKmkA8wpw5c7ymxJx+CQ81sszYEhyRzrhSRJod2uvTJuhygFBSqsUkgi7BtKHYhiLSRZprQtaAyKZiD20qYl342qiSoJc5jqrbbgWJi0nITXwkB7qZK92FHwj5Lw58onOem4Ghdrt1T7dID3rVdwf7a1UESNBrMHNFEnQQoRtvvFFraU1SFJNaUKDwpdQTTXisbrmZ0IocJy/pkowxrrGYJ6z6xpr3VNYiMEw64Ccm1WOSxAX4jBs3LiobjUviIlImrK3QoU1500WaAbfA1XwrIEHFIflWEfOR1AYJejaEW4GgZxtZ+9UiQW+/OeWIykGABL0cXFO1KvmZIT9JKjF50E3CZZOvGDKWynDrYlNWg7SDvlKF3lf01qEDdJLGK4cETZs2Te3YsUNfClIO0o/AU+ipk3TXuD7vqaxin6ljl7HF4ggJCg5ZsnPoC/EO6cdhg3iZ5W0EvM9pstGgDVPPD0KOgvYQeIvTPUMbv7zpIu3MOyZBhy3m244890GeuiTo2dAjQc+GWzNqkaA3A3X22YoIkKDXYNYkb3jIlBhZhqkHxt8gQCCUcnKlnXYw1Gea74UAQRed91CaNP26rhXPbB45jnlIkEnuYk8BFVKKrDxZT2WVNmQexWMtBFlOWHVhIAGQkI5A4jRx4sQuKTSx7mI812bbqLN79259iFXsBsGsjzcbiClA0C7WCTT2oU2OuUnBoVXYGGRJFxki6MhIU+b9EbOmSdBjUOp+DQl6NtyaUYsEvRmos89WRIAEvQazVqTERaQskBPA4w4iBxKGgECQROR97oQCEo2TQMXza485JrjSl/ccbaXJeZ3nVFYzdzc8zPAii+48lG8+lBNfMIH3OpYkp107ZeQ8z5ouMkniAqxicuOnHX/a60nQ0yJ2+HoS9Gy4NaMWCXozUGefrYgACXoNZq1Igo7hmGnkJMc69LuQOYRkBHngMNP4JbWTxfOa1q5Q6sqY4ErzxFIJLnz66ac1hsgoAo+rT0ID8ozvfAG3Mp6QBMcVoCle86LXTRLGtsTFvtYX4AkbkT8eG0UELmfZCOBNADztyGqDbD6+giDoUPsSGCsbVmxeMbbY3Php12Ha60nQ0yJGgp4NsebVIkFvHvbsubUQIEGvwXwVTbRAyjdu3Ngg5CCXKGUfwhJKryhQX3PNNcHUfjWYFi0LwqZm/PjxOgMKNMpC7CA5SdJuS0CjL+BWxheS4AgxRvCiZDvZu3ev3iRgXnG4DiRMZRdsRkCyr7rqKmdXodSdEoSZhahL7MT69esbsQAuI2JP4MW8QqaDOIksufHLxBoP5LPOOqvMLtg2ESACRIAItAACJOgtMElpTBQPIbyJ4rGExOLee+/VEpfVq1eX6kVPY2tV14LkothBkjH9g8yhgBDjb+AHb3GMtzam/ZhrsDFAkYORQOpl8wDvdOhkV9TNmxs/KYNKzBjkGpOox6T8TNN2O1xLgt4Os8gxEAEiQATyI0CCnh/DWrWArCHQn7vIKGQZQ4YMSTySvqjBgEDCi//5z39e2yIHDsWeXlmEHXlzXoNMosQQ4CLs9bUBLBHkiYJAT2wW4E1/8MEH1dy5c4NdF5EbP+YwoqAhxgVC1LEmZUyh+nJAlEumJTKYGIkLsiU1Mzd+0jhJ0EOrgN8TASJABDoDARL0NpvnvLmii4BDAlWHDh2qrr/+ep2aUFJJghj5NhBF9C1tFJHzWvTTojtPYx/mIaaEDueJaSN0TRG58SVzDfrq27dvty5DUh2XjbLxgEQnhqgnpQmNSSEqEiFsNhAHYZeYNKYhrPN+T4KeF0HWJwJEgAi0BwIk6O0xj41RQCuMvNKQt5ieRiGbs2bNKt0jnOSphzd306ZNpeumQyn1YnJei5ca2T2AqU26k4L9HvjBAAAgAElEQVRdJSc8tM4PPfSQPtEUBBDl0KFD6s4771QDBgwIHs5TxPIsIjc+2ti3b58m0q4SCnZNGkeIqEu6SDkZFxl4zILAUeSkf/HFFxODRIuO9Shibuw2SNDLQJVtEgEiQARaDwES9Nabs0SL4b0GOZfMFL1799bEBfpleA7zEKlYqJK8mVWRpBBBj8l5HQp6jQl2RT9r1qzpRhzlpNMqTq4sIjc+NichAuxaH2ky+/Tv319LedAXgnKlSLpI9I+sK1jTZunVq1fjTU1ojWJtxgaThtoq43sS9DJQZZtEgAgQgdZDgAS99eYsyuKsuaKjGg9cdMstt2iNr51fG6QUucnTHo6Txaa65LxOkhwVFXgZwqeI3PggtlnypYc2OWJ7zGYnRsbiwkJSjeI7SIrwRgTZZGxPfExu/BDWeb8nQc+LIOsTASJABNoDARL09pjHWo1CDgkCEQIZh2YZ8og0x7oXMaA65Lx2HU8PfObNm6fxyKLdzoJN3tz4kCZBqoOsMSeddFI3E0JpFrPYXFSdUE586ScmN35RNvnaIUEvG2G2TwSIABFoDQRI0FtjnlrSSpBCOVwm7bHuRQ242TmvTckRvLYoclT9Pffckyn1Y1HYpGknbz73NH118rUk6J08+xw7ESACROBTBEjQm7Aa3nvvPYX/WDoHgZ/85CcKevOPPvpIwVP7pS99qXMGz5GmQoAHFaWCixcTASJABNoSARL0tpxWDooI1BcBxAdAJhPKWV7fEZRnGT3o5WHLlokAESACrYQACXorzRZtJQI5EBC5D7KluA77ydF0VFVk1oGsx8woBG37E088oZYtW1aaTSK1GjRokM6o4ysMEo2aRl5EBIgAESACFSBAgl4ByOyCCDQTAQlKRa5wFBBiBHUipzmCeGNOI81rP8g5DqiCDUKSJeUnsv6g3H333Xm7cdaX1J5IrzhnzhxvHwwSLQV+NkoEiAARIAIZECBBzwAaqxCBVkLAzCQzadIknQsfBB3EfezYsTozy9VXX13qkMwUiWaOenQKO/r166dTIIYKrhXvP/5evXq1roJxhN4K4Pr9+/c7A3PFy142DqHxUeISQojfEwEiQAQ6AwES9M6YZ46ygxEw863bucSffPJJdf/995ee7jGJoIMc41TVEEHHdciEA0/8+eefr3AaLOQyKEjlGUpZmXRIVlUHaIWWIQl6CCF+TwSIABHoDARI0DtjnjnKDkYgiaDLQUIhcpsXPp/EBV5tePVjDq8yT0QFoR41apTau3evNm3gwIE6faUr8FQOKnrjjTf0NZD22GXFihWa/Jcls4nFjwQ9FileRwSIABFobwRI0Nt7fjk6IqB8EhfkaAdZnTVrVukSF0wDCPaiRYv0jICQo6Q5vMr2woOky8Yi6ZRROajowIEDuj946+0Cyc/EiRODMpmylxMJetkIs30iQASIQGsgQILeGvNEK4lAZgTESw3vMQrkISCqZjaVzI2nrAhv9p49e9SuXbtU2sOrsJmA1xw6cQSW9urVqxHgCrlL6OCnushYkiAjQU+5oHg5ESACRKBNESBBb9OJ5bCIgI0APMkgx5B6nH322Wrw4MGVe4xhw9atW7XeHNKbYcOGRedDh15+8uTJ2gOOzYZko4FM54477tAHQTWzwA6UPIGmJOjNnEH2TQSIABGoDwIk6PWZC1pCBNoaAXi9kWYRWm8USE5A2KdNmxad6hEkHd53bDBGjhyp24G+ffjw4c7sLPi+qjzodnaaLJOJB/KE+c9nqco6TUCgx/FnNKHX1uhy0rATCjV03MgzC22PjRGBuiNAgl73GaJ9RCAjAtBli6wlqQnxRLuugZcb5ZhjjtGe66zBpPAub968Wc2ePbuL1x4E/YorrlArV67UqR/LKK2WB50EvYxVUE6bJOh+XEnQy1lzbLVzECBB75y55kg7DAGQ30OHDun/Zs6cqYNBTzrppAYKS5cu1Vp05BL35RAHuUXJS57hXb7wwgud7YQ8zyD3OAV027ZtWp7jK2PGjEmUywAPjLWKg5myLjV60LMi15x6JOgk6M1Zeey1ExAgQe+EWeYYOxoBSEsuuugipzb63HPP1Sd7utIT2qCZhwRJ6kIEesZoriFNwSFBN9xwQ7e5gKf/mmuu8bYjGVrWr1+vduzY4Z1LnBSKAFhfgf1Ixyh51NMsCmwiYog9MtXICalp2pdrSdCzoNa8OiToJOjNW33sud0RIEFv9xnm+DoegaQUhEnfmcBJgObrr7+uNd3QkSNVIjzwU6dO9ZJSeOC3bNmim0KWFXi5QeqlwCP+4osvJnrxi5pAOXn03nvv1fabdqCPpM0GxvzWW29pU/AmArIcvBGQgjFifFnIvzk+EvSiZruadkjQSdCrWWnspRMRIEHvxFnnmDsKAfOQINNT/t3vflfNnz9fbd++PZjNBWkMkSkFUhdp79lnn1Ug4FOmTPFmUJGDkEKA33jjjY2gz9C1Wb+XfOi++uedd17QSy5aeteBRklvKmJtJkGPRaoe15Ggk6DXYyXSinZEgAS9HWeVYyICBgLwHE+fPl2tXbtWS0B69+6tvdYoS5YsiSLG9mmkIOoi5TC/a3fgk/TyIS19DDatRND/9LL+avr4C7oM699feUf9xdwfdPns7277uvqDM49X5ndm3Td+flB94y/X6jrf/5vR6pTP9lRfnrAiBq6mX1M2QZ/75/3VV845tjHO3a8dUlPv+TSd6JiLT1Q3je7XBYcf7Xxf3fb3u/Vn/zT3QtXzqN/Sf7/57i/VxL/erv+Wds3PigbTDBId9YenqR5HfaZLF2/+58fquX97W424qI/6vWN+p/Hdqidf0X+fdfoxauDZx+m/8RmzuBQ9Q2yv7giQoNd9hmgfESgIAUk3mCUP+qmnnqozwsADD936nXfeqYm96LohfXEVU+KSNAxfAGlBQ+/WjClZSRMAi/Fce+213bLO+D5Pa3+rEHSTYE++45/Vj/f8okGun9v+hpqx6PChWOvuu1r1OvoI/bdJ0IWIL3zoBU3y8f9TTuihvjHiC/rvf3zqMMGseymToJvkesS3/1Ut/6uB6uTjjtSQ4N8mOb9v7V615rm31fq7vqq/B0n/xYFP1JVDTtR/o4Do47pX3vxYLZzyRXXw4/9Sf3LbYflZGUUIupDzn772ofq3ne+o4489Ug378sm6y/c++JUm54c+/o3C9yDkQtzHDO+rjvjt/602Pv+meuf9X5KglzFJbLPWCJCg13p6aBwRqAcCCH6EBx7pFqE7F1kMZB0oLskHPo+VuCQFiaIdyFP69OmTKMVBXx9++KEaO3ZsYlYaSHIwBrOkycUuAaPQ4Pft21ft27dPt5c3QBT2tApBd63Kb//ZYE2whYiDnKO89B+/UBcPPKULQZfvLr/pEfX8ignq++t/oi77Sl8Fb7rtga/HHeC2oiyCfvOYfppco4CMSxGSDtJ96glHasJuesxN0g5ve//TemhSjgJP+2Ob3laDvnCMroe/711z+LsyCgi6eMFBxNdv3t+tmy+dc7z63Gm9GqQcXnJc+6tP/ludfMJR+m+pRw96GbPENuuMAAl6nWeHthGBAhAI5UNPyoMu3cNDvHv3bn0CqHkoEAh6r169gtrtvMPAGKBT//znP6+zztgBnSDnM2bM0IGrkPC48rWD5ENLD4JtkniMDYGfQ4cOjR4H3hzgRFQcmgRbkAYyJhNOCIdWJujiFQfZvusftjaGumDaJd0Iuu1BBzFvJWmLDK4sgu5bJ/dMPVeTbiHfuE6851JHvOhyjelBx9/wpJcpbRE7QNBFvgKvOAi3WbbvelcdOPiJ9qbbHnS5VuQuqEeCHnp68Pt2Q4AEvd1mlOMhAhYCkg/d/Bi50e+//35NaH3eb/P6JJ15FRp0IdHwVMPmDz74QHuvhYhPmDBBjRo1SqdqBAnHiaU2YQYxxwbDlS4RhLtfv376+9gCm5BXvghiLn22GkEX8t3YyBnyFvnMRdBNicyHH33SkMFIHXwG73rdS9UEXcj3mufeUmMuPnymwfTFL6uX9366bkUaY3rLcR0IOzzn0KTbdcrAGQTd1J6DhD/xL68p8ZqjT5D0E37vyAZ5/+TX/60++j+/0bIXkcSIbSToZcwS26wzAiTodZ4d2kYESkYglAddAh9BaiHhsAtIKiQeL730aeCaeU2RGnSQcNiL4FQ7p7mZLtJ3KFIoiDN2o4F2kFIRmwSRtSAjDt5ELFu2LJgRJ2lKW42gm2MRIm4GfeJ7F0E36yGIFN5zaNVBzJ/60T4tlbE98SXfCpmar5KgC/EG0V76/76qdeQhgm5KWMzAUNGyo74pkckEgqeSTdBNb7h41m3pi0hiQObNoFL730XaybaIQF0RIEGv68zQLiJQAQJm+kRXdyC+KAgQRe5wu8CbjTzoPi9yURp09GvnbDf/HUPQfYGcIPvz5s3TmW2QOjKpmCkrIbVBkWw2IT1+zHS2MkE///O/r5bM+iM9TDMLSxJBF0+6BItCv/7U86/qwFEz2DQGu2ZcUxVBN4M/JUOLfGZLXITIm59/sV/PRmDooV/+RnvSoW2Xa02de1E4mhIX8Z5L2xd/6UTtNbc/l8BQCR6Fh/20k47ukuWlKPvYDhGoOwIk6HWfIdpHBHIiAJKMzC12gdf7mWeeicqDHutdjjE1qzREyDHysUOiM27cOLVq1So1ePBgfULoypUrdZ52kHXfqaKiVYedAwYMUAcOHNABqNh8hE4itTcJtkc+i0zGxqtVCLqQblOKksWDjmDRgx99otMsSuAoPeifrgozWNQm4qYeXVIvmkGiruBSyF4uGXC87gAZXKSNMiQvZpAo+jM96CJ9kYwt+F5IO8g5CmQuyOBy6olH60BSFiLQaQiQoHfajHO8HYcAZBg7duzoNm4EdyI/OnKjV1HySkNAgCdNmqS9+SjXXXedzp4i3n1IbZBlBtITn+QG9cwAT2w8QPBjMbA99WhPPOhI3QjSn0bH3qoEHXbb+nN8JvIW05vuWltIzXjz1V/S+dElTaNkgcH11KCrRlpFXzpE8YoDLyHv4hF3ZXaRwFDJBFOFBx22mTp0kHT737I+RGOOa4Ss04NexZOZfdQVARL0us4M7SICNUJATuEUcmybFiKlZUpD4JGH5/zJJ5/UWVXGjBnTRXIj+d+RaUVkKS5o7cwwrmt845DNQ2zQrW9qW8WDXqOl2VRTypK42AcU2YOUA4tMki7XmOTc/F685HadstItmgcVmYcOwU5bey7SFjMwVD6T683DjJo66eycCFSEAAl6RUCzGyLQLASScohD8hGTItA8nCjLOJI8z0VIQ5JsAoEHsYaEZc6cOd5LzzvvvKg0i3gjsWjRIt0OCDkKPPmjR49WCxcu7Ngg0SzrotXrlEXQWx0X2G8S9CLGwywuRaDINloJARL0Vpot2koEMiBgB1eaTSR9Z1/nyi0ea04R0hAJ5kQKRVeJyecea2/oOnjl9+zZwzzoIaDa/HsSdP8Ek6C3+eLn8EpHgAS9dIjZARFoDgISHLpixQodBAkJh1kQOAqyi+wloVzeINh5UggWIQ1BlhSMYeLEiZm81HiTsHr16igvuW/GREe/ZMkSNXLkyC6XhdI4xqwCSlxiUKrPNSToJOj1WY20pN0QIEFvtxnleIjA/yAgwaEg4HLCpgkOgkSvv/56rd8OFSGmIMcIrLSLBEomtZNXGoJNQh4vvp07PTRm1/fAAZIZYAoskGLyuOOO05eSoGdBtLXrkKCToLf2Cqb1dUaABL3Os0PbiEABCMTKWJK6knzovmtiiXMeaQgI/ogRI6I2FC47QdDhQb/33nudbxRig0TRNgJRkQEHmWPwhgJZYEjQC1isLdYECToJeostWZrbQgiQoLfQZNFUIpAWASGlN9xwg64KmQe8vvh/EUGNsfYgw8r+/fvVsGHDgnIaX5vwXI8aNUqnV7TlOkKak6Q6konG135MkKhNwnGC6Pz58zWmUmLeJvhsoMQldkXV4zoSdBL0eqxEWtGOCJCgt+OsckxE4H/yfY8dO1bnBUd6QZBXZGNBrnAc9rN06VL14Ycf5pKNxAINzzlsePzxx7U90MRffvnlOge5SERCbfnyuUu9mIOGQn2Evnd5yWXTg0wuIOp5CfpZZ50VMoPfEwEiQASIQJsjQILe5hPM4XUuAqKXluBO8UCbQaEg7ELeq0IKXv2NGzeqzZs360OGsGGYOXNmt6DLsuzJc1ARNhooLk89vOn9+/fPLMFBu3ggk6CXNfNslwgQASLQOgiQoLfOXNFSIpAKAejGb7zxxgbxhQd67dq1XU7ZLEKfnsoopXSQ5fr169UzzzzT8KZfddVVXmIrudq3bdumkHnGV+wDilzXoa0ZM2bor3Dq54EDB7TcBx79PFlq0mLgu54EvSgk2Q4RIAJEoLURIEFv7fmj9UTAi4BN0L/2ta+poUOHdkkziM8gd4nJ5JIHapBySGpAykGMoSWHvAXBlaEimwiQ+h07dngvD0lc5EAkvFkQTT4aw+eQAtnYhOwq43sS9DJQZZtEgAgQgdZDgAS99eaMFhOBKAQgudi0aZPOMiLyllWrVjU86vjs2muvVa+//npUe3kuktM8IWmBtxobggsvvFBLQmI16Hn6R12xwZVxJum7vP2mqU+CngYtXksEiAARaF8ESNDbd245sg5HQDzDkHCgIPvJ3Xffrf+W7CMLFixQV199daVIgQzv3r1bbx7gUUeO9io06MDj0ksvbaRFNAddRIrEIkAkQS8CRbZBBIgAEWh9BEjQW38OOQIikIgACHGPHj26yElA0Pv06VNZYKZpIDYMGzZs0BldkPkE2vEkDXpR0yvBqYsXL9ZyFjlw6eDBg2rRokVq2rRpjc9icqIXZZfZDgl6GaiyTSJABIhA6yFAgt56c0aLiUDLIYBNwqOPPqozxsBjDoIM3XeMBr2owYbyoJv9xOREL8ouEvQykGSbRIAIEIHWRoAEvbXnj9YTgZZAAAcVHTp0SA0aNCjzQUUtMdCcRtKDnhNAVicCRIAItAkCJOhNmMj33ntP4T8WIkAE0iGAtIi9e/fWlfA3MrugjBgxovF5uhbrdzXzoNdvTmgRESACRKBqBEjQq0ac/RGBFkRA9No+06HjLrvgkCBkgIF2HdIYpIjEqaQoffv2reRE1LLHSA962QizfSJABIhAayBAgt4a80QriUBTEYCG3C5vvfWWzqE+a9asSjLB4KAlbBS+853vNNJG7t27V5s1cOBAfSqp64RP224Ei0pqR4xry5YtOuVj2bngYyaQBD0GJV5DBIgAEWh/BEjQ23+OOUIiUBoC8GojC8tLL71UWh/SsHnqKdIiglxLTvPYE1FB8pE5BrnhoYsfN26c9sqD3D/xxBNNJ+kk6KUvI3ZABIgAEWgJBEjQW2KaaCQRqCcCcjpnFRKXCRMm6BNIkbf9lltuUb169Wqcigq5yz333JOYFQa2wtO+fft27UEHqZdsLSD8b7zxRiNPfLPQJkFvFvLslwgQASJQLwRI0Os1H7SGCNQSATnIxzYOenAEbbpO5yx6IPB4T548WQ0YMKCLx/uRRx7RUpuQF98+LRRyGfGa8yTRomeL7REBIkAEiEAeBEjQ86DHukSgQxCAt9lVkNN89uzZDU132XCApD///PO6m6lTp+p+sXkYPnx4MKc68qDDCw8iD2kOiD407GgD7a5atUpLX5pZ6EFvJvrsmwgQASJQHwRI0OszF7SECBCBBAQgUZk3b5564IEH9FXi/QbpxkZh7ty5QfwghUFB9hfJ/IJ2cWjSlClTKgl2TTKSBD04hbyACBABItARCJCgd8Q0c5BEIB8CkID4spzAg43MKmUXePHFYz9p0iTdJ2yKJdjwoIPcn3LKKdrUiRMnau85vOkPPvhgFMEve4wk6GUjzPaJABEgAq2BAAl6a8wTrSQCTUUAem1fIGjSd6bRIPII5JTc5eZ3yK4SIvlmP3bWFkhU7r///kQtvASJSh71pgLq6RwP5AnzD0t4WNIh0OP4M9JV4NVEICcCk4adkLOF+lYfN/LM+hrXIZaRoHfIRHOYnYsAvN/9+/fPpBOX4FDIR0Ci7YK29+3bFwzQRCAnJClz5syJylXumq0kgo72H3744SBBX716tbr33nt1akXxpEtf+DcyxDSzkKBnR58EPTt2rJkNARL0bLixVhwCJOhxOPEqItCyCIjneujQoTrv98iRI6PHIsGhyBMOUmsXSE4QrBk6IAg25D0MyCdxkeDP0IFJuA4bBF+RlIvR4JRwIQl6dlBJ0LNjx5rZECBBz4Yba8UhQIIehxOvIgItjwBkIOvWrVNr1qzRhwtdd911wcwnMuhYGYsPJPS9a9euoIwlCWRIVKA9x2YB5fzzz9eHDkEyEyORKXsC4cVHyeOFJ0HPPksk6NmxY81sCJCgZ8ONteIQIEGPw4lXEYG2QQBEd+PGjTp3OAqyoICwu7zgEgDqy4MuoIT043LiKDKnuIJN03jX4Qnfs2ePPljo7LPPVoMHD04t30EbQvKLmljBKIRFUn8k6NlngwQ9O3asmQ0BEvRsuLFWHAIk6HE48Soi0BYIgCjDg4583/A8g5hDe41/jx49ulsmE/Gc+/KgCyihg4pEI+4D8ZprrsnleY6dHHjyZ86cqT3vkOzAbpHIAAN45ZMKru3Ro0dQ0hNrj30dCXpW5JQiQc+OHWtmQ4AEPRturBWHAAl6HE68igi0LAIg5fCYP/TQQ5qMgoiPGjWqCyGGV/3SSy/VRD1EUpsFBDYJIm9x2SB50X32IaD12muvVStXrtSXwOMtG4vY00iF4B9zzDE6b/qwYcNSe++T8CNBz766SNC7Y3fP1HNV/9N66C/uW7tXrXnubXXzmH7qyiEnOoH+0c731W1/v1v909wLVc+jfktf8+a7v1QT/3q7/nvun/dXXznn2C6fZZ+x1q9ZBEE/6/Rj1MCzj9NgrHrylS6gmN+ZX+C64489Ug378smNj9/8z4/Vc//2tv73qD88TfU46jPK/Cwt2szikhax4q8nQS8eU7ZIBGqFgHi/4aVOIpR26kJzEEXmQccm4dChQ9oTnWYzIPVMu9AO0isiWPXuu+9OxN2UoGA8JkFHRRxiBNmPL9+72ThsQUaY5cuXqyzBtz5Dm0HQ1913tep19BFdTPr3V95RfzH3B/qz51dM6Gbuc9vfUDMW/VD93W1fV39w5vH6+++v/4m66x+2qvM///tqyaw/UmYbVdwQJOhdUR5z8YnqptH9Gh8KQReSPX3xy+rlvQe7TY0QeJB1FBBy1H3lzY/VwilfVAc//i/1J7dtqWJKa99HXoJuk2yToAs5/+TX/63WbNinsRhxUR/1e8f8jv77vQ9+pf/evutd9bnTemlCjvpfOud4/W98v37z/swYkqBnhq6wiiTohUHJhohAPRGAdxwH8uQpReRB/+53v6vmz5/fJQ86PNELFizILW8599xztXQnKZtMiKCjjcWLF0cRdBNLycH+4osvpg6+teekaoK+YNol6uKBp3Qh00LIFz70grrsy6drAi6EXMg37P7bFVvUdyZcqOuinPLZnurymx5R3/+b0arn0Ufov6ssJOhd0YYXHEU84bEEXbzuuB4FJP+xTW+rQV84Rp183JH673vXHP6u00segm4S8CN++39rKE2CLl7wjc+/qd55/5fdoB4zvK9CPdS5+EsnqpNPOErhWvGq++rFzhkJeixS5V1Hgl4etmyZCDQVgZAkRIxLkoYUlQddyPmSJUsaaR6xcdi6dauaPHmyMj/PAlqM9ztJ4oIsMGvXrg3mczdtk2BbkHqRDoHkox+UZcuWpd4YVU3QQaZBrEHG//Gp3dpu87NJo8/V3vXJd/yz+vGeX+jvxeOO6//0sv6avP/8vY/VN0Z8QbczffwFXdrLMp9Z6pCgf4qaeMlBssWLLgTdlL2YOO9+7ZCaes9LDQmM6UHH35S2dF+VeQg6CDC84ztfOdBN4iKe9UMf/0Z3Cu+4FHz2xL+81vCmmx50SFpA1PNIW6QfEvQsT6Fi65CgF4snWyMCtUEABB1eXRxpP2LECK9dSYcYFZUHHe3ceOONzhzsMaeAwnjoxJG5xS4vvfSSeuaZZ9T27duDhBhtzJgxQ3vx4b2HNAbkGlIbnHIaktwIKcemBoQe148fP16NHTu2S9/IjDNkyBB1ww03pFoPVRN0l3HiQTdJuVxnetDxvUhZ8D2IPsobPz/YkMekGnzOi0nQDwP4xX49tRRFCPf6u76qP7cJuilVEc251Fn+VwO1txwFn+FveOJ9spicU9ey1fMQdBm0S4Nua89Bwv/j1Q+UeM2FpJskWsi5KYnJAywJeh70iqlLgl4MjmyFCNQSAZDfVatWaQILog4iGSKhroHkzYMe0rfbenCXDfBy79ixo9tXvXr1UtOnT48eF0j27t271ZYtWxTGhTSNsZjATgTS3nzzzVrP75PUZE252GyCLt5zkbTYYIv3XPTmpgb9w48+6aZl97VTxs1Cgn4YVSHXQqZtgu7CXkg9vrNJuBkYKqQd10lAaRlz2SptVkHQTW+4qVm3JSwiiQF5Nz3uQu7TYkqCnhax4q8nQS8eU7ZIBGqHAEgpghqRyQXe4xDBdA3A1LJLukakaIw5mAeE9fHHH1cPPPBAF1KLdnBgEgIt586dWypu6Gvbtm25Mq+gfu/evZ3EXKQtMUGmvoE2k6CnJef2GOB5F5IOYn76Sb20V/3LE1aUOq/SOAn6p1lWTPIcQ9CBoes6Ie7wth/65W+0J33Et/+1keUFf3dyKYugm0TcJthCnM3PzcBQBI6CpG99+Rdajy7e9rTzRIKeFrHirydBLx5TtkgEao0AiOqDDz7YyEAyZ86cYF5veOKhFX/99dcV6iOHOOQhyCc+derUqBNC4QFftGiRrocDi/bt26frg6DPnj07KE/JCyrshowFwaSwAdKUNKuR/hEAACAASURBVN5z9J/kGc/qNTfH1SyCLrIWl8fblLWI59yeC3jSQcaf+tG+hhZdAkxdUpm8c+mqT4KuuqRHDGFsesp9HnTxxiMw9JL/v71zAdKquNN+77ebGKPcDISIiIIKATeiIxkMAaMisoEKArsuBF0CyyqUpIQiRcotRD5uFWspp5BiLDTLiiwSXFm5bGEW0dUoITBBXDBAiAgKiCGKg6BRc/n2q6fZ/5uennNO93nP5b09XWU5877n9On+9TnD0//z9L+vOZutBxlcxMde65aXrAQ6OAelSgxLyWiKdqRslAwusMSgSBYY1z1hfk+BHodWNsdSoGfDlbWSQFkSkJzoS5cu1eIYOdF9BLq5CFOi4S+99JJeEIl84PCB+xSJYsNLjuh7v379nJODMO+5fb2w3VCD2oV2b9myRVt/8EYBE46/+Zu/Cc3gguNhiQmLkp8+fVpPeJJmpMlboJvi21woKsywCBSLPlHChLYcA/F+9MQZfTwj6D5PQz7H+HjQ5RjxoKNlkqZR8qCLWGcE/U/jlqVAN8U4bC4nTn5cWExq2l4kg4t8BmHNCHo+z1bWV6FAz5ow6yeBMiAAketa2BjVTNODDj85bByypX2UP10ELeqGwA0r/fv3DxXHYd5zu665c+d6e8nNc9HGWbNmaetK2I6oshMqov4oeANglzR2Q81boAflQJd+QXAjM0tYEUGP6DsWht72/fX6ULHK4Gd60Ev/8AdZV8RXbrbOtMUERdTNz3Ae0y0qVaxAD9uASMbDXOgpkXT5zvSei7XFPF4+Czo+zt3ICHocWtkcS4GeDVfWSgIlJ4DsJPB8w9KBkmSRaLdu3fQunlgUiVSCDzzwgM7IAl96XV2dtr4EFbF9IFq+evXqUCZpiNs4wGHZ2b59u87EgjcJiKD7tCENG0tUO/MW6HGYlfuxtLiU+whVX/uKFeiVQIICvfSjRIFe+jFgC0ggEwJppFmUhkmecKQmhKCVlIbTpk3Th7h28UyrgxDIZlRe6m1ubnbuAgp7DaLssLWgYGHq8OHDvRaNpvEmwIcBBboPpeBjKNCLZ8cziyNAgV4cN57lR4AC3Y8TjyKBiiOQtjUEmw3Ba33zzTcXrCQQ6D4LPCGOUYLSEvpmP5HNjrAoFakOEfVGikV4v+E/d7UDbxSQyea6664LzMceNcB5vQmgQC/+MaNAL54dzyyOAAV6cdx4lh8BCnQ/TjyKBEggAYE0sp+Ymx2ZedUhvEeMGBFqs5GFqViQKnafoK74poxMgMF5KgW6E1HoARToxbPjmcURoEAvjhvP8iNAge7HiUeRQE0TgAhGthf40IMKIutBJc3sJ6Yotzc+8tkICfYW9CGs9O3bN/Nc7K6biALdRSj8ewr04tnxzOIIUKAXx41n+RGgQPfjxKNIoKYJmAtD44BIM/sJLDvIGIPsMfgZXnhYXbBQ9aabblKNjY2hmWDitLmUx1KgF0+fAr14djyzOAIU6MVx41l+BCjQ/TjxKBKoaQKIUIelIPQBk0b2E7GyYEfSNm3aFDZLQh5zLF5FXvZKL/iD3LNnz0rvBttPAiRAAiSQkAAFekKAPJ0EaoEABPry5csz3+3TxRJ+clloip/hKUdUffTo0aFtg80G2VpcBYtOk0xCXPX7fE+B7kOJx5AACZBA9ROgQK/+MWYPSSAxAUTAlyxZonOpQxDbRTYtSnyhiApgl+nVq1fszYhggdm/f7+uee3atQopGe+8887ClY4fP65mzpyZeBfQNPpOgZ4GRdZBAiRAApVPgAK98seQPSCBzAkggh5V8og8Q6DDZw7vOdIqDh06VNXX13tH9RFxx3l79uxp1RXUvW3bttzyuYexpEDP/FbmBUiABEigIghQoFfEMLGRJEACQkDSJm7atElvOnTNNddoC0uUzQXnwuqCNwFBk4mo7/IkT4GeJ21eiwRIgATKlwAFevmODVtGAiUnAEEL+4os8gxrUB4Wl7BrI6PL4sWLFQT7oEGDQpnB6lJXV6fuu+8+dddddxWOg+CfOHGizqVeyn6gQRToJb/l2QASIAESKAsCFOhlMQxsBAmUJwH4zZHjvBwsLmYE/fnnn1dbt25V69evV5deeqnO6IIdRoN2KjXJPvPMM2rKlCn6I0Te4UdHdpiRI0eqhoYGb7tMVqNFgZ4VWdZLAiRAApVFgAK9ssaLrSWBmiXw6KOPqlWrVmlBffXVV6sbbrhB21rwc9wiGyhhAgIfezF1xL2mz/EU6D6UeAwJkAAJVD8BCvTqH2P2kASqggBsNhDUgwcPdkbKK7XDFOiVOnJsNwmQAAmkS4ACPV2eXrWdPHlS4T8WEiCB/AjAznLixAn15S9/udVFjx49qn7xi1+ob37zm/k1KORK3Kio5EPABpAACZBAyQlQoJd8CNiAaiYQlDPc7C/83SzxCcCigtKlSxfvaDqzuMTnzDNIgARIgARKQ4ACvTTcedUaISBC0uwuNsZZuHChmjVrlhozZowXCWQg6dixoz5W/NP9+/ePzFriVXEFHQQG2CwJGVvMgkWiK1euDPWRy46jiJK/8MILavz48a16jfOx0PShhx4qKRFaXEqKnxcnARIggbIhQIFeNkPBhtQSgahNc2wOSCOIzXkgIpGFZOzYsVpMQmy6UgumzRTtxgQjKp1h2teU+iCswQEiXRZ1oj3I6LJgwQLNIyiLCxaVzpkzR2dswfnI3mIX9Ae7pMokKKs+uOqlQHcR4vckQAIkUBsEKNBrY5zZyzIjgGhwjx49dArDqCK5u3ft2qXFI9Id9u3bV82bN0/nJkdUOI+or4hciGAUafdVV10V601AkmGAXejQoUOBIhqTGHwflce8XDYjimJAgZ7kDuG5JEACJFA9BCjQq2cs2ZMyJBC2wc/GjRtVhw4dAne1NLthi0qIUIma5yU47Q1+JDc62gnhjg1+wqLXaQ6JeV27XuHs2mgIbyDuvfdeHUm3C95KBO0ymmYfXHVRoLsI8XsSIAESqA0CFOi1Mc7sZYkIhG3wA9/07NmznZYKCGBYO/bs2aNg54A9Q6LIEJtr1qzR1pcsS9AkwYz8+0Sv02gfWAZxQ/tuv/12tWzZMjVs2LDQS4mtKMqvnkY7k9RBgZ6EHs8lARIggeohQIFePWPJnlQpgeuvv1737NSpU6p79+46youoNjbpmTp1qvdC02LxuAT6tGnT1MUXXxxoL5EFra5r+yx4RZ8nTZqko/XwoOMNxKuvvqqrxi6irui5tMV1nKutWX5PgZ4lXdZNAiRAApVDgAK9csaKLa1AAhCFYQsqYcvwEYsQpitWrNC9l4WMiAY//vjj2ouedYmyuMiiVQjloAWaTz75pFq9erWziePGjXNONBCpx6QEpampSfvg+/Tpo3cC9VncKQK/1DaWKBgU6M5bhQeQAAmQQE0QoECviWFmJ0tFIMo3HfUdBPjOnTtVv3791Lp160Kbj8i1b6rGJAzEaiPebcki0759e6e1JMl1zXMxoYHVp1hLDwT6jBkztG8+KNViXiwp0NO6I1gPCZAACVQvAQr06h1b9iwhAQi5Nm3aeG+EY4tJ/I4INyK/dkFk/fDhw1pwBhWxlcydO1enCAwrktElYVe9T0e79u/fr6PXPrYU74o9DjTTJWJhql1GjRoVOVZyfrmwDGoH/iCPX7DdgwYPKVcCbTpdVq5NY7tSJDBpcOcUa6v+qsYOu7z6O5lyDynQUwbK6qqHgGT8QJQYXu/Bgwd7WSlAQBaHwi+NaLNdsNgRvukgW0g5EzQ95XEEOqLfUXYcTGJcdh8cs3v37lA8mMxIfvRyZhjVNgr0Sh25P7WbAr3yx9CnBxToPpT+dAwFejxeOJoCPT4znlFjBBB5ffrpp7UP/IYbbtAbBUVlCzHxRNlYKgmjaXGRCQcmH65dPKWPssGR3ee1a9fqhZ7g6+MjT4sZ+oNSboKeAj2tES5dPRTopWOf55Up0OPRpkCPx4sCPT4vnlHjBBBVf+SRR7SohKVi4sSJgSJPFoCG5UEXjK6ocbngRiYZpHi0U0MigwtYvPTSS0U3FXUMGDAgFy+9mQdd8p7L5KMc0i9SoBd9G5XNiRToZTMUmTaEAj0eXgr0eLwo0OPz4hk1SgALDLGlfGNjo15kOHLkSIVdNGH5QFm+fHmLCLBEzsPyoAvGcs4oYg51sYtdfW4XVx51ZILBYlksmsXOqWHF5UGXfOlPPPGErgKTJ+GPayxcuDB0TYBPP9I4hgI9DYqlrYMCvbT887o6BXo80hTo8XhRoMfnxTNqiICIcuzcuX79eh0pv+OOO3SqP9OOgYwgAwcOVHfddVfV0sFEIygVou9upmH50LHYdPHixYXdUYMA4tp407Bly5ZEHnRzt9GgduMtAUR6WFrMPAaXAj0PytleoxoE+r/P66/anvcXLUDtf+uMumfJ2UXtQd/LwUO+91M17+97q69deUHh/BmNr6nXDp1WX+nRVjVM/Yr+XD7LdjSyqz0vgd7pgnPV4OsuatGRNc8cbPH7oGsvVBd1Pq/w2clTn6gt247p36+9spO64pJ2he927XtP/erNU/p3Ec3mZ1kRo0CPT5Ye9PjMeEaNEICgg+3hu9/9rl4gGragM2qb+TTyoJfD9vRi7YHnHOkIpSxZskT78vE2QUqQbScqH/rkyZO9PP2oo1evXkX7xl0CHX3AGxIK9HgP+NW9vqiWzfqrFicd/fVpddv31+vPvvd39eq2IV9uVemUhf+pP5NzP/jwUzX07if1Z/98/zfVX17eSeGY/z7wm3gNKvHRlS7Qtzz4dU0wSJDLZzjG/N5Gju9Pf/QH9X9X7NeCXI5d8Y916qKO56qH1x9S615+p8QjlezyeQh0U3i//tYHusEitvH7K3vfVaNu7q7O+eyf6+8g3Id/4xLV5rzPFH6X7/EdRPKZj36vNv3kLTVkQFf1hfafU1JPMhrusynQ3YzsIyjQ4zPjGTVCABH0pAsXk1pD0tqeHuJU7Djm8DU3N3tFjV1WHbPOrGw7EOgQ0MjFDjvL0KFDvTcpQvuiLC6w2eAtSVjay7xu+UqLoJvivGHVz9W/Pbu/IK5/cfBd9Q/zfqy2rxyv8YnYXjT9RjWo7mIFEQ9RDiGOc2fc8VX11JZfqqMnzhR+fvBfm/JCn9p1Kl2gB4GQiPjb732sJvxgl4oS6KMGXajuHtmjIMoRbT/z8e/Vzl+eUrcOvFBJHakBL1FFeQh0EbWmiJaI+Ke/+6M68s6HBcFuRtVFpL/b/Inq1OFzBVGOzz/7mf+j9h5sVnV9OirUse65w7kQpECPj5kCPT4znlHlBFwpAaX7UakBJVpbbB50uUYa29M/+uijasGCBTqtI94IYHFku3btdFYaCF174WeawwtRjQIPOUoaaSVlEydYj1588UW9eHX48OGtrEdB/UB7Zs6cqU6dOqWQPhNvBLCmAPYlvA0odVaXShPoQYz/9pbeWmBDgD/13IHCzxJRN7/H+Rd/qa26bvxKtfnhMWrPr36jLu1y9nW8HJ/m/ZhHXdUo0MXSsmHrO+onu98r2FRsnmJbCYqgI3IO20ylW1ukz3kI9KD7teel7bW4RrGtLnK8RMdhdTn/85/REXYzgo7jEGXPw9oibaJAj//XhwI9PjOeUeUERKAjQwuitNisKKh06dIlVHCmlQc9je3p0RaxkYifGzYOCFNs+HPkyBGvETXfKEAkY4dT1+6bdhabLLLWYKLk8rGbHUQ/sNnSjh07FN5w1NfXpyLMZTKSZGfXahDoYk95eddRNXPxC63uLYmgI8KOYkbQIeoh2CvR2iIdrRaBbvvMIc6XrjvUwkcun313VA8dHUeBAP9G346F3/HZz/a+rz3p+P/9/7Lf6+9NuR9UKoFuim/xmdusTG85vhNBj5/fPvGR9qubPvU8WFOgx6dMgR6fGc+oAQIQr4899pgWoWKn8M19buJJmgc9je3pTVFu/ox22r+HDS086FOmTNFiHuIcUXhEn2E3QWQ+THiLLaVDhw666jB/d5xNj3B9ZNTZunWrtqWgHWhPqTd+ilqL4PvIVKpAt33mYm+x+y3Rc3yOqLlpkYHdpd3557RCheMqqVSLQDeZi1iPsqcsuecq1fuSNq286bIwFJ50FFl8it//+v4dlTS0LdpaCoFuetLDoufiOQ8T4CKU4UUXrzo6FlZfWgNEgR6fJAV6fGY8o8YIQGSKnWLChAnaShHHClFM5FkQp7E9vZnGED9DVMPqgnbddNNNXgsjzQwnEKIbN27Uuc9hwcEuq1HebVhsli5dqrvUvXv3wLsnKEOMfSDqWbVqVcGSgsWpccfCtLjY9Ute9FLe3pUq0E1mItbNRZ/43hbnNmeJrItQF196WCS+lOMUde1qFOg+2Vdsn7owkoWhWCgKAY+o+xc7nKMj6hKBL9exjGpX3gJdIudRvnERwYiSv/xK60W4ZvQdC0Rx3G8/+YP2sYedk9bYUKDHJ0mBHp8Zz6hRAhC02PESYhP+ZZ+UfMVGntNELFYWiGrYdST6LT5sn02GzDcBiLojEi5Rc5+3BK5MN+ivK3sK6sC1ojLqRHFD5B1+ddTTu3fvVoeCTZyJV5pjJHVVg0BHX8IWhuK7oIi4RNKxSPSWr3VXpz/8VC1cvk1neAmLxmfBP406K1mgm1YVpEuUYgr0t078Vl3S+fOtIuVBEXSpD5H3Iyc+1qIcGVxQsJC0ki0veQp0EbdhUXEzlWKYr1y86+biUiw+xUJTpHHM2vJCgR7/rwsFenxmPKMGCUhO9NWrVytscQ8h5yPQk0SebcwQmMePH9cfu8Rs0LmyQFP84xC7dk73sKHt1q2b7jfqQDrCBx54QKdGBJe6ujqnjz1KoKdhDfG5JX1ztvvUldUxlSbQTWuLCG87gi6edDP1os3vqX8aqdqef45Os4if4UNnBD2ruyy63iA7i0TBIbQffPJgYZGoRMDNvOfmIlCpy/SlM4LuP64+wlsytrgysshxEPAo8KUzgu4/FqU4kgK9FNR5zYohAFG3du1a7UVH1Bw7iH7nO9/xzkaSNPIMUGIjgTXFLNOnT1fIEpNHkTSEYIB27Nq1S6egnDZtmr78Qw89FNgMyUIjKR7tiQU2KkI2mUWLFinX4kpMBubPn6/XBgQV2JBcE5dy2IwoarwqTaCjL0F5zsXeEpYDHefJMWJtkTSNphUGx9GDnscT3vIaIsjNT+2855Iv3TzGjLpLHWaU3Ky30tMtZh1BD9qgyL4TZMFn2B0iUfGghaXyGc51ifs07kBG0ONTpECPz4xnVDkBiTDDpw0xKtlcilkkmjTyDHsKRCWizGa0G4J31qxZepOgvEQ6POB79+5VV155ZWHXVAj0qDSNskHR4cNnc+0GedB9/Oc4F9dC1hisAyg2P73kQsfCUlm4Krdz3759c2MZ9ghVokCv8j8HsbtXyRaX2J2t4ROyFujVhpYCPf6IUqDHZ8YzqpxAGmkWBVGxkWc5H21BlDlIhCOi3KNHD/191kUWq8LmgiLXhN0FEwVX9DsNGwu870k2QRI7DnzoQZF2V8rIrBmjfgr0PChnew0K9Gz5lkvtFOjxRoICPR4v+ffgzw4cOPA/PXv2jH82zyCBKiQQtS292V3fyC8izxC0N998c2ERoivybAp0/ByWxtBngWbSIRJhe9999+nIuXlNWYAq/vSoa4mPv1evXpoDzj1w4IBe9OkTEcdkZ8iQIU4bS1gbfDLOJGWV9HwK9KQES38+BXrpxyCPFlCgx6NMgR6PFwV6fF48gwRyJWBuT29GfcWP/eqrr+p0h1kWe3GlPSkw0ziGtUOEPCw5d955pxbZYtOBjQgZZlwZVHA8dgyF5QjRbrsgX33UTqVgBptQ1rySjAUFehJ65XEuBXp5jEPWraBAj0eYAj0eLwr0+Lx4BgnEImBbQ+yTfewpkrsb58Ke0dzcrKPPSJc4d+5cp7CN1eCAg10CXbzhUbuEjh8/Xg0cOLDgXTcvgzcM2HQInv+ogonA7t27Qw9xsZBJDfiNHTu21Q6xTLOY9E7h+SBAgV4b9wEFerxxpkCPx4sCPT4vnkECsQiYKQljnWgdDHHZ1NSk9u3bl+r29D5tirK4IM87xC4i+VHR66gdS/NKf5jGpk8+vJIcwwh6EnrlcS4FenmMQ9atoECPR5gCPR4vCvT4vHgGCcQiUOzCRmSS2blzp+rXr59O8RhW8lrYCHGLKLikekT0Hr5zpF1ctmyZzokeVRBlx7kNDQ0thDz6OWPGDIWsKmGpGu16MWHYv3+/3mzIx7sea8BKfDAEOtcDlXgQeHkSIAESKAMCzOJSBoPAJlQvAQj05cuXxxaSElWGbWPOnDmhgPJODYh2QRzDmtO/f3/vBZsQ1RDi69ev12Ic6RaRehGiHbnlIdxdYtvOgy55zzFxQJ15pZvM8m6lQM+SLusmARIggcohQIFeOWPFllYgAaQXXLJkic7djcWVdonybZdTd4t9E2D3Qd4MHD16VC/0xBuCKGuMeT7aACGOvOuTJk3SmW2w2FQWf06dOtWZ7hGWnHvvvbfwJsCsH28FkqRxTGO8KNDToMg6SIAESKDyCVCgV/4YsgdlTACiMqq4BCHE57FjxwIXgorYdeUgTwMP+oEMKkizWKpi78oqAh3tgfB+5JFHIgU2eCHTCxajujLGlKqPFOilIs/rkgAJkEB5EaBAL6/xYGtIoAWBqAWUeS2uFAGMyDOELRa+2iWPNwFRAl1y10dNeMBrx44doTnly+HWo0Avh1FgG0iABEig9AQo0Es/BmxBFRKAtQWiVXbQDOtimLBFtBeLQ2EFwWJM+KztgkgwbBm+iyuTYE76JiDJteXcMIuLLGB17WiKtxGwxrjeWqTR1mLroEAvlhzPIwESIIHqIkCBXl3jyd6UCQGJ9hYrbCUlIHJ2YyEl8p/bBf5reNtdiyvLBEniZojAxoQFBdF8sDl16pRCjnRXFF8WqoqgtxuUV0acKBAU6IlvE1ZAAiRAAlVBgAK9KoaRnahWAnnaWCqFIQT2gQMH9NuFPn36qPr6eq9JSqXkQWeaxUq5E9lOEiABEsiOAAV6dmxZMwmQAAnEIsAIeixcPJgESIAEqpYABXoJhvbkyZMK/7GQQK0QQLQbBTYSu7zyyiv6o2uvvbZWcET2kxF03gYkQAIkQAIU6LwHSKDKCcDa0bVr10AbCLKfxMlFXiwqWSwb5BOP+q7Y69nnRaWrlGNlYW6cDZjSap/Uwwh62kRZHwmQAAlUJgEK9MocN7aaBLwJYKGqmTPcPDHqO+8LRBwoqQ3xfxQsbDULdiRdsWKFWrRokXOToSTtwfWR5eWll15SmJQgoo+c6OYmSUgf2b59e73w9IknnvDeJTVJu+xzKdDTpMm6SIAESKByCVCgV+7YRbYcEUNsyd67d2+vBXRViiG1biEKfebMGdWmTZuy3eTG7qwIUUnHaNtLIFIfe+wx9eqrr3rv5hkXqOQnP3z4sD61e/furaoYN25cpuJcLjht2jSdshJZX5AVBz9v2rRJC3HJ7LJnzx696dHmzZtzSV9JgR73juLxJEACJFAbBCjQq2ycIcznz5+vhReKCBDk0cY26fPmzauYHqMvkkIQPz/99NO67aNHj85t0vHoo4+qBQsWaFEnBVHWrCO+5iBBPDY0NKgPPvig1di1a9dO74wZVJB6cPfu3VqAY+w7dOjQ4jCce+edd+YSKc7DxuK6scFxxIgRateuXfr+QZsgyMHPzpaDNwtmvnQc6/Ps+KR7jGonI+iuUeT3JEACJFAbBCjQq2ycwzZzgcCFsJ06dWrm0UpETVGSbEEPPzA24dm4caOOWF9//fUFkYwobB6bzYg4X7ZsmRo2bJjuEzg2NTWpKVOmKPPzLG+jbt26qRtuuEELbNm0CIISwtvHipG1jSXLvqdZty3Czd9dAh334/Hjx3VzYJWB0IdXXQp2KF2yZEnhfi223RToxZLjeSRAAiRQXQQo0KtrPFXUduh4df/II49kLm4hdjAR+K//+q+iI92IRKIv8E6jvuHDh6tDhw7p0aqrq9NC1fQPZzGMELaTJ08uiHPzGnmyFO+0LSLxVmTgwIHqrrvucna/VG8jxHuOBkLEhpU8FmaCAe6d++67T1u/fvjDH2q/OXzpiJCjrZj44f/4LujNBCaf27ZtC7S/wEIzYMCARBNTCnTnrcwDSIAESKAmCFCgV9kwRwl08QNnHX1GtPHxxx9X69evVyNHjtRC2yw+YsyM+priCfXkFRGOuk5eGwhFRXl921DKtxFibYH/ffXq1aFPm48PHZM2vAXCG5ViC56BmTNn6rcxsCpBrGMSiJ/FBoQ3E2EWpqyz0VCgFzuyPI8ESIAEqosABXp1jacWrxAas2fPVpMmTSpk75BFcIjGhllPbCEdhgaZN6KKTATCjvERY4gOI2qOtiIyCb+0eIBhd4GdIIlQ8xl2iDFYbODnN6P1ELwTJ07UthMfX7LPtcKOkagvfNMoPXr00BFf9B0WHKwxcE24yuFtBJihBL31CMvwYjMxPeNJmNrnSttwjyGjDCYTYc8I2nr77be3shaFfR63nRTocYnxeBIgARKoTgIU6FU2rhB0EOawgKBAyOE1PiKGrgVsIpSQ/WXVqlXq3nvv1VlLUJDB5IEHHtDZLx566KHMqcFCAp+3nW0D4n/hwoV6cV8eBcwWL16sJz3wviMbCXhCoGMSJItYs2wLJijNzc3acoH2QEQKlzVr1gRacMz2lMPbiDQiz5hkzpkzR7OAB9wudtrEuGNi2oCizpUFo/Y94Xq+fNpDge5DiceQAAmQQPUToECv0jGGmDlw4IDO99ynTx9VX1/vLSaRD3rdunWtop2INEIE+Yhj8WgH4UVau6ANa+xjUce+fft0+2WRJsTRzTffnHn03GwL+r1z507NEtHVPDb2ketjHJG95jvf+U5hPCR9oo9VCPWU8m1EmnnQJStNYgHfugAAIABJREFU2CM7d+7cyPtCngk7Oo7xxRsZTLxcbyPk2rJYGPdnmvcE/iCPX7C9Sv8qJe9Wm06XJa+ENZBAxgQmDe6c8RUqs/qxwy6vzIaXqNUU6CUCn/VlIUaQbQR2lLgC3fSx2+2M+s4UlbChTJ8+Xaf5Q4EoRwQYXl/bMhLGolQLG+32mO0I2+TGPkcixq5xdk1UxOIi2Wxc9QV9n/XbCETow2xL5ZQHXVKQghHefiBtJYQ57ke8EbnnnnsyX3jsGj8K9GhCFOiuO4jflwMBCvTgUaBAj3d3UqDH41X2R5sWF9hbkJoPi95QfHN3mz52Mw858qv7RBkhTjExgD/btDagbTfddJMW6i7/eCkXNpqDjInGHXfcoTOliL0E1gZwkHzaQTcFGPoUV8RW8r8vXbpUp520NxuK8kub18/ybQQmbch6gkWgYf1JOw+62LG6dOkSW1Rj0tDY2KjHEKI8rjUGfYGwN3PjC+ukNhcKdAp0n78bPKa8CVCgU6CncYdSoKdBMcU6zCwTdrUQaC5BB4Hw4osvtopSo15sSoNUhS7fNKLvEC74P66JAk87RLXP4kxTjNnCzFeoFbuwUSwhaP+xY8ecE4GoobNTKUKIiuc7Kmqc4u2gxwC+67DSt2/f0IWqGHPYccSeE1ZHXIGaZv/i1IXJCu4/rAkwCyZMPpM+8xzh6rNg2TwPTLEwF2OSRZpPCnQK9DjPBI8tTwIU6BToadyZFOhpUEypDkSNsfgPIhZ5mu3is818VGrAuOkJTZuMr98ZbTaFLX7GYlPJiQ4/NDzuLmtHsQsbJfUg6gdH14QmaujMyYTkYpcMNr4TjZRujaKqEYZbtmwpWI2CKnJ5t+Uc0+qDexXrFHwj+KgjaeQZ9w6i3uYkEe14/vnn9W6vYbnxpa123zGWWHCLbDy4J336gj7EeRbiDhwFOgV63HuGx5cfAQp0CvQ07koK9DQoplSHb15rl6jEYkY704rYS+JsHiS7J8I/HqfIrqViDZFdQOE/h8Dy2WSo2IWNYo1BVFh23Qxqu48YQxrDvXv3apZii0CKQxRE+Lt27ercJEh8z+i3XZARxmfBbRz2WR0rPvYjR44oYSxWH7ytcE240og84w1G2Bsg842LzcD1FkKOj3obIceIVcjV32LHgQKdAr3Ye8c+7ys92qqGqV/RH7/93sdqwg/OpmpF2fLg11tdZsPWd9TSdYfUd0f1ULcOvLDw/cPrD6l1L7/T4jzzs7TaW031ZCnQe17aXtX16VjA9env/qjWPXe4BT7b633mo9+rTT95Sx8zZEBX9YX2nyscv+aZg/pns175LO0xoQc9HlEK9Hi8Mj8aYhZpBOOKYmkYxAgWvUEQmnVgkSGKmZ4uzNoggkZSNUrUGFHGqDzqJhwIUxTYacRHjXp87RRJFjZKBB/ee7yRCCo+YkyEKOpAXSJEwQccfScaGAscD08+hCQmUBgjRGN9dgHF9RoaGvSiRrsgd3fQjpfmcWls8GPel5IfHpMV2TXWNdFII/IctUA5zhsN3B8oyAwk9+bgwYO9LCuSyQgpN4Oe0aTR9TwE+vf+rl7dNuTLre6lKQv/U/33gd+ov72lt5pxx1dbfP+Lg++qf5j34xbfHf31aXXb99fr4576p5Hq4i+1VdeNX5np30guEvXHu+If69RFHc/VJ5gCXcT5z/a+r+7/l/36e/kMIv3Gazqptuf9hRryvZ/qz+XcJfdcpXpf0kaJkPdvSe0dmZVAN8X1rn3vqc5fOFdd1Pk8DRi//+rNU0pE8NsnPlIvv/KOGv6NS1Sb8z6jINKbXvuNGnzdRfrn19/6QAt9OW7Uzd3VOZ/9c/X89rfVu+9/nMmgUaDHw0qBHo9X5kfLhieyq6F5QR9R6UpFZ9YXZG0wt0OHeDRFkY8wjdqQRq4tqfdcYj3JwsY03kagvejzc889pzmImEa7kBc+bDMbk7EZ9TVZIjq/detWp7hGXd26ddM2DCz4lbcC6B8mDU888YRzMpfGBj/2DrVmqkyfzD5pRJ6DFi+Djzwzy5Yti8wJL292cM7UqVP1+OF+xXOAXW+x0NU1pmlswhX1RyQPgb595XjdBBHki6bfqAbVXaxEcG9+eIxqd/45qmHVz9W/Pbtfye9Pbfmluu4rXbQQx3cQ8fj/xZ3baMEvx2f5R5IC3Y+uRMFPf/QHLbZFZJtR9RmNr6nXDp3ddE7E9/63zmgRLsdD5Lc59zNq1ZYj6u6RPRTq++v7d/g1ooaPykKgd7rgXC2uTTGOnwdde6EW6RDdpz/8XeFniZjjGBHGJ099oqPnIsrxOT775NM/6vPw85ZtxzIbOQr0eGgp0OPxyvRoEceI2AZF53xsGUkbaAtbW3xFWQlwbcnggmgz8nejYHt2WZgqPnssPoXAjMqEgnPBBBsnwZPvWtwa1nex6ug/ZjHsOhBjKC7RFsXc5Gez9BG2GA+8tZBotemrhw1o4MCBzih8Ghv8YJIgbwzwJgWbVkkEuq6uTsH6ElXSiDxHZSjysdlETYpk8unqR9Lny3V+1gJdouNm9Nv87KnnDmjhbX4vEXd81vb8c3QXht79pILQh2i/5Wvd9fGIsGddKND9CEvk+8iJj9XXrrygRQRdIusitk1LC6wrdwzp1iqCjqsiGk9rix//LAR62JWvvbKTuuKSdgpWl9/9/v/paLkIcDlHougi0O0IukThs7K2SDso0P3uHzmKAj0er0yP9rULuBqRJH+4S6BjV0tMFMI8uBBiM2bM0DtuoojvXIS46euG2L/yyisDBbB4t2EFQUHmDIhriFK8XYBdxFWEp+3/Rn72OOfH8e3bbTKtIWbKRghC/C72obC+mONhj43vWwLXWxWfRaKoA1FmezxxP6C4dpdNM/JcbI5/lw3GZ8LkuueSfp+1QA9qn0TQYWNpPv2Jjqa/vOuomrn4f3cj7vVFtWzWX6kPPvxUnf7w0xYRdAjzPKwt0m4KdPcdJtFwRMhvu+GiVgIdNdg+c0TO71lydnfmUYMu1NFyKbDCQOSbx7hbUdtH5CnQRXxDlHfs8DltU4F95ZW97xYGQawxZrQcX0LUf/jb3+uoun1OFiNIgR6PKgV6PF6ZHi2v4GUhYjEXS5o/PMriApvC2LFjdeQ7KsUcRDgEtWRQgTVh+PDhOtJrZ0bZsWNHoNg37QyTJk3Sx0CgCyOxKIQxEgGM65kRfIlIwzLiEulg+fjjj2thOnLkSG1zMYuP31jSZiIyK/zk7cGECROcbZDxwAQHpUePHjqajpSXNudi7pc45+B6mFCYO7lCoGPTn2LfbsS5ftJjMRZY34Ec6OabFEnfiHH28dJH3TeVlgfd9JvDPy5iPUigg79YW/AzBDusMGbBZ4iuZ1Uo0KPJirgWMT3v73u3Euj/Pq9/C9uLCHrUHBQhF386bC/iacex8KizBBPIS6CL8JaFouIjjxLopoVFFoYioo7IuxRzUWmaY0yBHo8mBXo8XpkeLVHj5uZmLYSRVtEsPmkWi80fbl4H4lZS2uFzCErYGxA9dfl8cXxU7nNfgW57nkWgo347P3nQoJibJdnfgzOErit6nVbUF0JfJjTiv49jV4IIxj2BxaCyWRJsUBgTycvuc2MmtQtJ5Fq8+BDs9fX1sXPNg0ExGwz59NF1DO4LCGzcy2AIruiXb45/0y5lXmvt2rV64gpbV5LJSp4RdFucoz8ugW4uAv3n+7+po+cQ6RDmz/7ssPaiw/by4L82uYaiqO8p0KOxiZgW8WwL9CDBjhrlc9tjbnvTEU3/TfOnOsuLuci0qMGs4pPyEOjm4k/xm5vRdCwQlSJC3ra+iKAX6wsWml7S5XwdUZdFp2kOEwV6PJoU6PF4ZXq0Kx2czyLRYvOHmx2DgEKEEf+H/xtCVqLFEDiuFHPmoj1MKhDtRgQawgjtkwWGqMtcfGm2IUqgi3COynGetp2hlKISXEyRj/4jE4xPBB/npmEXwiQBEwIZR9SLz5ALHYt9XRYXmbjJDpwSaZa3AMuXL08kbOM8mODR1NSk9u3bp++/YiYZQdcDjwEDBiRas5CXQBchjn6YotvlUZesLXKcRNRhj3l2+5vav25G3+OMi8+xFOjhlGzbShRP265i2lpE3MtnEO0vvPquFuXI4PKT3e/p9I20vIQTzlKgm4tFbcFt+tHN1IsijE3RLYtLIc5RIMqRwaXbhedrT3sWlhcKdJ+/cn86hgI9Hq+yP7rY/OFh4tjusK9PFwJMdnxEdBKWEvyOn7FFOtLUQfCF2WXCLC4S3Xele5RJgp3lRMQqrutjJTI31ylGVNopK22erih+GjdcGnYh3FdBXnzJr+/ayVNSM2JNAUQ9ikz0fH3sabDIsg7XAmqfa+ch0BH5/svLO7VYCGq2zc7iIikUzcg4joEfHYIdP6Mwgu4zwvkeY0fMzewuZjYWiZSb6RhlMSlsLyjwpTOC7jd+WQl0EdVoRVg6RImKi3iX6LltWxGxjIWhUi8j6H7jm9dRFOh5kY64juxSiUOwANKMUsZtXpL84RJ1lnzd9rXRzrib65iRZ4hVbO5z7NgxnbowKgJsZuxAOyDssdgT4t7X5yv+b5xv2hlg2fFZGJmGqDQznsQdSzlevNNBmx2hL67dUpPahVyLUX12qLXf7JgC3ddyFMVPxDF8/VEWk6Q55cWiFDTRwgRUFjMXO9ZZC/SwHOhor/jHr/7fRaFmHyQPOj4TgS9pGs066UEvduSzOS/I0mJ6zu2rSvTctLbI4lHzPKZbjB6vLAS6vUGR3QJzwyIR6XKMLc6DvOrmOVmlW2QEPd5zToEej1cmR4s32Mdj7tMAiPTt27frQ5F+DoIFYtNc3BdUD0QUCiLbEH52weQB9UUtEJVzkkaepR4IqgMHDmhLR58+fbQdIY7HN4mdIQ1RiTpcAjpqTCUtJQQoJjR28blnktqFpA1BecIxebjzzjudC4ejWEr9Sd4miHUKizyRRQgTuqCSNKd81LqEyZMnR+Zh93l2sxboPm0o52NocSnn0WHbhEAWAr0a6FKgxxtFCvR4vMr+6DT8xr42ljAYSSLP4q92gXZtcuQ63+f7NEQl6kjir3ZFr337gckVsq2YGXF87UK4hryZwRsMmbzFXTiM3Wxti4u8KUH7XD52sEiSDz+NnPImb/DDhlU+kySfccIxFOjRpCjQfe8kHldKAhTowfQp0OPdlRTo8XhlcjQiiOLLjbqAT+aPpH5juX6SjB1JIs+unN3SPh+LStLBCptoxBGV8iYB1gs7TSPa51pwi2PAM0l/07ALCUvT4uG7SFXONdclQJCjwLYDS1dDQ4PzzYiwxHoGZDnCRklxSho55XE9LGxdsGCBtltJQVaYRYsWJVogSoHuHk0KdDcjHlF6AhToFOhp3IUU6GlQTFiHK3uLVO+TxSWp3xjXSpqxI43Ic0KkqZ2eVFSKbSisQWH2F3PSBusHcnQjco1Jmll8Jm2m99+2Cz3//POqX79+obYlydoj6xPC+uEz0cC56BfagAwqaHvUtcOuhWj+5s2bCxlkJk6c6JXqMY2c8iLOzXSjYqOaMmWKVxrSqJuTEfToR5cCPbU/bawoQwIU6BToadxeFOhpUCyjOpL6jcX2kEXGjjiR5zJCmoqojNufNCdtUYs4XQs85X4qdqIRt99xjsf9hAkGNh9CQaYZl/UpaU55cAjzmvvk53f1jwKdAt11j/D78idAgU6BnsZdSoGeBsUyqiON9ISIloZFdl2CTlAUG3lG/fA2u0rSbBmu+s3vEfXduXOnXqhabNQ3zvXSOlb8/EiBGBR9R3/gCXftDJukPbIxkKsO38w8Uo+8YUDfYDWBMMfY4HdXFqQkOeWj7v801gtQoFOgu54Vfl/+BCjQKdDTuEsp0NOgWEZ1JPUbp5GxwxRRce0MsvAOi+/uvfdehXzn2HVSCjKJwLecdMdG3yGTiQY808jdjjSTuP706dP1xkt5FURnUeC7xhij/4MHD47MqCN+fghwtL9Dhw4tmtuuXTudgcXc9j7t/pg7b2IsR4wY0SIbzY4dOxQ2L8IC0rDMK+b9hIj5qlWr9O6fEOLDhw9v4fv2yctuTrhQtyu7kcnEXJdgZjNCnbDawB+f5L7AH+SePXumPQysjwRIgARIoMIIUKBX2ID5NjdJesKkGTsQuUUZM+bsBibFlKhdGZFbHItqfdI9FnNtOUc42JsdgS2EpulDTnKdqHMhOEePHq0PwY6sYAoxiEWj8KUHpT606/N965FVH1Av7olt27YFZmrx3YFTbDbjxo3Tk5OwdJtR/ZW0kJgMyIRF0or6ZtsJm7RBoCNTTpw0oDZzCvQs70LWTQIkQAKVQ4ACvXLGyqulEA8QdK5opE9lxWbswHkQk0E+dp/r4pgkvmnfa7iOk4WRQQsgo75z1RvneyxK3Lp1q7Zu2EUmCkeOHHFWCVGP6DPuDQhIMyLvPDmFA9JgiclKEvErUW7YeszJnUyCMOmKs9g1C9sTBXoKNxurIAESIIEqIECBXgWDaHYBQgibtQQJury6CiH0+OOP6wgvbAh2ekGf9HxhVgLJorFr165EYs2HheTNDrLT5BWVdk0EfHLWy46q8GnLRlPguHTpUoX0gHnYhcDy9ttvV/bbiLDPfcYn7jEy4QwS4b7+8TTeDkW1mwI97qjyeBIgARKoTgIU6FU2rpL9o7m5Wdsw7OLKcpEGjqjdFlE/LAou+wuimtgREiJf7AjwUqPkYS3BdWQhIvzRJktMgF588UUtdqX4TDqKYQuWyFLS2NjYwisOPvBugw/aE1Wwe2aYxxuZTwYOHKjuuuuuYpoX6xxZMGr7+eMuEI11UeNguaeCJq9oGxbN+myWlPTtEAV6sSPI80iABEigdghQoFfZWLs2+kmy4U0pUJkL+vr06aPq6+szj5xLP10TDZOHz6SjWH4ibBHtvuaaaxQmX5iIYeICke6yM0VF2V0R+mLbHHae5AxPkgc9bpvMnPKYqMB7bi6MlTzzEO4ulmm8HaJAjzuCPJ4ESIAEao8ABXrtjTl7XIEETGELwY2JiktMSjexqBZWI0T8TQ+3rBVAdhXXG41ikeEaUpCxJaxk9QYC1/PNKQ/R7vKguyZtSSdqtLgUe6fxPBIgARKoLgIU6NU1nuwNCbQiAIEKcS5Rd0SQYRdC/vCs7SUSoUeO8tWrV4eOTlJhWy3DToFeLSPJfpAACZBAMgIU6Mn48WwSqBgCEOhNTU0Klo687UIVA6nEDaVAL/EA8PIkQAIkUCYEKNBLMBAnT55U+I+FBEiABGwC3KiI9wQJkAAJkAAFOu8BEiABEigTAoygl8lAsBkkQAIkUGICFOglHgBengTKmYB4yF1tdC2udJ3P788SoEDnnUACJEACJCD/HvzZgQMH/oevVXlDkAAJ2ASwIZNP2bBhg89hZXFMkow4WXeAAj1rwqyfBEiABCqDACPolTFObCUJVDwBROORtx3ZY+ySdTYZuZ7sqorfzZzyN954o1q+fHluOfbDBpMCveJvc3aABEiABFIhQIGeCkZWQgIkEEUAwnjTpk1qzpw56rLLLisJLETOe/TooTBRMHdOxeejR49WN9xwg5o3b15J2iYXpUAvKX5enARIgATKhgAFetkMBRtCAtVLAKI4y82IfMhh0yS0I8iOE/WdT91pHUOBnhZJ1kMCJEAClU2AAr2yx4+tJ4GKIPDMM8+offv2OXfqzLIziJTfdNNNauXKla12YZXFsKVe7EqBnuUdwLpJgARIoHIIUKBXzlixpSRQsQTeeOMNNWrUKNW9e3c1aNCgVv3II7oOgf7888+rxsZGbWdp27atbgc2blq8eLGaPn164TPsfDpmzJjceVOg546cFyQBEiCBsiRAgV6Ww8JGkUB5EEgrzSI86KtXrw7t1Lhx45yCGAJ7/vz56rHHHgusBx73IPEvB2MnVXjgfUrfvn1L4kenQPcZHR5DAiRAAtVPgAK9+seYPSSBogmUU5rFadOmKUS2J0yYUPJsK0UDdZyIP8jjF2zPqvqarLdNp9IsSq5J2Ox0YgKTBndOXEelVTB22OWV1uRc2kuBngtmXoQESMCMZJ85c0a1adOmlRc8ihImC5WUb72YEadAL4Za9DkU6OkzZY3ZEaBAz45tpdVMgV5pI8b2kkAJCcBLfvz48UgrSVjzHn30UbVgwYIWedDbt2+vFi1a5LS3oE7kSh8yZEhR15Y2SR70oFzsyIWeZAKAulGSeNcp0NO/uSnQ02fKGrMjQIGeHdtKq5kCvdJGjO0lgRIQEP/2Cy+8oK+OhZUoV111lZo1a5ZTlIo4X7ZsmRo2bJg+V3b0nDJlijI/D+seUiEOHz5cTZw4UVtd7IJFqFE51jG5wOZE8NX37t271flxI/p2BWlkgqFAT//mpkBPnylrzI4ABXp2bCutZgr0ShsxtpcEciYAIV1XV6fuu+8+vcEPsp+IQIdwHzFihIJwjxLHsKdMnjy5IM7NLiAF4yOPPOKMXiOCvnv37tDez507N9IyUy65zqOGjwI9/ZubAj19pqwxOwIU6NmxrbSaKdArbcTYXhLImYAtbE2BjqZAOOOzqBziEOj4PijLSjHCGeegdOnSJdbOpNdff71auHBhIpuMRP87duyo2wBry9GjR3UayaS7pFKgp39zU6DHZ7rlwa/rk05/9Af11/fvKFTw3VE91K0DLyz8/rO976v7/2W//t3+7uH1h9S6l9/R30l95mfxW1UbZ2Qh0Id/4xLV5rzPqLdPfKRefuXsmFx7ZSd1xSXtQqG+/tYH6oJ256gvtP9c4Zg1zxzUP/e8tL2q63P27598lmR0uEg0mB4FepK7iueSQA0QcAl0ya4SJdBh/9i4caNOkWiKWNhOYFlBXvJ58+ZF0kQkf8mSJTpnuVkuvfTSwM2HgipDX26//XaFczp06NDiEN/UihD5d9xxh36bgMnJihUrdH1vvvmm2rVrV6IMM6UU6Ff3+qJaNuuvWmF7assv1YP/2tTi8+0rx+vfj/76tLrt++v1z/IZfr5u/Er92aLpN6pBdRerhlU/V//27Fkhl3ehQI9HfMk9V6nel7TRJ5kCfcU/1qmLOp6rPx/yvZ8q+/d/n9dftT3vL/R3EORvv/exmvCDXUrq27D1HbV03aF4janBo9MW6EMGdC2IbFOgB6EV0f7p7/6otu76tRp83UXqzEe/VxDrEORy/qibu6tzPvvn6vntb6t33/848ShRoAcjpEBPfGuxAhKobgJRFhfYU8aOHateffVVZ/QYYhbiGmIWGxYdPnxYi1oI9NmzZzuF7fjx4/XxEOlXX321hg6Bj82HsPjUZbORfsCHHhTJ99mcyLbj4M3BmjVrtHUHbwl88rlH3S2lFOhP/dNIdfGX2ioR5H97S281446v6uaK4MbP/3z/N9VfXt5Jfy4C3RTiOOflXUfVEz/eqwU/fp65+OzahVIUCnR/6qMGXajuHtlDC3OIbRHo8rmIc6lRRPr+t85oUS+iHJ+3OfczatWWI4X6zEi8f4tq78g0BbpEziG4IaijBHqnC87VghwFwrvbhefrCLucAxF98tQn6pNP/6gu6nye/nnLtmOpDBAFOgV6KjcSKyGBWiQAr7kIZPQfGU8giJGFxWeBpzCDoN65c6e2hEAQ9+vXzyns5VyI4UOHDgUKeR+bDaLnU6dOVXv27Cl6CM2FoLJoVfz4lb5IVCLgphi3PxPRDmEOMS8CXUT7lIX/qWZNGqA++PBTzRjHDL37bHabUhUKdH/yiIKjvPDqu9rKIgJ93t/3Vl+78oKCAJca5XMch2JH0PEZou60tviPQVoCfdC1F2ohjej3lzp+vpXFxW6RbYMRwW5H0FEnShrWFmkDBToFuv8TwiNJgAQCCcBvDRtHp06dVP/+/Z1ebojYHTv+5GENw+pTl+19N+vyEceIoI8ePVq99NJLRY8ustHs3btXPfTQQ9p73tjYWKgPk4SuXbtq60uxpZQRdLvNIsYhtkVkb354jDr94adq+2vH1W1DvhwaQRcBX0pri/SHAt3vbhSxDTENUW0KdPGX2550iaDjc4mWy9XgT4eoR3T9niXFT4r9Wl89R6Ul0E0iQR508/swT7mIfByLKPyHv/29tstA9L+y993UoFOgU6CndjOxIhKoNQLFplmEiF29erUTl481BBYS2GNsO4z4yl2RfAj0+fPnq+bmZm3LQVpFs/ikWcQbALw9gE0Gtp577rlHL371zWbjAlFOAl2i5yKyxcaCKPng+ktbCHT0y/SgQ9S3O/+cFt3Fef994DcuBKl/T4HuRvqVHm1Vw9SvFCLkQYJcFnqK4BZBj9pt4Y7P5HjYXsS7js/hUWcJJ1AKge4S8GitiHhE1LHgVAp+3/STtxINKQU6BXqiG4gnk0CtEkgjzWIa7NCOSZMmaWsNPOhY5AmRjCJCOeo6MskIO8Z3kSjqee6553TmGomWw5uO3VGTbFKEdpWLQLfFuSwgFT/59/6uvpVAF67ynYh0CHz40n9x8F31D/N+nMatEKsOCnQ3LlngOaPxNfXaodOFjCy28BbRLaJ875unA60vsjBUvOmIpv+m+VMdlTczv7hbVntHlEKgi0COWvQpC0PhPUcUfde+99QlXc4v/PyrN08VPVgU6BToRd88PJEEapmAK4uLj//b5If64qZHNM+HQG5qatK52Pv06aPq6+udC0wrZfxKLdDNhaGmPcVcGBrE0oyOQ9xDyF/apZ1qe/452h6Dz8yML3mOBwV6NG1zAWjYkWGiWiwu5vfmQlPxsiODy092v6ej9LS8RI9H3gJdIuOwsKx77nBg48TqAnGOAoFuLiRNanmhQKdAz/PfBF6LBKqGgEug+6RZBAz4xJGB5dSpUzo9Iawh8HRv2rRJLV++vCJENvoQlQ5S+lXs4JdSoEvkG203F4oG9SUsgi5CHufLz4ygF3s3lO482+IiFhi0SKLs5gJRM0OLiHaNBK8iAAAVwklEQVR42VGQFYYRdP+xzFugi/iOsqqIgMbCUDmeEXT/MS32SKZZLJYczyOBGiGQRppFMw/6unXrNDnJmw6Bj4KFl1kXRN8bGhrUBx980OpS7dq10/nUowo86MePH291yNq1a7Xd5umnn0400SiVQA/LgS4dtf3jQQJdPpM0jXad9KBnfXenV3+QBz0o0m5bYExriywMDcurnl5rq6umtAS6+MrD6EjU24yOB6VNFGuLGSWXz1B3GukWGUEPHiUK9Op6ttkbEsiEQNI0i+ZOonbGFUwAevTooS0rWZdu3brpTZHgX4eXHakj8YYA4vqJJ55wZqWJah8mGgMGDEjkQy+VQM+aeynrp8WllPR57bgE0hLoca9byuMp0CnQS3n/8dokUBUEIGb379+vxbRPakTpdJRAR1QaWVGiBDomCEhh2LHj2e2lgwoyxiAyjlSKQceh7bNmzdJpEW3bDoT6wIEDE6VIjOvFD+oDBXr6jwkFevpMWWN2BCjQs2NbaTUzgl5pI8b2kkCOBCCsN2zYoAVt0O6bvk0Js7hIZhakT4yyuKAdkydPVr169VKwyNi7fkKcz5w5U6dhRHQcbbaLKcptgW7/HtavsLzumFxgl1T46ZNwokD3vaP8j6NA92fFI0tPgAK99GNQLi2gQC+XkWA7SKAMCcjmQFGbBPk2GxFmiFgUCGmUN998U40cOVL7wqOi4xL9xvE4FwtNu3fvXhDiiIAPHz5c20uuv/569dhjj7XaoVS89NhoCQW2GkTTkbJRFqsGCXuzf1F53TGBGDZsmC+OwOMo0BPhCzyZAj19pqwxOwIU6NmxrbSaKdArbcTYXhLIkcBVV12lBTSENQR2WJEFn66mwc5y4MABtW/fPh0F79evXyshHVYHRDjag2uJ2N64caMW2LaFJsx+A584NirCYlD0Z8WKFdpeAz/6mjVrEgtsV/9d31OguwjF/54CPT4znlE6AhTopWNfblemQC+3EWF7SKCMCMD7jWg0/sMOmmHFFXmW88wc5ojKDx482FugmyIc9Zm/+wp0nIdJwmWXXaabhIj40aNHY/npsxweCvT06VKgp8+UNWZHgAI9O7aVVjMFeqWNGNtLAiUgkIbFBdFrU+gjkg3BPn369Mjc4tJd8bEvXLhQ79o5duxYHfXGRkV1dXWFLCwQ63PnztWR9aCCXT9RYEdBJB6pEeNMFLLEjz/IPXv2zPISrJsESIAESKACCFCgV8AgsYkkUOkEEKnetm2bmj17dguvOQT6iBEjvFIcyoJS2FFQJk6cqD3s+B3R/cOHD6v27dtrf/qePXtaIcP5yPCCMnXqVO1XRzQdYn79+vXqhz/8YaIUiWmMEQV6GhRZBwmQAAlUPgEK9MofQ/aABMqeAKLfYb5wOy963M5IhhlExuFtHzVqVKBtBgtBt27dGrgZkUwUjhw5EvfyqR5PgZ4qTlZGAiRAAhVLgAK9YoeODSeByiEA8Xzs2LHAPOOwpIwbNy7z6LVrIpCGjSfpiFCgJyXI80mABEigOghQoFfHOLIXJFCWBMy84UuWLNHRbWRvkYIFmtjFEz7wqDSLaXQONhv41xsbG1vkKof1BW2DzSXIGpPGtX3roED3JcXjSIAESKC6CVCgV/f4snckkIiARJ1dlYSlWYzKG27WmUYOcVcb8T36M2/ePO1VR3pFWaiKBaUQ6WELS33qTuMYCvQ0KLIOEiABEqh8AhTolT+G7AEJZEYA9hOf4ptm0aeurI9BxLypqUn71WFrQRaYUgtz6TMFetajz/pJgARIoDIIUKBXxjixlSRAAjVAgAK9BgaZXSQBEiABDwIU6B6QeAgJkAAJ5EGAAj0PyrwGCZAACZQ/AQr0EozRyZMnFf5jIQESIAGTwOc//3nVtWtXQiEBEiABEqhxAhToNX4DsPskQAIkQAIkQAIkQALlRYACvbzGg60hARIgARIgARIgARKocQIU6DV+A7D7JEACJEACJEACJEAC5UWAAr28xoOtIQESIAESIAESIAESqHECFOg1fgOw+yRAAiRAAiRAAiRAAuVFgAK9vMaDrSEBEiABEiABEiABEqhxAhToNX4DsPskQAIkQAIkQAIkQALlRYACvbzGg60hARIgARIgARIgARKocQIU6DV+A7D7JEACJEACJEACJEAC5UWAAr28xoOtIQESIAESIAESIAESqHECFOg1fgOw+yRAAqUhMG7cuMKF586dq6644grV0NCgdu7cqS677DI1f/58/f3WrVvV5s2bC7+XprXZXRX9e/jhh/UFOnTooBobG/XPr7/+upozZ07hwqtXr9Y/z549W73xxhuqX79+asaMGfqzDRs26M/k9+xam3/NU6dO1RcVLmG8cFxzc7O65ZZb1IQJE/Q5K1as0P+X3/NvfTZXlL6i9jFjxqhbb71V3wNPPvmkvqD5/MhzJsfhezxnOAbnVUvBWD/77LOtnpda5YJ75IILLmjxd1P+vgKS+ZwEfW4+Z/L3Geeh3unTp+u/11kXCvSsCbN+EiABErAI4B8E/OMB4YR/QCHKIcjxxx9CDCJ0/Pjx+h8B+axaIaKvMhnBzxBO4IKfIcIhoiA+3n//ffWtb31LrVy5sgUr+UdTBGw1cZKJByYf0j/cD9/+9rfVwIEDtdDEfXT55ZerpqYmPUGR+wUTHGFVTUzMe8TsF4S4CCm5d/A9Ji1f//rXCywgvIRVtXCRyaxMYs2/L7XIBX3GhEz+rmKcMe4/+tGPCs+RcDlx4kTg5//xH/+h6uvr1cmTJ/U9hL9J+DuEIEJeEzsK9Gp5QtkPEiCBiiFg/qOJRuN3/OMq4gr/wEKMyj8SEGO1UCTiC0GF6LkIDgiQxYsX68iViE4R9uZkptoYSbQOfYdAt0WGvF0ZOnRoQXQKl2qc2Ml9YE/GzEku7gGZ2GCyJ+KqmrmYf0Pws7whwM+mSK0lLvabR3PSYjLC5FeCJfbnEOgoBw8ebDEJzuvvDAV6XqR5HRIgARL4XwIiyAWICDEIcrG4IHpcrbaNsBtBosOdO3fWgtwUYsLMtLjgH1aUarNwmEKhT58+BRa26DAFq2lxwduGarNwSBRU7FByDyFqvm/fvhbPisnJtLjg2cJkphonvKaVRewbtvWrlrgECXTzmZBggP2syOd4KyX3Gu4xM2CQ1z9kFOh5keZ1SIAESMAh0E1fo4h28WHffffdVSks5KYQGwtsGkGRUntSIxYOCC7zH9I8vKFZ38imuDBZRAl0aZNYOCBGxJMtbyKybnfW9dv9l3sGfTUns0HrNiBWEU1HgVfbXO+QdbvzqB8RYvQPLNA/18RF2lStXJIKdHPSD7aIpmMtkL3+JcuxpUDPki7rJgESIIEAAmEWFzlUbBticcHn1eabNbHYFgXbUxsk2G2/PqKoYmeo9JvOXvAn/cEkzfTRBglR4SL/z9s3myV7+z6Q/uNtU5CVQxYNm35800YG0VUN0XT7PpDnqZa5JLW4iM9cJjBB6zyyvNdRNwV61oRZPwmQAAlYBMyFbkH+WRGaErmpZoGO/iPiZ/uKIaTwqt5cJCqCyxSdMpmpJoFu3i62KMXkTt6mBPlqRXRWo0AHF3NyK/2XNQv2IlERWUGLruXZqgaBbj9D5qJqvIGrRS5Bkxbz74zcR/i7EfS5vImT58hcXJzX+g4KdEoHEiABEsiZQFgKQTvzRliqr5ybm+nlzHSTuJBYD8LSCdpZOEzvbbVYOaIEeljaPIn0mSkWq9HKEdZ/862DmYLTfoMQlMo00xs8p8plbYZcTp6FWuNi/20FD5nQmozMtJtRn0s2LdQTlMo0y+GlQM+SLusmARIgARIgARIgARIggZgEKNBjAuPhJEACJEACJEACJEACJJAlAQr0LOmybhIgARIgARIgARIgARKISYACPSYwHk4CJEACJEACJEACJEACWRKgQM+SLusmARIgARIgARIgARIggZgEKNBjAuPhJEACJEACJEACJEACJJAlAQr0LOmybhIgARIgARIgARIgARKISYACPSYwHk4CJEACJEACJEACJEACWRKgQM+SLusmARIgARIgARIgARIggZgEKNBjAuPhJEACJEACJEACJEACJJAlAQr0LOmybhIgARIgARIgARIgARKISYACPSYwHk4CJEACJEACJEACJEACWRKgQM+SLusmAQeB119/Xc2ZM6dwVIcOHVRjY2NZcxs3bpwaM2aMuvXWW4tq5+zZs9Vll12mJkyYEHk+rlMJPIqCkPJJGzZsUE8++aS65ZZbnFxTvnRFVed63nzvzaw6nfTZ4jOT1ciwXhLInwAFev7MeUUS0ARELNx9991q4MCB+rOGhga1c+dOtXr16rKllFRE+IggCM433nhDszD5BEERZnPnzlVXXHFF2XLLsmFgiskMmLkmeBg/TJDmz5+fZZPKrm6f583n3ky7Y+b9i8l6sZNf32eGz0vaI8j6SCAbAhTo2XBlrTVK4LrxKyN7vn3l+ML3+Af12WefbSWopk6dqr761a/qSKhERuUkO6IMsQUB+/DDD+tD5HsIDYg1FFO4bt26tXCs1CmTAZzTr1+/QmTc/n3FihX6FLQZIgLiWa5hTihwHI6x22xHL/F92EQE1x46dKjavHmz7tOMGTMK9dn1mGITPNBfCB35PKrPqNT1fd638pDv/TT0klse/Hqr78Bj8eLFavr06brf9oTGHg8RgLi3MIYYc0Tf5XMRcHIhfG/yd32fJ681zxyMvNzYYZd7PW+4V8DCLHJvBt1TUc+lTGDB1HwmpW7X/Ytx+MIXvqCfU3vSKc+FTOjN9oY9M1HXw/l2//Dcyd8T+29EOT4ved5vvBYJ5EmAAj1P2rxW1ROII9BFGEZFzESAyz/IEikVwWS/0sbvKKbYam5uLkRL7fog3t5//30twCQCZ9Ztil9ce/z48VoEQjR/+9vf1pF/s01Bkw5zwoG22b/bN4UITkSCg+ozI/jCUISM8JC2iQAxRavZZ5/v875p4wp0mThhQmdHgEVIitiEuJb7QdiifxJ1Dxs/4en6Pm9WcQS6z/MWdG/63FPmM2A/k0HPlTyfQfevfGdPkM3nIs4zE/W8yP1vPs9RfyPK8XnJ+57j9UggLwIU6HmR5nVqgkAcgQ4gdjTS9BAHiSH5B92M7tkWGVOQm3UE1SfRNdRn/ozrIHqNCLlcC+IFQg7/gLvaaQ42+ogiwt8l0IMEjfTR7r8IfrQHnniftpn9dDEpxU0bV6CbUVW7PzZ7k5+IdzNKG2TxMCc0ru/z5hVHoLuet7DJo889ZXK1LWD47kc/+pF+dnzuX/sNh1iRzImYzTnsmcFxiIabb6rw/MnzIoJbnmfX8+D6Pu/x5/VIoJoJUKBX8+iyb7kTiCvQzQZK9BufQZAePHhQC2TTKyzi0owY2wLdFMNmBNW2OpjXlvpE7OHaKLg+XnmfPHlS/wyRbQsQ+x9t+/U/6jEj8S6Bbr/GN0Wm9N8nAonruvr805/+tIUdJ4hJ3jdRHIEeFFU1I6DS/7AIOmwYtnjDBM8uMn4Yu6jv82YVV6BHPW94GxQWQTffcoFp1HNp+8hNgR7n/rWfdbQNNqagdRZhz8y3vvUt/cYr7HkRgS7fV+Lzkvc9x+uRQF4EKNDzIs3r1ASBJAJdAIkNAaIobYFu12cPikTpRJiLUIcNBu2RKLUpWOwoPURfVFQ/SqAH+dSljabINP3CZlvsyUOQmDL77Pq+FDdtHIEeJqhM37g58UN/hKNtf8F3dnTV7r/r+7x5JRHo9vOGiXDWAh3XtN+aRd2/8sbi8ssv12+0ghb2up6ZqOsFCfSovxHl+Lzkfc/xeiSQFwEK9LxI8zo1QSCOQA8TqvKPIESWvYjUx+IC0GInMUVY2KJUc2Ak2ofP8EpeIrT4XaJ3URF021KB8yAyUERcRAn0sNf4EhXu3LmzXhAZlqnEFd23b0IfJnnfuHEEelBU1eyTyxZhR9BdWUxc3+fNKo5Adz1vvgLdZT2LsrhE+chtsYzf5VqYHMsEOWxSbactlXYELUQ36zDb63oeXN/nPf68HglUMwEK9GoeXfYtdwJxBHrYojXT8+qzSNTX4mK/Mgcc8/W7wIKQEYGO/+P3Cy64oMVC07AIOgThz3/+84KAlgivvdjUzswi1w7LUiHCv76+vpWnNkxs4HNXn13f534DKaV8BXqU2JP7pqmpSXfBzMIifQqKoAdFSMEe4w8B6Po+b15xBLrP82Yvwg4SzfKZ+dzZi0TN58PlQY+6f+Va+L8r45Gd2QXjhmg4LElRaVtNge56Hlzf5z3+vB4JVDMBCvRqHl32LXcCcQS6KSDNhtriV9K14ZiwNItmHnVTkNkiLMgfbqfls6PgpkALEix2VM1M8SiRP/O1uZnWMEzI2APn8tKLpcOOXqIeV59d3+d9E/kKdHtczHaagjHIN44xx7oCO4KOOszxC7rnXN/nySuOQPd53oLuTZ97ynwuoyLoaEOQLSnq/g16KyWMgybY9gQMC0DNtKf43rZARf3NwfHm34hye17yvN94LRLIkwAFep60eS0SIIFEBMLESpCISnShKjnZfgNjTljKeTOsKsHfqhvF3L84B2+OgnKfuzgVcz1XnfyeBEggHwIU6Plw5lVIgARSIGDm8TarCxKiKVyu4qsIi/66fMkV3/Ey7UDc+zcqQu7TxbjX86mTx5AACeRDgAI9H868CgmQQEoEbIsFqi12e/SUmlS21YRl+GD0vHRD5nP/mlYb24IWt+U+14tbJ48nARLIngAFevaMeQUSIAESIAESIAESIAES8CZAge6NigeSAAmQAAmQAAmQAAmQQPYEKNCzZ8wrkAAJkAAJkAAJkAAJkIA3AQp0b1Q8kARIgARIgARIgARIgASyJ0CBnj1jXoEESIAESIAESIAESIAEvAlQoHuj4oEkQAIkQAIkQAIkQAIkkD0BCvTsGfMKJEACJEACJEACJEACJOBNgALdGxUPJAESIAESIAESIAESIIHsCVCgZ8+YVyABEiABEiABEiABEiABbwIU6N6oeCAJkAAJkAAJkAAJkAAJZE+AAj17xrwCCZAACZAACZAACZAACXgToED3RsUDSYAESIAESIAESIAESCB7AhTo2TPmFUiABEiABEiABEiABEjAmwAFujcqHkgCJEACJEACJEACJEAC2ROgQM+eMa9AAiRAAiRAAiRAAiRAAt4EKNC9UfFAEiABEiABEiABEiABEsieAAV69ox5BRIgARIgARIgARIgARLwJkCB7o2KB5IACZAACZAACZAACZBA9gQo0LNnzCuQAAmQAAmQAAmQAAmQgDcBCnRvVDyQBEiABEiABEiABEiABLInQIGePWNegQRIgARIgARIgARIgAS8CVCge6PigSRAAiRAAiRAAiRAAiSQPQER6O8opb6U/eV4BRIgARIgARIgARIgARIgAQeBX/9/Sxiu5sebxNg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3" descr="data:image/png;base64,iVBORw0KGgoAAAANSUhEUgAAAugAAAHiCAYAAAC6KTlrAAAgAElEQVR4Xuy9D/CVxXk2vO+8Ta1VQKzWqPgHNCZoo0IQE4MpCmgDUwVqKlFKsFRlxEGGhA4dRD4Bp06pDDriYCgVqRhsLKDzaYqAsUqJIMWgBUJjwD+oafyDgr6JSfu931xL7+P+9rf77D5/z3POuXbG8cc5z+7ee+0+z7n2fq773v+1b9++//vrX/9asRABIkAEiAARIAJEgAgQASLQdAR+8r/27Nnzf88666ymW0IDiAARIAJEgAgQASJABIhApyPwH//xH4oEvdNXAcdPBIgAESACRIAIEAEiUBsESNBrMxU0hAgQASJABIgAESACRIAIKEWCzlVABIgAESACRIAIEAEiQARqhAAJeo0mg6YQASJABIgAESACRIAIEAESdK4BIkAEiAARIAJEgAgQASJQIwRI0Gs0GTSFCBABIkAEiAARIAJEgAiQoHMNEAEiQASIABEgAkSACBCBGiFAgl6jyaApRIAIEAEiQASIABEgAkSABJ1rgAgQASJABIgAESACRIAI1AgBEvQaTQZNIQJEgAgQASJABIgAESACJOhcA0SACBABIkAEiAARIAJEoEYIkKDXaDJoChEgAkSACBABIkAEiAARIEHnGiACRIAIEAEiQASIABEgAjVCgAS9RpNBUz5FYOHChWrbtm3q4Ycf7mhYrrnmGnXGGWeoefPmtSQOMo8wftCgQWr69OmZx1FkW2mNmDJlijr22GMLmQe0hbJ48eK0Zqg8dZM6mz17tnr//fcz2eRrd/ny5eqpp55SN910kxoyZEjqsdapQtb5t+uVNX91wqpIW7Auf/azn3X870AWTPkbmgW1etUhQa9oPn7605+qOXPm6N5ChEseSr179y70B7OioRbSDR8uh2GsgqAnYS3r9rLLLlMTJ05MNbePPfaYeuSRRxoETQhbUiO+fuy2UhlSwMVZCZqr6zwkLU9dEvTsCyHr/JOgZ8ccNUnQs+PH39Ds2NWlJgl6RTNhEnR0efvtt6vPfe5z3XqX60DODxw40BKeA5DIvN5RG4gyHy55SGdFy6XSbsoi6ELIfW9B0pCeUFtFAebzJKextShbqmynDA96lfaX3VfW+c9ar+zxsP3WQCCPY6Lo39Ci22uNGWiulSToFeEvpBBEFtINn6cQNwFe6cHL3ioSDxL0ihZRSd2URdBDD/Q05CXUVlHQkKCnl90UhX2d20mzVs1xZK1XZyxoW3UIkKBXh3UdeyJBr2hWTK8ttJ4g4S4NKsguyDuusQm6LRGwpTKmlxHtSJHNQJLnOPRDIq8a0aZIb3ySBbwdQIGk5+qrr1ZXXnllwxapY79BsO11jR+NmNfh36Z3VsaHPoEv8DPtxd+mjtmcemnH/j5JAw9MgMUf//EfN+RLaNPefNlzatoN3PGmRIqNl2teTAxcby7MuUK7IQ1wFoIuPxwmhjKn9tsiucae89CaQ71QW67vXRjiXoGGHJpoFNuWTZs2qfvuu6/b00DaElsvv/zyLte53oTZ94W9HuxNgHlPiAzOt4H31cU6dd3z5oDsOTOfH0nthginbz2a5OKEE07Q94hrXPY6sOciJAmEfa75M+9dsQXztWjRosY957p/7LZw/3zve98LxiDE1DNx9pEv13Pafi7FrnF5Dtu/Bfacms8g39vdpLVk4yiOpmnTpnV5Nordsb9F9rPJnEe5V8y+7WefvXZi10Hot9S8x13r034u2XLVGDvs3wbgH3MvyDyZ2CU9G4AZihnnZM7PV7/61S5zmLSWuj1A+UEuBEjQc8EXX9lc8Geeeab+kbcfsnLT4ofFfjDhgQDSKkF2pkdePjMfGkLKpE3py+UhlB8W2x7zRjc3FGgTD3TRJLs86CZZDhF0W2dtPmTlR9Y1Xhsj86FoPrTt9n0/DraMArhs3brVG9ho2ik/ajbewFAejvaPGB7A3/zmNxsBdK6gOpeGFQ9pmXNgMHjw4EYbtkY5xgOTlqC77JQ2zB/3kNc7hqC7fmzkM1m3Julz4S8/dDE/bkkedKx584fWpY+1cXCtNR8Zdm0c7CdMUl3fPY82XLjAVmCC+zMrQQe2vvVorz0XtvZzwjd/SQG6WAcg0KbDw3cfAAt5zrnWj+szuX+T1k9sPRsD17PTJG+QQdrrzPW89q1xcQ7IsxptTZgwoSGvtJ+NPgeKuQ5d9789DnNDIc8Eu17MevARdNhjOx5c8Rn2+MxNatI6MH9LbfvRtzzLXb9LrrVgjzXWjpjnt4+FuObAZ1sSQZe1E3qex7MhXhmLAAl6LFI5r7N/qF3kxPyxi7kZfD+qrgeX/Ii6bviQvlc8xb4MHHkIuu8HQX5wTM+2662D+QPkelhi2uzx+Qg6MAcJi82YIj+cIc+w/MCHMtK47LLXCdrybaTsH3ZZsi4Pibmc0xD0JM+X70e6CA26y0YfwbfvC1lLMZ7BJIIOzEwSKD92cr+FNqWCg+++jQnEzXLPw26bSMcSf3vusqxHe+NgzoO9Zl122jjHPIrt54qL+KMd+95IIo1JBD22nn2deJrNdWV+5hu7Xc+1xmU9+t6g+Z77obVik35zAyhz69qwi7NC1rnreWV/5iPotrPD9zti/97FrgPXJsT3+2LPaZJHWp7dsXYUQdDt+U9jr/lMiuEkMfcmr4lHgAQ9HqtcV9rExn6g2A/imJvBfkj7HlL2A8MmUqEHsrTrCwTNQ9BdP1AA2h6/z0bzcx95tB/6oetiPK3y4+5KTWfbnkajb//42YRINgUukp6EpU9S5cLaXOg2Vkk/GC7ykRRHkceDnrRRsO+DNP0kEXTbi+vz/tobAZdH1Fw3MV5Lc7MVU9e855OwCrUbIuhJ69G1VlweXfHe+TY4vs+THsg25r516yK65hsB6SO0hpKeT+a6sdeXi4CbGPlItP25zz4h7i6S7tu4J23ofRuG2N8vG6ek9eB6Nvnm0Xffxj6/Yn9LXZsT1/Petdk268auxyIIun0P28+bpA0FCXou2pe7Mgl6bgjjGrAfFPa/Y8iN+cpKejVfuccSdJeHxueVlX7MV362ni4PQfc9WF0PPR/S9utG++EYS9BNT5D0FdKg5yXotqYe/Zr2u354hRTh2iT9pYlXUsrONB50n5defkzNjUBokxkiPab9dltJpM3llY3NYZ6HoPtiMmQcQtx9XvAsHv6Yez6G4PpsChF02ahi3u316CIXLmeBLTXw3edJzyhTMmDWt6VnNlG1iZlvMx1aq7H1XOvLJG5CdG1PtA8TmZ8k+4Sku54tpvbc7MPnpPDhLHUFX9+9bxP0pPWQlqDLRs/GKgsx9t1XIYJuyixdc2a/PQitRxL0OH7VrleRoFc0s0laVAmkMX+A7AeckDLzBzN2128/BE1vxyuvvKID50LyC4FJ6poP8KoIeiiVY8gzbgcxJkkKpK0kYpu0uTCJahI+9phCHnRzucqPiIzDZ09oiSdJnHxeYp9HztywVEHQXXPYLA96rCe83Qi6vYlPIiHm5mnXrl06T748e0KxML517JIjZPWgxxJtFwl0PZ9cb8DsTb35HLdldqF7SOwIbSBMsmsHPsdK+kwHRtbAc5ugJ62HtATd5Syp2oMe87YqCUf7N71Mgm5K7uzNjWscsWsx9HvD7+MRIEGPxyrXla4FLzefK+d5jEwiK0HHQORBKSkd05zwGPta2OVtkI2GHXjj0nGbeeCTXrvKxMQSdFzvss2e4BhtPvCL0aDbP96+B28agm7OI+YvZK9vAScRozRvH+qsQY/1oPtkQi4CZG9eYrXSVRN0e5241oFtk+tNiYw3SQJmErCkNS6ZlmCL+eyJuS9t+10b06wE3dVWzLhj67muM73myDCDDY4E1ie9sTJxiCHo9nPPt9aTfuhi3sa4iLW5kbAlRBJXI29hzPXg06DbG4S0GvSQ5zqrBz3mXktD0GOfKa45E+xCGnTXOpB1ZzpAsv6+5CJOHV6ZBL2iBeAjjyJxcKWpMvW7eACjSDCR3CxZJC7mAxR/h7whsNH0sOPfSSnaBFLb629KdGxvtjl+85Ws7V2zPaa4VjKhpCHorh80fIa3GXKAlI25ixjIj4rY6fLmubxyrmh6GbdP4oI669atawSx+jJH2AQKuIOgJp0EKnNlrgVX++baMTcmvjc8ZWnQzR85882TC/9Y8oI2k4KWQxp01HfhgB874CCeymYQdBcuWBe+LC6ugDh5Vsn6Cq3HJJ0tNt+4d3xEy/xcbPG95ZPniqxHM91hWomLHbxnShaSNiax9UISKtex9q7nEObTzOrlWuOwCe0J4fXZaP/2wEZ8ZmbfMp99Nt74zs6kEytxkeeJbz3EEnTZfJhz5FrDsdrvPATdxlmww/2Tdj36ftN8z2bXPOGzpCxjtr3m/ePKkBXiCxVRqo7ohgS9omn23WiuH06fB8LUK+NBhP9eeOGFbqTd9ui6vM9yEyZJOAQa84bFZ/YPla27M39Ibf0j+sNrbdNGuz4IFx7YtvTGpe9z/ZCHNOjygyJ5rwUDu/0QNvJjiw2CmUPbfoD5Xpvbek6MG2O+4IILGmTa/uG1dc6+vNKmtjQmO4hJTs1bwvcwtuMhXFiFXommIc6+tlya2NAbjdAtb65ZGX+MB13atbGx75dmEHTX/IY22fZ9D1xXrFihhymbjaT16CNDoWePa05DEjwzLkOcDrgn0xIic+Mn8+kat2sN2Xa76vkIeigQ3x6fK2Wr6y2RvRZdOn47DiYUj+RaS/b9n4agJ62HNARdSLo5N77fgjI96Pbvi7mOxPkTu1GwsZZ5jyXo2KD5ctGbOLlizJLegKNuzDoJPWv5fTICJOgdukJitXIdCk/UsLNqvqMa50VEgAgQASJABBwIxEqfCF5rI0CC3trzl9n62IC2zB10QEUS9A6YZA6RCBABIlAzBPBGz3zTWjPzaE5BCJCgFwRkqzVj68hbzf462EuCXodZoA1EgAgQgc5BAN5zSCHNw606Z/SdNVIS9M6ab46WCBABIkAEiAARIAJEoOYIkKDXfIJoHhEgAkSACBABIkAEiEBnIUCC3lnzzdESASJABIgAESACRIAI1BwBEvSaTxDNIwJEgAgQASJABIgAEegsBEjQO2u+OVoiQASIABEgAkSACBCBmiNAgl7zCaJ5RIAIEAEiQASIABEgAp2FAAl6Z803R0sEiAARIAJEgAgQASJQcwRI0Gs+Qa1snnk8dexx86083qJsL/KU17LmwHdUtYkBDtMwjx8XW+TYdjmumkdGd105MfPvO0q9qDVot5PmYDOcsWAfRV+WXWy33gjIOr399tuVHHOf1+LYMzxkzd50001qyJAhebv11udzrDRoO75hEvSOXwLlAJDmB70cC1q31RiCFjO6MueABD1mBrJdEzP/JOjZsGWtahEgQa8Wb/bWXgiQoLfXfNZmNHgw/+xnP6vlaWdVk5u0kxJD0GLaLHMOshB02+Z29zxlXWcx85+17Zh147rGtdmz35BIPXrQs6LMelkQaPZzpNn9Z8GMdVoDARL01pinlrMScob333+fBD3DzMUQtJhmy5wDEvTwDGQl0THzn7XtsNXuK0jQsyLHemUj0GyC3Oz+y8aX7TcPARL05mHflj3Lw8oenOiOhdjJ96ZW1SfJcHnkQvIN+V76gQYSZc6cOd1wF308CC0KbHrkkUf036Z+EXaYxdbVS/3LL79c3XfffY1LXRpIeB8PHDjQzRZce8IJJ2g7pX2fp9JH0vLMgRgkJFH+3bt37y6brSwE3bbX9cMm15i6dBurkJ4V159xxhn6P5lHjEPqme259O/22kk7zzZ2gqHZjr2WzDWSlqCbbbnGY68H4DJv3rwua88es32Neb/t2rWrC67SkIxB7lcbf3kGJD34zJgJXGePx/7etlPWJeZ60aJFjXvMpYm3n0V2WyHczL7kuSL9hNagYOB6TiVpteX+cD0/8Zm8NfvmN7/ZeAblvZcuuOACdeaZZ3Z5ppltynrFZ9u2bdNvTuV54XtOp5lHF7YS22K3Awykb/sZZWMnGJrr0r7GdT+Z16AvwZqxNG1JaZo6KBL0psLfvp27vLeuoB2TfJsP+iuvvFKDgx/JdevWdfPGCxm2iQbqmD+c+LFDuytWrGiQEh+xlYe9TUbFLvNHXn68TdJl/ljIQ9+lwQwFT9oELc3GxVxRWeZAMMcGwx6b+UakDIIu4zR/6OyAsNDGDPYLATcJl0nKhUi61qM9Xy6yHDvPvnWGMZmbjJg+7SeFSRKkLdd4ZJ5skmYG76Ie5nb69Om6G9d6T+tBRzs2/vhs8eLF3oeeHUSMC4GV3EuYQ7sNe32YpFvG7LpXXbgAU9iMZ08MbmZf9iZc1pv5LLHHF3pOueYc8zZx4sTGs9G+T811YW+I8txL6FDas9eZuSG1N7O+dZNmHl3YmuvX58EOPaNsx09MELt9r7rWW/v+qnNkVSNAgl414h3Sn4sc4oFoP8DtHymbvOIBjx+5p556Sk2bNq2RCcDVlkCLOi+88IKXDIQIuv2D4JOK2O24CIa96ZAfE7MP+zObFLpIoqsde2llnQPX5sceR+jHT4iy+UOa5EHH9fB2m0RSftxtoiHeSSGU9rhdRM5FXn04254w246YeYZNsTIUm2Ck8aDbbxPs+8KFVZa1k5agJ3m2XR7ikE2+jZm9Dl3EGnNhr+mYNYQxmGvMtlH6cnnnXWvQrh96TsX8VNjPS9cbKLST517Cmz4X2Zdxy3q1HRtmv/Ym0l63vnn0YZuXoNvrybf+zDge333pcizEzB2vIQIhBEjQQwjx+0wI2OTQ9wB0/WiBjMsPAtqBZARedDys4d2SOj6pg3zv+sFIIk4+Iu4LerN/VJLqy8YkC0EXgmF6sGMCQLPOgW/zY35eJEGXBeaSM+A7+y1J0tsT18YAn9kbQenTnFvfNfbnMfOchqDbm580BD1p8+J6IwW7fJ+bN7q9vtISdJtYZSXgYpMPcxsr37qMIVrSVyxuSfeAS5bm26z7nlMxD177XkhyPhR1L9nPo6T1aq+bvPPour/TetBd9vo2MObnod8wSlxiViyvSYMACXoatHhtNAL2g9jWe9oNiUfZfgjKK27zNXyM58nWj7okBTa5iSVeYrtta2x923tn13P9gNgkMSZTRpY5EP27b6Jlo1EkQQeZg3bVfrvi0+nDNpeOWmx2kaMYgm7rgW0MZA3FzrOPLPk06vIDXxRB98UiuDZELn2uSRyrIug+nXrSpixm4+gi6D5CFYtbXoKOeUh6TrnuQVNeJd+b94JvzRV5L+Ul6K6NAj6LmcciCLoLI58+XTDGuvTNt2+DEP1jyQuJgAcBEnQujVIQ8JHDmEMj8GMigUnwnMODiofg9773PS1bQdv4URItZmgAEkRn68LTEPSkIDMZUwxx85Ez0xYfQZMfMAnYCmGZZQ5iyCHwLpKggyjhNTrenJhj8gXHhuY7L0EPBaHGzDNsdBEBlx66LA96LHFwSXaa5UFPIuiurFB5POghgh7yiBZB0M21bD+n7HXuks3EetCLvJeEoAvRbiUPuu+eiJGjkaCHnrz8vmgESNCLRpTtaQR8XuHQj54QGxA2kHAzeE2C6xDVHyKn5jTY3lPf60wf8fJ97tKgu0iEyzOUlNHC94MnpAm4xOSYzzoHIX1uGQQd0iUhikKQY2Q8rtstK0EPyTCkr1iC7lpnLk90WQTd9kr6Hk2utzExBN3n1Xa1F8I29H1aDbr9fLDHE1rjSTEugmPRBN33lgf9+Z4JsQQ9z70Uq0F3nRZtz1veeXR50H2SJNf8+O7dJOxlvqlBJ7mpGgES9KoR75D+XA9COwIeUJiecYFGfqxBREV3bpJ+/B3KBgHduhzvbHsIfT+svoe3y+vpCkaLJW52ij0Zt5B23w+BKRNy/RjaSyvrHPgC7czsI0V70CVrD/oQaYXgYL+9wLjMdeHyNJpBZOaGwhVUabbv8iZjrJDgiBY+dp5dGLmwlfVQtMQF404KjvVlR5E6IYlLUpaatBp0IV72vW1mcbGzkLjWR4wG3YeLmcUlBre8BB3rKOk5Za9re/yCf4zEJc+9BIJurgX7OZ7Ggy6bRtPmNPPoIujSpr3mfIGnPueOL7jcdBLZzwdTFhfjfOqQn38OsyAESNALApLNdEXAR2Jsna8vQEpIi0mopK5LbuL6MTM/c8lZ4IVGkQerz2bZSJi5zfFZbLYX0xvn8xSaD/6kHzwXLr61l2cOXDpccy7KIujSrznH9oYm9EOY1YMuONp6VFvvHkvQZVNprzP7HsA6wtoqg6Cbm5Ok+8HEWHLIm5mQfJ5Ps56sjywedLHN1krbc22vBV9WqJAH3STp0rcv84wPt7wEXYhl0ryY39nyONwjKCDQsnkMSTWy3kvm2RDo03wWpCXornHHzqOPoJvOC5lHe35c+n37OW5f4/qtMa9BXxMmTNDnVoSeS+QIRCAtAiToaRHj9UQgBwI+WYCPANldZdWS5jCZVYkAEehQBPi86dCJ57BrgQAJei2mgUZ0CgIumY94lJIyk+Ca2KC/TsGS4yQCRKBcBEjQy8WXrROBJARI0Lk+iEDFCLhSesXIdlz66IpNZ3dEgAh0EAIk6B002Rxq7RAgQa/dlNAgIkAEiAARIAJEgAgQgU5GgAS9k2efYycCRIAIEAEiQASIABGoHQIk6LWbEhpEBIgAESACRIAIEAEi0MkIkKB38uxz7ESACBABIkAEiAARIAK1Q4AEvXZTQoOIABEgAkSACBABIkAEOhkBEvROnn2OnQgQASJABIgAESACRKB2CJCg125KaBARIAJEgAgQASJABIhAJyNAgt7Js8+xEwEiQASIABEgAkSACNQOARL02k0JDSICRIAIEAEiQASIABHoZARI0Dt59jl2IkAEiAARIAJEgAgQgdohQIJeuymhQUSACBABIkAEiAARIAKdjAAJeifPPsdOBIgAESACRIAIEAEiUDsESNBrNyU0iAgQASJABIgAESACRKCTESBB7+TZ59iJABEgAkSACBABIkAEaocACXrtpoQGEQEiQASIABEgAkSACHQyAiTonTz7HDsRIAJEgAgQASJABIhA7RAgQa/dlNAgIkAEiAARIAJEgAgQgU5GgAS9k2efYycCRIAIEAEiQASIABGoHQIk6LWbEhpEBIgAESACRIAIEAEi0MkIkKB38uxz7ESACBABIkAEiAARIAK1Q4AEvXZTQoOIABEgAkSACBABIkAEOhkBEvROnn2OnQgQASJABIgAESACRKB2CJCg125KaBARIAJEgAgQASJABIhAJyNAgt7Js8+xEwEiQASIABEgAkSACNQOARL02k0JDSICRIAIEAEiQASIABHoZARI0Dt59jl2IkAEiAARIAJEgAgQgdohQIJeuymhQUSACBABIkAEiAARIAKdjAAJeifPPsdOBIgAESACRIAIEAEiUDsESNBrNyU0iAgQASJABIgAESACRKCTESBB7+TZ59iJABEgAkSACBABIkAEaocACXrtpoQGEQEiQASIABEgAkSACHQyAiTonTz7HDsRIAJEgAgQASJABIhA7RAgQa/dlNAgIkAEiAARIAJEgAgQgU5GgAS9k2efYycCRIAIEAEiQASIABGoHQIk6LWbEhpEBIgAESACRIAIEAEi0MkIkKB38uxz7ESACBABIkAEiAARIAK1Q4AEvXZTQoOIABEgAkSACBABIkAEOhkBEvROnn2OnQgQASJABIgAESACRKB2CJCg125KaBARIAJEgAgQASJABIhAJyNAgt7Js8+xEwEiQASIABEgAkSACNQOARL0JkzJe++9p/AfCxEgAkTAROB3f/d3VZ8+fQgKESACRIAIdDgCJOgdvgDKHv5zzz2nTjrpJHXGGWeU3RXbbxEEuCb8E4UH8llnndUiM0kziQARIAJEoCwESNDLQrbD2/3bv/1bdc8996gPPvhA3Xbbbeo73/mO+u53v6ueeOIJtWzZMnXcccdVgtC7776rtm7dqnbt2qV69uypBg8erM4///xK+kYnIKMXX3yxsz9gBFyqLLAHpRmbpqxr4pFHHlFvvPFGEKYxY8a0/EaQBD04zbyACBABItARCJCgd8Q0VztIELHHH39cPfDAA2rNmjW6cyGit9xyi/733XffXbpRIHYzZszQ/QwYMEAdOHBA/fjHP1aXXHJJZZsEbAoOHjzoHGvSd0WCg00KNkuLFi3q0uzpp5+uVqxYUcmGJc+awAZvx44dQUhuv/32SsYSNCTHBSToOcBjVSJABIhAGyFAgt5Gk1mXoVx55ZWakMNzDGJmEnSQxX79+nlJa1FjkH7Q/w033NBoFp+PHTtWDR06VM2dO7eo7rq1I+NGHyCYdoEne9++feqll14qzQZpeMKECerVV1/VJF3eHvzsZz9TGzduVPPnz1c//OEPS/c812FNAI8nn3xSzZw5U+NhF2zcHnvssdLnI6kDEvSmws/OiQARIAK1QYAEvTZT0T6GJJExEEN4s31e5aJQAAEGSXYRrqTv7P5Brm3Ps1wj0h2XzcAABeQXxM8u8F5PnTq1dGKMfuGp37t3r1NWhDHg+7KlNnVYE1h7kMFU9dYgy1omQc+CGusQASJABNoPARL09pvTpo/IJ2eA93rSpEkK5LRsiQv6uvTSS51kzPbq+wATicySJUtUjx49ul0Wo+OuSsaSNOlJNsRikXdR1WFNYGO2ZcuW0jcjebAiQc+DHusSASJABNoHARL09pnLWo3E9DyDkKNAVjB69Gi1cOHC0oNEQdAh4Vi8eLGWs4CkosBzD4/4tGnTGp+dcsop6uqrr+6GXx7yKgGg0oZvcsr2XKNfeK8xB7Nnz+6COwjrtddeq7ABGTlyZOnrpw5rAhvEZstYkoAmQS99GbIDIkAEiEBLIECC3hLT1JpGQlKwZ88enUEFJHjQoEGVSDqAFoJB58yZEwXceeed59Sjw/7rrrtOB7umTRMpXmuRuvgMqbHdVHcAACAASURBVIIsypsLyG2gQe/du7d68cUXtUmQ2VSxSZDxN3NNAIfp06frtQFdvl18G7WoRVTQRSToBQHJZogAESACLY4ACXqLT2AdzYdn9tChQ5V4ZcseP1JDgsC6dOTXXHON0/NepE0glfv373dmJwHZ3bZtW7QNIKbf+9731Mcff6wGDhyorrjiitLfZAgWkAuhuN5UhPAqKs1iaNPm26iF7CvyexL0ItFkW0SACBCB1kWABL115662loOgL126VK1du1ZLWkaNGlWp97woYDAO2A4vOryrdrnwwgu9Oc6LtCFvsGsd0iwCyylTpqinn3469aag09IsTpj/fFHLp6Pa6XF8vQ5DmzTshKbgP27kmU3pl50SASJQLAIk6MXiydYMBOSQoHXr1ulsJsccc4zWg3/rW99KLRlJC6yQa1+9mJR6IMY4ICdPQKt4bTF+V/Fls4F3HDnk0T/quiQZyEaCcYTsq0OaRYznwQcfbGzaJCZAMKlis2PiD3veeust/ZHvIKm0a66I6/FAJkHPhiQJ+mHcSNCzrR/WIgJ1Q4AEvW4z0sb2SFaUKnTP2Bzs3r27G5rI4gFiG5NqDyT/0UcfDRLgpCk799xz1Z133pla7iPEHocrIbgWqSntAmI5ceLEoEe6DmkWMfcPP/ywF6o0ciGZ2/79+wfHbnconnw7DzqChsvMix97W5OgxyLV/ToSdBL07KuHNYlA/RAgQa/fnLSNRZJJZfPmzY0TReFBv/7665vqtQRZhE0hz7MEicLmESNGdJuXmDSLCBLNEwiaJme7b+HUIc2iaRvGFIOdPR6sp3nz5umgXZQnnnhCryO8IUCWmhDBxqbna1/7ms6Pj8OqjjvuON0O7Jk1a1bph1fF3Ngk6DEoua8hQSdBz756WJMI1A8BEvT6zUnLWySkEtIMECfIMC6//PLUXuSygMBpkvfff3+QOBfh9QVBX7ZsWWpPb5Fjr0uaRRBjnGb6wQcf6NNVEXyLIFwQ7RiMzHEgXaKcViunw0LjnhSEiv4hKXIR+apOuA3NKwl6CCH/9yToJOjZVw9rEoH6IUCCXr85aXmLJOvG8OHDndlHqhigaLhdfYEkViGzQd9CSiFFsXXX+D4mxSE8v8gd/+GHH3YbTq9evbRcJ6nUIc2i76Ai2H3LLbdo80NvNMw3AebJpKgbs+kK5bWvw6FSJOjZnw4hgn7zmH7qyiEnqoMf/5f6k9u2dOnonqnnqv6ndT2MbPril9XLew8qqScV7lu7V6157m39z/V3fVX/3/xMrgsFiX7pnOPV507r1bDjzf/8WD33b4fbPev0Y9TAsw+/4UH56Wsfqn/b+Y7+e8zwvuqI3/7fXT4zB0MNevY1xJpEoE4IkKDXaTZoS2EIJKXUgywihhibxqA9pI7EiaLIJR5bisiDfuqpp2r5BfKXS8Ao3lIgl/nKlSuj5UIYw9atW7UX+eyzz1aDBw+uzLNvEmqbKMd6r5MIurztSJITycFMNmYinQGezz77bOzUdrsuTypJaaxqgn7+539fLZn1R93G8v31P1F3/cNW9e0/G6y+MeIL3b6ffMc/qx/v+YV6fsWn+eS/POHwRnHBtEvUxQNPUQsfekH941Pd40AyAxyomETQx1x8orppdD/dgk3QhZzL5yYhB0n/fyb2Vz2P+i014tv/qgn5m+/+Uk386+1K6j226W1175q93axLIuij/vA01eOoz+g6q558Rfn+vfH5N9WQgZ/V163ZsE9d/KUT1cknHKVMMm93TIJe1gpju0SgWgRI0KvFu2N6E4+ma8CxBBlEDqTKLgicvOOOO6KJaR7QIcGYP3++lmVIQTaaBQsWZMrpndYW0UeDONp6dGivhwwZom644Ya0zVZ+fRJBx9sOBMH6MtqIsT6Jixw8BB15KM+6BCqjTfSJtYT6kGHdfvvtqTZfNoghD30M6FUT9O//zWh1ymd7KiHkf3pZfzV9/AXaVBBuIeBCyIV8v/Hzg+rVtz5sEHHUeW77G2rlD3Zqwo+/ZyxyZy6KwSHLNT6CbnrOQbRNgv7Ffj3Vwilf1N2Jxxx/C/kGGT/5uCMbpHz5Xw1UPY78jHpo/eua8Lu88WK7j6Cb3nGQcylC0kG+QcI/+fV/a1I+4qI+6veO+R0Fsj7syyfry816JOhZVgvrEIH6I0CCXv85ajkLJRgPmTF27Nih7QcphxQD5DbmZE4hxpCiSDpByDmWL1+uxowZ0+3Y+iSQsqbUExuWLFnS0M9L6sjJkycr8/OyJskk5TZBjw0glRM0kZfeVSTYsqwxoF2fxEXkN4hVCElcTKkO2sSbDGRjMTXtMWOQOcQJt/DK401CzFsRrCOUpFNlMSfIFIQ1mvb0WbRdNUEXAi7eb9ggn8EDDuINMv6Nvzy8doTA47MPP/pE/cGZxyuQ91mTLtL/RgHhv/ymwwdTVVlcBF0IOIj2tp980E3i4pO9mJ9jDLYHHZ+BuLukLTJmH0EXL/ihj3+jnviX1xoQyecg5r/+zf+nPeymB/2j//MbTdRNuYsLX3rQq1x17IsIlIcACXp52HZsy2YwnulVBDG69NJLo1Icwlt64403amJsel9B/nEC5uuvvx7EN29KPdMGu7MYzbP+Ye/ZM9HOkNcYmOHUz+3bt+t2+vXrp2UYIJQSYBnKEgONN+QbM2fO1BIduySlK5T5C4EdIxlCYOiiRYt0UyDkKCDYOMwKGnvJqhLq65lnnmlIUQYNGhSU6iTFI5h94TCqmCBTbBpXr16tq5rZYORNALzxwBtzFjsmsaNqgm5jLQQcZNtFssWD/u+vvKMOHPxVFw86SDvIedXSFhlDFg363D/vr75yzrEND7m0ZUpiQMJFHoPvf7TzfV1n92uH1NR7XvIuVx9BF+25eMilAfGg4/NN23/e8Jbje/Gq26SeBD30tOD3RKB1ESBBb925q63lJim3X/vHygBMUm4HBNr/dgFRREq9pH5ivdcuiQ4OyIFEJ0aSgbGBYEOKgTcJILl4iwB5BvToq1atCmbHicHLt5hCGnqpF9okyHUgsXv27FHwXoMQg2DHepqzpllMikcwx33eeeclpmqE7dOnT1f79u3T1fA2CBsMIeLYMO3cuVO/CcA8nXPOOUHJjY17swm66T239eO2/AW2mxp0kPpeRx/RZUgijaniYVUWQYf23CwSGCryF/nOvi5Jgy5e7vc++JVav3l/Q1uOtmzijs8kMBQEXbTr+Bwe9nfe/2UX++hBr2K1sQ8iUD4CJOjlY9xxPZjeZfwNz60c8Q7dNA7vCXlcQXDgfcZ1+BtECARVvPCLFy9O1KAXkVLPlGWYJNLMjx7Kve2bfLQBGcRLL/k9cGZdXC82SJac2NM3MQc4zTUkIan7Qs2bZrGI8dlvLWDTqFGjdByAufkUqUtondeJoKcl56btEkwqJF3kMfC0/8XcHxQBfbCNLATdJ3ERD7ovoBTec2R9gTf9Fwc+0dIZ/H3b338aFBvK4mISaZDydw/8SmvPfdIXkHlIXPD/1976SGd5EYJvgkOCHlwqvIAItAQCJOgtMU2tZaTkpR4/frwmLjgcBjph8TjC8xvymoqU5fHHH9eyDMgGIIuQdkLZNkKe+tiUeiLLQN99+/bV3lNsFq677rpUOnh7BmMzl+SZeSHyaAOEEV54yIPsklUvndY28f6bAbfShuRFT2ozb5pFs22sL5QY7blZL+mNUKsSdNMz7pKniKwFOJhadRMXkHsEhp5+Ui/V8+gjtDwGn5n69bTrJe31WQg6+nClSpQgUVPGYpL2H774jiblyODyLzve1YGmtuQlRNDt8ZlBopJu8fhjj2xIXbbveleTcsngAiLukryQoKddObyeCNQTARL0es5Ly1sFAooCDS7+hmYXeus0ZND0GouOGCTN1P36gCoqpR5sh6QEtgtBxP+R1zxGX+zTcGPjgbSJsdKQLAsCpFeCdJPq581eEmObZE9B9hucImqXmJNF86ZZRJ/yRgebLGz6gL9kgcEbmhBhl3WFAGFsHHE4EjT0eJMCb7pkKMK8w960GXaqlriYaRRd5Pvvbvu6DgRNItpyDerL363iQceaEB26eMtN/bmZ2QUZXCQwFPWgS8/iQTdJt0hUzABRZG6RIhlcEBj6+tsfabJOD3rME4fXEIHWR4AEvfXnkCPwIJA3pZ548ZGD/Prrr9fkS9IeguCBZIcInU/DDY/87Nmzo0h+O0xw6I1GzBjzplk0N23oDzbJBglrBXEBMZIjM9gV84/1geBX/I23A3jTgrdECBQNvSmyx10lQfflQBebntn2uho66FTn1EgQqRB8SdNot9lsDbp9yJA9GMlpLiTd/N6VdtH0kpuHG7nSLSZ50O2DiNCvrT13ZXuRz8ROV7pFetBjnia8hgjUHwES9PrPUUtamFfOUNSgs6bUQ/9JecahRd60aVPwFM+848CbAxyQFNoIhPpBOxs3bmy8fYAnGQVZcqooEmC5bNmyzJuSvGkWbQmKSdCBAaRYWfPrYzPXp08ftX//frVhwwYVGx/QTIJexbxX2UdI4lKlLegrrcSlKPtI0ItCku0QgeYiQILeXPzbsvci5Ax5gQFhgqwmaxAn+i8ii0vecUhAKjyz2DCkkQhJ3zIfqIsUgfDqYoNx77336rgA4BQj18kyFgmWRN033nhDe5YhCbHTT6YhtJhbZIJBe2lORA0RdAQvh4KPs2CQpk6VHvQ0drXCtSToh2eJBL0VVittJAJhBEjQwxjxipQIFCFnSNllt8slf3iMDMXXF9IbQsqCHN12Fhek24s5XEf0zWjHVUJ50KWOeMCFVEP7PGzYsChifeqpp3rlOGWfRorNwcMPPxyczmuuucabkhBvYxB3gAIvddbNRJLEBX3gIKcYiUtwMDkuIEHPDh4JOgl69tXDmkSgfgiQoNdvTlreoiLkDHlBkMBUEFoEAyLntllCh9LgWvMETjuLS+zhOvDKov+rrrrKOSTo2tMWkH6cxor/YMe4ceMSpSpJGWvqsJkKjV/eZMBWpC3Mgpn0IW8TJBsQ5hV4QkJ0zz335JYShcYS+p4EPYSQ/3sSdBL07KuHNYlA/RAgQa/fnLSsRWXIGbKCETqcJnQojdkvNhzbtm3Tkoq0h+vEpnOMHSe04zicCN5ekEqkTRTpiC8LCTYJIPKQt5jeZzlpNfbApFgbXdfBbuiz4fVPGzgpBzVhTl2bLekvVv6Djdfu3bvVli1btNRm8ODBTSfmMgYS9OyrjASdBD376mFNIlA/BEjQ6zcnLWtREXKGIgYPAgYymBRYKWkbXdpnENeYtH8xtpoHLsVc7yO3OGhozZo1WjMOsv2tb32rC9FNCloFsQU5F08x0jsiwwi8yDH5x7PabW9yYD8kR+gXRPvyyy/X5DgkWcF8wruNdJfweMN+V4lNF2luuNDO8OHDSdCLmOQmt0GCToLe5CXI7olAoQiQoBcKJxurAwKSChGHGclhPbZ3FV5lOThp5cqVXWQT4lkGiZSgyqzjkpNPUR/p9+wSyoMuumnkXYcO27fpwHV2VhK7LxD0rVu36pzuaYIrs47dVw+YIKPM5s2bddAo5gGnzYYyyiQF7cbaiPWAlJnAUYg+bMBc58kwE9t/6Do8kM8666zQZfyeCBABIkAE2hwBEvQ2n+BOHR5kESBe8NYOGDBA//3EE09oIi6BmwgIhPQC3um77767G1SSGzsPUQepxOmjCMZ0ldBR8CCzIQ9zzByb7Yg+H/ViDn2KaT/NNdhMrF+/Xj3zzDMNbzo0+nm05TH9S0YcaPdNmY2cfAu5UGg+YvrJcw0Jeh70WJcIEAEi0D4IkKC3z1xyJAYCcsjQ9u3bNcGFdxmEHDpt29sMEp3kyTaJetrDhaBxznJgTZGTCWKKTYZktEG+b2xcUODVD3nxi7AFmC9dulSTcmyYRo0aVbn2W2IkXCQ85g1EETiE2iBBDyHE74kAESACnYEACXpnzHPHjdImXOa/0xJ0AU+IOrzhkJzEeLZB/u00jVVPhqmDx9hBjvfu3avNGDhwoH67kDZwM+0YBHORk8BbDv1///79o3BM25/resnKg02aXbCBQ7Ct601KEX3HtkGCHosUryMCRIAItDcCJOjtPb8dOzrJg37rrbdqEgjvLXKRQ5cOMgbCCM+xeHZdpM1H8hCsiOtjiDqCNx966CGFvOUIPLVL2bIO9Gdqt82x299VtViAObKo4CRWeNQR+BmjQc9qnwQEoz7eIkB7buIOTT6y4viy4GTtN0s9EvQsqLEOESACRKD9ECBBb785bdqIzDSLSUakOTUyz2DsnNcg65A3IChRsoFAfrJgwQLvITm+/rEBiCHqIMdJpQp5CTYS8JpfffXVCtr8Xr16NU5Yhdyl6vzfkB9t2LBBk2VsmhDAm6RBl0Df0FrwpVkMpdyUdkHaqUEPoczviQARIAJEoAoESNCrQLlD+qhLmsUkuOFNRQFJBcGOObAoqT0h6tCa33DDDbWcaQTCTp48uVuwrEh2qjg9E5u3Rx99VKeKxOZo6NChiVlpTCAh0dmxY0cQ29g0i8GGmngBPehNBJ9dEwEiQARqhAAJeo0mg6YQgbIQAEnftWuXTq8o6Qwhd6kqBzj6P3TokBo0aFDpeveyMKyiXRL0KlBmH0SACBCB+iNAgl7/OaKFRIAIdAgCJOgdMtEcJhEgAkQggAAJehOWyHvvvafwHwsRIAJEwEaABxVxTRABIkAEiAAJOtcAESACRKAmCNCDXpOJoBlEgAgQgSYjQILe5Alo1+6hb0Z2EDkQxxwngv7SZMtAgCEK0hSWna+7Xecj77gQDDtv3jyddcUuOCm1ikBTyWOOlIiuIifFxowVmV1Qzj///JjLK7uGBL0yqNkRESACRKDWCJCg13p6WtM4ZAcBWZozZ05mQg0yBoK/aNGiLiAgA0gd8lU3Y2aaSSqRqhHk/IorrtApGrHJwsE+DzzwgM4rX0UGG6SIRFpM5Ezv0aNHtymIOfQIwaqoj7HgdFWkuQSuGF8d1hUJejPuLPZJBIgAEagfAiTo9ZuTlrcIhC1vrnMhhGaObqRI3Lhxo5o/f34lp1/WZSLqQCqRRhKnj+L0VPyNw31QcBATDhyKPegpD6bmgUtZ2sGbmGuvvVatXLlSV8c6lTz0VaacTLKdBD3LzLIOESACRKD9ECBBb785bfqIJKVfGhmLbbRJCO3vzKPryx5skVKdLLbWhVSapNz8G2Oy/51lnDF1sK7WrVun7r777pjLu12DuUTBugSuJkHH5zi06Y477uhyymimjnJUIkHPAR6rEgEiQATaCAES9DaazLoMBZ5unOrYt29fJ9mJ8a4nkT6TaJU55iKkOnntqwupNMkr/h4/fryWtUAegn+LRz3veF31zZNEQawPHDigpTZ28Z0kKteFsDz33HPV4sWLSdDLmES2SQSIABEgAqkQIEFPBRcvjkEgdKLoNddco4+dTyqQM0BvPnv2bC2rkCIe5SVLljQO3ImxKcs1RUh1svRr1qkLqcSczpgxQ73++usKnuxx48ZpDTc04RMnTtS69LJKUSeJJr2NQB8IPq0i2DUJJ3rQy1pFbJcIEAEi0FoIkKC31nx1jLUIEp00aZLWmiPTRu/evTUZRJk6dWqqLDBZQStCqpO1b3tD4tJNV0kqQW7NLDr495YtW9Qpp5yig0XzyJliMYK3vk+fPl02bFIXG4iYU0plo4HsQsccc4zeBKJdrDEz3iHWpqKvI0EvGlG2RwSIABFoTQRI0Ftz3iqxGlKVt956K/qVv6RDhHEgb74SI3GRuiBPW7du1RIKHFM/ePBgJ0ErA5AipDpiFzYcu3fv1v+MyTZijqcOpDJJclSVBj0pSDRNAKnMBdYobMeaKiLdIuYJJfR2KGmtkqCXcSezTSJABIhA6yFAgt56c1a6xSDFSJEI7zWK6Iuh0Z01a5aXgIgcA17Vhx9+2GtnksRFPKHbtm3TnllfCemNiwCpCKkOSP706dMbWIpdkIcsW7YserNRFqkM4SRzKqkV7euxKSs7D7po0JEpBrhhfZlF0j3iDUtMnny8GUEZOXKkAq6rV69Ww4YNi6qbhFcRsRF4IE+Y/3xoWvh9iQj0OP6MEluvvulJw07I1Om4kWdmqsdKRIAIFIMACXoxOLZNKyAsAwcOVLfeeqsOAjS9oyDuCM4DcY8hQllAEU/o+vXr1Y4dO7xN3H777YV4PbPYGFsHWF566aWaVEKWI5gBR+QPB6F89tlnY5vLdR1sES2/kFI0OHbs2MRNAuYDBXOOcdgFEhFzbLmM9FQWDTrwQn+QO5mlV69e6vrrrw++6cG4MV6UKVOm6I0mNlBYS9CfL126NJf3u4ixk6AXgWK+NkjQD+NHgp5vHbE2EciLAAl6XgTbrL6dfs6WL1SZ4rBO0Noa7BjbUAdvHHwkPCmtH+qOGjUq2I0ctpN0IUgornv88cf1pgb9ygmvyLQjucCT2qhKxpJkQxoZi6udpJztsvlEEGxMMTc84uEv4q0OCXoM+uVeQ4JOgl7uCmPrRCAOARL0OJw65qoQQcdpjpAYhIICQeTtU0AFRHwXql9EQGARk2bmQRe7QfRwUmpIouLKtW3alEQ4Tc36o48+qlMLwkssBbEByKqyYMGCoNfX3FQJ8cehQyh4W1LmG5Ei5qCoNkISlNhNiJlmEtguX75ce/ZxOun27dujZUuucZGgFzXb2dshQSdBz756WJMIFIcACXpxWLZFS0kSF0mvF9L6SlAjUiG6jmQ3s4H4QCsqIDDPpIDQwesMOcqaNWt0U7KxwEYFJenQHBtL0xaQ/JgTUSVQ1ZX+Dzhv3rw5eHCPiSXGBJIuXvNYr7Qdl2DjWlUe9KT5DHmw5bRQO9c55gkZXGLSLOIeuP/++xv4gdSvWrVK69mBZUwK0aQxkKDnuWOLqUuCToJezEpiK0QgHwIk6Pnwa8vaIGMTJkzQHkEUyCPgZUVaupj84yFPZRJoRQcE5pkgm9iaBB2krl+/fsEDekwsRcMNLOFxvfPOO4O53JO88CEPvYwdcwm5DDTX2FhAsy15y+ENjkkviADhGHvz4O2rW1QedLSPtYmxYy0PGDBAv5lIk2bRzksPXGVzkmfdy9hJ0MtYQenazEvQ75l6rup/Wg+1+7VDauo9L+nOv9ivp1o45YtOQ95895dq4l9vV1JPLhrx7X/Vf465+ER10+h++m/5LM2IGCSaBi1eSwTqgwAJen3monaWgAAiNSAISJrUiPD6XnfdddrznDaYtKiAwCLATCLoGCMIXqznWPKGw640WPq88IIxgnZDciF4fSdPnqztxeYA8pyLL75YiUc55nAeYBGjVS8C97LbAKZI3blr167UaRbx5mPnzp36rQXwgzdeYgywdpGnHcHVWUsdCfr5n/99tWTWH3Ub0vfX/0Td9Q9b1fMrJjiH++FHn6jLb3qky/dfnrBCX7tg2iXq4oGnqIUPvaD+8anD6UfrUvIQ9Ll/3l995Zxj9VBMgi4k+7FNb6t71xyWl5lFCDzIOq4BIf/RzvfVbX+/W/3T3AtVz6N+S01f/LJ6ee/B1DCRoKeGjBWIQC0QIEGvxTS0nxEgMiCOrswfMTKAWOlFmcj5JC5yiBK84EkSF9gGYg4y7CpoP0SuUU8INv42vb6jR49WCxcuDGqe4SHes2ePTluJXPKQY6Cgf2wwvvWtbwU3UpiPkOa+zLmQtkWiY/cFT/gdd9wRzOSS10YJuMU8QOolh2YVleGojgT9+38zWp3y2Z5KCPmfXtZfTR9/gYZSCLeJ69/d9nX1B2cer57bfjhNqhBx1MFnK3+wUxN+/D1j0eFUrnUqWQm6eMAPfvxfmlCnIeg3j+mnrhxyYoOUr7/rq7r+Bx/9RhN+s620WJGgp0WM1xOBeiBAgl6PeaiVFSAbIB74v6uEvMYSiAgvup2zGu3FepDzkjEQ25kzZzakOuZYYrKf4Hoz2BWEHAXSn1hyXOQBP+KFT3u4ThF6fgmWnThxovY62yVmo5F3kYtuH2tTcqJDroMgTejPZ8+eHdysFLEmcF9s2LBB4yDecrR76NChYMBuCIM6EnTxkJtk3PUZxvbtPxusvjHiC+qNnx9U3/jLtUrI+uQ7/lnNmnSRglcdBYQf3vU6liwE3STYxxz9mW4SF/neHi/I/J/ctqUhgbE96OKNzyJtkb5I0Ou4ymgTEQgjQIIexqjjroDeGOn4zKwhJgg+j7BcAzIHb23Iu5wEbF4yJsGVIHJZT4lEG1LggYYkAhsOHCmPLCooSd5xfN8uB/xIPnTfnPnkL6a0J2m+YzZtsOHGG29sBGRiUwD8Y1MkFrEmyn4Y1JGg22MWD7pIWMzv1913tep19BEKhPzHe37RRcoCDzqIO8h5HaUtMo4sBN3EwKVBNwm6SFVMjztIuimPAXEHWYeW3SeLiV2LJOixSPE6IlAvBEjQ6zUftbAmNt2cz1iQMqQGzEPQ85IxIYZ5PLtJQX+hgMCiDvgJ5UNPehNQBz1/6DRWWUNpZU/2W4EYSVQRawL2mqk37XsgJoVo0k3eCgRdvOc2yRbv+b+/8o76i7k/aAzT1KiD1IPAm0XIfC0efkqpMgi6b2yiL7dJuGjWQdJPPu7IRnUJKE2DFQl6GrR4LRGoDwIk6PWZi9pYApJxzjnnZH5dLwGMQ4cOVSNGjOg2rrRpFrOQMdGJZwlsFCKH/6PYXnJIfCCriMlBnnezY+ZDN4HcsmWLlnnEvCGIIa+xiw9zi7cHobcose2luc7M546/ITXC+OXEVjt9ot12njUhbWHDgSDbOXPmBHX7acYm19adoPvIOewXrbrPOy4EXkg6roNX3Sb0WXArsk6VBH35Xw3UBFwCQmUcQtyhPYcX/b61e9UlA45v/L3mubejh0yCHg0VLyQCtUKABL1W09FcY8QrDCuE+EHuYpeQVzrkNY3xlhZBxqZPn67lD0gzaBdIVZB24ylxugAAIABJREFU0FXE/n379umvcdqmXWLGUPZsxuZBL8IOOw+6xCFgfeC0VB+WRfQtbYiUBbnpkV8fbw8QF4BTUZE20Xdiq9QHQc+6JqQN3CMxcpys464rQTcDQ30E3KdLFyzwPQJDTz+pl+p59BGNDC+iV8+KWdH1yiDoPk+563ORuoCco4CgQxbzh+cdpwNJ00peSNCLXiFsjwhUgwAJejU4t0QvIZ2xDCKLVzotAHnJmBBKX7/nnXdeIxe475qQjCXtmIq+3j40x9c+iOm8efN02ktXkbSLSfVx4uitt96qgyLNtwJFZS+JxQYefEndib9xgBTsGTt2bDBAtIg1AcwRixDapMaOx76ujgRdPN+w1ZW1BZ8n6dLxvQSLor783UkedJcGXbznEigqawEZXFAQGCpknR70rHcU6xGB1kWABL11565wy5NSAhbeWUSDechYRPPRl4DgHnfccfp6OUgpdGpldOOBC4WEui7DAUOS5i+pGRxOhDcGyMAi40hjn30gki3bMd92pGk367Ui++nfv3+m8aBfkerg7zRyHQk0xVsVV7283vW6EXRfDnSZO9GPC0F3ecOF4EuaRrvNdtCg24cM2WsbEpYXf/pB48Ah+d7WlLs86vIZ6mRJt0gPetYnDesRgeYiQILeXPxr1XtevbSc0hgaVEwgHbydOPTFRShBkpFJJe0hSCG7XN/jpM3x48drzzHshvYcsgron7dv3x5FEE2CL4Q7SWJj2pHk9QVBjPHk5j1kKETQZQMQY0uWOZA69psA8fxDwoQ5kdNRk/rAWKZMmdIt9ea0adOi6hch30qyr24EPc98tWrdvBKXuo2bBL1uM0J7iEAcAiTocTh1xFV5CbrplYQuGadcwqMoBYGN8PpCQxxKfVhE7u68k2ZLSIDPqlWrGmn+YnTocsjQ66+/rr22opsGwY/xfoOU7t+/34kX2tu2bVtQ/42NBYJ103iKTezs00zNdYLxjRs3Th/aU/aGCWsCRBz5zidNmqQ3JxgT7IPEBcQ7SQuPzQ42XNhImpIYkHasVwQ1x5D8vOuKBL1MBPO3TYJ+GMNxI8/MDyZbIAJEIDMCJOiZoWu/iiBe8EqGSojoJQUvwtt60UUXJQZoIoe6HERjH3SE76ClroIQmhp0SXcowZGx+nQQQjnhUk4mRTCjeHJfeumlRLht77V5cdJ39nWjRo1SvoOjYuQ6EmyLjQUKNho//OEPdXDmkiVLGqeThtZOnu/NjYG9gYvR48vJqS4SDpLfr18/fbJqUsHaRikrKJYe9DwrpJi6JOgk6MWsJLZCBPIhQIKeD7+2qu06IdI1wBCJyZM/vA65u2XMOCxp586dOp87iBnS+EmmENgJCY6cJOlbCDapNGUpSW8sRAqDDQmIsCsTjWxiQvnmBVOfjbfffnvwjYbUxaZg9+7dmsjm1VunvXmSCLpIT5ICmEObqpg3SLKxevrpp6PkTWnHSIKeFrHirydBJ0EvflWxRSKQHgES9PSYtW2NGIISM3iQmGuvvVatXLmyi6zC97mrzSJzd8fY7LpGJCkDBgzQHnuRpKTJXHLqqadqgg35B1IS3nnnndrbLLIRSF9cRbTnBw4c0Hpp2GAXkP2sgZ9ZMWlmPZ/ERbz7oXSPvvUn2nbMcShVI9bEgw8+qNauXatGjx6tM8iYJe+mhQS9mSvscN8k6CTozV+FtIAIKEWCzlXQQKAogo4GJWAUmmFkvEBOcRDNmABRMcgMrsTfq1ev1l/FpNQralpB/jZs2KCJmHjLIac4dOhQlMwB4wWZgxTEDCyF1Acl5P2OlbEUNV5fO7bExb4u9FalCPvkoCFseFAQxwBMkQc9dl3B0z5jxgxdH5sebIAwNkh2Yt4kMEi0iJmsdxsk6CTo9V6htK5TECBB75SZjhhnkQQd3YFQbd26VeeNhpY8TeYV8V5LQCm03CBiKCD8VeRij4As6hJIZUBghw8f3pCSgKAj2DE27aG5WZGTTvN6a6OM/5+L4P0Hib3qqquc1UJxCWn6Cl0LQr1nzx4F+c/ZZ5+tBg8eHI2jvS6x5lE/FLQcsqmo7/FAPuuss4pqju0QASJABIhAiyJAgt6iE9fuZpu5tSVAc+/evXrYODRHZCNl4ID+pCDzjK9URZDNY+0la4oEaYYOGSoKn6I3b0XZlaUdYIgiUiO8mRk2bFjpWWhibCVBj0GJ1xABIkAE2h8BEvT2n+OmjFCyarg6j8nfbWrQIZcBaRavedn6dAkmhNf/4Ycf9uIXk2YxL/iiVZec6xi7nIIKO+FFDslk8tqA+lUfRuSyGVhMnz5dS4ZcJbRZkXSMqCspGfGmBtIWtLl06dIo2VIRePraIEEvE122TQSIABFoHQRI0FtnrlrGUsk3jcNfduzYoe0GKUfWEWixkSYxlDMbWUuQGhDp7CAH6dWrVyNHNeQuyKdeF1lCmRPjOiRIiGiV+nSQ20svvVQPFRIju1QhOcI6QCDnzJkzVY8ePbrZEDpZFFKjTZs26XVoFwn89QXtljnHZtsk6FUhzX6IABEgAvVGgAS93vPTktaZ+abN1HZC8kCQQuRaDvhBIB/kLEJKEaSHvOKh/OF5gBONd6iNKiQuEpyJ8cLbCzwg9YF2HRjh4CQX4QzZnvZ7eO4R6OtK94i2yj5FFH3kfXNSRJrFtLilvZ4EPS1ivJ4IEAEi0J4IkKC357w2dVQmEbJJUYgkmYaDgCLAFIGA0AujoL4ZbFnGQEOZOqTPKiQu6AtvDFAQJCsBsrGnZxaFDzToVRwOlWQv1sO6desyS3pkc4d89mZQK7DEGxnIXMrc+MXMBQl6DEq8hggQASLQ/giQoLf/HFc+QvNUR/wNSYIc7AIPLDKC+DyuIFHI9oIj7KGv9pWY0y8rH3hJHYJALl++XLcuec8lH3dVR9PDe71w4cKgNKkMCLAmZC3g7QZSI15xxRXduopZE5L+E1IrM80i3ujUQTZFgl7GCmKbRIAIEIHWQ4AEvfXmrPYWi3d3/PjxOne4pEiUXOBJGVhExrB+/fqGft014Jic1bUHqoUMhH77oYce0sGVJ510UjfLy0yzGDoJVYyJXRNm+k+mWWyhRUhTiQARIAIdhAAJegdNdpVDBQlCgVZaDhlCLvAYL2eVdrKvOASwcUoqVQSJxlna2lfRg97a80friQARIAJFIUCCXhSSKdp57733FP5jIQJEgAjYCPCgIq4JIkAEiAARIEHnGiACJSNgngIK7fiaNWv0yapIIdmJBZlpDh06pFMlhrL5dBo+9KB32oxzvESACBABNwIk6FwZhSMAEoriynUup3SWqVkufEA5GpR0kcivDVxwAujpp5+uXn31VTV16tRK0hPmML9RFZuMefPmabvtgvSLMdlPoGOfP3++zkYjBXEJCxYsqGyzIplcXOPA3DRbqkOCXsRqZRtEgAgQgdZHgAS99efQOQJ4Kbdu3aqg+0aawsGDB2s9eBUlKZVimjSLeWzFRgAHHflKVWQMAbLI244NCcb++OOPq2effVafjIqAyxhimwcH1MVa6NOnj3P+JWtOzMFRILXInoLMMQjcRGYVHDqFcSEYOKkIOV+yZEkjZaYEa06ePFmZn+cdr6++5JGH7chhb5c6ePRJ0MuafbZLBIgAEWgtBEjQW2u+gtaC9EyaNEkf7gP5QO/evXX+apSyPZVywI/PS47NAtIFlm0Hxgocdu/e3Q2vLVu26IN9Yg5LksqmREVS/sUGuyJLCMaNgkBLEHVJMWl+F5zYHBckHfATe/gPbJUDkky7k07nNE1GPzfeeGODnJvfmWk5XcM00ywmwRCakypPXs06XSToWZFjPSJABIhAeyFAgt5e86k9m88884z2bJpeUZCc66+/vkGyyhi2HPADyQOK60j4qg73SRof7Ny8eXPUgTfwgEu6SGCLDYZIVLZv3x58K3HqqafqzRLmAvnf77zzTk1SQfoHDhyoyjxaXogtNiN4YwDdu1nEAx5zAJFJyu2NRcxGI2kjECLORaZZhB2x6RjLuEdCbZKghxDi90SACBCBzkCABL3N5rkIb2leSKqSsWS1M+SxlXbt60BEV61apQk2cI7ZbIBc4oRKyQEvpP6WW27R3dx9991ZhxGsJ8QWBBybCrxNMUuvXr30pi0mHsCU6pibFshn8G95S+AzSuQ99sYRspPrrrtODR06VEtnyigSmIu2YSfmw7VhqUPgLgl6GSuAbRIBIkAEWg8BEvTWm7NEi0GE4Bm1iR88tpdeemnjRM+yhy3k1tWPKfMoyw6TlNl94MTImABNc6MhmnYhomk2IZCBoN7w4cMbWUtA0GfPnh30wBeBT6yMJakveONnzJihPf6Y23HjxmmSC/KP001jyDU2DIsWLdKbBbxdwZsW6NpB0MvEApuIOXPmBKE877zzosYRbCjHBSToOcBjVSJABIhAGyFAgt5Gk4mhgIzASwniY3pGEZyIYh6RHtLsZoVGvKrTpk1rnAYKWyC1gCfZ9qJm7SepXhIpi90ggFjv3LlTb3ZAUBcvXqwDPFFANhF4GQqOLGNszWgTGxScICqyKYk3gNcZG0LR1Ydsw8Zp27Ztug7qDho0yJntx9cONkYS42Bec+DAgUYwrq8uNqn79+93pnYUu5qd+pIEPbSC+D0RIAJEoDMQIEGv6TyDYKKkzRMdq9dF22VpcUGi4DGGV9X0NIsXP02AZjOnR9IiDhgwQHuKxeuOucFGR7TlSTZCFpNUQtIQ1IXHeubMmc4UhzHZaOBBh62+8sQTTwRlLkk68xgNehHzKJlgMA+iq4dMB3EB2GyGvPBJWveQDr4I+2PaIEGPQYnXEAEiQATaHwES9JrNsUnGhHyBEE6YMCFV5pFmDssk5bYUJI00pKgxgGi/9dZburkYvbXZL7DfsGGDTocImQQ8yJgjHLQT4211eXthC1Ivzpo1K9gGbAf5zLOpkYOBzHHB/vvvv1/LTZJ08DJfklrRnhOMLzYPukhcXPOK70JeeDMTjCnbkQ2TL+BW5E7w2mOjgnvJLkL4y4wJiFnPeCBPmP98zKW8xkCgx/FnEI8WQWDSsBNSWzpu5Jmp67ACEWh1BEjQazSDIDvXXnutWrlypbYK5EgOTpEDVqrIm50XEjO4UjYcTz/9tNZbgxwhm0mIjOW1AfUl17h9KA2kNzGaaZkDaNZxuI6QSHhy4XVetmxZZg25EO/QfIqUpCy8MBc42dSXBx1EGAXEFhtGu4Dgw6MdyqMuGnbkO0e+cbuY8hnf3Juk3NbVJ+nsRe4EGQzWAt6I2AUbN2jpqzorwDdGEvRsdz4JejbcmlGLBL0ZqLPPVkSABL1Gs2YHJZoEHWaamTR8Zpt50F3XxMgZ8kICG8aOHdtITwi7QXAlk0mMNCSvDaKDB4awRYgXCC881zFZQ8zMIyCxKEKU82ZhAUb9+vULZj+R+SzrhMuYNYVx55WxFPHmBBsk2IE5wN8g2/B8i3QKMQJJb0jqImNJWtsk6NnufBL0bLg1oxYJejNQZ5+tiAAJeo1mLUTQ4e0MkRAQR+ilIaFwlf79+0d5Cc3DeUQikCYNHeqjgBjj79WrV2syWlZgqj1WUwdvfxdLjk2vrE0wY9uQerYNCNpF2sMQ8UY/06dP18G/LmlGzJz4DvqB9x4582Pyuee9TSSdYp4AYZGyADt44eHRhwdfNn8SwJvX1mbWJ0HPhj4JejbcmlGLBL0ZqLPPVkSABL1Gs5YkcZF82iFJRBEp9SBLwfHr0PRKoKQczhOTnrAOkIY8tjEe4SSCLsfGh4I8RSJiYwI8Q0GNqBNKERiTGtAXOIwAS5D/mEBkscMXbBrCAWOBNAjeb5dUJianPNoA7iKnkY0j5tJ8S2JjnZRy07w2ZrNT9tomQc+GMAl6NtyaUYsEvRmos89WRIAEvWazJlpd8QqCyIEcgURBCx0iUyDXOExn4cKFUZ5y1/BN2YPIPOCdFE13aJOANvMGBOadFnOzY8oe4JGeN2+efssQ8rj6JC4iOwkFWOYdQxn1JWg1RvNt9m+egprFLskjj5zn9ommaO/CCy8MBvDK3MEL7yo++VZokyNtxWx2sow9TR0S9DRofXotCXo23JpRiwS9Gaizz1ZEgAS9hrMGIrJ79261ZcsWrbkdPHhwkJibw4AUAtIFVzBcTGpF07sMD7CZNzzG81xEQGAR0yJ2oC1ggSBBkDV4cGNwsDcaIOQo0D6PHj06ehOEPrdu3drImQ5Pcto5Rb9Zs9FgPWFzh0OCzILxxGaHwToIyXGS5sx3gFaaeYZ8C+S+DsGcaexOc23VBP3vbvu6+oMzj+9i4ocffaIuv+kR/dn3/2a0OuWzXVOFvvHzg+obf7lWffvPBqtvjPiCvu7fX3lH/cXcH+i/1913tf6/tJFm/FmvbQWCPvfP+6uvnHNstyGO+Pa/dvvsnqnnqv6n9VC7Xzukpt7zkv7+i/16qoVTvti49kc731e3/f1u/e/lfzVQnXzckcr8LCuWZdcjQS8bYbbfLgiQoLfLTP7POECEQMZAYlw5uGM04Keeemojx7fpOQXRGzhwoJa+hMgYvi8i84hsVmK187ZdIOmbN29ueG2Rai8m6wjIMArkFPh7z549ateuXV0O15EMK0mYglRCFgJCL5lj8BmCTlEvJq1f3mw02LBhU2G+gcGYNm7cqObPnx+Vzx0EPU/WGozh0UcfjRqvb23l3SSgXWyW8Hbpww8/7NYNJD/YsDSzVEnQ//Sy/mr6+AuUi5A/t/0N9fP3PtYEXAi5kO9eRx+hvr/+J+qyr/TVUD31o336usl3/LO69uvnqIsHnqL//vGeX1QGZd0JuhBuACKE3CTsJkk3PzcJurRx39q96sohJ2pCjno3j+mn/21eWxnwGToiQc8AGqt0JAIk6DWbdkmnaKcGhJmxh9LE6nl9Qxe9u2RdkSDC2MwlRQQE2nIGkS+AbMLzG0qTKJlkMMYpU6bofOOwC57ztWvXqqVLlybmIJcgU5B5BLiimDpn0aDLcfeuQEsJ7JQUkybesYc2FZGNBhu1vXv3OiVPZmaU0KYraeMX2ozJmkD2nBEjRnTrKkZyA1tRN20ue7MzbD5hAwJ0JSc6Ng+QPCG9aZ62i3iUVEnQF0y7RJNpkPEZiw4fZGV+1rvn72jvOsj4Xf+wVX8vHnd8JuT9jmWb1ZJZf6QWPvSCJvxme0VgEtNG3Qm6awymR3z64pfVy3sPKiHhBz/+L9XzqN/qQrr/ae6F+jOQciHxqCdedWkjBq9mXkOC3kz02XcrIUCCXqPZEtIHIgJNrl2QuSKkQQexLCLYDTIMBP4NHz680ScIekxgI+zOGxAIb6kEUk6aNEl740GehHgL6fZNH/rftGmT0yMaOtgGbWIuEECJQ3hQ7M0K2t+5c6f2CGO+zjnnnG6EP5TWLyagt4hsNEmypFAwreDrC3aV70PyF2w8H374Ye/dFrOpDOnYQ2+HJMWmxFOYaUyx8RsyZEhDhtSsx0KVBN01RpG0mKTcvA7yFXjQQcYnjT5XfyUedHjaex59RKXSFrGtFQm6kOw33/2lmvjX2xuecMhUjjn6M90kLi4POq6FbKYVpC0yVyTozXq6sN9WQ4AEvUYzFiJ0MaaKHOLmm29WkIXYJatUJKZvuSZEpGICAm0dvBB09GEehOSzK0Q8Y7T0ciCRkE+Q1FGjRmkSZ6fERLyA7UWWDZfLWw/Cev3112vPbdIhP0WMw9zsmAfxSCAtDg8aOXJkmiluyrW+bDRiTCiuwLy/7HutiHsPc4oSc8KsD8BmEnTxnpuSFtNO8Z6L3tzUoEMmA+JuFl87ZSyeViHotg5dyLmNiUuDjmvW3/XVxqVCzuFt/5PbtpQBayltkqCXAisbbUMESNBrNqkgUyGikWRyXhKDtl3adbPPUEq9IgICkwi6eGOTvLYiFbLzxkvAJGQuoWw0Njk2/x1D0GUzgZSVyMoj6QUhrYBHPoYYF5GNxjy8Cm9gIO/AxgAlbdpMCVTNIwXBmGIkLUXfmhJDATkSCg6KgjcdmNibsSx9hzZTMW02i6CnJef2WOB5h/ccJB3E/NW3PtTyGXja//Gpw4GMZZZWIegmBiZZt+UpPoJu1pfAUJB86NGlQKO+5rm3y4Q7V9sk6LngY+UOQoAEvQaTbeZpBvkFeQSZs9PRFSFdiRmupOIzr33rrbf04Uc4hTPkISwqINAlcRFdd4wdIEzQqoMMm1lcYlNWmh5myIsgq5FgTzO7DfrBhgKedV+RgFJ8H/MGwWyniGw0aE+yyWCNnX322TqTTOzR9nYedNmkIYg4Zi7QvwQwY7OCjSTeOAgxThuAmjVdJGRayOaDYFDYsHz5cr02sGlCetJmv0loBkEXWYvP4y2yFjNTi7k+xZNuatAlwNQnlYl5DqW5phUJOsbny74SIuhmYCiyvYCk3/XIK1qP7vPKp8GzzGtJ0MtEl223EwIk6DWYzVbJ04yNBHS+Ic9zEQGBptcXUwRSjcBZk9zFTB3aQYpDZGDJkrLSzOcOGxBgiHSF+Bu29O3bV5O7JKlK3lNZMc6840Ab5iYBm71hw4ZFEXTxPN966616E2K+3RA9PzAISXVwAihymCODDYpIgmKDj4tIF4l+zcOO5JTVtJummLWX5ZqqCbqQb19g5/MrJuhhJBFtXCPkHX/Tg9595kWa8timt9W9a/Y2LshK0KU9eMtvGt2vEUyKQFKUOkteSNCzPBlYpxMRIEGvwayDeOzfvz8YABprKjyVLi84PIfwgmeVJ8Qeb19EQKCMFQQQKQ6RHjGt1zcWr7TXwaY+ffroOduwYUOiRzzrqawgkdu2bVODBg1qEFqXnTFvVSSwFhscyY2P4FdsMBYsWBD1RsQMqLT1+zGZYJJOZY1dV0WkizTXlWz80s5/mddXSdBdOdBlbCDckKvYOdDleyH04n3/8oTD6SlFKoO/qUH/dKW45CziBcdVaSQu0pYEhoKs04Ne5l3JtolAcxAgQW8O7l16LSJATRqEZAC5raEtxmt8SGWQ3xmv8uH9jsnCIlpaGxp4QKFfDmXsqAGk2gSQ45kzZ2rPu11iUlYWMY6sp7LKmkA8wpw5c7ymxJx+CQ81sszYEhyRzrhSRJod2uvTJuhygFBSqsUkgi7BtKHYhiLSRZprQtaAyKZiD20qYl342qiSoJc5jqrbbgWJi0nITXwkB7qZK92FHwj5Lw58onOem4Ghdrt1T7dID3rVdwf7a1UESNBrMHNFEnQQoRtvvFFraU1SFJNaUKDwpdQTTXisbrmZ0IocJy/pkowxrrGYJ6z6xpr3VNYiMEw64Ccm1WOSxAX4jBs3LiobjUviIlImrK3QoU1500WaAbfA1XwrIEHFIflWEfOR1AYJejaEW4GgZxtZ+9UiQW+/OeWIykGABL0cXFO1KvmZIT9JKjF50E3CZZOvGDKWynDrYlNWg7SDvlKF3lf01qEDdJLGK4cETZs2Te3YsUNfClIO0o/AU+ipk3TXuD7vqaxin6ljl7HF4ggJCg5ZsnPoC/EO6cdhg3iZ5W0EvM9pstGgDVPPD0KOgvYQeIvTPUMbv7zpIu3MOyZBhy3m244890GeuiTo2dAjQc+GWzNqkaA3A3X22YoIkKDXYNYkb3jIlBhZhqkHxt8gQCCUcnKlnXYw1Gea74UAQRed91CaNP26rhXPbB45jnlIkEnuYk8BFVKKrDxZT2WVNmQexWMtBFlOWHVhIAGQkI5A4jRx4sQuKTSx7mI812bbqLN79259iFXsBsGsjzcbiClA0C7WCTT2oU2OuUnBoVXYGGRJFxki6MhIU+b9EbOmSdBjUOp+DQl6NtyaUYsEvRmos89WRIAEvQazVqTERaQskBPA4w4iBxKGgECQROR97oQCEo2TQMXza485JrjSl/ccbaXJeZ3nVFYzdzc8zPAii+48lG8+lBNfMIH3OpYkp107ZeQ8z5ouMkniAqxicuOnHX/a60nQ0yJ2+HoS9Gy4NaMWCXozUGefrYgACXoNZq1Igo7hmGnkJMc69LuQOYRkBHngMNP4JbWTxfOa1q5Q6sqY4ErzxFIJLnz66ac1hsgoAo+rT0ID8ozvfAG3Mp6QBMcVoCle86LXTRLGtsTFvtYX4AkbkT8eG0UELmfZCOBNADztyGqDbD6+giDoUPsSGCsbVmxeMbbY3Php12Ha60nQ0yJGgp4NsebVIkFvHvbsubUQIEGvwXwVTbRAyjdu3Ngg5CCXKGUfwhJKryhQX3PNNcHUfjWYFi0LwqZm/PjxOgMKNMpC7CA5SdJuS0CjL+BWxheS4AgxRvCiZDvZu3ev3iRgXnG4DiRMZRdsRkCyr7rqKmdXodSdEoSZhahL7MT69esbsQAuI2JP4MW8QqaDOIksufHLxBoP5LPOOqvMLtg2ESACRIAItAACJOgtMElpTBQPIbyJ4rGExOLee+/VEpfVq1eX6kVPY2tV14LkothBkjH9g8yhgBDjb+AHb3GMtzam/ZhrsDFAkYORQOpl8wDvdOhkV9TNmxs/KYNKzBjkGpOox6T8TNN2O1xLgt4Os8gxEAEiQATyI0CCnh/DWrWArCHQn7vIKGQZQ4YMSTySvqjBgEDCi//5z39e2yIHDsWeXlmEHXlzXoNMosQQ4CLs9bUBLBHkiYJAT2wW4E1/8MEH1dy5c4NdF5EbP+YwoqAhxgVC1LEmZUyh+nJAlEumJTKYGIkLsiU1Mzd+0jhJ0EOrgN8TASJABDoDARL0NpvnvLmii4BDAlWHDh2qrr/+ep2aUFJJghj5NhBF9C1tFJHzWvTTojtPYx/mIaaEDueJaSN0TRG58SVzDfrq27dvty5DUh2XjbLxgEQnhqgnpQmNSSEqEiFsNhAHYZeYNKYhrPN+T4KeF0HWJwJEgAi0BwIk6O0xj41RQCuMvNKQt5ieRiGbs2bNKt0jnOSphzd306ZNpeumQyn1YnJei5ca2T2AqU26k4L9HvjBAAAgAElEQVRdJSc8tM4PPfSQPtEUBBDl0KFD6s4771QDBgwIHs5TxPIsIjc+2ti3b58m0q4SCnZNGkeIqEu6SDkZFxl4zILAUeSkf/HFFxODRIuO9Shibuw2SNDLQJVtEgEiQARaDwES9Nabs0SL4b0GOZfMFL1799bEBfpleA7zEKlYqJK8mVWRpBBBj8l5HQp6jQl2RT9r1qzpRhzlpNMqTq4sIjc+NichAuxaH2ky+/Tv319LedAXgnKlSLpI9I+sK1jTZunVq1fjTU1ojWJtxgaThtoq43sS9DJQZZtEgAgQgdZDgAS99eYsyuKsuaKjGg9cdMstt2iNr51fG6QUucnTHo6Txaa65LxOkhwVFXgZwqeI3PggtlnypYc2OWJ7zGYnRsbiwkJSjeI7SIrwRgTZZGxPfExu/BDWeb8nQc+LIOsTASJABNoDARL09pjHWo1CDgkCEQIZh2YZ8og0x7oXMaA65Lx2HU8PfObNm6fxyKLdzoJN3tz4kCZBqoOsMSeddFI3E0JpFrPYXFSdUE586ScmN35RNvnaIUEvG2G2TwSIABFoDQRI0FtjnlrSSpBCOVwm7bHuRQ242TmvTckRvLYoclT9Pffckyn1Y1HYpGknbz73NH118rUk6J08+xw7ESACROBTBEjQm7Aa3nvvPYX/WDoHgZ/85CcKevOPPvpIwVP7pS99qXMGz5GmQoAHFaWCixcTASJABNoSARL0tpxWDooI1BcBxAdAJhPKWV7fEZRnGT3o5WHLlokAESACrYQACXorzRZtJQI5EBC5D7KluA77ydF0VFVk1oGsx8woBG37E088oZYtW1aaTSK1GjRokM6o4ysMEo2aRl5EBIgAESACFSBAgl4ByOyCCDQTAQlKRa5wFBBiBHUipzmCeGNOI81rP8g5DqiCDUKSJeUnsv6g3H333Xm7cdaX1J5IrzhnzhxvHwwSLQV+NkoEiAARIAIZECBBzwAaqxCBVkLAzCQzadIknQsfBB3EfezYsTozy9VXX13qkMwUiWaOenQKO/r166dTIIYKrhXvP/5evXq1roJxhN4K4Pr9+/c7A3PFy142DqHxUeISQojfEwEiQAQ6AwES9M6YZ46ygxEw863bucSffPJJdf/995ee7jGJoIMc41TVEEHHdciEA0/8+eefr3AaLOQyKEjlGUpZmXRIVlUHaIWWIQl6CCF+TwSIABHoDARI0DtjnjnKDkYgiaDLQUIhcpsXPp/EBV5tePVjDq8yT0QFoR41apTau3evNm3gwIE6faUr8FQOKnrjjTf0NZD22GXFihWa/Jcls4nFjwQ9FileRwSIABFobwRI0Nt7fjk6IqB8EhfkaAdZnTVrVukSF0wDCPaiRYv0jICQo6Q5vMr2woOky8Yi6ZRROajowIEDuj946+0Cyc/EiRODMpmylxMJetkIs30iQASIQGsgQILeGvNEK4lAZgTESw3vMQrkISCqZjaVzI2nrAhv9p49e9SuXbtU2sOrsJmA1xw6cQSW9urVqxHgCrlL6OCnushYkiAjQU+5oHg5ESACRKBNESBBb9OJ5bCIgI0APMkgx5B6nH322Wrw4MGVe4xhw9atW7XeHNKbYcOGRedDh15+8uTJ2gOOzYZko4FM54477tAHQTWzwA6UPIGmJOjNnEH2TQSIABGoDwIk6PWZC1pCBNoaAXi9kWYRWm8USE5A2KdNmxad6hEkHd53bDBGjhyp24G+ffjw4c7sLPi+qjzodnaaLJOJB/KE+c9nqco6TUCgx/FnNKHX1uhy0rATCjV03MgzC22PjRGBuiNAgl73GaJ9RCAjAtBli6wlqQnxRLuugZcb5ZhjjtGe66zBpPAub968Wc2ePbuL1x4E/YorrlArV67UqR/LKK2WB50EvYxVUE6bJOh+XEnQy1lzbLVzECBB75y55kg7DAGQ30OHDun/Zs6cqYNBTzrppAYKS5cu1Vp05BL35RAHuUXJS57hXb7wwgud7YQ8zyD3OAV027ZtWp7jK2PGjEmUywAPjLWKg5myLjV60LMi15x6JOgk6M1Zeey1ExAgQe+EWeYYOxoBSEsuuugipzb63HPP1Sd7utIT2qCZhwRJ6kIEesZoriFNwSFBN9xwQ7e5gKf/mmuu8bYjGVrWr1+vduzY4Z1LnBSKAFhfgf1Ixyh51NMsCmwiYog9MtXICalp2pdrSdCzoNa8OiToJOjNW33sud0RIEFv9xnm+DoegaQUhEnfmcBJgObrr7+uNd3QkSNVIjzwU6dO9ZJSeOC3bNmim0KWFXi5QeqlwCP+4osvJnrxi5pAOXn03nvv1fabdqCPpM0GxvzWW29pU/AmArIcvBGQgjFifFnIvzk+EvSiZruadkjQSdCrWWnspRMRIEHvxFnnmDsKAfOQINNT/t3vflfNnz9fbd++PZjNBWkMkSkFUhdp79lnn1Ug4FOmTPFmUJGDkEKA33jjjY2gz9C1Wb+XfOi++uedd17QSy5aeteBRklvKmJtJkGPRaoe15Ggk6DXYyXSinZEgAS9HWeVYyICBgLwHE+fPl2tXbtWS0B69+6tvdYoS5YsiSLG9mmkIOoi5TC/a3fgk/TyIS19DDatRND/9LL+avr4C7oM699feUf9xdwfdPns7277uvqDM49X5ndm3Td+flB94y/X6jrf/5vR6pTP9lRfnrAiBq6mX1M2QZ/75/3VV845tjHO3a8dUlPv+TSd6JiLT1Q3je7XBYcf7Xxf3fb3u/Vn/zT3QtXzqN/Sf7/57i/VxL/erv+Wds3PigbTDBId9YenqR5HfaZLF2/+58fquX97W424qI/6vWN+p/Hdqidf0X+fdfoxauDZx+m/8RmzuBQ9Q2yv7giQoNd9hmgfESgIAUk3mCUP+qmnnqozwsADD936nXfeqYm96LohfXEVU+KSNAxfAGlBQ+/WjClZSRMAi/Fce+213bLO+D5Pa3+rEHSTYE++45/Vj/f8okGun9v+hpqx6PChWOvuu1r1OvoI/bdJ0IWIL3zoBU3y8f9TTuihvjHiC/rvf3zqMMGseymToJvkesS3/1Ut/6uB6uTjjtSQ4N8mOb9v7V615rm31fq7vqq/B0n/xYFP1JVDTtR/o4Do47pX3vxYLZzyRXXw4/9Sf3LbYflZGUUIupDzn772ofq3ne+o4489Ug378sm6y/c++JUm54c+/o3C9yDkQtzHDO+rjvjt/602Pv+meuf9X5KglzFJbLPWCJCg13p6aBwRqAcCCH6EBx7pFqE7F1kMZB0oLskHPo+VuCQFiaIdyFP69OmTKMVBXx9++KEaO3ZsYlYaSHIwBrOkycUuAaPQ4Pft21ft27dPt5c3QBT2tApBd63Kb//ZYE2whYiDnKO89B+/UBcPPKULQZfvLr/pEfX8ignq++t/oi77Sl8Fb7rtga/HHeC2oiyCfvOYfppco4CMSxGSDtJ96glHasJuesxN0g5ve//TemhSjgJP+2Ob3laDvnCMroe/711z+LsyCgi6eMFBxNdv3t+tmy+dc7z63Gm9GqQcXnJc+6tP/ludfMJR+m+pRw96GbPENuuMAAl6nWeHthGBAhAI5UNPyoMu3cNDvHv3bn0CqHkoEAh6r169gtrtvMPAGKBT//znP6+zztgBnSDnM2bM0IGrkPC48rWD5ENLD4JtkniMDYGfQ4cOjR4H3hzgRFQcmgRbkAYyJhNOCIdWJujiFQfZvusftjaGumDaJd0Iuu1BBzFvJWmLDK4sgu5bJ/dMPVeTbiHfuE6851JHvOhyjelBx9/wpJcpbRE7QNBFvgKvOAi3WbbvelcdOPiJ9qbbHnS5VuQuqEeCHnp68Pt2Q4AEvd1mlOMhAhYCkg/d/Bi50e+//35NaH3eb/P6JJ15FRp0IdHwVMPmDz74QHuvhYhPmDBBjRo1SqdqBAnHiaU2YQYxxwbDlS4RhLtfv376+9gCm5BXvghiLn22GkEX8t3YyBnyFvnMRdBNicyHH33SkMFIHXwG73rdS9UEXcj3mufeUmMuPnymwfTFL6uX9366bkUaY3rLcR0IOzzn0KTbdcrAGQTd1J6DhD/xL68p8ZqjT5D0E37vyAZ5/+TX/60++j+/0bIXkcSIbSToZcwS26wzAiTodZ4d2kYESkYglAddAh9BaiHhsAtIKiQeL730aeCaeU2RGnSQcNiL4FQ7p7mZLtJ3KFIoiDN2o4F2kFIRmwSRtSAjDt5ELFu2LJgRJ2lKW42gm2MRIm4GfeJ7F0E36yGIFN5zaNVBzJ/60T4tlbE98SXfCpmar5KgC/EG0V76/76qdeQhgm5KWMzAUNGyo74pkckEgqeSTdBNb7h41m3pi0hiQObNoFL730XaybaIQF0RIEGv68zQLiJQAQJm+kRXdyC+KAgQRe5wu8CbjTzoPi9yURp09GvnbDf/HUPQfYGcIPvz5s3TmW2QOjKpmCkrIbVBkWw2IT1+zHS2MkE///O/r5bM+iM9TDMLSxJBF0+6BItCv/7U86/qwFEz2DQGu2ZcUxVBN4M/JUOLfGZLXITIm59/sV/PRmDooV/+RnvSoW2Xa02de1E4mhIX8Z5L2xd/6UTtNbc/l8BQCR6Fh/20k47ukuWlKPvYDhGoOwIk6HWfIdpHBHIiAJKMzC12gdf7mWeeicqDHutdjjE1qzREyDHysUOiM27cOLVq1So1ePBgfULoypUrdZ52kHXfqaKiVYedAwYMUAcOHNABqNh8hE4itTcJtkc+i0zGxqtVCLqQblOKksWDjmDRgx99otMsSuAoPeifrgozWNQm4qYeXVIvmkGiruBSyF4uGXC87gAZXKSNMiQvZpAo+jM96CJ9kYwt+F5IO8g5CmQuyOBy6olH60BSFiLQaQiQoHfajHO8HYcAZBg7duzoNm4EdyI/OnKjV1HySkNAgCdNmqS9+SjXXXedzp4i3n1IbZBlBtITn+QG9cwAT2w8QPBjMbA99WhPPOhI3QjSn0bH3qoEHXbb+nN8JvIW05vuWltIzXjz1V/S+dElTaNkgcH11KCrRlpFXzpE8YoDLyHv4hF3ZXaRwFDJBFOFBx22mTp0kHT737I+RGOOa4Ss04NexZOZfdQVARL0us4M7SICNUJATuEUcmybFiKlZUpD4JGH5/zJJ5/UWVXGjBnTRXIj+d+RaUVkKS5o7cwwrmt845DNQ2zQrW9qW8WDXqOl2VRTypK42AcU2YOUA4tMki7XmOTc/F685HadstItmgcVmYcOwU5bey7SFjMwVD6T683DjJo66eycCFSEAAl6RUCzGyLQLASScohD8hGTItA8nCjLOJI8z0VIQ5JsAoEHsYaEZc6cOd5LzzvvvKg0i3gjsWjRIt0OCDkKPPmjR49WCxcu7Ngg0SzrotXrlEXQWx0X2G8S9CLGwywuRaDINloJARL0Vpot2koEMiBgB1eaTSR9Z1/nyi0ea04R0hAJ5kQKRVeJyecea2/oOnjl9+zZwzzoIaDa/HsSdP8Ek6C3+eLn8EpHgAS9dIjZARFoDgISHLpixQodBAkJh1kQOAqyi+wloVzeINh5UggWIQ1BlhSMYeLEiZm81HiTsHr16igvuW/GREe/ZMkSNXLkyC6XhdI4xqwCSlxiUKrPNSToJOj1WY20pN0QIEFvtxnleIjA/yAgwaEg4HLCpgkOgkSvv/56rd8OFSGmIMcIrLSLBEomtZNXGoJNQh4vvp07PTRm1/fAAZIZYAoskGLyuOOO05eSoGdBtLXrkKCToLf2Cqb1dUaABL3Os0PbiEABCMTKWJK6knzovmtiiXMeaQgI/ogRI6I2FC47QdDhQb/33nudbxRig0TRNgJRkQEHmWPwhgJZYEjQC1isLdYECToJeostWZrbQgiQoLfQZNFUIpAWASGlN9xwg64KmQe8vvh/EUGNsfYgw8r+/fvVsGHDgnIaX5vwXI8aNUqnV7TlOkKak6Q6konG135MkKhNwnGC6Pz58zWmUmLeJvhsoMQldkXV4zoSdBL0eqxEWtGOCJCgt+OsckxE4H/yfY8dO1bnBUd6QZBXZGNBrnAc9rN06VL14Ycf5pKNxAINzzlsePzxx7U90MRffvnlOge5SERCbfnyuUu9mIOGQn2Evnd5yWXTg0wuIOp5CfpZZ50VMoPfEwEiQASIQJsjQILe5hPM4XUuAqKXluBO8UCbQaEg7ELeq0IKXv2NGzeqzZs360OGsGGYOXNmt6DLsuzJc1ARNhooLk89vOn9+/fPLMFBu3ggk6CXNfNslwgQASLQOgiQoLfOXNFSIpAKAejGb7zxxgbxhQd67dq1XU7ZLEKfnsoopXSQ5fr169UzzzzT8KZfddVVXmIrudq3bdumkHnGV+wDilzXoa0ZM2bor3Dq54EDB7TcBx79PFlq0mLgu54EvSgk2Q4RIAJEoLURIEFv7fmj9UTAi4BN0L/2ta+poUOHdkkziM8gd4nJ5JIHapBySGpAykGMoSWHvAXBlaEimwiQ+h07dngvD0lc5EAkvFkQTT4aw+eQAtnYhOwq43sS9DJQZZtEgAgQgdZDgAS99eaMFhOBKAQgudi0aZPOMiLyllWrVjU86vjs2muvVa+//npUe3kuktM8IWmBtxobggsvvFBLQmI16Hn6R12xwZVxJum7vP2mqU+CngYtXksEiAARaF8ESNDbd245sg5HQDzDkHCgIPvJ3Xffrf+W7CMLFixQV199daVIgQzv3r1bbx7gUUeO9io06MDj0ksvbaRFNAddRIrEIkAkQS8CRbZBBIgAEWh9BEjQW38OOQIikIgACHGPHj26yElA0Pv06VNZYKZpIDYMGzZs0BldkPkE2vEkDXpR0yvBqYsXL9ZyFjlw6eDBg2rRokVq2rRpjc9icqIXZZfZDgl6GaiyTSJABIhA6yFAgt56c0aLiUDLIYBNwqOPPqozxsBjDoIM3XeMBr2owYbyoJv9xOREL8ouEvQykGSbRIAIEIHWRoAEvbXnj9YTgZZAAAcVHTp0SA0aNCjzQUUtMdCcRtKDnhNAVicCRIAItAkCJOhNmMj33ntP4T8WIkAE0iGAtIi9e/fWlfA3MrugjBgxovF5uhbrdzXzoNdvTmgRESACRKBqBEjQq0ac/RGBFkRA9No+06HjLrvgkCBkgIF2HdIYpIjEqaQoffv2reRE1LLHSA962QizfSJABIhAayBAgt4a80QriUBTEYCG3C5vvfWWzqE+a9asSjLB4KAlbBS+853vNNJG7t27V5s1cOBAfSqp64RP224Ei0pqR4xry5YtOuVj2bngYyaQBD0GJV5DBIgAEWh/BEjQ23+OOUIiUBoC8GojC8tLL71UWh/SsHnqKdIiglxLTvPYE1FB8pE5BrnhoYsfN26c9sqD3D/xxBNNJ+kk6KUvI3ZABIgAEWgJBEjQW2KaaCQRqCcCcjpnFRKXCRMm6BNIkbf9lltuUb169Wqcigq5yz333JOYFQa2wtO+fft27UEHqZdsLSD8b7zxRiNPfLPQJkFvFvLslwgQASJQLwRI0Os1H7SGCNQSATnIxzYOenAEbbpO5yx6IPB4T548WQ0YMKCLx/uRRx7RUpuQF98+LRRyGfGa8yTRomeL7REBIkAEiEAeBEjQ86DHukSgQxCAt9lVkNN89uzZDU132XCApD///PO6m6lTp+p+sXkYPnx4MKc68qDDCw8iD2kOiD407GgD7a5atUpLX5pZ6EFvJvrsmwgQASJQHwRI0OszF7SECBCBBAQgUZk3b5564IEH9FXi/QbpxkZh7ty5QfwghUFB9hfJ/IJ2cWjSlClTKgl2TTKSBD04hbyACBABItARCJCgd8Q0c5BEIB8CkID4spzAg43MKmUXePHFYz9p0iTdJ2yKJdjwoIPcn3LKKdrUiRMnau85vOkPPvhgFMEve4wk6GUjzPaJABEgAq2BAAl6a8wTrSQCTUUAem1fIGjSd6bRIPII5JTc5eZ3yK4SIvlmP3bWFkhU7r///kQtvASJSh71pgLq6RwP5AnzD0t4WNIh0OP4M9JV4NVEICcCk4adkLOF+lYfN/LM+hrXIZaRoHfIRHOYnYsAvN/9+/fPpBOX4FDIR0Ci7YK29+3bFwzQRCAnJClz5syJylXumq0kgo72H3744SBBX716tbr33nt1akXxpEtf+DcyxDSzkKBnR58EPTt2rJkNARL0bLixVhwCJOhxOPEqItCyCIjneujQoTrv98iRI6PHIsGhyBMOUmsXSE4QrBk6IAg25D0MyCdxkeDP0IFJuA4bBF+RlIvR4JRwIQl6dlBJ0LNjx5rZECBBz4Yba8UhQIIehxOvIgItjwBkIOvWrVNr1qzRhwtdd911wcwnMuhYGYsPJPS9a9euoIwlCWRIVKA9x2YB5fzzz9eHDkEyEyORKXsC4cVHyeOFJ0HPPksk6NmxY81sCJCgZ8ONteIQIEGPw4lXEYG2QQBEd+PGjTp3OAqyoICwu7zgEgDqy4MuoIT043LiKDKnuIJN03jX4Qnfs2ePPljo7LPPVoMHD04t30EbQvKLmljBKIRFUn8k6NlngwQ9O3asmQ0BEvRsuLFWHAIk6HE48Soi0BYIgCjDg4583/A8g5hDe41/jx49ulsmE/Gc+/KgCyihg4pEI+4D8ZprrsnleY6dHHjyZ86cqT3vkOzAbpHIAAN45ZMKru3Ro0dQ0hNrj30dCXpW5JQiQc+OHWtmQ4AEPRturBWHAAl6HE68igi0LAIg5fCYP/TQQ5qMgoiPGjWqCyGGV/3SSy/VRD1EUpsFBDYJIm9x2SB50X32IaD12muvVStXrtSXwOMtG4vY00iF4B9zzDE6b/qwYcNSe++T8CNBz766SNC7Y3fP1HNV/9N66C/uW7tXrXnubXXzmH7qyiEnOoH+0c731W1/v1v909wLVc+jfktf8+a7v1QT/3q7/nvun/dXXznn2C6fZZ+x1q9ZBEE/6/Rj1MCzj9NgrHrylS6gmN+ZX+C64489Ug378smNj9/8z4/Vc//2tv73qD88TfU46jPK/Cwt2szikhax4q8nQS8eU7ZIBGqFgHi/4aVOIpR26kJzEEXmQccm4dChQ9oTnWYzIPVMu9AO0isiWPXuu+9OxN2UoGA8JkFHRRxiBNmPL9+72ThsQUaY5cuXqyzBtz5Dm0HQ1913tep19BFdTPr3V95RfzH3B/qz51dM6Gbuc9vfUDMW/VD93W1fV39w5vH6+++v/4m66x+2qvM///tqyaw/UmYbVdwQJOhdUR5z8YnqptH9Gh8KQReSPX3xy+rlvQe7TY0QeJB1FBBy1H3lzY/VwilfVAc//i/1J7dtqWJKa99HXoJuk2yToAs5/+TX/63WbNinsRhxUR/1e8f8jv77vQ9+pf/evutd9bnTemlCjvpfOud4/W98v37z/swYkqBnhq6wiiTohUHJhohAPRGAdxwH8uQpReRB/+53v6vmz5/fJQ86PNELFizILW8599xztXQnKZtMiKCjjcWLF0cRdBNLycH+4osvpg6+teekaoK+YNol6uKBp3Qh00LIFz70grrsy6drAi6EXMg37P7bFVvUdyZcqOuinPLZnurymx5R3/+b0arn0Ufov6ssJOhd0YYXHEU84bEEXbzuuB4FJP+xTW+rQV84Rp183JH673vXHP6u00segm4S8CN++39rKE2CLl7wjc+/qd55/5fdoB4zvK9CPdS5+EsnqpNPOErhWvGq++rFzhkJeixS5V1Hgl4etmyZCDQVgZAkRIxLkoYUlQddyPmSJUsaaR6xcdi6dauaPHmyMj/PAlqM9ztJ4oIsMGvXrg3mczdtk2BbkHqRDoHkox+UZcuWpd4YVU3QQaZBrEHG//Gp3dpu87NJo8/V3vXJd/yz+vGeX+jvxeOO6//0sv6avP/8vY/VN0Z8QbczffwFXdrLMp9Z6pCgf4qaeMlBssWLLgTdlL2YOO9+7ZCaes9LDQmM6UHH35S2dF+VeQg6CDC84ztfOdBN4iKe9UMf/0Z3Cu+4FHz2xL+81vCmmx50SFpA1PNIW6QfEvQsT6Fi65CgF4snWyMCtUEABB1eXRxpP2LECK9dSYcYFZUHHe3ceOONzhzsMaeAwnjoxJG5xS4vvfSSeuaZZ9T27duDhBhtzJgxQ3vx4b2HNAbkGlIbnHIaktwIKcemBoQe148fP16NHTu2S9/IjDNkyBB1ww03pFoPVRN0l3HiQTdJuVxnetDxvUhZ8D2IPsobPz/YkMekGnzOi0nQDwP4xX49tRRFCPf6u76qP7cJuilVEc251Fn+VwO1txwFn+FveOJ9spicU9ey1fMQdBm0S4Nua89Bwv/j1Q+UeM2FpJskWsi5KYnJAywJeh70iqlLgl4MjmyFCNQSAZDfVatWaQILog4iGSKhroHkzYMe0rfbenCXDfBy79ixo9tXvXr1UtOnT48eF0j27t271ZYtWxTGhTSNsZjATgTS3nzzzVrP75PUZE252GyCLt5zkbTYYIv3XPTmpgb9w48+6aZl97VTxs1Cgn4YVSHXQqZtgu7CXkg9vrNJuBkYKqQd10lAaRlz2SptVkHQTW+4qVm3JSwiiQF5Nz3uQu7TYkqCnhax4q8nQS8eU7ZIBGqHAEgpghqRyQXe4xDBdA3A1LJLukakaIw5mAeE9fHHH1cPPPBAF1KLdnBgEgIt586dWypu6Gvbtm25Mq+gfu/evZ3EXKQtMUGmvoE2k6CnJef2GOB5F5IOYn76Sb20V/3LE1aUOq/SOAn6p1lWTPIcQ9CBoes6Ie7wth/65W+0J33Et/+1keUFf3dyKYugm0TcJthCnM3PzcBQBI6CpG99+Rdajy7e9rTzRIKeFrHirydBLx5TtkgEao0AiOqDDz7YyEAyZ86cYF5veOKhFX/99dcV6iOHOOQhyCc+derUqBNC4QFftGiRrocDi/bt26frg6DPnj07KE/JCyrshowFwaSwAdKUNKuR/hEAACAASURBVN5z9J/kGc/qNTfH1SyCLrIWl8fblLWI59yeC3jSQcaf+tG+hhZdAkxdUpm8c+mqT4KuuqRHDGFsesp9HnTxxiMw9JL/v71zAdKquNN+77ebGKPcDISIiIIKATeiIxkMAaMisoEKArsuBF0CyyqUpIQiRcotRD5uFWspp5BiLDTLiiwSXFm5bGEW0dUoITBBXDBAiAgKiCGKg6BRc/n2q6fZ/5uennNO93nP5b09XWU5877n9On+9TnD0//z9L+vOZutBxlcxMde65aXrAQ6OAelSgxLyWiKdqRslAwusMSgSBYY1z1hfk+BHodWNsdSoGfDlbWSQFkSkJzoS5cu1eIYOdF9BLq5CFOi4S+99JJeEIl84PCB+xSJYsNLjuh7v379nJODMO+5fb2w3VCD2oV2b9myRVt/8EYBE46/+Zu/Cc3gguNhiQmLkp8+fVpPeJJmpMlboJvi21woKsywCBSLPlHChLYcA/F+9MQZfTwj6D5PQz7H+HjQ5RjxoKNlkqZR8qCLWGcE/U/jlqVAN8U4bC4nTn5cWExq2l4kg4t8BmHNCHo+z1bWV6FAz5ow6yeBMiAAketa2BjVTNODDj85bByypX2UP10ELeqGwA0r/fv3DxXHYd5zu665c+d6e8nNc9HGWbNmaetK2I6oshMqov4oeANglzR2Q81boAflQJd+QXAjM0tYEUGP6DsWht72/fX6ULHK4Gd60Ev/8AdZV8RXbrbOtMUERdTNz3Ae0y0qVaxAD9uASMbDXOgpkXT5zvSei7XFPF4+Czo+zt3ICHocWtkcS4GeDVfWSgIlJ4DsJPB8w9KBkmSRaLdu3fQunlgUiVSCDzzwgM7IAl96XV2dtr4EFbF9IFq+evXqUCZpiNs4wGHZ2b59u87EgjcJiKD7tCENG0tUO/MW6HGYlfuxtLiU+whVX/uKFeiVQIICvfSjRIFe+jFgC0ggEwJppFmUhkmecKQmhKCVlIbTpk3Th7h28UyrgxDIZlRe6m1ubnbuAgp7DaLssLWgYGHq8OHDvRaNpvEmwIcBBboPpeBjKNCLZ8cziyNAgV4cN57lR4AC3Y8TjyKBiiOQtjUEmw3Ba33zzTcXrCQQ6D4LPCGOUYLSEvpmP5HNjrAoFakOEfVGikV4v+E/d7UDbxSQyea6664LzMceNcB5vQmgQC/+MaNAL54dzyyOAAV6cdx4lh8BCnQ/TjyKBEggAYE0sp+Ymx2ZedUhvEeMGBFqs5GFqViQKnafoK74poxMgMF5KgW6E1HoARToxbPjmcURoEAvjhvP8iNAge7HiUeRQE0TgAhGthf40IMKIutBJc3sJ6Yotzc+8tkICfYW9CGs9O3bN/Nc7K6biALdRSj8ewr04tnxzOIIUKAXx41n+RGgQPfjxKNIoKYJmAtD44BIM/sJLDvIGIPsMfgZXnhYXbBQ9aabblKNjY2hmWDitLmUx1KgF0+fAr14djyzOAIU6MVx41l+BCjQ/TjxKBKoaQKIUIelIPQBk0b2E7GyYEfSNm3aFDZLQh5zLF5FXvZKL/iD3LNnz0rvBttPAiRAAiSQkAAFekKAPJ0EaoEABPry5csz3+3TxRJ+clloip/hKUdUffTo0aFtg80G2VpcBYtOk0xCXPX7fE+B7kOJx5AACZBA9ROgQK/+MWYPSSAxAUTAlyxZonOpQxDbRTYtSnyhiApgl+nVq1fszYhggdm/f7+uee3atQopGe+8887ClY4fP65mzpyZeBfQNPpOgZ4GRdZBAiRAApVPgAK98seQPSCBzAkggh5V8og8Q6DDZw7vOdIqDh06VNXX13tH9RFxx3l79uxp1RXUvW3bttzyuYexpEDP/FbmBUiABEigIghQoFfEMLGRJEACQkDSJm7atElvOnTNNddoC0uUzQXnwuqCNwFBk4mo7/IkT4GeJ21eiwRIgATKlwAFevmODVtGAiUnAEEL+4os8gxrUB4Wl7BrI6PL4sWLFQT7oEGDQpnB6lJXV6fuu+8+dddddxWOg+CfOHGizqVeyn6gQRToJb/l2QASIAESKAsCFOhlMQxsBAmUJwH4zZHjvBwsLmYE/fnnn1dbt25V69evV5deeqnO6IIdRoN2KjXJPvPMM2rKlCn6I0Te4UdHdpiRI0eqhoYGb7tMVqNFgZ4VWdZLAiRAApVFgAK9ssaLrSWBmiXw6KOPqlWrVmlBffXVV6sbbrhB21rwc9wiGyhhAgIfezF1xL2mz/EU6D6UeAwJkAAJVD8BCvTqH2P2kASqggBsNhDUgwcPdkbKK7XDFOiVOnJsNwmQAAmkS4ACPV2eXrWdPHlS4T8WEiCB/AjAznLixAn15S9/udVFjx49qn7xi1+ob37zm/k1KORK3Kio5EPABpAACZBAyQlQoJd8CNiAaiYQlDPc7C/83SzxCcCigtKlSxfvaDqzuMTnzDNIgARIgARKQ4ACvTTcedUaISBC0uwuNsZZuHChmjVrlhozZowXCWQg6dixoz5W/NP9+/ePzFriVXEFHQQG2CwJGVvMgkWiK1euDPWRy46jiJK/8MILavz48a16jfOx0PShhx4qKRFaXEqKnxcnARIggbIhQIFeNkPBhtQSgahNc2wOSCOIzXkgIpGFZOzYsVpMQmy6UgumzRTtxgQjKp1h2teU+iCswQEiXRZ1oj3I6LJgwQLNIyiLCxaVzpkzR2dswfnI3mIX9Ae7pMokKKs+uOqlQHcR4vckQAIkUBsEKNBrY5zZyzIjgGhwjx49dArDqCK5u3ft2qXFI9Id9u3bV82bN0/nJkdUOI+or4hciGAUafdVV10V601AkmGAXejQoUOBIhqTGHwflce8XDYjimJAgZ7kDuG5JEACJFA9BCjQq2cs2ZMyJBC2wc/GjRtVhw4dAne1NLthi0qIUIma5yU47Q1+JDc62gnhjg1+wqLXaQ6JeV27XuHs2mgIbyDuvfdeHUm3C95KBO0ymmYfXHVRoLsI8XsSIAESqA0CFOi1Mc7sZYkIhG3wA9/07NmznZYKCGBYO/bs2aNg54A9Q6LIEJtr1qzR1pcsS9AkwYz8+0Sv02gfWAZxQ/tuv/12tWzZMjVs2LDQS4mtKMqvnkY7k9RBgZ6EHs8lARIggeohQIFePWPJnlQpgeuvv1737NSpU6p79+46youoNjbpmTp1qvdC02LxuAT6tGnT1MUXXxxoL5EFra5r+yx4RZ8nTZqko/XwoOMNxKuvvqqrxi6irui5tMV1nKutWX5PgZ4lXdZNAiRAApVDgAK9csaKLa1AAhCFYQsqYcvwEYsQpitWrNC9l4WMiAY//vjj2ouedYmyuMiiVQjloAWaTz75pFq9erWziePGjXNONBCpx6QEpampSfvg+/Tpo3cC9VncKQK/1DaWKBgU6M5bhQeQAAmQQE0QoECviWFmJ0tFIMo3HfUdBPjOnTtVv3791Lp160Kbj8i1b6rGJAzEaiPebcki0759e6e1JMl1zXMxoYHVp1hLDwT6jBkztG8+KNViXiwp0NO6I1gPCZAACVQvAQr06h1b9iwhAQi5Nm3aeG+EY4tJ/I4INyK/dkFk/fDhw1pwBhWxlcydO1enCAwrktElYVe9T0e79u/fr6PXPrYU74o9DjTTJWJhql1GjRoVOVZyfrmwDGoH/iCPX7DdgwYPKVcCbTpdVq5NY7tSJDBpcOcUa6v+qsYOu7z6O5lyDynQUwbK6qqHgGT8QJQYXu/Bgwd7WSlAQBaHwi+NaLNdsNgRvukgW0g5EzQ95XEEOqLfUXYcTGJcdh8cs3v37lA8mMxIfvRyZhjVNgr0Sh25P7WbAr3yx9CnBxToPpT+dAwFejxeOJoCPT4znlFjBBB5ffrpp7UP/IYbbtAbBUVlCzHxRNlYKgmjaXGRCQcmH65dPKWPssGR3ee1a9fqhZ7g6+MjT4sZ+oNSboKeAj2tES5dPRTopWOf55Up0OPRpkCPx4sCPT4vnlHjBBBVf+SRR7SohKVi4sSJgSJPFoCG5UEXjK6ocbngRiYZpHi0U0MigwtYvPTSS0U3FXUMGDAgFy+9mQdd8p7L5KMc0i9SoBd9G5XNiRToZTMUmTaEAj0eXgr0eLwo0OPz4hk1SgALDLGlfGNjo15kOHLkSIVdNGH5QFm+fHmLCLBEzsPyoAvGcs4oYg51sYtdfW4XVx51ZILBYlksmsXOqWHF5UGXfOlPPPGErgKTJ+GPayxcuDB0TYBPP9I4hgI9DYqlrYMCvbT887o6BXo80hTo8XhRoMfnxTNqiICIcuzcuX79eh0pv+OOO3SqP9OOgYwgAwcOVHfddVfV0sFEIygVou9upmH50LHYdPHixYXdUYMA4tp407Bly5ZEHnRzt9GgduMtAUR6WFrMPAaXAj0PytleoxoE+r/P66/anvcXLUDtf+uMumfJ2UXtQd/LwUO+91M17+97q69deUHh/BmNr6nXDp1WX+nRVjVM/Yr+XD7LdjSyqz0vgd7pgnPV4OsuatGRNc8cbPH7oGsvVBd1Pq/w2clTn6gt247p36+9spO64pJ2he927XtP/erNU/p3Ec3mZ1kRo0CPT5Ye9PjMeEaNEICgg+3hu9/9rl4gGragM2qb+TTyoJfD9vRi7YHnHOkIpSxZskT78vE2QUqQbScqH/rkyZO9PP2oo1evXkX7xl0CHX3AGxIK9HgP+NW9vqiWzfqrFicd/fVpddv31+vPvvd39eq2IV9uVemUhf+pP5NzP/jwUzX07if1Z/98/zfVX17eSeGY/z7wm3gNKvHRlS7Qtzz4dU0wSJDLZzjG/N5Gju9Pf/QH9X9X7NeCXI5d8Y916qKO56qH1x9S615+p8QjlezyeQh0U3i//tYHusEitvH7K3vfVaNu7q7O+eyf6+8g3Id/4xLV5rzPFH6X7/EdRPKZj36vNv3kLTVkQFf1hfafU1JPMhrusynQ3YzsIyjQ4zPjGTVCABH0pAsXk1pD0tqeHuJU7Djm8DU3N3tFjV1WHbPOrGw7EOgQ0MjFDjvL0KFDvTcpQvuiLC6w2eAtSVjay7xu+UqLoJvivGHVz9W/Pbu/IK5/cfBd9Q/zfqy2rxyv8YnYXjT9RjWo7mIFEQ9RDiGOc2fc8VX11JZfqqMnzhR+fvBfm/JCn9p1Kl2gB4GQiPjb732sJvxgl4oS6KMGXajuHtmjIMoRbT/z8e/Vzl+eUrcOvFBJHakBL1FFeQh0EbWmiJaI+Ke/+6M68s6HBcFuRtVFpL/b/Inq1OFzBVGOzz/7mf+j9h5sVnV9OirUse65w7kQpECPj5kCPT4znlHlBFwpAaX7UakBJVpbbB50uUYa29M/+uijasGCBTqtI94IYHFku3btdFYaCF174WeawwtRjQIPOUoaaSVlEydYj1588UW9eHX48OGtrEdB/UB7Zs6cqU6dOqWQPhNvBLCmAPYlvA0odVaXShPoQYz/9pbeWmBDgD/13IHCzxJRN7/H+Rd/qa26bvxKtfnhMWrPr36jLu1y9nW8HJ/m/ZhHXdUo0MXSsmHrO+onu98r2FRsnmJbCYqgI3IO20ylW1ukz3kI9KD7teel7bW4RrGtLnK8RMdhdTn/85/REXYzgo7jEGXPw9oibaJAj//XhwI9PjOeUeUERKAjQwuitNisKKh06dIlVHCmlQc9je3p0RaxkYifGzYOCFNs+HPkyBGvETXfKEAkY4dT1+6bdhabLLLWYKLk8rGbHUQ/sNnSjh07FN5w1NfXpyLMZTKSZGfXahDoYk95eddRNXPxC63uLYmgI8KOYkbQIeoh2CvR2iIdrRaBbvvMIc6XrjvUwkcun313VA8dHUeBAP9G346F3/HZz/a+rz3p+P/9/7Lf6+9NuR9UKoFuim/xmdusTG85vhNBj5/fPvGR9qubPvU8WFOgx6dMgR6fGc+oAQIQr4899pgWoWKn8M19buJJmgc9je3pTVFu/ox22r+HDS086FOmTNFiHuIcUXhEn2E3QWQ+THiLLaVDhw666jB/d5xNj3B9ZNTZunWrtqWgHWhPqTd+ilqL4PvIVKpAt33mYm+x+y3Rc3yOqLlpkYHdpd3557RCheMqqVSLQDeZi1iPsqcsuecq1fuSNq286bIwFJ50FFl8it//+v4dlTS0LdpaCoFuetLDoufiOQ8T4CKU4UUXrzo6FlZfWgNEgR6fJAV6fGY8o8YIQGSKnWLChAnaShHHClFM5FkQp7E9vZnGED9DVMPqgnbddNNNXgsjzQwnEKIbN27Uuc9hwcEuq1HebVhsli5dqrvUvXv3wLsnKEOMfSDqWbVqVcGSgsWpccfCtLjY9Ute9FLe3pUq0E1mItbNRZ/43hbnNmeJrItQF196WCS+lOMUde1qFOg+2Vdsn7owkoWhWCgKAY+o+xc7nKMj6hKBL9exjGpX3gJdIudRvnERwYiSv/xK60W4ZvQdC0Rx3G8/+YP2sYedk9bYUKDHJ0mBHp8Zz6hRAhC02PESYhP+ZZ+UfMVGntNELFYWiGrYdST6LT5sn02GzDcBiLojEi5Rc5+3BK5MN+ivK3sK6sC1ojLqRHFD5B1+ddTTu3fvVoeCTZyJV5pjJHVVg0BHX8IWhuK7oIi4RNKxSPSWr3VXpz/8VC1cvk1neAmLxmfBP406K1mgm1YVpEuUYgr0t078Vl3S+fOtIuVBEXSpD5H3Iyc+1qIcGVxQsJC0ki0veQp0EbdhUXEzlWKYr1y86+biUiw+xUJTpHHM2vJCgR7/rwsFenxmPKMGCUhO9NWrVytscQ8h5yPQk0SebcwQmMePH9cfu8Rs0LmyQFP84xC7dk73sKHt1q2b7jfqQDrCBx54QKdGBJe6ujqnjz1KoKdhDfG5JX1ztvvUldUxlSbQTWuLCG87gi6edDP1os3vqX8aqdqef45Os4if4UNnBD2ruyy63iA7i0TBIbQffPJgYZGoRMDNvOfmIlCpy/SlM4LuP64+wlsytrgysshxEPAo8KUzgu4/FqU4kgK9FNR5zYohAFG3du1a7UVH1Bw7iH7nO9/xzkaSNPIMUGIjgTXFLNOnT1fIEpNHkTSEYIB27Nq1S6egnDZtmr78Qw89FNgMyUIjKR7tiQU2KkI2mUWLFinX4kpMBubPn6/XBgQV2JBcE5dy2IwoarwqTaCjL0F5zsXeEpYDHefJMWJtkTSNphUGx9GDnscT3vIaIsjNT+2855Iv3TzGjLpLHWaU3Ky30tMtZh1BD9qgyL4TZMFn2B0iUfGghaXyGc51ifs07kBG0ONTpECPz4xnVDkBiTDDpw0xKtlcilkkmjTyDHsKRCWizGa0G4J31qxZepOgvEQ6POB79+5VV155ZWHXVAj0qDSNskHR4cNnc+0GedB9/Oc4F9dC1hisAyg2P73kQsfCUlm4Krdz3759c2MZ9ghVokCv8j8HsbtXyRaX2J2t4ROyFujVhpYCPf6IUqDHZ8YzqpxAGmkWBVGxkWc5H21BlDlIhCOi3KNHD/191kUWq8LmgiLXhN0FEwVX9DsNGwu870k2QRI7DnzoQZF2V8rIrBmjfgr0PChnew0K9Gz5lkvtFOjxRoICPR4v+ffgzw4cOPA/PXv2jH82zyCBKiQQtS292V3fyC8izxC0N998c2ERoivybAp0/ByWxtBngWbSIRJhe9999+nIuXlNWYAq/vSoa4mPv1evXpoDzj1w4IBe9OkTEcdkZ8iQIU4bS1gbfDLOJGWV9HwK9KQES38+BXrpxyCPFlCgx6NMgR6PFwV6fF48gwRyJWBuT29GfcWP/eqrr+p0h1kWe3GlPSkw0ziGtUOEPCw5d955pxbZYtOBjQgZZlwZVHA8dgyF5QjRbrsgX33UTqVgBptQ1rySjAUFehJ65XEuBXp5jEPWraBAj0eYAj0eLwr0+Lx4BgnEImBbQ+yTfewpkrsb58Ke0dzcrKPPSJc4d+5cp7CN1eCAg10CXbzhUbuEjh8/Xg0cOLDgXTcvgzcM2HQInv+ogonA7t27Qw9xsZBJDfiNHTu21Q6xTLOY9E7h+SBAgV4b9wEFerxxpkCPx4sCPT4vnkECsQiYKQljnWgdDHHZ1NSk9u3bl+r29D5tirK4IM87xC4i+VHR66gdS/NKf5jGpk8+vJIcwwh6EnrlcS4FenmMQ9atoECPR5gCPR4vCvT4vHgGCcQiUOzCRmSS2blzp+rXr59O8RhW8lrYCHGLKLikekT0Hr5zpF1ctmyZzokeVRBlx7kNDQ0thDz6OWPGDIWsKmGpGu16MWHYv3+/3mzIx7sea8BKfDAEOtcDlXgQeHkSIAESKAMCzOJSBoPAJlQvAQj05cuXxxaSElWGbWPOnDmhgPJODYh2QRzDmtO/f3/vBZsQ1RDi69ev12Ic6RaRehGiHbnlIdxdYtvOgy55zzFxQJ15pZvM8m6lQM+SLusmARIggcohQIFeOWPFllYgAaQXXLJkic7djcWVdonybZdTd4t9E2D3Qd4MHD16VC/0xBuCKGuMeT7aACGOvOuTJk3SmW2w2FQWf06dOtWZ7hGWnHvvvbfwJsCsH28FkqRxTGO8KNDToMg6SIAESKDyCVCgV/4YsgdlTACiMqq4BCHE57FjxwIXgorYdeUgTwMP+oEMKkizWKpi78oqAh3tgfB+5JFHIgU2eCHTCxajujLGlKqPFOilIs/rkgAJkEB5EaBAL6/xYGtIoAWBqAWUeS2uFAGMyDOELRa+2iWPNwFRAl1y10dNeMBrx44doTnly+HWo0Avh1FgG0iABEig9AQo0Es/BmxBFRKAtQWiVXbQDOtimLBFtBeLQ2EFwWJM+KztgkgwbBm+iyuTYE76JiDJteXcMIuLLGB17WiKtxGwxrjeWqTR1mLroEAvlhzPIwESIIHqIkCBXl3jyd6UCQGJ9hYrbCUlIHJ2YyEl8p/bBf5reNtdiyvLBEniZojAxoQFBdF8sDl16pRCjnRXFF8WqoqgtxuUV0acKBAU6IlvE1ZAAiRAAlVBgAK9KoaRnahWAnnaWCqFIQT2gQMH9NuFPn36qPr6eq9JSqXkQWeaxUq5E9lOEiABEsiOAAV6dmxZMwmQAAnEIsAIeixcPJgESIAEqpYABXoJhvbkyZMK/7GQQK0QQLQbBTYSu7zyyiv6o2uvvbZWcET2kxF03gYkQAIkQAIU6LwHSKDKCcDa0bVr10AbCLKfxMlFXiwqWSwb5BOP+q7Y69nnRaWrlGNlYW6cDZjSap/Uwwh62kRZHwmQAAlUJgEK9MocN7aaBLwJYKGqmTPcPDHqO+8LRBwoqQ3xfxQsbDULdiRdsWKFWrRokXOToSTtwfWR5eWll15SmJQgoo+c6OYmSUgf2b59e73w9IknnvDeJTVJu+xzKdDTpMm6SIAESKByCVCgV+7YRbYcEUNsyd67d2+vBXRViiG1biEKfebMGdWmTZuy3eTG7qwIUUnHaNtLIFIfe+wx9eqrr3rv5hkXqOQnP3z4sD61e/furaoYN25cpuJcLjht2jSdshJZX5AVBz9v2rRJC3HJ7LJnzx696dHmzZtzSV9JgR73juLxJEACJFAbBCjQq2ycIcznz5+vhReKCBDk0cY26fPmzauYHqMvkkIQPz/99NO67aNHj85t0vHoo4+qBQsWaFEnBVHWrCO+5iBBPDY0NKgPPvig1di1a9dO74wZVJB6cPfu3VqAY+w7dOjQ4jCce+edd+YSKc7DxuK6scFxxIgRateuXfr+QZsgyMHPzpaDNwtmvnQc6/Ps+KR7jGonI+iuUeT3JEACJFAbBCjQq2ycwzZzgcCFsJ06dWrm0UpETVGSbEEPPzA24dm4caOOWF9//fUFkYwobB6bzYg4X7ZsmRo2bJjuEzg2NTWpKVOmKPPzLG+jbt26qRtuuEELbNm0CIISwtvHipG1jSXLvqdZty3Czd9dAh334/Hjx3VzYJWB0IdXXQp2KF2yZEnhfi223RToxZLjeSRAAiRQXQQo0KtrPFXUduh4df/II49kLm4hdjAR+K//+q+iI92IRKIv8E6jvuHDh6tDhw7p0aqrq9NC1fQPZzGMELaTJ08uiHPzGnmyFO+0LSLxVmTgwIHqrrvucna/VG8jxHuOBkLEhpU8FmaCAe6d++67T1u/fvjDH2q/OXzpiJCjrZj44f/4LujNBCaf27ZtC7S/wEIzYMCARBNTCnTnrcwDSIAESKAmCFCgV9kwRwl08QNnHX1GtPHxxx9X69evVyNHjtRC2yw+YsyM+priCfXkFRGOuk5eGwhFRXl921DKtxFibYH/ffXq1aFPm48PHZM2vAXCG5ViC56BmTNn6rcxsCpBrGMSiJ/FBoQ3E2EWpqyz0VCgFzuyPI8ESIAEqosABXp1jacWrxAas2fPVpMmTSpk75BFcIjGhllPbCEdhgaZN6KKTATCjvERY4gOI2qOtiIyCb+0eIBhd4GdIIlQ8xl2iDFYbODnN6P1ELwTJ07UthMfX7LPtcKOkagvfNMoPXr00BFf9B0WHKwxcE24yuFtBJihBL31CMvwYjMxPeNJmNrnSttwjyGjDCYTYc8I2nr77be3shaFfR63nRTocYnxeBIgARKoTgIU6FU2rhB0EOawgKBAyOE1PiKGrgVsIpSQ/WXVqlXq3nvv1VlLUJDB5IEHHtDZLx566KHMqcFCAp+3nW0D4n/hwoV6cV8eBcwWL16sJz3wviMbCXhCoGMSJItYs2wLJijNzc3acoH2QEQKlzVr1gRacMz2lMPbiDQiz5hkzpkzR7OAB9wudtrEuGNi2oCizpUFo/Y94Xq+fNpDge5DiceQAAmQQPUToECv0jGGmDlw4IDO99ynTx9VX1/vLSaRD3rdunWtop2INEIE+Yhj8WgH4UVau6ANa+xjUce+fft0+2WRJsTRzTffnHn03GwL+r1z507NEtHVPDb2ketjHJG95jvf+U5hPCR9oo9VCPWU8m1EmnnQJStNYgHfugAAIABJREFU2CM7d+7cyPtCngk7Oo7xxRsZTLxcbyPk2rJYGPdnmvcE/iCPX7C9Sv8qJe9Wm06XJa+ENZBAxgQmDe6c8RUqs/qxwy6vzIaXqNUU6CUCn/VlIUaQbQR2lLgC3fSx2+2M+s4UlbChTJ8+Xaf5Q4EoRwQYXl/bMhLGolQLG+32mO0I2+TGPkcixq5xdk1UxOIi2Wxc9QV9n/XbCETow2xL5ZQHXVKQghHefiBtJYQ57ke8EbnnnnsyX3jsGj8K9GhCFOiuO4jflwMBCvTgUaBAj3d3UqDH41X2R5sWF9hbkJoPi95QfHN3mz52Mw858qv7RBkhTjExgD/btDagbTfddJMW6i7/eCkXNpqDjInGHXfcoTOliL0E1gZwkHzaQTcFGPoUV8RW8r8vXbpUp520NxuK8kub18/ybQQmbch6gkWgYf1JOw+62LG6dOkSW1Rj0tDY2KjHEKI8rjUGfYGwN3PjC+ukNhcKdAp0n78bPKa8CVCgU6CncYdSoKdBMcU6zCwTdrUQaC5BB4Hw4osvtopSo15sSoNUhS7fNKLvEC74P66JAk87RLXP4kxTjNnCzFeoFbuwUSwhaP+xY8ecE4GoobNTKUKIiuc7Kmqc4u2gxwC+67DSt2/f0IWqGHPYccSeE1ZHXIGaZv/i1IXJCu4/rAkwCyZMPpM+8xzh6rNg2TwPTLEwF2OSRZpPCnQK9DjPBI8tTwIU6BToadyZFOhpUEypDkSNsfgPIhZ5mu3is818VGrAuOkJTZuMr98ZbTaFLX7GYlPJiQ4/NDzuLmtHsQsbJfUg6gdH14QmaujMyYTkYpcMNr4TjZRujaKqEYZbtmwpWI2CKnJ5t+Uc0+qDexXrFHwj+KgjaeQZ9w6i3uYkEe14/vnn9W6vYbnxpa123zGWWHCLbDy4J336gj7EeRbiDhwFOgV63HuGx5cfAQp0CvQ07koK9DQoplSHb15rl6jEYkY704rYS+JsHiS7J8I/HqfIrqViDZFdQOE/h8Dy2WSo2IWNYo1BVFh23Qxqu48YQxrDvXv3apZii0CKQxRE+Lt27ercJEh8z+i3XZARxmfBbRz2WR0rPvYjR44oYSxWH7ytcE240og84w1G2Bsg842LzcD1FkKOj3obIceIVcjV32LHgQKdAr3Ye8c+7ys92qqGqV/RH7/93sdqwg/OpmpF2fLg11tdZsPWd9TSdYfUd0f1ULcOvLDw/cPrD6l1L7/T4jzzs7TaW031ZCnQe17aXtX16VjA9env/qjWPXe4BT7b633mo9+rTT95Sx8zZEBX9YX2nyscv+aZg/pns175LO0xoQc9HlEK9Hi8Mj8aYhZpBOOKYmkYxAgWvUEQmnVgkSGKmZ4uzNoggkZSNUrUGFHGqDzqJhwIUxTYacRHjXp87RRJFjZKBB/ee7yRCCo+YkyEKOpAXSJEwQccfScaGAscD08+hCQmUBgjRGN9dgHF9RoaGvSiRrsgd3fQjpfmcWls8GPel5IfHpMV2TXWNdFII/IctUA5zhsN3B8oyAwk9+bgwYO9LCuSyQgpN4Oe0aTR9TwE+vf+rl7dNuTLre6lKQv/U/33gd+ov72lt5pxx1dbfP+Lg++qf5j34xbfHf31aXXb99fr4576p5Hq4i+1VdeNX5np30guEvXHu+If69RFHc/VJ5gCXcT5z/a+r+7/l/36e/kMIv3Gazqptuf9hRryvZ/qz+XcJfdcpXpf0kaJkPdvSe0dmZVAN8X1rn3vqc5fOFdd1Pk8DRi//+rNU0pE8NsnPlIvv/KOGv6NS1Sb8z6jINKbXvuNGnzdRfrn19/6QAt9OW7Uzd3VOZ/9c/X89rfVu+9/nMmgUaDHw0qBHo9X5kfLhieyq6F5QR9R6UpFZ9YXZG0wt0OHeDRFkY8wjdqQRq4tqfdcYj3JwsY03kagvejzc889pzmImEa7kBc+bDMbk7EZ9TVZIjq/detWp7hGXd26ddM2DCz4lbcC6B8mDU888YRzMpfGBj/2DrVmqkyfzD5pRJ6DFi+Djzwzy5Yti8wJL292cM7UqVP1+OF+xXOAXW+x0NU1pmlswhX1RyQPgb595XjdBBHki6bfqAbVXaxEcG9+eIxqd/45qmHVz9W/Pbtfye9Pbfmluu4rXbQQx3cQ8fj/xZ3baMEvx2f5R5IC3Y+uRMFPf/QHLbZFZJtR9RmNr6nXDp3ddE7E9/63zmgRLsdD5Lc59zNq1ZYj6u6RPRTq++v7d/g1ooaPykKgd7rgXC2uTTGOnwdde6EW6RDdpz/8XeFniZjjGBHGJ099oqPnIsrxOT775NM/6vPw85ZtxzIbOQr0eGgp0OPxyvRoEceI2AZF53xsGUkbaAtbW3xFWQlwbcnggmgz8nejYHt2WZgqPnssPoXAjMqEgnPBBBsnwZPvWtwa1nex6ug/ZjHsOhBjKC7RFsXc5Gez9BG2GA+8tZBotemrhw1o4MCBzih8Ghv8YJIgbwzwJgWbVkkEuq6uTsH6ElXSiDxHZSjysdlETYpk8unqR9Lny3V+1gJdouNm9Nv87KnnDmjhbX4vEXd81vb8c3QXht79pILQh2i/5Wvd9fGIsGddKND9CEvk+8iJj9XXrrygRQRdIusitk1LC6wrdwzp1iqCjqsiGk9rix//LAR62JWvvbKTuuKSdgpWl9/9/v/paLkIcDlHougi0O0IukThs7K2SDso0P3uHzmKAj0er0yP9rULuBqRJH+4S6BjV0tMFMI8uBBiM2bM0DtuoojvXIS46euG2L/yyisDBbB4t2EFQUHmDIhriFK8XYBdxFWEp+3/Rn72OOfH8e3bbTKtIWbKRghC/C72obC+mONhj43vWwLXWxWfRaKoA1FmezxxP6C4dpdNM/JcbI5/lw3GZ8LkuueSfp+1QA9qn0TQYWNpPv2Jjqa/vOuomrn4f3cj7vVFtWzWX6kPPvxUnf7w0xYRdAjzPKwt0m4KdPcdJtFwRMhvu+GiVgIdNdg+c0TO71lydnfmUYMu1NFyKbDCQOSbx7hbUdtH5CnQRXxDlHfs8DltU4F95ZW97xYGQawxZrQcX0LUf/jb3+uoun1OFiNIgR6PKgV6PF6ZHi2v4GUhYjEXS5o/PMriApvC2LFjdeQ7KsUcRDgEtWRQgTVh+PDhOtJrZ0bZsWNHoNg37QyTJk3Sx0CgCyOxKIQxEgGM65kRfIlIwzLiEulg+fjjj2thOnLkSG1zMYuP31jSZiIyK/zk7cGECROcbZDxwAQHpUePHjqajpSXNudi7pc45+B6mFCYO7lCoGPTn2LfbsS5ftJjMRZY34Ec6OabFEnfiHH28dJH3TeVlgfd9JvDPy5iPUigg79YW/AzBDusMGbBZ4iuZ1Uo0KPJirgWMT3v73u3Euj/Pq9/C9uLCHrUHBQhF386bC/iacex8KizBBPIS6CL8JaFouIjjxLopoVFFoYioo7IuxRzUWmaY0yBHo8mBXo8XpkeLVHj5uZmLYSRVtEsPmkWi80fbl4H4lZS2uFzCErYGxA9dfl8cXxU7nNfgW57nkWgo347P3nQoJibJdnfgzOErit6nVbUF0JfJjTiv49jV4IIxj2BxaCyWRJsUBgTycvuc2MmtQtJ5Fq8+BDs9fX1sXPNg0ExGwz59NF1DO4LCGzcy2AIruiXb45/0y5lXmvt2rV64gpbV5LJSp4RdFucoz8ugW4uAv3n+7+po+cQ6RDmz/7ssPaiw/by4L82uYaiqO8p0KOxiZgW8WwL9CDBjhrlc9tjbnvTEU3/TfOnOsuLuci0qMGs4pPyEOjm4k/xm5vRdCwQlSJC3ra+iKAX6wsWml7S5XwdUZdFp2kOEwV6PJoU6PF4ZXq0Kx2czyLRYvOHmx2DgEKEEf+H/xtCVqLFEDiuFHPmoj1MKhDtRgQawgjtkwWGqMtcfGm2IUqgi3COynGetp2hlKISXEyRj/4jE4xPBB/npmEXwiQBEwIZR9SLz5ALHYt9XRYXmbjJDpwSaZa3AMuXL08kbOM8mODR1NSk9u3bp++/YiYZQdcDjwEDBiRas5CXQBchjn6YotvlUZesLXKcRNRhj3l2+5vav25G3+OMi8+xFOjhlGzbShRP265i2lpE3MtnEO0vvPquFuXI4PKT3e/p9I20vIQTzlKgm4tFbcFt+tHN1IsijE3RLYtLIc5RIMqRwaXbhedrT3sWlhcKdJ+/cn86hgI9Hq+yP7rY/OFh4tjusK9PFwJMdnxEdBKWEvyOn7FFOtLUQfCF2WXCLC4S3Xele5RJgp3lRMQqrutjJTI31ylGVNopK22erih+GjdcGnYh3FdBXnzJr+/ayVNSM2JNAUQ9ikz0fH3sabDIsg7XAmqfa+ch0BH5/svLO7VYCGq2zc7iIikUzcg4joEfHYIdP6Mwgu4zwvkeY0fMzewuZjYWiZSb6RhlMSlsLyjwpTOC7jd+WQl0EdVoRVg6RImKi3iX6LltWxGxjIWhUi8j6H7jm9dRFOh5kY64juxSiUOwANKMUsZtXpL84RJ1lnzd9rXRzrib65iRZ4hVbO5z7NgxnbowKgJsZuxAOyDssdgT4t7X5yv+b5xv2hlg2fFZGJmGqDQznsQdSzlevNNBmx2hL67dUpPahVyLUX12qLXf7JgC3ddyFMVPxDF8/VEWk6Q55cWiFDTRwgRUFjMXO9ZZC/SwHOhor/jHr/7fRaFmHyQPOj4TgS9pGs066UEvduSzOS/I0mJ6zu2rSvTctLbI4lHzPKZbjB6vLAS6vUGR3QJzwyIR6XKMLc6DvOrmOVmlW2QEPd5zToEej1cmR4s32Mdj7tMAiPTt27frQ5F+DoIFYtNc3BdUD0QUCiLbEH52weQB9UUtEJVzkkaepR4IqgMHDmhLR58+fbQdIY7HN4mdIQ1RiTpcAjpqTCUtJQQoJjR28blnktqFpA1BecIxebjzzjudC4ejWEr9Sd4miHUKizyRRQgTuqCSNKd81LqEyZMnR+Zh93l2sxboPm0o52NocSnn0WHbhEAWAr0a6FKgxxtFCvR4vMr+6DT8xr42ljAYSSLP4q92gXZtcuQ63+f7NEQl6kjir3ZFr337gckVsq2YGXF87UK4hryZwRsMmbzFXTiM3Wxti4u8KUH7XD52sEiSDz+NnPImb/DDhlU+kySfccIxFOjRpCjQfe8kHldKAhTowfQp0OPdlRTo8XhlcjQiiOLLjbqAT+aPpH5juX6SjB1JIs+unN3SPh+LStLBCptoxBGV8iYB1gs7TSPa51pwi2PAM0l/07ALCUvT4uG7SFXONdclQJCjwLYDS1dDQ4PzzYiwxHoGZDnCRklxSho55XE9LGxdsGCBtltJQVaYRYsWJVogSoHuHk0KdDcjHlF6AhToFOhp3IUU6GlQTFiHK3uLVO+TxSWp3xjXSpqxI43Ic0KkqZ2eVFSKbSisQWH2F3PSBusHcnQjco1Jmll8Jm2m99+2Cz3//POqX79+obYlydoj6xPC+uEz0cC56BfagAwqaHvUtcOuhWj+5s2bCxlkJk6c6JXqMY2c8iLOzXSjYqOaMmWKVxrSqJuTEfToR5cCPbU/bawoQwIU6BToadxeFOhpUCyjOpL6jcX2kEXGjjiR5zJCmoqojNufNCdtUYs4XQs85X4qdqIRt99xjsf9hAkGNh9CQaYZl/UpaU55cAjzmvvk53f1jwKdAt11j/D78idAgU6BnsZdSoGeBsUyqiON9ISIloZFdl2CTlAUG3lG/fA2u0rSbBmu+s3vEfXduXOnXqhabNQ3zvXSOlb8/EiBGBR9R3/gCXftDJukPbIxkKsO38w8Uo+8YUDfYDWBMMfY4HdXFqQkOeWj7v801gtQoFOgu54Vfl/+BCjQKdDTuEsp0NOgWEZ1JPUbp5GxwxRRce0MsvAOi+/uvfdehXzn2HVSCjKJwLecdMdG3yGTiQY808jdjjSTuP706dP1xkt5FURnUeC7xhij/4MHD47MqCN+fghwtL9Dhw4tmtuuXTudgcXc9j7t/pg7b2IsR4wY0SIbzY4dOxQ2L8IC0rDMK+b9hIj5qlWr9O6fEOLDhw9v4fv2yctuTrhQtyu7kcnEXJdgZjNCnbDawB+f5L7AH+SePXumPQysjwRIgARIoMIIUKBX2ID5NjdJesKkGTsQuUUZM+bsBibFlKhdGZFbHItqfdI9FnNtOUc42JsdgS2EpulDTnKdqHMhOEePHq0PwY6sYAoxiEWj8KUHpT606/N965FVH1Av7olt27YFZmrx3YFTbDbjxo3Tk5OwdJtR/ZW0kJgMyIRF0or6ZtsJm7RBoCNTTpw0oDZzCvQs70LWTQIkQAKVQ4ACvXLGyqulEA8QdK5opE9lxWbswHkQk0E+dp/r4pgkvmnfa7iOk4WRQQsgo75z1RvneyxK3Lp1q7Zu2EUmCkeOHHFWCVGP6DPuDQhIMyLvPDmFA9JgiclKEvErUW7YeszJnUyCMOmKs9g1C9sTBXoKNxurIAESIIEqIECBXgWDaHYBQgibtQQJury6CiH0+OOP6wgvbAh2ekGf9HxhVgLJorFr165EYs2HheTNDrLT5BWVdk0EfHLWy46q8GnLRlPguHTpUoX0gHnYhcDy9ttvV/bbiLDPfcYn7jEy4QwS4b7+8TTeDkW1mwI97qjyeBIgARKoTgIU6FU2rpL9o7m5Wdsw7OLKcpEGjqjdFlE/LAou+wuimtgREiJf7AjwUqPkYS3BdWQhIvzRJktMgF588UUtdqX4TDqKYQuWyFLS2NjYwisOPvBugw/aE1Wwe2aYxxuZTwYOHKjuuuuuYpoX6xxZMGr7+eMuEI11UeNguaeCJq9oGxbN+myWlPTtEAV6sSPI80iABEigdghQoFfZWLs2+kmy4U0pUJkL+vr06aPq6+szj5xLP10TDZOHz6SjWH4ibBHtvuaaaxQmX5iIYeICke6yM0VF2V0R+mLbHHae5AxPkgc9bpvMnPKYqMB7bi6MlTzzEO4ulmm8HaJAjzuCPJ4ESIAEao8ABXrtjTl7XIEETGELwY2JiktMSjexqBZWI0T8TQ+3rBVAdhXXG41ikeEaUpCxJaxk9QYC1/PNKQ/R7vKguyZtSSdqtLgUe6fxPBIgARKoLgIU6NU1nuwNCbQiAIEKcS5Rd0SQYRdC/vCs7SUSoUeO8tWrV4eOTlJhWy3DToFeLSPJfpAACZBAMgIU6Mn48WwSqBgCEOhNTU0Klo687UIVA6nEDaVAL/EA8PIkQAIkUCYEKNBLMBAnT55U+I+FBEiABGwC3KiI9wQJkAAJkAAFOu8BEiABEigTAoygl8lAsBkkQAIkUGICFOglHgBengTKmYB4yF1tdC2udJ3P788SoEDnnUACJEACJCD/HvzZgQMH/oevVXlDkAAJ2ASwIZNP2bBhg89hZXFMkow4WXeAAj1rwqyfBEiABCqDACPolTFObCUJVDwBROORtx3ZY+ySdTYZuZ7sqorfzZzyN954o1q+fHluOfbDBpMCveJvc3aABEiABFIhQIGeCkZWQgIkEEUAwnjTpk1qzpw56rLLLisJLETOe/TooTBRMHdOxeejR49WN9xwg5o3b15J2iYXpUAvKX5enARIgATKhgAFetkMBRtCAtVLAKI4y82IfMhh0yS0I8iOE/WdT91pHUOBnhZJ1kMCJEAClU2AAr2yx4+tJ4GKIPDMM8+offv2OXfqzLIziJTfdNNNauXKla12YZXFsKVe7EqBnuUdwLpJgARIoHIIUKBXzlixpSRQsQTeeOMNNWrUKNW9e3c1aNCgVv3II7oOgf7888+rxsZGbWdp27atbgc2blq8eLGaPn164TPsfDpmzJjceVOg546cFyQBEiCBsiRAgV6Ww8JGkUB5EEgrzSI86KtXrw7t1Lhx45yCGAJ7/vz56rHHHgusBx73IPEvB2MnVXjgfUrfvn1L4kenQPcZHR5DAiRAAtVPgAK9+seYPSSBogmUU5rFadOmKUS2J0yYUPJsK0UDdZyIP8jjF2zPqvqarLdNp9IsSq5J2Ox0YgKTBndOXEelVTB22OWV1uRc2kuBngtmXoQESMCMZJ85c0a1adOmlRc8ihImC5WUb72YEadAL4Za9DkU6OkzZY3ZEaBAz45tpdVMgV5pI8b2kkAJCcBLfvz48UgrSVjzHn30UbVgwYIWedDbt2+vFi1a5LS3oE7kSh8yZEhR15Y2SR70oFzsyIWeZAKAulGSeNcp0NO/uSnQ02fKGrMjQIGeHdtKq5kCvdJGjO0lgRIQEP/2Cy+8oK+OhZUoV111lZo1a5ZTlIo4X7ZsmRo2bJg+V3b0nDJlijI/D+seUiEOHz5cTZw4UVtd7IJFqFE51jG5wOZE8NX37t271flxI/p2BWlkgqFAT//mpkBPnylrzI4ABXp2bCutZgr0ShsxtpcEciYAIV1XV6fuu+8+vcEPsp+IQIdwHzFihIJwjxLHsKdMnjy5IM7NLiAF4yOPPOKMXiOCvnv37tDez507N9IyUy65zqOGjwI9/ZubAj19pqwxOwIU6NmxrbSaKdArbcTYXhLImYAtbE2BjqZAOOOzqBziEOj4PijLSjHCGeegdOnSJdbOpNdff71auHBhIpuMRP87duyo2wBry9GjR3UayaS7pFKgp39zU6DHZ7rlwa/rk05/9Af11/fvKFTw3VE91K0DLyz8/rO976v7/2W//t3+7uH1h9S6l9/R30l95mfxW1UbZ2Qh0Id/4xLV5rzPqLdPfKRefuXsmFx7ZSd1xSXtQqG+/tYH6oJ256gvtP9c4Zg1zxzUP/e8tL2q63P27598lmR0uEg0mB4FepK7iueSQA0QcAl0ya4SJdBh/9i4caNOkWiKWNhOYFlBXvJ58+ZF0kQkf8mSJTpnuVkuvfTSwM2HgipDX26//XaFczp06NDiEN/UihD5d9xxh36bgMnJihUrdH1vvvmm2rVrV6IMM6UU6Ff3+qJaNuuvWmF7assv1YP/2tTi8+0rx+vfj/76tLrt++v1z/IZfr5u/Er92aLpN6pBdRerhlU/V//27Fkhl3ehQI9HfMk9V6nel7TRJ5kCfcU/1qmLOp6rPx/yvZ8q+/d/n9dftT3vL/R3EORvv/exmvCDXUrq27D1HbV03aF4janBo9MW6EMGdC2IbFOgB6EV0f7p7/6otu76tRp83UXqzEe/VxDrEORy/qibu6tzPvvn6vntb6t33/848ShRoAcjpEBPfGuxAhKobgJRFhfYU8aOHateffVVZ/QYYhbiGmIWGxYdPnxYi1oI9NmzZzuF7fjx4/XxEOlXX321hg6Bj82HsPjUZbORfsCHHhTJ99mcyLbj4M3BmjVrtHUHbwl88rlH3S2lFOhP/dNIdfGX2ioR5H97S281446v6uaK4MbP/3z/N9VfXt5Jfy4C3RTiOOflXUfVEz/eqwU/fp65+OzahVIUCnR/6qMGXajuHtlDC3OIbRHo8rmIc6lRRPr+t85oUS+iHJ+3OfczatWWI4X6zEi8f4tq78g0BbpEziG4IaijBHqnC87VghwFwrvbhefrCLucAxF98tQn6pNP/6gu6nye/nnLtmOpDBAFOgV6KjcSKyGBWiQAr7kIZPQfGU8giJGFxWeBpzCDoN65c6e2hEAQ9+vXzyns5VyI4UOHDgUKeR+bDaLnU6dOVXv27Cl6CM2FoLJoVfz4lb5IVCLgphi3PxPRDmEOMS8CXUT7lIX/qWZNGqA++PBTzRjHDL37bHabUhUKdH/yiIKjvPDqu9rKIgJ93t/3Vl+78oKCAJca5XMch2JH0PEZou60tviPQVoCfdC1F2ohjej3lzp+vpXFxW6RbYMRwW5H0FEnShrWFmkDBToFuv8TwiNJgAQCCcBvDRtHp06dVP/+/Z1ebojYHTv+5GENw+pTl+19N+vyEceIoI8ePVq99NJLRY8ustHs3btXPfTQQ9p73tjYWKgPk4SuXbtq60uxpZQRdLvNIsYhtkVkb354jDr94adq+2vH1W1DvhwaQRcBX0pri/SHAt3vbhSxDTENUW0KdPGX2550iaDjc4mWy9XgT4eoR3T9niXFT4r9Wl89R6Ul0E0iQR508/swT7mIfByLKPyHv/29tstA9L+y993UoFOgU6CndjOxIhKoNQLFplmEiF29erUTl481BBYS2GNsO4z4yl2RfAj0+fPnq+bmZm3LQVpFs/ikWcQbALw9gE0Gtp577rlHL371zWbjAlFOAl2i5yKyxcaCKPng+ktbCHT0y/SgQ9S3O/+cFt3Fef994DcuBKl/T4HuRvqVHm1Vw9SvFCLkQYJcFnqK4BZBj9pt4Y7P5HjYXsS7js/hUWcJJ1AKge4S8GitiHhE1LHgVAp+3/STtxINKQU6BXqiG4gnk0CtEkgjzWIa7NCOSZMmaWsNPOhY5AmRjCJCOeo6MskIO8Z3kSjqee6553TmGomWw5uO3VGTbFKEdpWLQLfFuSwgFT/59/6uvpVAF67ynYh0CHz40n9x8F31D/N+nMatEKsOCnQ3LlngOaPxNfXaodOFjCy28BbRLaJ875unA60vsjBUvOmIpv+m+VMdlTczv7hbVntHlEKgi0COWvQpC0PhPUcUfde+99QlXc4v/PyrN08VPVgU6BToRd88PJEEapmAK4uLj//b5If64qZHNM+HQG5qatK52Pv06aPq6+udC0wrZfxKLdDNhaGmPcVcGBrE0oyOQ9xDyF/apZ1qe/452h6Dz8yML3mOBwV6NG1zAWjYkWGiWiwu5vfmQlPxsiODy092v6ej9LS8RI9H3gJdIuOwsKx77nBg48TqAnGOAoFuLiRNanmhQKdAz/PfBF6LBKqGgEug+6RZBAz4xJGB5dSpUzo9Iawh8HRv2rRJLV++vCJENvoQlQ5S+lXs4JdSoEvkG203F4oG9SUsgi5CHufLz4ygF3s3lO482+IiFhi0SKLs5gJRM0OLiHaNBK8iAAAVwklEQVR42VGQFYYRdP+xzFugi/iOsqqIgMbCUDmeEXT/MS32SKZZLJYczyOBGiGQRppFMw/6unXrNDnJmw6Bj4KFl1kXRN8bGhrUBx980OpS7dq10/nUowo86MePH291yNq1a7Xd5umnn0400SiVQA/LgS4dtf3jQQJdPpM0jXad9KBnfXenV3+QBz0o0m5bYExriywMDcurnl5rq6umtAS6+MrD6EjU24yOB6VNFGuLGSWXz1B3GukWGUEPHiUK9Op6ttkbEsiEQNI0i+ZOonbGFUwAevTooS0rWZdu3brpTZHgX4eXHakj8YYA4vqJJ55wZqWJah8mGgMGDEjkQy+VQM+aeynrp8WllPR57bgE0hLoca9byuMp0CnQS3n/8dokUBUEIGb379+vxbRPakTpdJRAR1QaWVGiBDomCEhh2LHj2e2lgwoyxiAyjlSKQceh7bNmzdJpEW3bDoT6wIEDE6VIjOvFD+oDBXr6jwkFevpMWWN2BCjQs2NbaTUzgl5pI8b2kkCOBCCsN2zYoAVt0O6bvk0Js7hIZhakT4yyuKAdkydPVr169VKwyNi7fkKcz5w5U6dhRHQcbbaLKcptgW7/HtavsLzumFxgl1T46ZNwokD3vaP8j6NA92fFI0tPgAK99GNQLi2gQC+XkWA7SKAMCcjmQFGbBPk2GxFmiFgUCGmUN998U40cOVL7wqOi4xL9xvE4FwtNu3fvXhDiiIAPHz5c20uuv/569dhjj7XaoVS89NhoCQW2GkTTkbJRFqsGCXuzf1F53TGBGDZsmC+OwOMo0BPhCzyZAj19pqwxOwIU6NmxrbSaKdArbcTYXhLIkcBVV12lBTSENQR2WJEFn66mwc5y4MABtW/fPh0F79evXyshHVYHRDjag2uJ2N64caMW2LaFJsx+A584NirCYlD0Z8WKFdpeAz/6mjVrEgtsV/9d31OguwjF/54CPT4znlE6AhTopWNfblemQC+3EWF7SKCMCMD7jWg0/sMOmmHFFXmW88wc5ojKDx482FugmyIc9Zm/+wp0nIdJwmWXXaabhIj40aNHY/npsxweCvT06VKgp8+UNWZHgAI9O7aVVjMFeqWNGNtLAiUgkIbFBdFrU+gjkg3BPn369Mjc4tJd8bEvXLhQ79o5duxYHfXGRkV1dXWFLCwQ63PnztWR9aCCXT9RYEdBJB6pEeNMFLLEjz/IPXv2zPISrJsESIAESKACCFCgV8AgsYkkUOkEEKnetm2bmj17dguvOQT6iBEjvFIcyoJS2FFQJk6cqD3s+B3R/cOHD6v27dtrf/qePXtaIcP5yPCCMnXqVO1XRzQdYn79+vXqhz/8YaIUiWmMEQV6GhRZBwmQAAlUPgEK9MofQ/aABMqeAKLfYb5wOy963M5IhhlExuFtHzVqVKBtBgtBt27dGrgZkUwUjhw5EvfyqR5PgZ4qTlZGAiRAAhVLgAK9YoeODSeByiEA8Xzs2LHAPOOwpIwbNy7z6LVrIpCGjSfpiFCgJyXI80mABEigOghQoFfHOLIXJFCWBMy84UuWLNHRbWRvkYIFmtjFEz7wqDSLaXQONhv41xsbG1vkKof1BW2DzSXIGpPGtX3roED3JcXjSIAESKC6CVCgV/f4snckkIiARJ1dlYSlWYzKG27WmUYOcVcb8T36M2/ePO1VR3pFWaiKBaUQ6WELS33qTuMYCvQ0KLIOEiABEqh8AhTolT+G7AEJZEYA9hOf4ptm0aeurI9BxLypqUn71WFrQRaYUgtz6TMFetajz/pJgARIoDIIUKBXxjixlSRAAjVAgAK9BgaZXSQBEiABDwIU6B6QeAgJkAAJ5EGAAj0PyrwGCZAACZQ/AQr0EozRyZMnFf5jIQESIAGTwOc//3nVtWtXQiEBEiABEqhxAhToNX4DsPskQAIkQAIkQAIkQALlRYACvbzGg60hARIgARIgARIgARKocQIU6DV+A7D7JEACJEACJEACJEAC5UWAAr28xoOtIQESIAESIAESIAESqHECFOg1fgOw+yRAAiRAAiRAAiRAAuVFgAK9vMaDrSEBEiABEiABEiABEqhxAhToNX4DsPskQAIkQAIkQAIkQALlRYACvbzGg60hARIgARIgARIgARKocQIU6DV+A7D7JEACJEACJEACJEAC5UWAAr28xoOtIQESIAESIAESIAESqHECFOg1fgOw+yRAAqUhMG7cuMKF586dq6644grV0NCgdu7cqS677DI1f/58/f3WrVvV5s2bC7+XprXZXRX9e/jhh/UFOnTooBobG/XPr7/+upozZ07hwqtXr9Y/z549W73xxhuqX79+asaMGfqzDRs26M/k9+xam3/NU6dO1RcVLmG8cFxzc7O65ZZb1IQJE/Q5K1as0P+X3/NvfTZXlL6i9jFjxqhbb71V3wNPPvmkvqD5/MhzJsfhezxnOAbnVUvBWD/77LOtnpda5YJ75IILLmjxd1P+vgKS+ZwEfW4+Z/L3Geeh3unTp+u/11kXCvSsCbN+EiABErAI4B8E/OMB4YR/QCHKIcjxxx9CDCJ0/Pjx+h8B+axaIaKvMhnBzxBO4IKfIcIhoiA+3n//ffWtb31LrVy5sgUr+UdTBGw1cZKJByYf0j/cD9/+9rfVwIEDtdDEfXT55ZerpqYmPUGR+wUTHGFVTUzMe8TsF4S4CCm5d/A9Ji1f//rXCywgvIRVtXCRyaxMYs2/L7XIBX3GhEz+rmKcMe4/+tGPCs+RcDlx4kTg5//xH/+h6uvr1cmTJ/U9hL9J+DuEIEJeEzsK9Gp5QtkPEiCBiiFg/qOJRuN3/OMq4gr/wEKMyj8SEGO1UCTiC0GF6LkIDgiQxYsX68iViE4R9uZkptoYSbQOfYdAt0WGvF0ZOnRoQXQKl2qc2Ml9YE/GzEku7gGZ2GCyJ+KqmrmYf0Pws7whwM+mSK0lLvabR3PSYjLC5FeCJfbnEOgoBw8ebDEJzuvvDAV6XqR5HRIgARL4XwIiyAWICDEIcrG4IHpcrbaNsBtBosOdO3fWgtwUYsLMtLjgH1aUarNwmEKhT58+BRa26DAFq2lxwduGarNwSBRU7FByDyFqvm/fvhbPisnJtLjg2cJkphonvKaVRewbtvWrlrgECXTzmZBggP2syOd4KyX3Gu4xM2CQ1z9kFOh5keZ1SIAESMAh0E1fo4h28WHffffdVSks5KYQGwtsGkGRUntSIxYOCC7zH9I8vKFZ38imuDBZRAl0aZNYOCBGxJMtbyKybnfW9dv9l3sGfTUns0HrNiBWEU1HgVfbXO+QdbvzqB8RYvQPLNA/18RF2lStXJIKdHPSD7aIpmMtkL3+JcuxpUDPki7rJgESIIEAAmEWFzlUbBticcHn1eabNbHYFgXbUxsk2G2/PqKoYmeo9JvOXvAn/cEkzfTRBglR4SL/z9s3myV7+z6Q/uNtU5CVQxYNm35800YG0VUN0XT7PpDnqZa5JLW4iM9cJjBB6zyyvNdRNwV61oRZPwmQAAlYBMyFbkH+WRGaErmpZoGO/iPiZ/uKIaTwqt5cJCqCyxSdMpmpJoFu3i62KMXkTt6mBPlqRXRWo0AHF3NyK/2XNQv2IlERWUGLruXZqgaBbj9D5qJqvIGrRS5Bkxbz74zcR/i7EfS5vImT58hcXJzX+g4KdEoHEiABEsiZQFgKQTvzRliqr5ybm+nlzHSTuJBYD8LSCdpZOEzvbbVYOaIEeljaPIn0mSkWq9HKEdZ/862DmYLTfoMQlMo00xs8p8plbYZcTp6FWuNi/20FD5nQmozMtJtRn0s2LdQTlMo0y+GlQM+SLusmARIgARIgARIgARIggZgEKNBjAuPhJEACJEACJEACJEACJJAlAQr0LOmybhIgARIgARIgARIgARKISYACPSYwHk4CJEACJEACJEACJEACWRKgQM+SLusmARIgARIgARIgARIggZgEKNBjAuPhJEACJEACJEACJEACJJAlAQr0LOmybhIgARIgARIgARIgARKISYACPSYwHk4CJEACJEACJEACJEACWRKgQM+SLusmARIgARIgARIgARIggZgEKNBjAuPhJEACJEACJEACJEACJJAlAQr0LOmybhIgARIgARIgARIgARKISYACPSYwHk4CJEACJEACJEACJEACWRKgQM+SLusmAQeB119/Xc2ZM6dwVIcOHVRjY2NZcxs3bpwaM2aMuvXWW4tq5+zZs9Vll12mJkyYEHk+rlMJPIqCkPJJGzZsUE8++aS65ZZbnFxTvnRFVed63nzvzaw6nfTZ4jOT1ciwXhLInwAFev7MeUUS0ARELNx9991q4MCB+rOGhga1c+dOtXr16rKllFRE+IggCM433nhDszD5BEERZnPnzlVXXHFF2XLLsmFgiskMmLkmeBg/TJDmz5+fZZPKrm6f583n3ky7Y+b9i8l6sZNf32eGz0vaI8j6SCAbAhTo2XBlrTVK4LrxKyN7vn3l+ML3+Af12WefbSWopk6dqr761a/qSKhERuUkO6IMsQUB+/DDD+tD5HsIDYg1FFO4bt26tXCs1CmTAZzTr1+/QmTc/n3FihX6FLQZIgLiWa5hTihwHI6x22xHL/F92EQE1x46dKjavHmz7tOMGTMK9dn1mGITPNBfCB35PKrPqNT1fd638pDv/TT0klse/Hqr78Bj8eLFavr06brf9oTGHg8RgLi3MIYYc0Tf5XMRcHIhfG/yd32fJ681zxyMvNzYYZd7PW+4V8DCLHJvBt1TUc+lTGDB1HwmpW7X/Ytx+MIXvqCfU3vSKc+FTOjN9oY9M1HXw/l2//Dcyd8T+29EOT4ved5vvBYJ5EmAAj1P2rxW1ROII9BFGEZFzESAyz/IEikVwWS/0sbvKKbYam5uLkRL7fog3t5//30twCQCZ9Ztil9ce/z48VoEQjR/+9vf1pF/s01Bkw5zwoG22b/bN4UITkSCg+ozI/jCUISM8JC2iQAxRavZZ5/v875p4wp0mThhQmdHgEVIitiEuJb7QdiifxJ1Dxs/4en6Pm9WcQS6z/MWdG/63FPmM2A/k0HPlTyfQfevfGdPkM3nIs4zE/W8yP1vPs9RfyPK8XnJ+57j9UggLwIU6HmR5nVqgkAcgQ4gdjTS9BAHiSH5B92M7tkWGVOQm3UE1SfRNdRn/ozrIHqNCLlcC+IFQg7/gLvaaQ42+ogiwt8l0IMEjfTR7r8IfrQHnniftpn9dDEpxU0bV6CbUVW7PzZ7k5+IdzNKG2TxMCc0ru/z5hVHoLuet7DJo889ZXK1LWD47kc/+pF+dnzuX/sNh1iRzImYzTnsmcFxiIabb6rw/MnzIoJbnmfX8+D6Pu/x5/VIoJoJUKBX8+iyb7kTiCvQzQZK9BufQZAePHhQC2TTKyzi0owY2wLdFMNmBNW2OpjXlvpE7OHaKLg+XnmfPHlS/wyRbQsQ+x9t+/U/6jEj8S6Bbr/GN0Wm9N8nAonruvr805/+tIUdJ4hJ3jdRHIEeFFU1I6DS/7AIOmwYtnjDBM8uMn4Yu6jv82YVV6BHPW94GxQWQTffcoFp1HNp+8hNgR7n/rWfdbQNNqagdRZhz8y3vvUt/cYr7HkRgS7fV+Lzkvc9x+uRQF4EKNDzIs3r1ASBJAJdAIkNAaIobYFu12cPikTpRJiLUIcNBu2RKLUpWOwoPURfVFQ/SqAH+dSljabINP3CZlvsyUOQmDL77Pq+FDdtHIEeJqhM37g58UN/hKNtf8F3dnTV7r/r+7x5JRHo9vOGiXDWAh3XtN+aRd2/8sbi8ssv12+0ghb2up6ZqOsFCfSovxHl+Lzkfc/xeiSQFwEK9LxI8zo1QSCOQA8TqvKPIESWvYjUx+IC0GInMUVY2KJUc2Ak2ofP8EpeIrT4XaJ3URF021KB8yAyUERcRAn0sNf4EhXu3LmzXhAZlqnEFd23b0IfJnnfuHEEelBU1eyTyxZhR9BdWUxc3+fNKo5Adz1vvgLdZT2LsrhE+chtsYzf5VqYHMsEOWxSbactlXYELUQ36zDb63oeXN/nPf68HglUMwEK9GoeXfYtdwJxBHrYojXT8+qzSNTX4mK/Mgcc8/W7wIKQEYGO/+P3Cy64oMVC07AIOgThz3/+84KAlgivvdjUzswi1w7LUiHCv76+vpWnNkxs4HNXn13f534DKaV8BXqU2JP7pqmpSXfBzMIifQqKoAdFSMEe4w8B6Po+b15xBLrP82Yvwg4SzfKZ+dzZi0TN58PlQY+6f+Va+L8r45Gd2QXjhmg4LElRaVtNge56Hlzf5z3+vB4JVDMBCvRqHl32LXcCcQS6KSDNhtriV9K14ZiwNItmHnVTkNkiLMgfbqfls6PgpkALEix2VM1M8SiRP/O1uZnWMEzI2APn8tKLpcOOXqIeV59d3+d9E/kKdHtczHaagjHIN44xx7oCO4KOOszxC7rnXN/nySuOQPd53oLuTZ97ynwuoyLoaEOQLSnq/g16KyWMgybY9gQMC0DNtKf43rZARf3NwfHm34hye17yvN94LRLIkwAFep60eS0SIIFEBMLESpCISnShKjnZfgNjTljKeTOsKsHfqhvF3L84B2+OgnKfuzgVcz1XnfyeBEggHwIU6Plw5lVIgARSIGDm8TarCxKiKVyu4qsIi/66fMkV3/Ey7UDc+zcqQu7TxbjX86mTx5AACeRDgAI9H868CgmQQEoEbIsFqi12e/SUmlS21YRl+GD0vHRD5nP/mlYb24IWt+U+14tbJ48nARLIngAFevaMeQUSIAESIAESIAESIAES8CZAge6NigeSAAmQAAmQAAmQAAmQQPYEKNCzZ8wrkAAJkAAJkAAJkAAJkIA3AQp0b1Q8kARIgARIgARIgARIgASyJ0CBnj1jXoEESIAESIAESIAESIAEvAlQoHuj4oEkQAIkQAIkQAIkQAIkkD0BCvTsGfMKJEACJEACJEACJEACJOBNgALdGxUPJAESIAESIAESIAESIIHsCVCgZ8+YVyABEiABEiABEiABEiABbwIU6N6oeCAJkAAJkAAJkAAJkAAJZE+AAj17xrwCCZAACZAACZAACZAACXgToED3RsUDSYAESIAESIAESIAESCB7AhTo2TPmFUiABEiABEiABEiABEjAmwAFujcqHkgCJEACJEACJEACJEAC2ROgQM+eMa9AAiRAAiRAAiRAAiRAAt4EKNC9UfFAEiABEiABEiABEiABEsieAAV69ox5BRIgARIgARIgARIgARLwJkCB7o2KB5IACZAACZAACZAACZBA9gQo0LNnzCuQAAmQAAmQAAmQAAmQgDcBCnRvVDyQBEiABEiABEiABEiABLInQIGePWNegQRIgARIgARIgARIgAS8CVCge6PigSRAAiRAAiRAAiRAAiSQPQER6O8opb6U/eV4BRIgARIgARIgARIgARIgAQeBX/9/Sxiu5sebxNgAAAAASUVORK5CYII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14EF3B-7DED-CB4C-8EC8-DE33C799664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131175"/>
          <a:ext cx="12060195" cy="541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414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do the answers on all those campus climate questions vary by how someone answered that sense of belonging question?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466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CA80-2EB7-40B0-85F1-3F0E2E64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Students score on overall Campu</a:t>
            </a:r>
            <a:r>
              <a:rPr lang="en-US" sz="3600" dirty="0" smtClean="0"/>
              <a:t>s Climate Index correlated (very) positively with their Sense of Belonging response.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329461"/>
              </p:ext>
            </p:extLst>
          </p:nvPr>
        </p:nvGraphicFramePr>
        <p:xfrm>
          <a:off x="691978" y="1383957"/>
          <a:ext cx="10775092" cy="437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929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From Previous Work in the Multi-Institutional Study of Leadership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Two things most positively associated with sense of belonging?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945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From Previous Work in the Multi-Institutional Study of Leadership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Two things most positively associated with sense of belonging?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AutoNum type="arabicPeriod"/>
            </a:pPr>
            <a:r>
              <a:rPr lang="en-CA" dirty="0" smtClean="0"/>
              <a:t>Having a peer mentor</a:t>
            </a:r>
          </a:p>
          <a:p>
            <a:pPr marL="514350" indent="-514350">
              <a:buAutoNum type="arabicPeriod"/>
            </a:pPr>
            <a:r>
              <a:rPr lang="en-CA" dirty="0" smtClean="0"/>
              <a:t>Being an INVOLVED mentor in a campus group or organization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How are these things happening in a largely remote environment?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513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480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Mental Health </a:t>
            </a: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Deficits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Mental Health Assets </a:t>
            </a:r>
          </a:p>
          <a:p>
            <a:pPr marL="0" indent="0">
              <a:buNone/>
            </a:pPr>
            <a:r>
              <a:rPr lang="en-CA" dirty="0">
                <a:solidFill>
                  <a:schemeClr val="bg2"/>
                </a:solidFill>
              </a:rPr>
              <a:t>Student </a:t>
            </a:r>
            <a:r>
              <a:rPr lang="en-CA" dirty="0" smtClean="0">
                <a:solidFill>
                  <a:schemeClr val="bg2"/>
                </a:solidFill>
              </a:rPr>
              <a:t>Experience</a:t>
            </a:r>
          </a:p>
          <a:p>
            <a:pPr marL="0" indent="0">
              <a:buNone/>
            </a:pPr>
            <a:r>
              <a:rPr lang="en-CA" dirty="0" smtClean="0"/>
              <a:t>Health Service Utilization/Help Seeking</a:t>
            </a:r>
          </a:p>
          <a:p>
            <a:pPr marL="0" indent="0">
              <a:buNone/>
            </a:pPr>
            <a:r>
              <a:rPr lang="en-CA" dirty="0">
                <a:solidFill>
                  <a:schemeClr val="bg2"/>
                </a:solidFill>
              </a:rPr>
              <a:t>Physical Health/Health Behaviours </a:t>
            </a:r>
            <a:endParaRPr lang="en-CA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Sleep</a:t>
            </a:r>
            <a:endParaRPr lang="en-CA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Sedentary Behaviour/Physical Activity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Tobacco Use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Food Security</a:t>
            </a: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0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92B6-595B-4E9B-A6BC-97C93D32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ea typeface="+mj-lt"/>
                <a:cs typeface="+mj-lt"/>
              </a:rPr>
              <a:t>Knowledge of How to Access Support for Mental Health Lags Physical Health on and off campus.</a:t>
            </a:r>
            <a:br>
              <a:rPr lang="en-US" sz="4000" dirty="0" smtClean="0">
                <a:ea typeface="+mj-lt"/>
                <a:cs typeface="+mj-lt"/>
              </a:rPr>
            </a:br>
            <a:r>
              <a:rPr lang="en-US" sz="2900" dirty="0" smtClean="0">
                <a:ea typeface="+mj-lt"/>
                <a:cs typeface="+mj-lt"/>
              </a:rPr>
              <a:t>Knowledge of how to find help for ‘x’</a:t>
            </a:r>
            <a:endParaRPr lang="en-US" sz="2900" dirty="0">
              <a:ea typeface="+mj-lt"/>
              <a:cs typeface="+mj-lt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767272"/>
              </p:ext>
            </p:extLst>
          </p:nvPr>
        </p:nvGraphicFramePr>
        <p:xfrm>
          <a:off x="838200" y="1250731"/>
          <a:ext cx="10754710" cy="5202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985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15" y="627564"/>
            <a:ext cx="7474172" cy="1325563"/>
          </a:xfrm>
        </p:spPr>
        <p:txBody>
          <a:bodyPr>
            <a:normAutofit/>
          </a:bodyPr>
          <a:lstStyle/>
          <a:p>
            <a:r>
              <a:rPr lang="en-CA" dirty="0"/>
              <a:t>Core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88" y="1710209"/>
            <a:ext cx="6642543" cy="4446086"/>
          </a:xfrm>
        </p:spPr>
        <p:txBody>
          <a:bodyPr anchor="ctr">
            <a:normAutofit/>
          </a:bodyPr>
          <a:lstStyle/>
          <a:p>
            <a:r>
              <a:rPr lang="en-CA" sz="2400" dirty="0"/>
              <a:t>Flourishing and Resilience</a:t>
            </a:r>
          </a:p>
          <a:p>
            <a:r>
              <a:rPr lang="en-CA" sz="2400" dirty="0"/>
              <a:t>Campus climate and student experience</a:t>
            </a:r>
          </a:p>
          <a:p>
            <a:r>
              <a:rPr lang="en-CA" sz="2400" dirty="0"/>
              <a:t>Mental Health (Psychological distress)</a:t>
            </a:r>
          </a:p>
          <a:p>
            <a:r>
              <a:rPr lang="en-CA" sz="2400" dirty="0"/>
              <a:t>Health Service Utilization</a:t>
            </a:r>
          </a:p>
          <a:p>
            <a:r>
              <a:rPr lang="en-CA" sz="2400" dirty="0"/>
              <a:t>Physical Health and Health Behaviours</a:t>
            </a:r>
          </a:p>
          <a:p>
            <a:r>
              <a:rPr lang="en-CA" sz="2400" dirty="0"/>
              <a:t>Sexual Health Behaviour</a:t>
            </a:r>
          </a:p>
          <a:p>
            <a:r>
              <a:rPr lang="en-CA" sz="2400" dirty="0"/>
              <a:t>Substance Use</a:t>
            </a:r>
          </a:p>
          <a:p>
            <a:r>
              <a:rPr lang="en-CA" sz="2400" dirty="0"/>
              <a:t>Food Security</a:t>
            </a:r>
          </a:p>
          <a:p>
            <a:r>
              <a:rPr lang="en-CA" sz="2400" dirty="0"/>
              <a:t>Demographics</a:t>
            </a: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00D4713C-0985-A347-B8A3-B4892D8DC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191411"/>
            <a:ext cx="1462088" cy="4751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B3EA4B-ED92-41C7-A0B6-6409BA4252AF}" type="slidenum">
              <a:rPr lang="en-CA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0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A05E-C831-4BCF-B4F0-792D1295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Students across faculties are more aware of mental health resources on campus rather than off campus</a:t>
            </a:r>
            <a:br>
              <a:rPr lang="en-US" sz="3600" dirty="0"/>
            </a:br>
            <a:r>
              <a:rPr lang="en-US" sz="2600" dirty="0"/>
              <a:t>Percentage somewhat, agree, strongly </a:t>
            </a:r>
            <a:r>
              <a:rPr lang="en-US" sz="2600" dirty="0" smtClean="0"/>
              <a:t>agree know how to access.</a:t>
            </a:r>
            <a:endParaRPr lang="en-US" sz="2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F2D577-8B69-894C-8844-985F179D0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408896"/>
              </p:ext>
            </p:extLst>
          </p:nvPr>
        </p:nvGraphicFramePr>
        <p:xfrm>
          <a:off x="1087395" y="1618720"/>
          <a:ext cx="10083113" cy="4918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376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35ED-1FE6-4335-807C-C409FDFD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For most faculties, awareness of mental and physical health supports does not vary a great deal.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/>
              <a:t>Percentage somewhat, agree, strongly agree know how to access.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2CA8E8-5667-CD4B-8D08-849A2BE9C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61672"/>
              </p:ext>
            </p:extLst>
          </p:nvPr>
        </p:nvGraphicFramePr>
        <p:xfrm>
          <a:off x="951470" y="1690688"/>
          <a:ext cx="10402330" cy="4747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777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D34B-3F05-4928-8BF5-CD4268F6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>For most groups, knowledge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>of How to Access Mental Health Supports is greater on campus than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>off campus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>.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/>
            </a:r>
            <a:b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</a:b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>Percentage somewhat, agree, strongly agree know how to access.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4605AC-36B0-4B4F-973F-E632F2001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186147"/>
              </p:ext>
            </p:extLst>
          </p:nvPr>
        </p:nvGraphicFramePr>
        <p:xfrm>
          <a:off x="754913" y="1690688"/>
          <a:ext cx="10717618" cy="4454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4393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4D5B-0593-406E-BB45-44323BD8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1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>Students are slightly more aware of how to access physical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>health resources on campus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>than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>mental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>health</a:t>
            </a:r>
            <a:b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</a:b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 Cond" panose="020B0606030402020204" pitchFamily="34" charset="0"/>
              </a:rPr>
              <a:t>% students agree/somewhat/strongly agreeing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2A1C78-D7C1-304F-99D4-82A6F9E5C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979591"/>
              </p:ext>
            </p:extLst>
          </p:nvPr>
        </p:nvGraphicFramePr>
        <p:xfrm>
          <a:off x="838201" y="1751012"/>
          <a:ext cx="10708758" cy="4245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0165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97D-79D5-4E18-A1D2-276D06E8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were experiencing serious emotional distress, whom would you talk to about this? </a:t>
            </a: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74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97D-79D5-4E18-A1D2-276D06E8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were experiencing serious emotional distress, whom would you talk to about this? </a:t>
            </a: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838201" y="1690687"/>
          <a:ext cx="10761920" cy="4454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7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/>
              <a:t>Awareness of Mental Health Outreach does not vary much by </a:t>
            </a:r>
            <a:r>
              <a:rPr lang="en-CA" sz="4000" dirty="0" err="1" smtClean="0"/>
              <a:t>ethnocultural</a:t>
            </a:r>
            <a:r>
              <a:rPr lang="en-CA" sz="4000" dirty="0" smtClean="0"/>
              <a:t>/racial identity</a:t>
            </a:r>
            <a:r>
              <a:rPr lang="en-CA" sz="4000" dirty="0"/>
              <a:t>.</a:t>
            </a:r>
            <a:br>
              <a:rPr lang="en-CA" sz="4000" dirty="0"/>
            </a:br>
            <a:r>
              <a:rPr lang="en-CA" sz="2900" dirty="0"/>
              <a:t>% Aware of MH outreach at UofT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164366"/>
              </p:ext>
            </p:extLst>
          </p:nvPr>
        </p:nvGraphicFramePr>
        <p:xfrm>
          <a:off x="680484" y="1690688"/>
          <a:ext cx="10749516" cy="428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7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/>
              <a:t>Engineering Students Most Aware of Mental Health Outreach efforts on campus.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100" dirty="0" smtClean="0"/>
              <a:t>% Aware of MH outreach at UofT</a:t>
            </a:r>
            <a:endParaRPr lang="en-CA" sz="31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697884"/>
              </p:ext>
            </p:extLst>
          </p:nvPr>
        </p:nvGraphicFramePr>
        <p:xfrm>
          <a:off x="669851" y="1945758"/>
          <a:ext cx="1068394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9308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480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Mental Health </a:t>
            </a: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Deficits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Mental Health Assets </a:t>
            </a:r>
          </a:p>
          <a:p>
            <a:pPr marL="0" indent="0">
              <a:buNone/>
            </a:pPr>
            <a:r>
              <a:rPr lang="en-CA" dirty="0">
                <a:solidFill>
                  <a:schemeClr val="bg2"/>
                </a:solidFill>
              </a:rPr>
              <a:t>Student </a:t>
            </a:r>
            <a:r>
              <a:rPr lang="en-CA" dirty="0" smtClean="0">
                <a:solidFill>
                  <a:schemeClr val="bg2"/>
                </a:solidFill>
              </a:rPr>
              <a:t>Experience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Health Service Utilization/Help Seeking</a:t>
            </a:r>
          </a:p>
          <a:p>
            <a:pPr marL="0" indent="0">
              <a:buNone/>
            </a:pPr>
            <a:r>
              <a:rPr lang="en-CA" dirty="0"/>
              <a:t>Physical Health/Health Behaviours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Sleep</a:t>
            </a:r>
            <a:endParaRPr lang="en-CA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Sedentary Behaviour/Physical Activity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Tobacco Use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Food Security</a:t>
            </a: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83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Much Physical Activity Are UofT Students Engaged In? Ill have to get back to you. 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07912"/>
              </p:ext>
            </p:extLst>
          </p:nvPr>
        </p:nvGraphicFramePr>
        <p:xfrm>
          <a:off x="1618735" y="2245325"/>
          <a:ext cx="8501449" cy="278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7979">
                  <a:extLst>
                    <a:ext uri="{9D8B030D-6E8A-4147-A177-3AD203B41FA5}">
                      <a16:colId xmlns:a16="http://schemas.microsoft.com/office/drawing/2014/main" val="205800986"/>
                    </a:ext>
                  </a:extLst>
                </a:gridCol>
                <a:gridCol w="3637640">
                  <a:extLst>
                    <a:ext uri="{9D8B030D-6E8A-4147-A177-3AD203B41FA5}">
                      <a16:colId xmlns:a16="http://schemas.microsoft.com/office/drawing/2014/main" val="2635137284"/>
                    </a:ext>
                  </a:extLst>
                </a:gridCol>
                <a:gridCol w="1307915">
                  <a:extLst>
                    <a:ext uri="{9D8B030D-6E8A-4147-A177-3AD203B41FA5}">
                      <a16:colId xmlns:a16="http://schemas.microsoft.com/office/drawing/2014/main" val="612722933"/>
                    </a:ext>
                  </a:extLst>
                </a:gridCol>
                <a:gridCol w="1307915">
                  <a:extLst>
                    <a:ext uri="{9D8B030D-6E8A-4147-A177-3AD203B41FA5}">
                      <a16:colId xmlns:a16="http://schemas.microsoft.com/office/drawing/2014/main" val="4167656044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NCHA</a:t>
                      </a:r>
                      <a:endParaRPr lang="en-CA" sz="3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2013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2016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2019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37643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3000" u="none" strike="noStrike">
                          <a:effectLst/>
                        </a:rPr>
                        <a:t>0 - 30 minutes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40%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37%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38%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9693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3000" u="none" strike="noStrike">
                          <a:effectLst/>
                        </a:rPr>
                        <a:t>30 to 60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23%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21%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25%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6845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3000" u="none" strike="noStrike">
                          <a:effectLst/>
                        </a:rPr>
                        <a:t>61 to 90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15%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16%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15%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188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3000" u="none" strike="noStrike">
                          <a:effectLst/>
                        </a:rPr>
                        <a:t>91 to 150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10%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11%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9%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11164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3000" u="none" strike="noStrike">
                          <a:effectLst/>
                        </a:rPr>
                        <a:t>151 +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12%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>
                          <a:effectLst/>
                        </a:rPr>
                        <a:t>15%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3000" u="none" strike="noStrike" dirty="0">
                          <a:effectLst/>
                        </a:rPr>
                        <a:t>13%</a:t>
                      </a:r>
                      <a:endParaRPr lang="en-CA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16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9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Survey </a:t>
            </a:r>
            <a:r>
              <a:rPr lang="en-CA" dirty="0" smtClean="0"/>
              <a:t>Process/Who Responded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5834" cy="4351338"/>
          </a:xfrm>
        </p:spPr>
        <p:txBody>
          <a:bodyPr/>
          <a:lstStyle/>
          <a:p>
            <a:r>
              <a:rPr lang="en-CA" dirty="0"/>
              <a:t>In mid-February invites were sent to all 2</a:t>
            </a:r>
            <a:r>
              <a:rPr lang="en-CA" baseline="30000" dirty="0"/>
              <a:t>nd</a:t>
            </a:r>
            <a:r>
              <a:rPr lang="en-CA" dirty="0"/>
              <a:t>/3</a:t>
            </a:r>
            <a:r>
              <a:rPr lang="en-CA" baseline="30000" dirty="0"/>
              <a:t>rd</a:t>
            </a:r>
            <a:r>
              <a:rPr lang="en-CA" dirty="0"/>
              <a:t> year undergraduates and all non-SGS grad students (Medicine, Law, Dentistry, Pharmacy)</a:t>
            </a:r>
          </a:p>
          <a:p>
            <a:r>
              <a:rPr lang="en-CA" dirty="0"/>
              <a:t>Survey was open for 3 weeks. We received about 5200 responses for a 19% response </a:t>
            </a:r>
            <a:r>
              <a:rPr lang="en-CA" dirty="0" smtClean="0"/>
              <a:t>rate</a:t>
            </a:r>
          </a:p>
          <a:p>
            <a:pPr marL="0" indent="0">
              <a:buNone/>
            </a:pPr>
            <a:r>
              <a:rPr lang="en-CA" dirty="0" smtClean="0"/>
              <a:t> (basically same as NCHA)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89095"/>
              </p:ext>
            </p:extLst>
          </p:nvPr>
        </p:nvGraphicFramePr>
        <p:xfrm>
          <a:off x="7485463" y="1472402"/>
          <a:ext cx="3022332" cy="409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796">
                  <a:extLst>
                    <a:ext uri="{9D8B030D-6E8A-4147-A177-3AD203B41FA5}">
                      <a16:colId xmlns:a16="http://schemas.microsoft.com/office/drawing/2014/main" val="4032905861"/>
                    </a:ext>
                  </a:extLst>
                </a:gridCol>
                <a:gridCol w="1347536">
                  <a:extLst>
                    <a:ext uri="{9D8B030D-6E8A-4147-A177-3AD203B41FA5}">
                      <a16:colId xmlns:a16="http://schemas.microsoft.com/office/drawing/2014/main" val="1445203428"/>
                    </a:ext>
                  </a:extLst>
                </a:gridCol>
              </a:tblGrid>
              <a:tr h="197023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Architecture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1.7%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7464874"/>
                  </a:ext>
                </a:extLst>
              </a:tr>
              <a:tr h="197023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Arts &amp; Science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42.9%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8847498"/>
                  </a:ext>
                </a:extLst>
              </a:tr>
              <a:tr h="197023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Dentistry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1.2%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0056492"/>
                  </a:ext>
                </a:extLst>
              </a:tr>
              <a:tr h="197023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Engineering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6.3%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6277454"/>
                  </a:ext>
                </a:extLst>
              </a:tr>
              <a:tr h="197023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KPE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1.7%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111163"/>
                  </a:ext>
                </a:extLst>
              </a:tr>
              <a:tr h="197023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Law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1.8%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823943"/>
                  </a:ext>
                </a:extLst>
              </a:tr>
              <a:tr h="197023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Medicine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3.2%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0112883"/>
                  </a:ext>
                </a:extLst>
              </a:tr>
              <a:tr h="197023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Music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0.8%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1570333"/>
                  </a:ext>
                </a:extLst>
              </a:tr>
              <a:tr h="197023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Nursing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0.6%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4993021"/>
                  </a:ext>
                </a:extLst>
              </a:tr>
              <a:tr h="197023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Pharmacy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3.6%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7977948"/>
                  </a:ext>
                </a:extLst>
              </a:tr>
              <a:tr h="183552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UTM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17.9%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7628742"/>
                  </a:ext>
                </a:extLst>
              </a:tr>
              <a:tr h="197023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UTSC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18.3%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81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659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Screen Time &amp; Sitting Time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hours per day did the Average UofT student spend  …. Watching </a:t>
            </a:r>
            <a:r>
              <a:rPr lang="en-US" dirty="0"/>
              <a:t>TV or using a computer, tablet or smartphone during your free time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hours per day did the Average UofT student spend  …. how much time did you usually spend sitting during the full day?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3405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Screen Time &amp; Sitting Time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hours per day did the Average UofT student spend  …. Watching </a:t>
            </a:r>
            <a:r>
              <a:rPr lang="en-US" dirty="0"/>
              <a:t>TV or using a computer, tablet or smartphone during your free time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hours per day did the Average UofT student spend  …. </a:t>
            </a:r>
            <a:r>
              <a:rPr lang="en-US" dirty="0" smtClean="0"/>
              <a:t> sitting </a:t>
            </a:r>
            <a:r>
              <a:rPr lang="en-US" dirty="0"/>
              <a:t>during the full day?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886067" y="2666871"/>
            <a:ext cx="24198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500" dirty="0" smtClean="0">
                <a:solidFill>
                  <a:srgbClr val="00B0F0"/>
                </a:solidFill>
              </a:rPr>
              <a:t> 4 hours</a:t>
            </a:r>
            <a:endParaRPr lang="en-CA" sz="55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067" y="4697498"/>
            <a:ext cx="24198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500" dirty="0" smtClean="0">
                <a:solidFill>
                  <a:srgbClr val="00B0F0"/>
                </a:solidFill>
              </a:rPr>
              <a:t> 8 hours</a:t>
            </a:r>
            <a:endParaRPr lang="en-CA" sz="5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33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480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Mental Health </a:t>
            </a: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Deficits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Mental Health Assets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Student </a:t>
            </a: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Experience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Health Service Utilization/Help Seeking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Physical Health/Health Behaviours </a:t>
            </a:r>
            <a:endParaRPr lang="en-CA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CA" dirty="0" smtClean="0"/>
              <a:t>Sleep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Sedentary Behaviour/Physical Activity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Tobacco Use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Food Security</a:t>
            </a:r>
            <a:endParaRPr lang="en-C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25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Most UofT students get enough sleep weekdays &amp; weekends, but A LOT more sleep 9+ on weekends.</a:t>
            </a:r>
            <a:endParaRPr lang="en-CA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838200" y="1315995"/>
          <a:ext cx="1020874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6094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4806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Mental Health </a:t>
            </a: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Deficits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Mental Health Assets </a:t>
            </a:r>
          </a:p>
          <a:p>
            <a:pPr marL="0" indent="0">
              <a:buNone/>
            </a:pPr>
            <a:r>
              <a:rPr lang="en-CA" dirty="0">
                <a:solidFill>
                  <a:schemeClr val="bg2"/>
                </a:solidFill>
              </a:rPr>
              <a:t>Student </a:t>
            </a:r>
            <a:r>
              <a:rPr lang="en-CA" dirty="0" smtClean="0">
                <a:solidFill>
                  <a:schemeClr val="bg2"/>
                </a:solidFill>
              </a:rPr>
              <a:t>Experience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Health Service Utilization/Help Seeking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Physical Health/Health Behaviours </a:t>
            </a:r>
            <a:endParaRPr lang="en-CA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Academic Achievement 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Sleep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Sedentary Behaviour/Physical Activity</a:t>
            </a:r>
          </a:p>
          <a:p>
            <a:pPr marL="0" indent="0">
              <a:buNone/>
            </a:pPr>
            <a:r>
              <a:rPr lang="en-CA" dirty="0" smtClean="0"/>
              <a:t>Tobacco Use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Food Security</a:t>
            </a: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7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F6C9-3ED1-4CC3-9461-DA4BD976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Tobacco Use is Minimal but …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45278"/>
              </p:ext>
            </p:extLst>
          </p:nvPr>
        </p:nvGraphicFramePr>
        <p:xfrm>
          <a:off x="1087394" y="1581658"/>
          <a:ext cx="8254314" cy="3435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2206">
                  <a:extLst>
                    <a:ext uri="{9D8B030D-6E8A-4147-A177-3AD203B41FA5}">
                      <a16:colId xmlns:a16="http://schemas.microsoft.com/office/drawing/2014/main" val="169963993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1524989156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Don't Know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1%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004202"/>
                  </a:ext>
                </a:extLst>
              </a:tr>
              <a:tr h="429398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I smoke cigarettes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2%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836305"/>
                  </a:ext>
                </a:extLst>
              </a:tr>
              <a:tr h="429398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Prefer not to answer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2%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133553"/>
                  </a:ext>
                </a:extLst>
              </a:tr>
              <a:tr h="42939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I have stopped smoking completely in the past 12 months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2%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693544"/>
                  </a:ext>
                </a:extLst>
              </a:tr>
              <a:tr h="42939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I stopped smoking completely more than a year ago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2%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208555"/>
                  </a:ext>
                </a:extLst>
              </a:tr>
              <a:tr h="42939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I do not smoke cigarettes at all, but I do use tobacco of some kind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3%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096007"/>
                  </a:ext>
                </a:extLst>
              </a:tr>
              <a:tr h="42939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I smoke cigarettes, but not every day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4%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989"/>
                  </a:ext>
                </a:extLst>
              </a:tr>
              <a:tr h="42939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I have never been a smoker</a:t>
                      </a:r>
                      <a:endParaRPr lang="en-US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83%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89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65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6AFA-D07E-4F82-82DB-64583465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E-Cigarette Use Is …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1D97E-3262-4927-9B4F-D82BEC8E820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99117"/>
              </p:ext>
            </p:extLst>
          </p:nvPr>
        </p:nvGraphicFramePr>
        <p:xfrm>
          <a:off x="838200" y="1887409"/>
          <a:ext cx="5525530" cy="2391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9588">
                  <a:extLst>
                    <a:ext uri="{9D8B030D-6E8A-4147-A177-3AD203B41FA5}">
                      <a16:colId xmlns:a16="http://schemas.microsoft.com/office/drawing/2014/main" val="846357219"/>
                    </a:ext>
                  </a:extLst>
                </a:gridCol>
                <a:gridCol w="525942">
                  <a:extLst>
                    <a:ext uri="{9D8B030D-6E8A-4147-A177-3AD203B41FA5}">
                      <a16:colId xmlns:a16="http://schemas.microsoft.com/office/drawing/2014/main" val="280441389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Don't Know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0%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85518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Prefer not to answer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1%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9423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Daily or almost daily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solidFill>
                            <a:srgbClr val="00B0F0"/>
                          </a:solidFill>
                          <a:effectLst/>
                        </a:rPr>
                        <a:t>3%</a:t>
                      </a:r>
                      <a:endParaRPr lang="en-CA" sz="22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5495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Less than daily, but at least once a week</a:t>
                      </a:r>
                      <a:endParaRPr lang="en-US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28459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Less than weekly, but at least once a month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2%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55963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Not in the past 30 days, but from time to time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6%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5798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Never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86%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369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6AFA-D07E-4F82-82DB-64583465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E-Cigarette Use is Growing. Fast.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1D97E-3262-4927-9B4F-D82BEC8E820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76436"/>
              </p:ext>
            </p:extLst>
          </p:nvPr>
        </p:nvGraphicFramePr>
        <p:xfrm>
          <a:off x="838200" y="1887409"/>
          <a:ext cx="5525530" cy="3757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9588">
                  <a:extLst>
                    <a:ext uri="{9D8B030D-6E8A-4147-A177-3AD203B41FA5}">
                      <a16:colId xmlns:a16="http://schemas.microsoft.com/office/drawing/2014/main" val="846357219"/>
                    </a:ext>
                  </a:extLst>
                </a:gridCol>
                <a:gridCol w="525942">
                  <a:extLst>
                    <a:ext uri="{9D8B030D-6E8A-4147-A177-3AD203B41FA5}">
                      <a16:colId xmlns:a16="http://schemas.microsoft.com/office/drawing/2014/main" val="280441389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Don't Know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0%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85518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Prefer not to answer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1%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9423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Daily or almost daily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solidFill>
                            <a:srgbClr val="00B0F0"/>
                          </a:solidFill>
                          <a:effectLst/>
                        </a:rPr>
                        <a:t>3%</a:t>
                      </a:r>
                      <a:endParaRPr lang="en-CA" sz="22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5495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Less than daily, but at least once a week</a:t>
                      </a:r>
                      <a:endParaRPr lang="en-US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28459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Less than weekly, but at least once a month</a:t>
                      </a:r>
                      <a:endParaRPr lang="en-US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2%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55963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Not in the past 30 days, but from time to time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6%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5798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Never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86%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114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05614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49107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61612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At</a:t>
                      </a:r>
                      <a:r>
                        <a:rPr lang="en-CA" sz="22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 all in the last 30 days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6%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1251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25887"/>
              </p:ext>
            </p:extLst>
          </p:nvPr>
        </p:nvGraphicFramePr>
        <p:xfrm>
          <a:off x="6524369" y="1322175"/>
          <a:ext cx="5103339" cy="4302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9826">
                  <a:extLst>
                    <a:ext uri="{9D8B030D-6E8A-4147-A177-3AD203B41FA5}">
                      <a16:colId xmlns:a16="http://schemas.microsoft.com/office/drawing/2014/main" val="4106120554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1535313287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3973404111"/>
                    </a:ext>
                  </a:extLst>
                </a:gridCol>
              </a:tblGrid>
              <a:tr h="388879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NCHA Data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2016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2019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048678"/>
                  </a:ext>
                </a:extLst>
              </a:tr>
              <a:tr h="388879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Never used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91.2%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85.2%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609843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Not in last 30 days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6.2%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8.2%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857039"/>
                  </a:ext>
                </a:extLst>
              </a:tr>
              <a:tr h="388879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1-2 days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1.1%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2.5%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87969"/>
                  </a:ext>
                </a:extLst>
              </a:tr>
              <a:tr h="388879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3-5 days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0.5%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1.1%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77681"/>
                  </a:ext>
                </a:extLst>
              </a:tr>
              <a:tr h="388879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6-9 days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0.2%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0.6%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078291"/>
                  </a:ext>
                </a:extLst>
              </a:tr>
              <a:tr h="388879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10-19 days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0.2%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0.6%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96759"/>
                  </a:ext>
                </a:extLst>
              </a:tr>
              <a:tr h="388879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20-29 days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0.2%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0.3%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06346"/>
                  </a:ext>
                </a:extLst>
              </a:tr>
              <a:tr h="388879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Used daily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effectLst/>
                        </a:rPr>
                        <a:t>0.5%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>
                          <a:effectLst/>
                        </a:rPr>
                        <a:t>1.6%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58186"/>
                  </a:ext>
                </a:extLst>
              </a:tr>
              <a:tr h="770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solidFill>
                            <a:srgbClr val="00B0F0"/>
                          </a:solidFill>
                          <a:effectLst/>
                        </a:rPr>
                        <a:t>At all last 30 days</a:t>
                      </a:r>
                      <a:endParaRPr lang="en-US" sz="22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2.6%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6.7%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4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295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6AFA-D07E-4F82-82DB-64583465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Cannabis Use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1D97E-3262-4927-9B4F-D82BEC8E820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17628"/>
              </p:ext>
            </p:extLst>
          </p:nvPr>
        </p:nvGraphicFramePr>
        <p:xfrm>
          <a:off x="838200" y="1690688"/>
          <a:ext cx="5457567" cy="3757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0680">
                  <a:extLst>
                    <a:ext uri="{9D8B030D-6E8A-4147-A177-3AD203B41FA5}">
                      <a16:colId xmlns:a16="http://schemas.microsoft.com/office/drawing/2014/main" val="387055162"/>
                    </a:ext>
                  </a:extLst>
                </a:gridCol>
                <a:gridCol w="1346887">
                  <a:extLst>
                    <a:ext uri="{9D8B030D-6E8A-4147-A177-3AD203B41FA5}">
                      <a16:colId xmlns:a16="http://schemas.microsoft.com/office/drawing/2014/main" val="3731463137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I don't know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1%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99749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I prefer not to answer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2%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2244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Not in the past 30 days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10%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57283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 day in the past 30 days</a:t>
                      </a:r>
                      <a:endParaRPr lang="en-US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5%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8262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2-3 days in the past 30 days</a:t>
                      </a:r>
                      <a:endParaRPr lang="en-US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5%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03798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 or 2 day(s) per week</a:t>
                      </a:r>
                      <a:endParaRPr lang="en-US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3%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28765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3 or 4 days per week</a:t>
                      </a:r>
                      <a:endParaRPr lang="en-US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67194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5 or 6 days per week</a:t>
                      </a:r>
                      <a:endParaRPr lang="en-US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42423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solidFill>
                            <a:srgbClr val="00B0F0"/>
                          </a:solidFill>
                          <a:effectLst/>
                        </a:rPr>
                        <a:t>Daily</a:t>
                      </a:r>
                      <a:endParaRPr lang="en-CA" sz="22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2%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1966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>
                          <a:effectLst/>
                        </a:rPr>
                        <a:t>Never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69%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84098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Last </a:t>
                      </a:r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30 days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18%</a:t>
                      </a:r>
                      <a:endParaRPr lang="en-CA" sz="22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76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443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4806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Mental Health </a:t>
            </a: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Deficits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Mental Health Assets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Student </a:t>
            </a: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Experience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Health Service Utilization/Help Seeking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Physical Health/Health Behaviours </a:t>
            </a:r>
            <a:endParaRPr lang="en-CA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Academic Achievement 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Sleep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Sedentary Behaviour/Physical Activity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Tobacco Use</a:t>
            </a:r>
          </a:p>
          <a:p>
            <a:pPr marL="0" indent="0">
              <a:buNone/>
            </a:pPr>
            <a:r>
              <a:rPr lang="en-CA" dirty="0" smtClean="0"/>
              <a:t>Food Security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736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480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Mental Health </a:t>
            </a:r>
            <a:r>
              <a:rPr lang="en-CA" dirty="0" smtClean="0"/>
              <a:t>Deficits</a:t>
            </a:r>
          </a:p>
          <a:p>
            <a:pPr marL="0" indent="0">
              <a:buNone/>
            </a:pPr>
            <a:r>
              <a:rPr lang="en-CA" dirty="0" smtClean="0"/>
              <a:t>Mental Health Assets </a:t>
            </a:r>
          </a:p>
          <a:p>
            <a:pPr marL="0" indent="0">
              <a:buNone/>
            </a:pPr>
            <a:r>
              <a:rPr lang="en-CA" dirty="0"/>
              <a:t>Student </a:t>
            </a:r>
            <a:r>
              <a:rPr lang="en-CA" dirty="0" smtClean="0"/>
              <a:t>Experience</a:t>
            </a:r>
          </a:p>
          <a:p>
            <a:pPr marL="0" indent="0">
              <a:buNone/>
            </a:pPr>
            <a:r>
              <a:rPr lang="en-CA" dirty="0" smtClean="0"/>
              <a:t>Health Service Utilization/Help Seeking</a:t>
            </a:r>
          </a:p>
          <a:p>
            <a:pPr marL="0" indent="0">
              <a:buNone/>
            </a:pPr>
            <a:r>
              <a:rPr lang="en-CA" dirty="0"/>
              <a:t>Physical Health/Health Behaviours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Sleep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Sedentary Behaviour/Physical Activity</a:t>
            </a:r>
          </a:p>
          <a:p>
            <a:pPr marL="0" indent="0">
              <a:buNone/>
            </a:pPr>
            <a:r>
              <a:rPr lang="en-CA" dirty="0" smtClean="0"/>
              <a:t>Tobacco Use</a:t>
            </a:r>
          </a:p>
          <a:p>
            <a:pPr marL="0" indent="0">
              <a:buNone/>
            </a:pPr>
            <a:r>
              <a:rPr lang="en-CA" dirty="0" smtClean="0"/>
              <a:t>Food Security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4486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Food Security</a:t>
            </a:r>
            <a:endParaRPr lang="en-CA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999336"/>
              </p:ext>
            </p:extLst>
          </p:nvPr>
        </p:nvGraphicFramePr>
        <p:xfrm>
          <a:off x="680484" y="1531087"/>
          <a:ext cx="10673316" cy="4901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9153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Sexual Health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percentage of UofT students said they had EVER engaged in sexual intercourse.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Of the 45% who had engaged in sexual intercourse what percentage said they always practice safe sex.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341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Sexual Health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percentage of UofT students said they had EVER engaged in sexual intercourse.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Of the 45% who had engaged in sexual intercourse what percentage said they always practice safe sex.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17444"/>
            <a:ext cx="10515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500" dirty="0" smtClean="0">
                <a:solidFill>
                  <a:srgbClr val="00B0F0"/>
                </a:solidFill>
              </a:rPr>
              <a:t> 45% yes, 45% no, 10%</a:t>
            </a:r>
            <a:r>
              <a:rPr lang="en-CA" sz="5000" dirty="0" smtClean="0">
                <a:solidFill>
                  <a:srgbClr val="00B0F0"/>
                </a:solidFill>
              </a:rPr>
              <a:t> prefer not to say</a:t>
            </a:r>
            <a:endParaRPr lang="en-CA" sz="5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394" y="4759282"/>
            <a:ext cx="10515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500" dirty="0" smtClean="0">
                <a:solidFill>
                  <a:srgbClr val="00B0F0"/>
                </a:solidFill>
              </a:rPr>
              <a:t> 59% yes, 35% no, 6% prefer not to say</a:t>
            </a:r>
            <a:endParaRPr lang="en-CA" sz="5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83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4859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CA" dirty="0" smtClean="0"/>
              <a:t>Knowledge </a:t>
            </a:r>
            <a:r>
              <a:rPr lang="en-CA" dirty="0" smtClean="0"/>
              <a:t>of how to access Mental Health Support off-campus is low. This is concerning for another semester of remote learning</a:t>
            </a:r>
            <a:r>
              <a:rPr lang="en-CA" dirty="0" smtClean="0"/>
              <a:t>.</a:t>
            </a:r>
          </a:p>
          <a:p>
            <a:pPr marL="514350" indent="-514350">
              <a:buAutoNum type="arabicPeriod"/>
            </a:pPr>
            <a:r>
              <a:rPr lang="en-CA" dirty="0" smtClean="0"/>
              <a:t>Life Obstacles vary with MH Assets &amp; Deficits.</a:t>
            </a:r>
          </a:p>
          <a:p>
            <a:pPr marL="514350" indent="-514350">
              <a:buAutoNum type="arabicPeriod"/>
            </a:pPr>
            <a:r>
              <a:rPr lang="en-CA" dirty="0" smtClean="0"/>
              <a:t>Students are most likely to talk to friends, family THEN a mental health professional. </a:t>
            </a:r>
          </a:p>
          <a:p>
            <a:pPr marL="514350" indent="-514350">
              <a:buAutoNum type="arabicPeriod"/>
            </a:pPr>
            <a:r>
              <a:rPr lang="en-CA" dirty="0" smtClean="0"/>
              <a:t>Few UofT students meet minimum physical guidelines.</a:t>
            </a:r>
          </a:p>
          <a:p>
            <a:pPr marL="514350" indent="-514350">
              <a:buAutoNum type="arabicPeriod"/>
            </a:pPr>
            <a:r>
              <a:rPr lang="en-CA" dirty="0" smtClean="0"/>
              <a:t>Screen time was high and will go higher.</a:t>
            </a:r>
          </a:p>
          <a:p>
            <a:pPr marL="514350" indent="-514350">
              <a:buAutoNum type="arabicPeriod"/>
            </a:pPr>
            <a:r>
              <a:rPr lang="en-CA" dirty="0" smtClean="0"/>
              <a:t>Sleep time looks better here than in NCHA.</a:t>
            </a:r>
          </a:p>
          <a:p>
            <a:pPr marL="514350" indent="-514350">
              <a:buAutoNum type="arabicPeriod"/>
            </a:pPr>
            <a:r>
              <a:rPr lang="en-CA" dirty="0" smtClean="0"/>
              <a:t>Vaping/e-cigs are on the rise.</a:t>
            </a:r>
          </a:p>
          <a:p>
            <a:pPr marL="514350" indent="-514350">
              <a:buAutoNum type="arabicPeriod"/>
            </a:pPr>
            <a:r>
              <a:rPr lang="en-CA" dirty="0" smtClean="0"/>
              <a:t>Food security needs to be looked at much deeper.</a:t>
            </a:r>
          </a:p>
          <a:p>
            <a:pPr marL="514350" indent="-514350"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19940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89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 what? Now what? What’s next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704" y="2495035"/>
            <a:ext cx="34385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5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480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Mental Health </a:t>
            </a:r>
            <a:r>
              <a:rPr lang="en-CA" dirty="0" smtClean="0"/>
              <a:t>Deficits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Mental Health Assets </a:t>
            </a:r>
          </a:p>
          <a:p>
            <a:pPr marL="0" indent="0">
              <a:buNone/>
            </a:pPr>
            <a:r>
              <a:rPr lang="en-CA" dirty="0">
                <a:solidFill>
                  <a:schemeClr val="bg2"/>
                </a:solidFill>
              </a:rPr>
              <a:t>Student </a:t>
            </a:r>
            <a:r>
              <a:rPr lang="en-CA" dirty="0" smtClean="0">
                <a:solidFill>
                  <a:schemeClr val="bg2"/>
                </a:solidFill>
              </a:rPr>
              <a:t>Experience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Health Service Utilization/Help Seeking</a:t>
            </a:r>
          </a:p>
          <a:p>
            <a:pPr marL="0" indent="0">
              <a:buNone/>
            </a:pPr>
            <a:r>
              <a:rPr lang="en-CA" dirty="0">
                <a:solidFill>
                  <a:schemeClr val="bg2"/>
                </a:solidFill>
              </a:rPr>
              <a:t>Physical Health/Health Behaviours </a:t>
            </a:r>
            <a:endParaRPr lang="en-CA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Sleep</a:t>
            </a:r>
            <a:endParaRPr lang="en-CA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Sedentary Behaviour/Physical Activity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Tobacco Use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Food Security</a:t>
            </a: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5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37C7-1788-4652-999A-A49B3B90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634"/>
            <a:ext cx="9868619" cy="1282431"/>
          </a:xfrm>
        </p:spPr>
        <p:txBody>
          <a:bodyPr>
            <a:normAutofit/>
          </a:bodyPr>
          <a:lstStyle/>
          <a:p>
            <a:r>
              <a:rPr lang="en-US" sz="3600" dirty="0"/>
              <a:t>Many students are feeling unexplainably </a:t>
            </a:r>
            <a:r>
              <a:rPr lang="en-US" sz="3600" dirty="0" smtClean="0"/>
              <a:t>tired, nervous and that everything was an effort.</a:t>
            </a:r>
            <a:endParaRPr lang="en-US" sz="3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0CB294-CFD8-2349-ABF6-2E8B03961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46036"/>
              </p:ext>
            </p:extLst>
          </p:nvPr>
        </p:nvGraphicFramePr>
        <p:xfrm>
          <a:off x="838199" y="1322173"/>
          <a:ext cx="10307595" cy="538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3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98EA-265D-4A80-9AF2-12B730F3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Finances, Work Pressures, Personal/Family problems and Academic Performance are primary obstacles to success.</a:t>
            </a:r>
            <a:endParaRPr lang="en-US" sz="3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D36748-0D18-7A48-9930-5DF4C381F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497753"/>
              </p:ext>
            </p:extLst>
          </p:nvPr>
        </p:nvGraphicFramePr>
        <p:xfrm>
          <a:off x="407774" y="1566751"/>
          <a:ext cx="10725664" cy="501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419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C64D-4016-4DB7-8F19-062A9B92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As the level of obstacle increases, so does the degree of mental health deficits. </a:t>
            </a:r>
            <a:br>
              <a:rPr lang="en-US" sz="4000" dirty="0" smtClean="0"/>
            </a:br>
            <a:r>
              <a:rPr lang="en-US" sz="3100" dirty="0" smtClean="0"/>
              <a:t>Level of barrier by Mental Health Deficit Score</a:t>
            </a:r>
            <a:endParaRPr lang="en-US" sz="31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24BCE2-8BEF-2B43-98D9-16DB0CE20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441253"/>
              </p:ext>
            </p:extLst>
          </p:nvPr>
        </p:nvGraphicFramePr>
        <p:xfrm>
          <a:off x="667265" y="1544595"/>
          <a:ext cx="11046939" cy="4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221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480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Mental Health </a:t>
            </a: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Deficits</a:t>
            </a:r>
          </a:p>
          <a:p>
            <a:pPr marL="0" indent="0">
              <a:buNone/>
            </a:pPr>
            <a:r>
              <a:rPr lang="en-CA" dirty="0" smtClean="0"/>
              <a:t>Mental Health Assets </a:t>
            </a:r>
          </a:p>
          <a:p>
            <a:pPr marL="0" indent="0">
              <a:buNone/>
            </a:pPr>
            <a:r>
              <a:rPr lang="en-CA" dirty="0">
                <a:solidFill>
                  <a:schemeClr val="bg2"/>
                </a:solidFill>
              </a:rPr>
              <a:t>Student </a:t>
            </a:r>
            <a:r>
              <a:rPr lang="en-CA" dirty="0" smtClean="0">
                <a:solidFill>
                  <a:schemeClr val="bg2"/>
                </a:solidFill>
              </a:rPr>
              <a:t>Experience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Health Service Utilization/Help Seeking</a:t>
            </a:r>
          </a:p>
          <a:p>
            <a:pPr marL="0" indent="0">
              <a:buNone/>
            </a:pPr>
            <a:r>
              <a:rPr lang="en-CA" dirty="0">
                <a:solidFill>
                  <a:schemeClr val="bg2"/>
                </a:solidFill>
              </a:rPr>
              <a:t>Physical Health/Health Behaviours </a:t>
            </a:r>
            <a:endParaRPr lang="en-CA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Sleep</a:t>
            </a:r>
            <a:endParaRPr lang="en-CA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Sedentary Behaviour/Physical Activity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Tobacco Use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2"/>
                </a:solidFill>
              </a:rPr>
              <a:t>Food Security</a:t>
            </a: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8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Franklin Gothic Medium Cond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1868</Words>
  <Application>Microsoft Office PowerPoint</Application>
  <PresentationFormat>Widescreen</PresentationFormat>
  <Paragraphs>397</Paragraphs>
  <Slides>45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Franklin Gothic Demi Cond</vt:lpstr>
      <vt:lpstr>Franklin Gothic Medium Cond</vt:lpstr>
      <vt:lpstr>Office Theme</vt:lpstr>
      <vt:lpstr>PowerPoint Presentation</vt:lpstr>
      <vt:lpstr>Core Domains</vt:lpstr>
      <vt:lpstr>Survey Process/Who Responded</vt:lpstr>
      <vt:lpstr>Overview</vt:lpstr>
      <vt:lpstr>Overview</vt:lpstr>
      <vt:lpstr>Many students are feeling unexplainably tired, nervous and that everything was an effort.</vt:lpstr>
      <vt:lpstr>Finances, Work Pressures, Personal/Family problems and Academic Performance are primary obstacles to success.</vt:lpstr>
      <vt:lpstr>As the level of obstacle increases, so does the degree of mental health deficits.  Level of barrier by Mental Health Deficit Score</vt:lpstr>
      <vt:lpstr>Overview</vt:lpstr>
      <vt:lpstr>UofT students feel they can make up their mind, deal with problems, but don’t feel energetic or relaxed.</vt:lpstr>
      <vt:lpstr>Those with fewer/lower barriers report higher scores on Mental Health Assets.</vt:lpstr>
      <vt:lpstr>Overview</vt:lpstr>
      <vt:lpstr>Many students feel UofT is inclusive and diverse ,but few strongly feel like mental health concerns are prioritized </vt:lpstr>
      <vt:lpstr>Next Question</vt:lpstr>
      <vt:lpstr>Students score on overall Campus Climate Index correlated (very) positively with their Sense of Belonging response.</vt:lpstr>
      <vt:lpstr>From Previous Work in the Multi-Institutional Study of Leadership</vt:lpstr>
      <vt:lpstr>From Previous Work in the Multi-Institutional Study of Leadership</vt:lpstr>
      <vt:lpstr>Overview</vt:lpstr>
      <vt:lpstr>Knowledge of How to Access Support for Mental Health Lags Physical Health on and off campus. Knowledge of how to find help for ‘x’</vt:lpstr>
      <vt:lpstr>Students across faculties are more aware of mental health resources on campus rather than off campus Percentage somewhat, agree, strongly agree know how to access.</vt:lpstr>
      <vt:lpstr>For most faculties, awareness of mental and physical health supports does not vary a great deal.  Percentage somewhat, agree, strongly agree know how to access.</vt:lpstr>
      <vt:lpstr>For most groups, knowledge of How to Access Mental Health Supports is greater on campus than off campus. Percentage somewhat, agree, strongly agree know how to access.</vt:lpstr>
      <vt:lpstr>Students are slightly more aware of how to access physical health resources on campus than mental health % students agree/somewhat/strongly agreeing</vt:lpstr>
      <vt:lpstr>If you were experiencing serious emotional distress, whom would you talk to about this?  </vt:lpstr>
      <vt:lpstr>If you were experiencing serious emotional distress, whom would you talk to about this?  </vt:lpstr>
      <vt:lpstr>Awareness of Mental Health Outreach does not vary much by ethnocultural/racial identity. % Aware of MH outreach at UofT</vt:lpstr>
      <vt:lpstr>Engineering Students Most Aware of Mental Health Outreach efforts on campus. % Aware of MH outreach at UofT</vt:lpstr>
      <vt:lpstr>Overview</vt:lpstr>
      <vt:lpstr>How Much Physical Activity Are UofT Students Engaged In? Ill have to get back to you. </vt:lpstr>
      <vt:lpstr>Screen Time &amp; Sitting Time</vt:lpstr>
      <vt:lpstr>Screen Time &amp; Sitting Time</vt:lpstr>
      <vt:lpstr>Overview</vt:lpstr>
      <vt:lpstr>Most UofT students get enough sleep weekdays &amp; weekends, but A LOT more sleep 9+ on weekends.</vt:lpstr>
      <vt:lpstr>Overview</vt:lpstr>
      <vt:lpstr>Tobacco Use is Minimal but …</vt:lpstr>
      <vt:lpstr>E-Cigarette Use Is …</vt:lpstr>
      <vt:lpstr>E-Cigarette Use is Growing. Fast.</vt:lpstr>
      <vt:lpstr>Cannabis Use</vt:lpstr>
      <vt:lpstr>Overview</vt:lpstr>
      <vt:lpstr>Food Security</vt:lpstr>
      <vt:lpstr>Sexual Health Behaviour</vt:lpstr>
      <vt:lpstr>Sexual Health Behaviour</vt:lpstr>
      <vt:lpstr>Summary</vt:lpstr>
      <vt:lpstr>PowerPoint Presentation</vt:lpstr>
      <vt:lpstr>So what? Now what? What’s next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Burrow</dc:creator>
  <cp:lastModifiedBy>Jeff Burrow</cp:lastModifiedBy>
  <cp:revision>44</cp:revision>
  <dcterms:created xsi:type="dcterms:W3CDTF">2020-08-04T18:35:38Z</dcterms:created>
  <dcterms:modified xsi:type="dcterms:W3CDTF">2020-08-28T01:22:17Z</dcterms:modified>
</cp:coreProperties>
</file>