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AmaticSC-bold.fntdata"/><Relationship Id="rId10" Type="http://schemas.openxmlformats.org/officeDocument/2006/relationships/slide" Target="slides/slide6.xml"/><Relationship Id="rId32" Type="http://schemas.openxmlformats.org/officeDocument/2006/relationships/font" Target="fonts/AmaticSC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7a3ee1acb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7a3ee1acb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7aa3be9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7aa3be9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7aa3be9a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7aa3be9a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7a3ee1acb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7a3ee1acb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a7a3ee1acb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a7a3ee1acb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7aa3be9a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a7aa3be9a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7aa3be9a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a7aa3be9a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a7a3ee1acb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a7a3ee1acb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7a3ee1ac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a7a3ee1ac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a7a3ee1acb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a7a3ee1acb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7a3ee1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7a3ee1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a7aa3be9a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a7aa3be9a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- </a:t>
            </a:r>
            <a:r>
              <a:rPr lang="en"/>
              <a:t>Stochastic</a:t>
            </a:r>
            <a:r>
              <a:rPr lang="en"/>
              <a:t> Gradient Descent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Noisier</a:t>
            </a:r>
            <a:r>
              <a:rPr lang="en"/>
              <a:t> than typical Gradient Descent as it takes higher number of iterations to reach the minima because of its randomness in its descent.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less expensive than typical Gradient Descent.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SGD - to choose a proper </a:t>
            </a:r>
            <a:r>
              <a:rPr lang="en"/>
              <a:t>learning</a:t>
            </a:r>
            <a:r>
              <a:rPr lang="en"/>
              <a:t> rate.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a7aa3be9a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a7aa3be9a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a7aa3be9ac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a7aa3be9a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7aa3be9ac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7aa3be9a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7a3ee1acb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7a3ee1acb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7a3ee1ac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7a3ee1ac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7a3ee1ac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7a3ee1ac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7a3ee1ac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7a3ee1ac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7a3ee1ac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7a3ee1ac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7a3ee1acb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7a3ee1acb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7a3ee1ac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7a3ee1ac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6134" y="71900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423297" y="321772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72080" y="1066505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>
            <a:off x="8428824" y="40495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72082" y="211123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8428824" y="25939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428824" y="41653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428824" y="41653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>
            <a:off x="8428824" y="6142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10800000">
            <a:off x="2716227" y="416552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444296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>
            <a:off x="6454574" y="4137474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25880" y="1193555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10800000">
            <a:off x="3907224" y="36346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Modeling Human Behavior with Machine Learning in Built Environments</a:t>
            </a:r>
            <a:endParaRPr sz="3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0" y="4542300"/>
            <a:ext cx="5650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December 6th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2022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Poorvesh Dongre, Shrestha Agarwal, Rohit Mehta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86134" y="71900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8423297" y="321772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290" name="Google Shape;290;p22"/>
          <p:cNvCxnSpPr>
            <a:stCxn id="288" idx="3"/>
            <a:endCxn id="289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2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292" name="Google Shape;292;p22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293" name="Google Shape;293;p22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3" name="Google Shape;303;p22"/>
          <p:cNvCxnSpPr>
            <a:stCxn id="291" idx="2"/>
            <a:endCxn id="293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2"/>
          <p:cNvCxnSpPr>
            <a:endCxn id="294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2"/>
          <p:cNvCxnSpPr>
            <a:endCxn id="295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2"/>
          <p:cNvCxnSpPr>
            <a:stCxn id="291" idx="2"/>
            <a:endCxn id="296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2"/>
          <p:cNvCxnSpPr>
            <a:stCxn id="292" idx="2"/>
            <a:endCxn id="297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2"/>
          <p:cNvCxnSpPr>
            <a:stCxn id="292" idx="2"/>
            <a:endCxn id="298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2"/>
          <p:cNvCxnSpPr>
            <a:stCxn id="292" idx="2"/>
            <a:endCxn id="299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2"/>
          <p:cNvCxnSpPr>
            <a:stCxn id="292" idx="2"/>
            <a:endCxn id="300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2"/>
          <p:cNvCxnSpPr>
            <a:stCxn id="293" idx="4"/>
            <a:endCxn id="288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2"/>
          <p:cNvCxnSpPr>
            <a:stCxn id="294" idx="4"/>
            <a:endCxn id="288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295" idx="4"/>
            <a:endCxn id="288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endCxn id="288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293" idx="4"/>
            <a:endCxn id="289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295" idx="4"/>
            <a:endCxn id="289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2"/>
          <p:cNvCxnSpPr>
            <a:stCxn id="297" idx="4"/>
            <a:endCxn id="289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2"/>
          <p:cNvCxnSpPr>
            <a:stCxn id="298" idx="4"/>
            <a:endCxn id="289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stCxn id="299" idx="4"/>
            <a:endCxn id="289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300" idx="4"/>
            <a:endCxn id="289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298" idx="4"/>
            <a:endCxn id="288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2"/>
          <p:cNvCxnSpPr>
            <a:stCxn id="297" idx="4"/>
            <a:endCxn id="288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6576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2"/>
          <p:cNvCxnSpPr>
            <a:stCxn id="291" idx="1"/>
            <a:endCxn id="323" idx="1"/>
          </p:cNvCxnSpPr>
          <p:nvPr/>
        </p:nvCxnSpPr>
        <p:spPr>
          <a:xfrm>
            <a:off x="2846400" y="1029150"/>
            <a:ext cx="1344600" cy="2933400"/>
          </a:xfrm>
          <a:prstGeom prst="curvedConnector3">
            <a:avLst>
              <a:gd fmla="val -124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5" name="Google Shape;325;p22"/>
          <p:cNvCxnSpPr>
            <a:stCxn id="292" idx="3"/>
            <a:endCxn id="323" idx="3"/>
          </p:cNvCxnSpPr>
          <p:nvPr/>
        </p:nvCxnSpPr>
        <p:spPr>
          <a:xfrm flipH="1">
            <a:off x="4800600" y="1028250"/>
            <a:ext cx="1143000" cy="2934300"/>
          </a:xfrm>
          <a:prstGeom prst="curvedConnector3">
            <a:avLst>
              <a:gd fmla="val -17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6" name="Google Shape;326;p22"/>
          <p:cNvSpPr/>
          <p:nvPr/>
        </p:nvSpPr>
        <p:spPr>
          <a:xfrm>
            <a:off x="2584650" y="29151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Thermal Comfort Model</a:t>
            </a:r>
            <a:endParaRPr b="1"/>
          </a:p>
        </p:txBody>
      </p:sp>
      <p:sp>
        <p:nvSpPr>
          <p:cNvPr id="327" name="Google Shape;327;p22"/>
          <p:cNvSpPr/>
          <p:nvPr/>
        </p:nvSpPr>
        <p:spPr>
          <a:xfrm>
            <a:off x="5867400" y="28956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Occupant Behavior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Title</a:t>
            </a:r>
            <a:r>
              <a:rPr lang="en"/>
              <a:t>: Understanding occupants’ behaviour, engagement, emotion, and comfort indoors with heterogeneous sensors and wearables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In-gauge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ndoor &amp; outdoor environmental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Heating &amp; cooling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En-gage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hysiological signals measured with the wristbands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ACC, BVP, EDA, HR, IBI, skin temp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 data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Engagement, thermal comfort, seating locations, and emotion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0" y="44958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Gao, Nan, et al. "Understanding occupants’ behaviour, engagement, emotion, and comfort indoors with heterogeneous sensors and wearables."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Scientific Data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 9.1 (2022): 1-16.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Occupant Behavior Model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334500" y="1717650"/>
            <a:ext cx="9804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Cooling behavior data</a:t>
            </a:r>
            <a:endParaRPr sz="1300"/>
          </a:p>
        </p:txBody>
      </p:sp>
      <p:pic>
        <p:nvPicPr>
          <p:cNvPr id="341" name="Google Shape;3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50" y="2172634"/>
            <a:ext cx="560260" cy="660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/>
          <p:nvPr/>
        </p:nvSpPr>
        <p:spPr>
          <a:xfrm>
            <a:off x="1061608" y="2246010"/>
            <a:ext cx="9804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Gathering</a:t>
            </a:r>
            <a:endParaRPr sz="1300"/>
          </a:p>
        </p:txBody>
      </p:sp>
      <p:sp>
        <p:nvSpPr>
          <p:cNvPr id="343" name="Google Shape;343;p24"/>
          <p:cNvSpPr/>
          <p:nvPr/>
        </p:nvSpPr>
        <p:spPr>
          <a:xfrm>
            <a:off x="2334500" y="2838148"/>
            <a:ext cx="980400" cy="5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Heating behavior data</a:t>
            </a:r>
            <a:endParaRPr sz="1300"/>
          </a:p>
        </p:txBody>
      </p:sp>
      <p:sp>
        <p:nvSpPr>
          <p:cNvPr id="344" name="Google Shape;344;p24"/>
          <p:cNvSpPr/>
          <p:nvPr/>
        </p:nvSpPr>
        <p:spPr>
          <a:xfrm>
            <a:off x="3607400" y="2304750"/>
            <a:ext cx="6096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4445600" y="2304750"/>
            <a:ext cx="6858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</a:t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6463400" y="169515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347" name="Google Shape;347;p24"/>
          <p:cNvCxnSpPr>
            <a:stCxn id="341" idx="3"/>
            <a:endCxn id="342" idx="1"/>
          </p:cNvCxnSpPr>
          <p:nvPr/>
        </p:nvCxnSpPr>
        <p:spPr>
          <a:xfrm>
            <a:off x="851510" y="2502827"/>
            <a:ext cx="21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4"/>
          <p:cNvCxnSpPr>
            <a:stCxn id="342" idx="3"/>
            <a:endCxn id="343" idx="1"/>
          </p:cNvCxnSpPr>
          <p:nvPr/>
        </p:nvCxnSpPr>
        <p:spPr>
          <a:xfrm>
            <a:off x="2042008" y="2502810"/>
            <a:ext cx="292500" cy="628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>
            <a:stCxn id="342" idx="3"/>
            <a:endCxn id="340" idx="1"/>
          </p:cNvCxnSpPr>
          <p:nvPr/>
        </p:nvCxnSpPr>
        <p:spPr>
          <a:xfrm flipH="1" rot="10800000">
            <a:off x="2042008" y="2011110"/>
            <a:ext cx="292500" cy="491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4"/>
          <p:cNvCxnSpPr>
            <a:stCxn id="344" idx="3"/>
            <a:endCxn id="345" idx="1"/>
          </p:cNvCxnSpPr>
          <p:nvPr/>
        </p:nvCxnSpPr>
        <p:spPr>
          <a:xfrm>
            <a:off x="4217000" y="257145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4"/>
          <p:cNvSpPr/>
          <p:nvPr/>
        </p:nvSpPr>
        <p:spPr>
          <a:xfrm>
            <a:off x="7972000" y="1433913"/>
            <a:ext cx="1069800" cy="10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action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972000" y="2646150"/>
            <a:ext cx="1069800" cy="10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cooling on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5360000" y="2304750"/>
            <a:ext cx="8382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cxnSp>
        <p:nvCxnSpPr>
          <p:cNvPr id="354" name="Google Shape;354;p24"/>
          <p:cNvCxnSpPr>
            <a:stCxn id="345" idx="3"/>
            <a:endCxn id="353" idx="1"/>
          </p:cNvCxnSpPr>
          <p:nvPr/>
        </p:nvCxnSpPr>
        <p:spPr>
          <a:xfrm>
            <a:off x="5131400" y="257145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4"/>
          <p:cNvSpPr/>
          <p:nvPr/>
        </p:nvSpPr>
        <p:spPr>
          <a:xfrm>
            <a:off x="6463400" y="230475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 Vector Machines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6463400" y="291435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Trees</a:t>
            </a:r>
            <a:endParaRPr sz="1200"/>
          </a:p>
        </p:txBody>
      </p:sp>
      <p:cxnSp>
        <p:nvCxnSpPr>
          <p:cNvPr id="357" name="Google Shape;357;p24"/>
          <p:cNvCxnSpPr>
            <a:stCxn id="353" idx="3"/>
            <a:endCxn id="346" idx="1"/>
          </p:cNvCxnSpPr>
          <p:nvPr/>
        </p:nvCxnSpPr>
        <p:spPr>
          <a:xfrm flipH="1" rot="10800000">
            <a:off x="6198200" y="1961850"/>
            <a:ext cx="2652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4"/>
          <p:cNvCxnSpPr>
            <a:stCxn id="353" idx="3"/>
            <a:endCxn id="355" idx="1"/>
          </p:cNvCxnSpPr>
          <p:nvPr/>
        </p:nvCxnSpPr>
        <p:spPr>
          <a:xfrm>
            <a:off x="6198200" y="2571450"/>
            <a:ext cx="2652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4"/>
          <p:cNvCxnSpPr>
            <a:stCxn id="353" idx="3"/>
            <a:endCxn id="356" idx="1"/>
          </p:cNvCxnSpPr>
          <p:nvPr/>
        </p:nvCxnSpPr>
        <p:spPr>
          <a:xfrm>
            <a:off x="6198200" y="2571450"/>
            <a:ext cx="2652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4"/>
          <p:cNvSpPr txBox="1"/>
          <p:nvPr/>
        </p:nvSpPr>
        <p:spPr>
          <a:xfrm>
            <a:off x="7482100" y="1324950"/>
            <a:ext cx="489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666666"/>
                </a:solidFill>
                <a:latin typeface="Amatic SC"/>
                <a:ea typeface="Amatic SC"/>
                <a:cs typeface="Amatic SC"/>
                <a:sym typeface="Amatic SC"/>
              </a:rPr>
              <a:t>}</a:t>
            </a:r>
            <a:endParaRPr sz="15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3171950" y="1324650"/>
            <a:ext cx="489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666666"/>
                </a:solidFill>
                <a:latin typeface="Amatic SC"/>
                <a:ea typeface="Amatic SC"/>
                <a:cs typeface="Amatic SC"/>
                <a:sym typeface="Amatic SC"/>
              </a:rPr>
              <a:t>}</a:t>
            </a:r>
            <a:endParaRPr sz="15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results for balancing the dataset</a:t>
            </a:r>
            <a:endParaRPr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Cooling Behavior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Lowest AIC = 2254071.45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 (range 1-10) = 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with highest mean value (1) = 8</a:t>
            </a:r>
            <a:endParaRPr/>
          </a:p>
        </p:txBody>
      </p:sp>
      <p:sp>
        <p:nvSpPr>
          <p:cNvPr id="368" name="Google Shape;36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Heating Behavior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Lowest AIC = 1956759.15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 (range 1-50) = 44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with highest mean value (1) = 18</a:t>
            </a:r>
            <a:endParaRPr b="1"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146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514600"/>
            <a:ext cx="4114799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 for predicting behavior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Cooling Behavior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accuracy = 0.9227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Coefficients</a:t>
            </a:r>
            <a:endParaRPr/>
          </a:p>
        </p:txBody>
      </p:sp>
      <p:sp>
        <p:nvSpPr>
          <p:cNvPr id="377" name="Google Shape;37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Heating Behavior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accuracy = 0.8281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Coefficients</a:t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057400"/>
            <a:ext cx="18288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1981200"/>
            <a:ext cx="1890713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/>
          <p:nvPr/>
        </p:nvSpPr>
        <p:spPr>
          <a:xfrm>
            <a:off x="2362200" y="2971800"/>
            <a:ext cx="21336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2362200" y="3429000"/>
            <a:ext cx="21336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6705600" y="1981200"/>
            <a:ext cx="21336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6705600" y="4114800"/>
            <a:ext cx="21336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Occupant Thermal Comfort</a:t>
            </a:r>
            <a:r>
              <a:rPr lang="en"/>
              <a:t> Model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311700" y="1152475"/>
            <a:ext cx="36606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Engage</a:t>
            </a:r>
            <a:r>
              <a:rPr lang="en"/>
              <a:t>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the model –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" y="2057700"/>
            <a:ext cx="6096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/>
          <p:nvPr/>
        </p:nvSpPr>
        <p:spPr>
          <a:xfrm>
            <a:off x="993600" y="2133600"/>
            <a:ext cx="10668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Gathering</a:t>
            </a:r>
            <a:endParaRPr sz="1300"/>
          </a:p>
        </p:txBody>
      </p:sp>
      <p:sp>
        <p:nvSpPr>
          <p:cNvPr id="392" name="Google Shape;392;p27"/>
          <p:cNvSpPr/>
          <p:nvPr/>
        </p:nvSpPr>
        <p:spPr>
          <a:xfrm>
            <a:off x="6530425" y="140580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 Forest Classifier</a:t>
            </a:r>
            <a:endParaRPr sz="1100"/>
          </a:p>
        </p:txBody>
      </p:sp>
      <p:cxnSp>
        <p:nvCxnSpPr>
          <p:cNvPr id="393" name="Google Shape;393;p27"/>
          <p:cNvCxnSpPr>
            <a:stCxn id="390" idx="3"/>
            <a:endCxn id="391" idx="1"/>
          </p:cNvCxnSpPr>
          <p:nvPr/>
        </p:nvCxnSpPr>
        <p:spPr>
          <a:xfrm flipH="1" rot="10800000">
            <a:off x="765000" y="2400300"/>
            <a:ext cx="228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7"/>
          <p:cNvCxnSpPr>
            <a:stCxn id="391" idx="3"/>
            <a:endCxn id="395" idx="1"/>
          </p:cNvCxnSpPr>
          <p:nvPr/>
        </p:nvCxnSpPr>
        <p:spPr>
          <a:xfrm>
            <a:off x="2060400" y="2400300"/>
            <a:ext cx="309000" cy="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7"/>
          <p:cNvSpPr/>
          <p:nvPr/>
        </p:nvSpPr>
        <p:spPr>
          <a:xfrm>
            <a:off x="8073900" y="971100"/>
            <a:ext cx="917700" cy="91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229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Cooler</a:t>
            </a:r>
            <a:endParaRPr/>
          </a:p>
        </p:txBody>
      </p:sp>
      <p:cxnSp>
        <p:nvCxnSpPr>
          <p:cNvPr id="397" name="Google Shape;397;p27"/>
          <p:cNvCxnSpPr>
            <a:stCxn id="398" idx="3"/>
            <a:endCxn id="392" idx="1"/>
          </p:cNvCxnSpPr>
          <p:nvPr/>
        </p:nvCxnSpPr>
        <p:spPr>
          <a:xfrm flipH="1" rot="10800000">
            <a:off x="5885723" y="1672500"/>
            <a:ext cx="64470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 txBox="1"/>
          <p:nvPr/>
        </p:nvSpPr>
        <p:spPr>
          <a:xfrm>
            <a:off x="690025" y="2675475"/>
            <a:ext cx="166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From: Survey Data &amp; Raw Physiological Data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2369275" y="2113950"/>
            <a:ext cx="1602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Processing Physiological data </a:t>
            </a:r>
            <a:endParaRPr sz="1300"/>
          </a:p>
        </p:txBody>
      </p:sp>
      <p:sp>
        <p:nvSpPr>
          <p:cNvPr id="400" name="Google Shape;400;p27"/>
          <p:cNvSpPr txBox="1"/>
          <p:nvPr/>
        </p:nvSpPr>
        <p:spPr>
          <a:xfrm>
            <a:off x="2339113" y="2658525"/>
            <a:ext cx="166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Standard Deviation and Mean values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Removing imbalances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823" y="1917300"/>
            <a:ext cx="16029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Feeding the data to various classifiers</a:t>
            </a:r>
            <a:endParaRPr sz="1300"/>
          </a:p>
        </p:txBody>
      </p:sp>
      <p:cxnSp>
        <p:nvCxnSpPr>
          <p:cNvPr id="401" name="Google Shape;401;p27"/>
          <p:cNvCxnSpPr>
            <a:stCxn id="395" idx="3"/>
            <a:endCxn id="398" idx="1"/>
          </p:cNvCxnSpPr>
          <p:nvPr/>
        </p:nvCxnSpPr>
        <p:spPr>
          <a:xfrm>
            <a:off x="3972175" y="2400300"/>
            <a:ext cx="310500" cy="6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7"/>
          <p:cNvSpPr/>
          <p:nvPr/>
        </p:nvSpPr>
        <p:spPr>
          <a:xfrm>
            <a:off x="6530400" y="213615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K-Neighbors Classifier</a:t>
            </a:r>
            <a:endParaRPr sz="1100"/>
          </a:p>
        </p:txBody>
      </p:sp>
      <p:cxnSp>
        <p:nvCxnSpPr>
          <p:cNvPr id="403" name="Google Shape;403;p27"/>
          <p:cNvCxnSpPr>
            <a:stCxn id="398" idx="3"/>
            <a:endCxn id="402" idx="1"/>
          </p:cNvCxnSpPr>
          <p:nvPr/>
        </p:nvCxnSpPr>
        <p:spPr>
          <a:xfrm>
            <a:off x="5885723" y="2400300"/>
            <a:ext cx="64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7"/>
          <p:cNvSpPr/>
          <p:nvPr/>
        </p:nvSpPr>
        <p:spPr>
          <a:xfrm>
            <a:off x="6530425" y="2866500"/>
            <a:ext cx="11430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Gradient Boosting Classifier</a:t>
            </a:r>
            <a:endParaRPr sz="1100"/>
          </a:p>
        </p:txBody>
      </p:sp>
      <p:cxnSp>
        <p:nvCxnSpPr>
          <p:cNvPr id="405" name="Google Shape;405;p27"/>
          <p:cNvCxnSpPr>
            <a:stCxn id="398" idx="3"/>
            <a:endCxn id="404" idx="1"/>
          </p:cNvCxnSpPr>
          <p:nvPr/>
        </p:nvCxnSpPr>
        <p:spPr>
          <a:xfrm>
            <a:off x="5885723" y="2400300"/>
            <a:ext cx="6447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7"/>
          <p:cNvSpPr/>
          <p:nvPr/>
        </p:nvSpPr>
        <p:spPr>
          <a:xfrm>
            <a:off x="8073900" y="1944000"/>
            <a:ext cx="917700" cy="91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229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Change</a:t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8073900" y="2916900"/>
            <a:ext cx="917700" cy="91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229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Warmer</a:t>
            </a:r>
            <a:endParaRPr/>
          </a:p>
        </p:txBody>
      </p:sp>
      <p:sp>
        <p:nvSpPr>
          <p:cNvPr id="408" name="Google Shape;408;p27"/>
          <p:cNvSpPr txBox="1"/>
          <p:nvPr/>
        </p:nvSpPr>
        <p:spPr>
          <a:xfrm>
            <a:off x="7546400" y="1156050"/>
            <a:ext cx="644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666666"/>
                </a:solidFill>
                <a:latin typeface="Amatic SC"/>
                <a:ea typeface="Amatic SC"/>
                <a:cs typeface="Amatic SC"/>
                <a:sym typeface="Amatic SC"/>
              </a:rPr>
              <a:t>}</a:t>
            </a:r>
            <a:endParaRPr sz="15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</a:t>
            </a:r>
            <a:r>
              <a:rPr lang="en"/>
              <a:t>Occupant Thermal Comfort Models</a:t>
            </a:r>
            <a:endParaRPr/>
          </a:p>
        </p:txBody>
      </p: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75650" cy="33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8"/>
          <p:cNvPicPr preferRelativeResize="0"/>
          <p:nvPr/>
        </p:nvPicPr>
        <p:blipFill rotWithShape="1">
          <a:blip r:embed="rId4">
            <a:alphaModFix/>
          </a:blip>
          <a:srcRect b="42870" l="0" r="0" t="0"/>
          <a:stretch/>
        </p:blipFill>
        <p:spPr>
          <a:xfrm>
            <a:off x="3273775" y="1017725"/>
            <a:ext cx="2695850" cy="205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 rotWithShape="1">
          <a:blip r:embed="rId5">
            <a:alphaModFix/>
          </a:blip>
          <a:srcRect b="41595" l="0" r="0" t="0"/>
          <a:stretch/>
        </p:blipFill>
        <p:spPr>
          <a:xfrm>
            <a:off x="6156050" y="1017725"/>
            <a:ext cx="2544900" cy="209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8"/>
          <p:cNvPicPr preferRelativeResize="0"/>
          <p:nvPr/>
        </p:nvPicPr>
        <p:blipFill rotWithShape="1">
          <a:blip r:embed="rId4">
            <a:alphaModFix/>
          </a:blip>
          <a:srcRect b="0" l="0" r="0" t="65080"/>
          <a:stretch/>
        </p:blipFill>
        <p:spPr>
          <a:xfrm>
            <a:off x="3273775" y="3077722"/>
            <a:ext cx="2695850" cy="125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8"/>
          <p:cNvPicPr preferRelativeResize="0"/>
          <p:nvPr/>
        </p:nvPicPr>
        <p:blipFill rotWithShape="1">
          <a:blip r:embed="rId5">
            <a:alphaModFix/>
          </a:blip>
          <a:srcRect b="0" l="0" r="0" t="65930"/>
          <a:stretch/>
        </p:blipFill>
        <p:spPr>
          <a:xfrm>
            <a:off x="6156050" y="3114029"/>
            <a:ext cx="2544900" cy="1222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425" name="Google Shape;425;p29"/>
          <p:cNvCxnSpPr>
            <a:stCxn id="423" idx="3"/>
            <a:endCxn id="424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9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427" name="Google Shape;427;p29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428" name="Google Shape;428;p29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8" name="Google Shape;438;p29"/>
          <p:cNvCxnSpPr>
            <a:stCxn id="426" idx="2"/>
            <a:endCxn id="428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9"/>
          <p:cNvCxnSpPr>
            <a:endCxn id="429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9"/>
          <p:cNvCxnSpPr>
            <a:endCxn id="430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9"/>
          <p:cNvCxnSpPr>
            <a:stCxn id="426" idx="2"/>
            <a:endCxn id="431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9"/>
          <p:cNvCxnSpPr>
            <a:stCxn id="427" idx="2"/>
            <a:endCxn id="432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9"/>
          <p:cNvCxnSpPr>
            <a:stCxn id="427" idx="2"/>
            <a:endCxn id="433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9"/>
          <p:cNvCxnSpPr>
            <a:stCxn id="427" idx="2"/>
            <a:endCxn id="434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9"/>
          <p:cNvCxnSpPr>
            <a:stCxn id="427" idx="2"/>
            <a:endCxn id="435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9"/>
          <p:cNvCxnSpPr>
            <a:stCxn id="428" idx="4"/>
            <a:endCxn id="423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9"/>
          <p:cNvCxnSpPr>
            <a:stCxn id="429" idx="4"/>
            <a:endCxn id="423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9"/>
          <p:cNvCxnSpPr>
            <a:stCxn id="430" idx="4"/>
            <a:endCxn id="423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9"/>
          <p:cNvCxnSpPr>
            <a:endCxn id="423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9"/>
          <p:cNvCxnSpPr>
            <a:stCxn id="428" idx="4"/>
            <a:endCxn id="424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9"/>
          <p:cNvCxnSpPr>
            <a:stCxn id="430" idx="4"/>
            <a:endCxn id="424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9"/>
          <p:cNvCxnSpPr>
            <a:stCxn id="432" idx="4"/>
            <a:endCxn id="424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9"/>
          <p:cNvCxnSpPr>
            <a:stCxn id="433" idx="4"/>
            <a:endCxn id="424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9"/>
          <p:cNvCxnSpPr>
            <a:stCxn id="434" idx="4"/>
            <a:endCxn id="424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9"/>
          <p:cNvCxnSpPr>
            <a:stCxn id="435" idx="4"/>
            <a:endCxn id="424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9"/>
          <p:cNvCxnSpPr>
            <a:stCxn id="433" idx="4"/>
            <a:endCxn id="423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9"/>
          <p:cNvCxnSpPr>
            <a:stCxn id="432" idx="4"/>
            <a:endCxn id="423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8" name="Google Shape;4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6576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9"/>
          <p:cNvCxnSpPr>
            <a:stCxn id="426" idx="1"/>
            <a:endCxn id="458" idx="1"/>
          </p:cNvCxnSpPr>
          <p:nvPr/>
        </p:nvCxnSpPr>
        <p:spPr>
          <a:xfrm>
            <a:off x="2846400" y="1029150"/>
            <a:ext cx="1344600" cy="2933400"/>
          </a:xfrm>
          <a:prstGeom prst="curvedConnector3">
            <a:avLst>
              <a:gd fmla="val -124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0" name="Google Shape;460;p29"/>
          <p:cNvCxnSpPr>
            <a:stCxn id="427" idx="3"/>
            <a:endCxn id="458" idx="3"/>
          </p:cNvCxnSpPr>
          <p:nvPr/>
        </p:nvCxnSpPr>
        <p:spPr>
          <a:xfrm flipH="1">
            <a:off x="4800600" y="1028250"/>
            <a:ext cx="1143000" cy="2934300"/>
          </a:xfrm>
          <a:prstGeom prst="curvedConnector3">
            <a:avLst>
              <a:gd fmla="val -17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1" name="Google Shape;461;p29"/>
          <p:cNvSpPr/>
          <p:nvPr/>
        </p:nvSpPr>
        <p:spPr>
          <a:xfrm>
            <a:off x="2584650" y="29151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Thermal Comfort Model</a:t>
            </a:r>
            <a:endParaRPr b="1"/>
          </a:p>
        </p:txBody>
      </p:sp>
      <p:sp>
        <p:nvSpPr>
          <p:cNvPr id="462" name="Google Shape;462;p29"/>
          <p:cNvSpPr/>
          <p:nvPr/>
        </p:nvSpPr>
        <p:spPr>
          <a:xfrm>
            <a:off x="5867400" y="28956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Occupant Behavior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</p:txBody>
      </p:sp>
      <p:sp>
        <p:nvSpPr>
          <p:cNvPr id="463" name="Google Shape;463;p29"/>
          <p:cNvSpPr/>
          <p:nvPr/>
        </p:nvSpPr>
        <p:spPr>
          <a:xfrm>
            <a:off x="7570800" y="7611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Self-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Reported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648200" y="381000"/>
            <a:ext cx="4267200" cy="190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471" name="Google Shape;471;p30"/>
          <p:cNvCxnSpPr>
            <a:stCxn id="469" idx="3"/>
            <a:endCxn id="470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0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473" name="Google Shape;473;p30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474" name="Google Shape;474;p30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82" name="Google Shape;482;p30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4" name="Google Shape;484;p30"/>
          <p:cNvCxnSpPr>
            <a:stCxn id="472" idx="2"/>
            <a:endCxn id="474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0"/>
          <p:cNvCxnSpPr>
            <a:endCxn id="475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0"/>
          <p:cNvCxnSpPr>
            <a:endCxn id="476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0"/>
          <p:cNvCxnSpPr>
            <a:stCxn id="472" idx="2"/>
            <a:endCxn id="477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0"/>
          <p:cNvCxnSpPr>
            <a:stCxn id="473" idx="2"/>
            <a:endCxn id="478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0"/>
          <p:cNvCxnSpPr>
            <a:stCxn id="473" idx="2"/>
            <a:endCxn id="479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0"/>
          <p:cNvCxnSpPr>
            <a:stCxn id="473" idx="2"/>
            <a:endCxn id="480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0"/>
          <p:cNvCxnSpPr>
            <a:stCxn id="473" idx="2"/>
            <a:endCxn id="481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0"/>
          <p:cNvCxnSpPr>
            <a:stCxn id="474" idx="4"/>
            <a:endCxn id="469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0"/>
          <p:cNvCxnSpPr>
            <a:stCxn id="475" idx="4"/>
            <a:endCxn id="469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0"/>
          <p:cNvCxnSpPr>
            <a:stCxn id="476" idx="4"/>
            <a:endCxn id="469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0"/>
          <p:cNvCxnSpPr>
            <a:endCxn id="469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0"/>
          <p:cNvCxnSpPr>
            <a:stCxn id="474" idx="4"/>
            <a:endCxn id="470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0"/>
          <p:cNvCxnSpPr>
            <a:stCxn id="476" idx="4"/>
            <a:endCxn id="470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0"/>
          <p:cNvCxnSpPr>
            <a:stCxn id="478" idx="4"/>
            <a:endCxn id="470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0"/>
          <p:cNvCxnSpPr>
            <a:stCxn id="479" idx="4"/>
            <a:endCxn id="470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0"/>
          <p:cNvCxnSpPr>
            <a:stCxn id="480" idx="4"/>
            <a:endCxn id="470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0"/>
          <p:cNvCxnSpPr>
            <a:stCxn id="481" idx="4"/>
            <a:endCxn id="470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0"/>
          <p:cNvCxnSpPr>
            <a:stCxn id="479" idx="4"/>
            <a:endCxn id="469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0"/>
          <p:cNvCxnSpPr>
            <a:stCxn id="478" idx="4"/>
            <a:endCxn id="469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4" name="Google Shape;5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6576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30"/>
          <p:cNvCxnSpPr>
            <a:stCxn id="472" idx="1"/>
            <a:endCxn id="504" idx="1"/>
          </p:cNvCxnSpPr>
          <p:nvPr/>
        </p:nvCxnSpPr>
        <p:spPr>
          <a:xfrm>
            <a:off x="2846400" y="1029150"/>
            <a:ext cx="1344600" cy="2933400"/>
          </a:xfrm>
          <a:prstGeom prst="curvedConnector3">
            <a:avLst>
              <a:gd fmla="val -124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6" name="Google Shape;506;p30"/>
          <p:cNvCxnSpPr>
            <a:stCxn id="473" idx="3"/>
            <a:endCxn id="504" idx="3"/>
          </p:cNvCxnSpPr>
          <p:nvPr/>
        </p:nvCxnSpPr>
        <p:spPr>
          <a:xfrm flipH="1">
            <a:off x="4800600" y="1028250"/>
            <a:ext cx="1143000" cy="2934300"/>
          </a:xfrm>
          <a:prstGeom prst="curvedConnector3">
            <a:avLst>
              <a:gd fmla="val -17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7" name="Google Shape;507;p30"/>
          <p:cNvSpPr/>
          <p:nvPr/>
        </p:nvSpPr>
        <p:spPr>
          <a:xfrm>
            <a:off x="2584650" y="29151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Thermal Comfort Model</a:t>
            </a:r>
            <a:endParaRPr b="1"/>
          </a:p>
        </p:txBody>
      </p:sp>
      <p:sp>
        <p:nvSpPr>
          <p:cNvPr id="508" name="Google Shape;508;p30"/>
          <p:cNvSpPr/>
          <p:nvPr/>
        </p:nvSpPr>
        <p:spPr>
          <a:xfrm>
            <a:off x="5867400" y="28956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Occupant Behavior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</p:txBody>
      </p:sp>
      <p:sp>
        <p:nvSpPr>
          <p:cNvPr id="509" name="Google Shape;509;p30"/>
          <p:cNvSpPr/>
          <p:nvPr/>
        </p:nvSpPr>
        <p:spPr>
          <a:xfrm>
            <a:off x="4735575" y="608950"/>
            <a:ext cx="3689100" cy="16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7314300" y="1094850"/>
            <a:ext cx="949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Self-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Reported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511" name="Google Shape;511;p30"/>
          <p:cNvSpPr/>
          <p:nvPr/>
        </p:nvSpPr>
        <p:spPr>
          <a:xfrm>
            <a:off x="7201200" y="1733400"/>
            <a:ext cx="11754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Physiological sensors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Physiology for thermal preference prediction</a:t>
            </a:r>
            <a:endParaRPr/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121200" y="490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En-gage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Layer Perceptron</a:t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11430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Flatten</a:t>
            </a:r>
            <a:endParaRPr sz="900"/>
          </a:p>
        </p:txBody>
      </p:sp>
      <p:sp>
        <p:nvSpPr>
          <p:cNvPr id="519" name="Google Shape;519;p31"/>
          <p:cNvSpPr/>
          <p:nvPr/>
        </p:nvSpPr>
        <p:spPr>
          <a:xfrm>
            <a:off x="15240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Dense</a:t>
            </a:r>
            <a:endParaRPr sz="800"/>
          </a:p>
        </p:txBody>
      </p:sp>
      <p:pic>
        <p:nvPicPr>
          <p:cNvPr id="520" name="Google Shape;5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09800"/>
            <a:ext cx="76200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1"/>
          <p:cNvSpPr/>
          <p:nvPr/>
        </p:nvSpPr>
        <p:spPr>
          <a:xfrm>
            <a:off x="19812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RELU</a:t>
            </a:r>
            <a:endParaRPr sz="800"/>
          </a:p>
        </p:txBody>
      </p:sp>
      <p:sp>
        <p:nvSpPr>
          <p:cNvPr id="522" name="Google Shape;522;p31"/>
          <p:cNvSpPr/>
          <p:nvPr/>
        </p:nvSpPr>
        <p:spPr>
          <a:xfrm>
            <a:off x="24384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Drop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</a:t>
            </a:r>
            <a:endParaRPr sz="800"/>
          </a:p>
        </p:txBody>
      </p:sp>
      <p:sp>
        <p:nvSpPr>
          <p:cNvPr id="523" name="Google Shape;523;p31"/>
          <p:cNvSpPr/>
          <p:nvPr/>
        </p:nvSpPr>
        <p:spPr>
          <a:xfrm>
            <a:off x="32004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Flatten</a:t>
            </a:r>
            <a:endParaRPr sz="900"/>
          </a:p>
        </p:txBody>
      </p:sp>
      <p:sp>
        <p:nvSpPr>
          <p:cNvPr id="524" name="Google Shape;524;p31"/>
          <p:cNvSpPr/>
          <p:nvPr/>
        </p:nvSpPr>
        <p:spPr>
          <a:xfrm>
            <a:off x="36576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Dense</a:t>
            </a:r>
            <a:endParaRPr sz="800"/>
          </a:p>
        </p:txBody>
      </p:sp>
      <p:sp>
        <p:nvSpPr>
          <p:cNvPr id="525" name="Google Shape;525;p31"/>
          <p:cNvSpPr/>
          <p:nvPr/>
        </p:nvSpPr>
        <p:spPr>
          <a:xfrm>
            <a:off x="41148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RELU</a:t>
            </a:r>
            <a:endParaRPr sz="800"/>
          </a:p>
        </p:txBody>
      </p:sp>
      <p:sp>
        <p:nvSpPr>
          <p:cNvPr id="526" name="Google Shape;526;p31"/>
          <p:cNvSpPr/>
          <p:nvPr/>
        </p:nvSpPr>
        <p:spPr>
          <a:xfrm>
            <a:off x="45720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Drop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</a:t>
            </a:r>
            <a:endParaRPr sz="800"/>
          </a:p>
        </p:txBody>
      </p:sp>
      <p:sp>
        <p:nvSpPr>
          <p:cNvPr id="527" name="Google Shape;527;p31"/>
          <p:cNvSpPr/>
          <p:nvPr/>
        </p:nvSpPr>
        <p:spPr>
          <a:xfrm>
            <a:off x="53340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Flatten</a:t>
            </a:r>
            <a:endParaRPr sz="900"/>
          </a:p>
        </p:txBody>
      </p:sp>
      <p:sp>
        <p:nvSpPr>
          <p:cNvPr id="528" name="Google Shape;528;p31"/>
          <p:cNvSpPr/>
          <p:nvPr/>
        </p:nvSpPr>
        <p:spPr>
          <a:xfrm>
            <a:off x="57912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Dense</a:t>
            </a:r>
            <a:endParaRPr sz="800"/>
          </a:p>
        </p:txBody>
      </p:sp>
      <p:sp>
        <p:nvSpPr>
          <p:cNvPr id="529" name="Google Shape;529;p31"/>
          <p:cNvSpPr/>
          <p:nvPr/>
        </p:nvSpPr>
        <p:spPr>
          <a:xfrm>
            <a:off x="62484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RELU</a:t>
            </a:r>
            <a:endParaRPr sz="800"/>
          </a:p>
        </p:txBody>
      </p:sp>
      <p:sp>
        <p:nvSpPr>
          <p:cNvPr id="530" name="Google Shape;530;p31"/>
          <p:cNvSpPr/>
          <p:nvPr/>
        </p:nvSpPr>
        <p:spPr>
          <a:xfrm>
            <a:off x="67056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Drop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</a:t>
            </a:r>
            <a:endParaRPr sz="800"/>
          </a:p>
        </p:txBody>
      </p:sp>
      <p:sp>
        <p:nvSpPr>
          <p:cNvPr id="531" name="Google Shape;531;p31"/>
          <p:cNvSpPr/>
          <p:nvPr/>
        </p:nvSpPr>
        <p:spPr>
          <a:xfrm>
            <a:off x="74676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Dense</a:t>
            </a:r>
            <a:endParaRPr sz="800"/>
          </a:p>
        </p:txBody>
      </p:sp>
      <p:sp>
        <p:nvSpPr>
          <p:cNvPr id="532" name="Google Shape;532;p31"/>
          <p:cNvSpPr/>
          <p:nvPr/>
        </p:nvSpPr>
        <p:spPr>
          <a:xfrm>
            <a:off x="7924800" y="2209800"/>
            <a:ext cx="533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max</a:t>
            </a:r>
            <a:endParaRPr sz="800"/>
          </a:p>
        </p:txBody>
      </p:sp>
      <p:sp>
        <p:nvSpPr>
          <p:cNvPr id="533" name="Google Shape;533;p31"/>
          <p:cNvSpPr/>
          <p:nvPr/>
        </p:nvSpPr>
        <p:spPr>
          <a:xfrm>
            <a:off x="8744700" y="1981200"/>
            <a:ext cx="246900" cy="2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534" name="Google Shape;534;p31"/>
          <p:cNvSpPr/>
          <p:nvPr/>
        </p:nvSpPr>
        <p:spPr>
          <a:xfrm>
            <a:off x="8744700" y="2514600"/>
            <a:ext cx="246900" cy="2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535" name="Google Shape;535;p31"/>
          <p:cNvSpPr/>
          <p:nvPr/>
        </p:nvSpPr>
        <p:spPr>
          <a:xfrm>
            <a:off x="8763000" y="3048000"/>
            <a:ext cx="246900" cy="2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cxnSp>
        <p:nvCxnSpPr>
          <p:cNvPr id="536" name="Google Shape;536;p31"/>
          <p:cNvCxnSpPr>
            <a:stCxn id="520" idx="3"/>
            <a:endCxn id="518" idx="1"/>
          </p:cNvCxnSpPr>
          <p:nvPr/>
        </p:nvCxnSpPr>
        <p:spPr>
          <a:xfrm>
            <a:off x="990600" y="2667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1"/>
          <p:cNvCxnSpPr>
            <a:stCxn id="522" idx="3"/>
            <a:endCxn id="523" idx="1"/>
          </p:cNvCxnSpPr>
          <p:nvPr/>
        </p:nvCxnSpPr>
        <p:spPr>
          <a:xfrm>
            <a:off x="2971800" y="2667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>
            <a:stCxn id="526" idx="3"/>
            <a:endCxn id="527" idx="1"/>
          </p:cNvCxnSpPr>
          <p:nvPr/>
        </p:nvCxnSpPr>
        <p:spPr>
          <a:xfrm>
            <a:off x="5105400" y="2667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530" idx="3"/>
            <a:endCxn id="531" idx="1"/>
          </p:cNvCxnSpPr>
          <p:nvPr/>
        </p:nvCxnSpPr>
        <p:spPr>
          <a:xfrm>
            <a:off x="7239000" y="2667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1"/>
          <p:cNvCxnSpPr>
            <a:stCxn id="532" idx="3"/>
            <a:endCxn id="533" idx="2"/>
          </p:cNvCxnSpPr>
          <p:nvPr/>
        </p:nvCxnSpPr>
        <p:spPr>
          <a:xfrm flipH="1" rot="10800000">
            <a:off x="8458200" y="2104800"/>
            <a:ext cx="2865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1"/>
          <p:cNvCxnSpPr>
            <a:endCxn id="534" idx="2"/>
          </p:cNvCxnSpPr>
          <p:nvPr/>
        </p:nvCxnSpPr>
        <p:spPr>
          <a:xfrm flipH="1" rot="10800000">
            <a:off x="8458200" y="2638050"/>
            <a:ext cx="2865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1"/>
          <p:cNvCxnSpPr>
            <a:stCxn id="532" idx="3"/>
            <a:endCxn id="535" idx="3"/>
          </p:cNvCxnSpPr>
          <p:nvPr/>
        </p:nvCxnSpPr>
        <p:spPr>
          <a:xfrm>
            <a:off x="8458200" y="2667000"/>
            <a:ext cx="3411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1"/>
          <p:cNvSpPr txBox="1"/>
          <p:nvPr/>
        </p:nvSpPr>
        <p:spPr>
          <a:xfrm>
            <a:off x="8229600" y="1447800"/>
            <a:ext cx="91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Thermal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Preference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117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thermal comfort of occupants in building and save building energy</a:t>
            </a:r>
            <a:endParaRPr/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Thermal comfort affects Quality of Living (QoL) including productivity, engagement, emotions in a built environment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actions occupants take to improve thermal comfort such as interacting with thermostat, windows, etc. has an impact on building energy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Accuracy for Different Optimizers</a:t>
            </a:r>
            <a:endParaRPr/>
          </a:p>
        </p:txBody>
      </p:sp>
      <p:pic>
        <p:nvPicPr>
          <p:cNvPr id="549" name="Google Shape;5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1017725"/>
            <a:ext cx="7069925" cy="3563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2"/>
          <p:cNvSpPr txBox="1"/>
          <p:nvPr/>
        </p:nvSpPr>
        <p:spPr>
          <a:xfrm>
            <a:off x="3750475" y="1189425"/>
            <a:ext cx="11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Adam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2509850" y="1620425"/>
            <a:ext cx="11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RMSprop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4398150" y="2437200"/>
            <a:ext cx="11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SGD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Loss for Different </a:t>
            </a:r>
            <a:r>
              <a:rPr lang="en"/>
              <a:t>Optimizers</a:t>
            </a:r>
            <a:endParaRPr/>
          </a:p>
        </p:txBody>
      </p:sp>
      <p:pic>
        <p:nvPicPr>
          <p:cNvPr id="558" name="Google Shape;558;p33"/>
          <p:cNvPicPr preferRelativeResize="0"/>
          <p:nvPr/>
        </p:nvPicPr>
        <p:blipFill rotWithShape="1">
          <a:blip r:embed="rId3">
            <a:alphaModFix/>
          </a:blip>
          <a:srcRect b="0" l="0" r="0" t="12549"/>
          <a:stretch/>
        </p:blipFill>
        <p:spPr>
          <a:xfrm>
            <a:off x="688775" y="1017725"/>
            <a:ext cx="7766449" cy="3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3"/>
          <p:cNvSpPr txBox="1"/>
          <p:nvPr/>
        </p:nvSpPr>
        <p:spPr>
          <a:xfrm>
            <a:off x="1757375" y="153235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RMSprop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4256500" y="179450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Adam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5041100" y="386240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SGD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567" name="Google Shape;5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more models for behavior and comfort prediction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causality between the thermal comfort model and behavior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transfer learning on physiological data for identifying other states such as emotions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3486750" y="2285400"/>
            <a:ext cx="2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/>
              <a:t>Thank You!</a:t>
            </a:r>
            <a:endParaRPr i="1"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performance simulation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Facility management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Human-AI Interaction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96" name="Google Shape;96;p16"/>
          <p:cNvCxnSpPr>
            <a:stCxn id="94" idx="3"/>
            <a:endCxn id="95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99" name="Google Shape;99;p16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9" name="Google Shape;109;p16"/>
          <p:cNvCxnSpPr>
            <a:stCxn id="97" idx="2"/>
            <a:endCxn id="99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endCxn id="100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endCxn id="101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97" idx="2"/>
            <a:endCxn id="102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98" idx="2"/>
            <a:endCxn id="103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98" idx="2"/>
            <a:endCxn id="104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98" idx="2"/>
            <a:endCxn id="105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8" idx="2"/>
            <a:endCxn id="106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124" name="Google Shape;124;p17"/>
          <p:cNvCxnSpPr>
            <a:stCxn id="122" idx="3"/>
            <a:endCxn id="123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132" name="Google Shape;132;p18"/>
          <p:cNvCxnSpPr>
            <a:stCxn id="130" idx="3"/>
            <a:endCxn id="131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18"/>
          <p:cNvCxnSpPr>
            <a:stCxn id="133" idx="2"/>
            <a:endCxn id="135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endCxn id="136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endCxn id="137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3" idx="2"/>
            <a:endCxn id="138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4" idx="2"/>
            <a:endCxn id="139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4" idx="2"/>
            <a:endCxn id="140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34" idx="2"/>
            <a:endCxn id="141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34" idx="2"/>
            <a:endCxn id="142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35" idx="4"/>
            <a:endCxn id="130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36" idx="4"/>
            <a:endCxn id="130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37" idx="4"/>
            <a:endCxn id="130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endCxn id="130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40" idx="4"/>
            <a:endCxn id="130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39" idx="4"/>
            <a:endCxn id="130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166" name="Google Shape;166;p19"/>
          <p:cNvCxnSpPr>
            <a:stCxn id="164" idx="3"/>
            <a:endCxn id="165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168" name="Google Shape;168;p19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169" name="Google Shape;169;p19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9" name="Google Shape;179;p19"/>
          <p:cNvCxnSpPr>
            <a:stCxn id="167" idx="2"/>
            <a:endCxn id="169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>
            <a:endCxn id="170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endCxn id="171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>
            <a:stCxn id="167" idx="2"/>
            <a:endCxn id="172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>
            <a:stCxn id="168" idx="2"/>
            <a:endCxn id="173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68" idx="2"/>
            <a:endCxn id="174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68" idx="2"/>
            <a:endCxn id="175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>
            <a:stCxn id="168" idx="2"/>
            <a:endCxn id="176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69" idx="4"/>
            <a:endCxn id="164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70" idx="4"/>
            <a:endCxn id="164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71" idx="4"/>
            <a:endCxn id="164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endCxn id="164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69" idx="4"/>
            <a:endCxn id="165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71" idx="4"/>
            <a:endCxn id="165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73" idx="4"/>
            <a:endCxn id="165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74" idx="4"/>
            <a:endCxn id="165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>
            <a:stCxn id="175" idx="4"/>
            <a:endCxn id="165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>
            <a:stCxn id="176" idx="4"/>
            <a:endCxn id="165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>
            <a:stCxn id="174" idx="4"/>
            <a:endCxn id="164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stCxn id="173" idx="4"/>
            <a:endCxn id="164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206" name="Google Shape;206;p20"/>
          <p:cNvCxnSpPr>
            <a:stCxn id="204" idx="3"/>
            <a:endCxn id="205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0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208" name="Google Shape;208;p20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209" name="Google Shape;209;p20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9" name="Google Shape;219;p20"/>
          <p:cNvCxnSpPr>
            <a:stCxn id="207" idx="2"/>
            <a:endCxn id="209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0"/>
          <p:cNvCxnSpPr>
            <a:endCxn id="210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0"/>
          <p:cNvCxnSpPr>
            <a:endCxn id="211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>
            <a:stCxn id="207" idx="2"/>
            <a:endCxn id="212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>
            <a:stCxn id="208" idx="2"/>
            <a:endCxn id="213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>
            <a:stCxn id="208" idx="2"/>
            <a:endCxn id="214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0"/>
          <p:cNvCxnSpPr>
            <a:stCxn id="208" idx="2"/>
            <a:endCxn id="215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>
            <a:stCxn id="208" idx="2"/>
            <a:endCxn id="216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>
            <a:stCxn id="209" idx="4"/>
            <a:endCxn id="204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0"/>
          <p:cNvCxnSpPr>
            <a:stCxn id="210" idx="4"/>
            <a:endCxn id="204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0"/>
          <p:cNvCxnSpPr>
            <a:stCxn id="211" idx="4"/>
            <a:endCxn id="204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0"/>
          <p:cNvCxnSpPr>
            <a:endCxn id="204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0"/>
          <p:cNvCxnSpPr>
            <a:stCxn id="209" idx="4"/>
            <a:endCxn id="205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>
            <a:stCxn id="211" idx="4"/>
            <a:endCxn id="205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0"/>
          <p:cNvCxnSpPr>
            <a:stCxn id="213" idx="4"/>
            <a:endCxn id="205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0"/>
          <p:cNvCxnSpPr>
            <a:stCxn id="214" idx="4"/>
            <a:endCxn id="205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0"/>
          <p:cNvCxnSpPr>
            <a:stCxn id="215" idx="4"/>
            <a:endCxn id="205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0"/>
          <p:cNvCxnSpPr>
            <a:stCxn id="216" idx="4"/>
            <a:endCxn id="205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0"/>
          <p:cNvCxnSpPr>
            <a:stCxn id="214" idx="4"/>
            <a:endCxn id="204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>
            <a:stCxn id="213" idx="4"/>
            <a:endCxn id="204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6576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0"/>
          <p:cNvCxnSpPr>
            <a:stCxn id="207" idx="1"/>
            <a:endCxn id="239" idx="1"/>
          </p:cNvCxnSpPr>
          <p:nvPr/>
        </p:nvCxnSpPr>
        <p:spPr>
          <a:xfrm>
            <a:off x="2846400" y="1029150"/>
            <a:ext cx="1344600" cy="2933400"/>
          </a:xfrm>
          <a:prstGeom prst="curvedConnector3">
            <a:avLst>
              <a:gd fmla="val -124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" name="Google Shape;241;p20"/>
          <p:cNvCxnSpPr>
            <a:stCxn id="208" idx="3"/>
            <a:endCxn id="239" idx="3"/>
          </p:cNvCxnSpPr>
          <p:nvPr/>
        </p:nvCxnSpPr>
        <p:spPr>
          <a:xfrm flipH="1">
            <a:off x="4800600" y="1028250"/>
            <a:ext cx="1143000" cy="2934300"/>
          </a:xfrm>
          <a:prstGeom prst="curvedConnector3">
            <a:avLst>
              <a:gd fmla="val -17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432250" y="27627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Discomfort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5715000" y="27432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cxnSp>
        <p:nvCxnSpPr>
          <p:cNvPr id="249" name="Google Shape;249;p21"/>
          <p:cNvCxnSpPr>
            <a:stCxn id="247" idx="3"/>
            <a:endCxn id="248" idx="1"/>
          </p:cNvCxnSpPr>
          <p:nvPr/>
        </p:nvCxnSpPr>
        <p:spPr>
          <a:xfrm flipH="1" rot="10800000">
            <a:off x="3548250" y="3086550"/>
            <a:ext cx="21669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1"/>
          <p:cNvSpPr/>
          <p:nvPr/>
        </p:nvSpPr>
        <p:spPr>
          <a:xfrm>
            <a:off x="2846400" y="6858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</a:t>
            </a:r>
            <a:endParaRPr sz="1200"/>
          </a:p>
        </p:txBody>
      </p:sp>
      <p:sp>
        <p:nvSpPr>
          <p:cNvPr id="251" name="Google Shape;251;p21"/>
          <p:cNvSpPr/>
          <p:nvPr/>
        </p:nvSpPr>
        <p:spPr>
          <a:xfrm>
            <a:off x="4827600" y="684900"/>
            <a:ext cx="11160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Occupant</a:t>
            </a:r>
            <a:endParaRPr sz="1200"/>
          </a:p>
        </p:txBody>
      </p:sp>
      <p:sp>
        <p:nvSpPr>
          <p:cNvPr id="252" name="Google Shape;252;p21"/>
          <p:cNvSpPr/>
          <p:nvPr/>
        </p:nvSpPr>
        <p:spPr>
          <a:xfrm>
            <a:off x="19200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24534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2986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733800" y="16764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48918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54252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59436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6675000" y="1645800"/>
            <a:ext cx="411600" cy="4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3429000" y="17526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24600" y="1733400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21"/>
          <p:cNvCxnSpPr>
            <a:stCxn id="250" idx="2"/>
            <a:endCxn id="252" idx="0"/>
          </p:cNvCxnSpPr>
          <p:nvPr/>
        </p:nvCxnSpPr>
        <p:spPr>
          <a:xfrm flipH="1">
            <a:off x="2125800" y="1372500"/>
            <a:ext cx="1278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1"/>
          <p:cNvCxnSpPr>
            <a:endCxn id="253" idx="0"/>
          </p:cNvCxnSpPr>
          <p:nvPr/>
        </p:nvCxnSpPr>
        <p:spPr>
          <a:xfrm flipH="1">
            <a:off x="2659200" y="1372500"/>
            <a:ext cx="74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1"/>
          <p:cNvCxnSpPr>
            <a:endCxn id="254" idx="0"/>
          </p:cNvCxnSpPr>
          <p:nvPr/>
        </p:nvCxnSpPr>
        <p:spPr>
          <a:xfrm flipH="1">
            <a:off x="3192600" y="1372500"/>
            <a:ext cx="211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1"/>
          <p:cNvCxnSpPr>
            <a:stCxn id="250" idx="2"/>
            <a:endCxn id="255" idx="0"/>
          </p:cNvCxnSpPr>
          <p:nvPr/>
        </p:nvCxnSpPr>
        <p:spPr>
          <a:xfrm>
            <a:off x="3404400" y="1372500"/>
            <a:ext cx="5352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>
            <a:stCxn id="251" idx="2"/>
            <a:endCxn id="256" idx="0"/>
          </p:cNvCxnSpPr>
          <p:nvPr/>
        </p:nvCxnSpPr>
        <p:spPr>
          <a:xfrm flipH="1">
            <a:off x="5097600" y="1371600"/>
            <a:ext cx="28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51" idx="2"/>
            <a:endCxn id="257" idx="0"/>
          </p:cNvCxnSpPr>
          <p:nvPr/>
        </p:nvCxnSpPr>
        <p:spPr>
          <a:xfrm>
            <a:off x="5385600" y="1371600"/>
            <a:ext cx="2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>
            <a:stCxn id="251" idx="2"/>
            <a:endCxn id="258" idx="0"/>
          </p:cNvCxnSpPr>
          <p:nvPr/>
        </p:nvCxnSpPr>
        <p:spPr>
          <a:xfrm>
            <a:off x="5385600" y="1371600"/>
            <a:ext cx="7638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>
            <a:stCxn id="251" idx="2"/>
            <a:endCxn id="259" idx="0"/>
          </p:cNvCxnSpPr>
          <p:nvPr/>
        </p:nvCxnSpPr>
        <p:spPr>
          <a:xfrm>
            <a:off x="5385600" y="1371600"/>
            <a:ext cx="1495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1"/>
          <p:cNvCxnSpPr>
            <a:stCxn id="252" idx="4"/>
            <a:endCxn id="247" idx="0"/>
          </p:cNvCxnSpPr>
          <p:nvPr/>
        </p:nvCxnSpPr>
        <p:spPr>
          <a:xfrm>
            <a:off x="2125800" y="2088000"/>
            <a:ext cx="864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1"/>
          <p:cNvCxnSpPr>
            <a:stCxn id="253" idx="4"/>
            <a:endCxn id="247" idx="0"/>
          </p:cNvCxnSpPr>
          <p:nvPr/>
        </p:nvCxnSpPr>
        <p:spPr>
          <a:xfrm>
            <a:off x="2659200" y="2088000"/>
            <a:ext cx="331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1"/>
          <p:cNvCxnSpPr>
            <a:stCxn id="254" idx="4"/>
            <a:endCxn id="247" idx="0"/>
          </p:cNvCxnSpPr>
          <p:nvPr/>
        </p:nvCxnSpPr>
        <p:spPr>
          <a:xfrm flipH="1">
            <a:off x="2990100" y="2088000"/>
            <a:ext cx="2025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1"/>
          <p:cNvCxnSpPr>
            <a:endCxn id="247" idx="0"/>
          </p:cNvCxnSpPr>
          <p:nvPr/>
        </p:nvCxnSpPr>
        <p:spPr>
          <a:xfrm flipH="1">
            <a:off x="2990250" y="2088000"/>
            <a:ext cx="9492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1"/>
          <p:cNvCxnSpPr>
            <a:stCxn id="252" idx="4"/>
            <a:endCxn id="248" idx="0"/>
          </p:cNvCxnSpPr>
          <p:nvPr/>
        </p:nvCxnSpPr>
        <p:spPr>
          <a:xfrm>
            <a:off x="2125800" y="2088000"/>
            <a:ext cx="4147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1"/>
          <p:cNvCxnSpPr>
            <a:stCxn id="254" idx="4"/>
            <a:endCxn id="248" idx="0"/>
          </p:cNvCxnSpPr>
          <p:nvPr/>
        </p:nvCxnSpPr>
        <p:spPr>
          <a:xfrm>
            <a:off x="3192600" y="2088000"/>
            <a:ext cx="3080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1"/>
          <p:cNvCxnSpPr>
            <a:stCxn id="256" idx="4"/>
            <a:endCxn id="248" idx="0"/>
          </p:cNvCxnSpPr>
          <p:nvPr/>
        </p:nvCxnSpPr>
        <p:spPr>
          <a:xfrm>
            <a:off x="5097600" y="2057400"/>
            <a:ext cx="117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1"/>
          <p:cNvCxnSpPr>
            <a:stCxn id="257" idx="4"/>
            <a:endCxn id="248" idx="0"/>
          </p:cNvCxnSpPr>
          <p:nvPr/>
        </p:nvCxnSpPr>
        <p:spPr>
          <a:xfrm>
            <a:off x="5631000" y="2057400"/>
            <a:ext cx="642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1"/>
          <p:cNvCxnSpPr>
            <a:stCxn id="258" idx="4"/>
            <a:endCxn id="248" idx="0"/>
          </p:cNvCxnSpPr>
          <p:nvPr/>
        </p:nvCxnSpPr>
        <p:spPr>
          <a:xfrm>
            <a:off x="6149400" y="2057400"/>
            <a:ext cx="123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1"/>
          <p:cNvCxnSpPr>
            <a:stCxn id="259" idx="4"/>
            <a:endCxn id="248" idx="0"/>
          </p:cNvCxnSpPr>
          <p:nvPr/>
        </p:nvCxnSpPr>
        <p:spPr>
          <a:xfrm flipH="1">
            <a:off x="6273000" y="2057400"/>
            <a:ext cx="6078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1"/>
          <p:cNvCxnSpPr>
            <a:stCxn id="257" idx="4"/>
            <a:endCxn id="247" idx="0"/>
          </p:cNvCxnSpPr>
          <p:nvPr/>
        </p:nvCxnSpPr>
        <p:spPr>
          <a:xfrm flipH="1">
            <a:off x="2990400" y="2057400"/>
            <a:ext cx="26406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>
            <a:stCxn id="256" idx="4"/>
            <a:endCxn id="247" idx="0"/>
          </p:cNvCxnSpPr>
          <p:nvPr/>
        </p:nvCxnSpPr>
        <p:spPr>
          <a:xfrm flipH="1">
            <a:off x="2990400" y="2057400"/>
            <a:ext cx="21072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6576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ginia Tech 2017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