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6" r:id="rId3"/>
    <p:sldId id="272" r:id="rId4"/>
    <p:sldId id="302" r:id="rId5"/>
    <p:sldId id="273" r:id="rId6"/>
    <p:sldId id="282" r:id="rId7"/>
    <p:sldId id="303" r:id="rId8"/>
    <p:sldId id="30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orvi Dubey" initials="PD" lastIdx="1" clrIdx="0">
    <p:extLst>
      <p:ext uri="{19B8F6BF-5375-455C-9EA6-DF929625EA0E}">
        <p15:presenceInfo xmlns:p15="http://schemas.microsoft.com/office/powerpoint/2012/main" userId="5d847398a0870c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810" autoAdjust="0"/>
  </p:normalViewPr>
  <p:slideViewPr>
    <p:cSldViewPr snapToGrid="0" showGuides="1">
      <p:cViewPr varScale="1">
        <p:scale>
          <a:sx n="72" d="100"/>
          <a:sy n="72" d="100"/>
        </p:scale>
        <p:origin x="66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4448" y="1930400"/>
            <a:ext cx="5777551" cy="2300406"/>
          </a:xfrm>
        </p:spPr>
        <p:txBody>
          <a:bodyPr>
            <a:normAutofit/>
          </a:bodyPr>
          <a:lstStyle/>
          <a:p>
            <a:r>
              <a:rPr lang="en-IN" sz="4800" b="0" i="0" dirty="0">
                <a:effectLst/>
                <a:latin typeface="__Inter_aaf875"/>
              </a:rPr>
              <a:t>E-commerce Product Categorization</a:t>
            </a:r>
            <a:endParaRPr lang="en-US" sz="48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9982" y="4476466"/>
            <a:ext cx="5381981" cy="1427445"/>
          </a:xfrm>
        </p:spPr>
        <p:txBody>
          <a:bodyPr>
            <a:normAutofit/>
          </a:bodyPr>
          <a:lstStyle/>
          <a:p>
            <a:r>
              <a:rPr lang="en-US" sz="2800" b="0" i="0" dirty="0">
                <a:effectLst/>
                <a:latin typeface="__Inter_aaf875"/>
              </a:rPr>
              <a:t>Analyzing and Predicting Product Categories</a:t>
            </a:r>
            <a:endParaRPr lang="en-US" sz="2800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CDC8FDD-6B2B-1C4C-5588-9114C946DC9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0597" t="19619" r="30989" b="2906"/>
          <a:stretch/>
        </p:blipFill>
        <p:spPr>
          <a:xfrm>
            <a:off x="0" y="0"/>
            <a:ext cx="6232478" cy="6858000"/>
          </a:xfr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83F8180-8F02-E617-5EEE-4CF5ACE2E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484016"/>
              </p:ext>
            </p:extLst>
          </p:nvPr>
        </p:nvGraphicFramePr>
        <p:xfrm>
          <a:off x="10363199" y="5816601"/>
          <a:ext cx="1806267" cy="104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267">
                  <a:extLst>
                    <a:ext uri="{9D8B030D-6E8A-4147-A177-3AD203B41FA5}">
                      <a16:colId xmlns:a16="http://schemas.microsoft.com/office/drawing/2014/main" val="2085793058"/>
                    </a:ext>
                  </a:extLst>
                </a:gridCol>
              </a:tblGrid>
              <a:tr h="95409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__Inter_aaf875"/>
                          <a:ea typeface="+mn-ea"/>
                          <a:cs typeface="+mn-cs"/>
                        </a:rPr>
                        <a:t>Presented By-</a:t>
                      </a:r>
                    </a:p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__Inter_aaf875"/>
                          <a:ea typeface="+mn-ea"/>
                          <a:cs typeface="+mn-cs"/>
                        </a:rPr>
                        <a:t>Poorvi Dubey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5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639" y="409434"/>
            <a:ext cx="6337322" cy="110859"/>
          </a:xfrm>
        </p:spPr>
        <p:txBody>
          <a:bodyPr/>
          <a:lstStyle/>
          <a:p>
            <a:r>
              <a:rPr lang="en-US" dirty="0"/>
              <a:t>  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746" y="931459"/>
            <a:ext cx="5859439" cy="4995081"/>
          </a:xfrm>
        </p:spPr>
        <p:txBody>
          <a:bodyPr>
            <a:normAutofit fontScale="92500"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__Inter_aaf875"/>
              </a:rPr>
              <a:t>Problem: Ecommerce websites often struggle with accurate and consistent product categorization, leading to a poor customer experience and ineffective search functionality.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en-US" sz="2400" b="0" i="0" dirty="0">
              <a:solidFill>
                <a:srgbClr val="374151"/>
              </a:solidFill>
              <a:effectLst/>
              <a:latin typeface="__Inter_aaf875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__Inter_aaf875"/>
              </a:rPr>
              <a:t>Objective: Develop a machine learning model that accurately categorizes ecommerce products based on their descriptions.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en-US" sz="2400" b="0" i="0" dirty="0">
              <a:solidFill>
                <a:srgbClr val="374151"/>
              </a:solidFill>
              <a:effectLst/>
              <a:latin typeface="__Inter_aaf875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__Inter_aaf875"/>
              </a:rPr>
              <a:t>Significance: Accurate and consistent product categorization can improve customer experience, increase sales and revenue, and provide a scalable and replicable solution for ecommerce businesses.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89C33-FC27-A968-208A-2A9B716C2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146205"/>
              </p:ext>
            </p:extLst>
          </p:nvPr>
        </p:nvGraphicFramePr>
        <p:xfrm>
          <a:off x="6096000" y="69918"/>
          <a:ext cx="585943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9439">
                  <a:extLst>
                    <a:ext uri="{9D8B030D-6E8A-4147-A177-3AD203B41FA5}">
                      <a16:colId xmlns:a16="http://schemas.microsoft.com/office/drawing/2014/main" val="2737606749"/>
                    </a:ext>
                  </a:extLst>
                </a:gridCol>
              </a:tblGrid>
              <a:tr h="450375">
                <a:tc>
                  <a:txBody>
                    <a:bodyPr/>
                    <a:lstStyle/>
                    <a:p>
                      <a:pPr algn="ctr"/>
                      <a:r>
                        <a:rPr lang="en-IN" sz="32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23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118DF00C-A830-1961-8EF4-61C7AE939D25}"/>
              </a:ext>
            </a:extLst>
          </p:cNvPr>
          <p:cNvGraphicFramePr>
            <a:graphicFrameLocks noGrp="1"/>
          </p:cNvGraphicFramePr>
          <p:nvPr>
            <p:ph type="pic" sz="quarter" idx="13"/>
            <p:extLst>
              <p:ext uri="{D42A27DB-BD31-4B8C-83A1-F6EECF244321}">
                <p14:modId xmlns:p14="http://schemas.microsoft.com/office/powerpoint/2010/main" val="637635058"/>
              </p:ext>
            </p:extLst>
          </p:nvPr>
        </p:nvGraphicFramePr>
        <p:xfrm>
          <a:off x="-1" y="69850"/>
          <a:ext cx="9409044" cy="1828800"/>
        </p:xfrm>
        <a:graphic>
          <a:graphicData uri="http://schemas.openxmlformats.org/drawingml/2006/table">
            <a:tbl>
              <a:tblPr/>
              <a:tblGrid>
                <a:gridCol w="9409044">
                  <a:extLst>
                    <a:ext uri="{9D8B030D-6E8A-4147-A177-3AD203B41FA5}">
                      <a16:colId xmlns:a16="http://schemas.microsoft.com/office/drawing/2014/main" val="2321157551"/>
                    </a:ext>
                  </a:extLst>
                </a:gridCol>
              </a:tblGrid>
              <a:tr h="1255367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N" dirty="0"/>
                    </a:p>
                    <a:p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Handling missing values and nulls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Removing unwanted features</a:t>
                      </a:r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endParaRPr lang="en-IN" sz="24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13551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3EE82DD-17C2-8F53-FB1A-1854E1B9F76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0037" y="260350"/>
            <a:ext cx="6617598" cy="428763"/>
          </a:xfrm>
        </p:spPr>
        <p:txBody>
          <a:bodyPr>
            <a:normAutofit fontScale="90000"/>
          </a:bodyPr>
          <a:lstStyle/>
          <a:p>
            <a:pPr algn="ctr"/>
            <a:r>
              <a:rPr lang="en-IN" b="0" i="0" dirty="0">
                <a:solidFill>
                  <a:srgbClr val="374151"/>
                </a:solidFill>
                <a:effectLst/>
                <a:latin typeface="__Inter_aaf875"/>
              </a:rPr>
              <a:t>       Data Preprocessing</a:t>
            </a: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463B85-B750-CCB9-AF16-E3EDF528A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408911"/>
              </p:ext>
            </p:extLst>
          </p:nvPr>
        </p:nvGraphicFramePr>
        <p:xfrm>
          <a:off x="13966576" y="1790221"/>
          <a:ext cx="2082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207758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294614"/>
                  </a:ext>
                </a:extLst>
              </a:tr>
            </a:tbl>
          </a:graphicData>
        </a:graphic>
      </p:graphicFrame>
      <p:pic>
        <p:nvPicPr>
          <p:cNvPr id="30" name="Picture 29">
            <a:extLst>
              <a:ext uri="{FF2B5EF4-FFF2-40B4-BE49-F238E27FC236}">
                <a16:creationId xmlns:a16="http://schemas.microsoft.com/office/drawing/2014/main" id="{2D3FA4D6-4F62-BAB3-2D12-DEF168853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8650"/>
            <a:ext cx="9409043" cy="383954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850073A-97D6-8EBA-4DAF-635131444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844209"/>
            <a:ext cx="9409043" cy="84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E60E31-72E4-1B6C-9245-4F72199536C1}"/>
              </a:ext>
            </a:extLst>
          </p:cNvPr>
          <p:cNvSpPr txBox="1"/>
          <p:nvPr/>
        </p:nvSpPr>
        <p:spPr>
          <a:xfrm>
            <a:off x="2199861" y="215348"/>
            <a:ext cx="4545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Data Visualization</a:t>
            </a:r>
            <a:endParaRPr lang="en-IN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E9D66-F125-DCBF-ED5C-FB8243844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1" y="1091164"/>
            <a:ext cx="4028662" cy="25673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1B00FA-ADE1-2A01-7031-6F56052A2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478" y="907443"/>
            <a:ext cx="4644886" cy="2881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EFEFDB-AD71-0D53-6395-B8341C8D9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852" y="3895558"/>
            <a:ext cx="3896139" cy="28817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49D32F-6FA5-05B0-0C49-3C40D2B47D8E}"/>
              </a:ext>
            </a:extLst>
          </p:cNvPr>
          <p:cNvSpPr txBox="1"/>
          <p:nvPr/>
        </p:nvSpPr>
        <p:spPr>
          <a:xfrm>
            <a:off x="1126435" y="3764844"/>
            <a:ext cx="151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Heatmap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3D5311-AB11-0670-DE2C-F2D63F37DDAC}"/>
              </a:ext>
            </a:extLst>
          </p:cNvPr>
          <p:cNvSpPr txBox="1"/>
          <p:nvPr/>
        </p:nvSpPr>
        <p:spPr>
          <a:xfrm>
            <a:off x="5274366" y="3848229"/>
            <a:ext cx="3048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Heatmap for null value</a:t>
            </a:r>
            <a:endParaRPr lang="en-IN" dirty="0"/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59E639-44B9-6E76-81EE-DA0DBFA2F6B9}"/>
              </a:ext>
            </a:extLst>
          </p:cNvPr>
          <p:cNvSpPr txBox="1"/>
          <p:nvPr/>
        </p:nvSpPr>
        <p:spPr>
          <a:xfrm>
            <a:off x="5897217" y="5247860"/>
            <a:ext cx="320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Histogram for Discount Percent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761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1513" y="260351"/>
            <a:ext cx="8021913" cy="680554"/>
          </a:xfrm>
        </p:spPr>
        <p:txBody>
          <a:bodyPr/>
          <a:lstStyle/>
          <a:p>
            <a:pPr algn="ctr"/>
            <a:r>
              <a:rPr lang="en-IN" b="0" i="0" dirty="0">
                <a:solidFill>
                  <a:srgbClr val="374151"/>
                </a:solidFill>
                <a:effectLst/>
                <a:latin typeface="__Inter_aaf875"/>
              </a:rPr>
              <a:t>Feature Extraction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63826" y="1245704"/>
            <a:ext cx="8746436" cy="92765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dirty="0"/>
              <a:t>Feature extraction is a critical step in the process of data analysis, particularly in fields like machine learning, image processing, and natural language processing.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fld id="{03DC2DEF-D2FE-4B45-ABA4-9F153FD1C98A}" type="slidenum">
              <a:rPr lang="en-US" smtClean="0"/>
              <a:t>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B41C45-7EAF-8E3A-C784-B702B85E1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312" y="2292627"/>
            <a:ext cx="5844209" cy="401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8D77F6-9715-A761-FC49-02C316FD5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505183"/>
              </p:ext>
            </p:extLst>
          </p:nvPr>
        </p:nvGraphicFramePr>
        <p:xfrm>
          <a:off x="1" y="0"/>
          <a:ext cx="9422295" cy="649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2295">
                  <a:extLst>
                    <a:ext uri="{9D8B030D-6E8A-4147-A177-3AD203B41FA5}">
                      <a16:colId xmlns:a16="http://schemas.microsoft.com/office/drawing/2014/main" val="67501497"/>
                    </a:ext>
                  </a:extLst>
                </a:gridCol>
              </a:tblGrid>
              <a:tr h="64935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Model Training and Tuning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22154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37B729-F4EE-5990-94DC-642E689E5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304861"/>
              </p:ext>
            </p:extLst>
          </p:nvPr>
        </p:nvGraphicFramePr>
        <p:xfrm>
          <a:off x="172278" y="834886"/>
          <a:ext cx="8772940" cy="6023113"/>
        </p:xfrm>
        <a:graphic>
          <a:graphicData uri="http://schemas.openxmlformats.org/drawingml/2006/table">
            <a:tbl>
              <a:tblPr/>
              <a:tblGrid>
                <a:gridCol w="8772940">
                  <a:extLst>
                    <a:ext uri="{9D8B030D-6E8A-4147-A177-3AD203B41FA5}">
                      <a16:colId xmlns:a16="http://schemas.microsoft.com/office/drawing/2014/main" val="582636029"/>
                    </a:ext>
                  </a:extLst>
                </a:gridCol>
              </a:tblGrid>
              <a:tr h="6023113">
                <a:tc>
                  <a:txBody>
                    <a:bodyPr/>
                    <a:lstStyle/>
                    <a:p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training is an iterative and comprehensive process that involves careful planning, execution, and continuous improvement. </a:t>
                      </a:r>
                    </a:p>
                    <a:p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Hyperparameter tuning is the process of optimizing the hyperparameters of a machine learning model to improve its performance.</a:t>
                      </a:r>
                    </a:p>
                    <a:p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2000" dirty="0"/>
                    </a:p>
                    <a:p>
                      <a:endParaRPr lang="en-IN" sz="2000" dirty="0"/>
                    </a:p>
                    <a:p>
                      <a:endParaRPr lang="en-IN" sz="2000" dirty="0"/>
                    </a:p>
                    <a:p>
                      <a:endParaRPr lang="en-IN" sz="2000" dirty="0"/>
                    </a:p>
                    <a:p>
                      <a:endParaRPr lang="en-IN" sz="2000" dirty="0"/>
                    </a:p>
                    <a:p>
                      <a:endParaRPr lang="en-IN" sz="2000" dirty="0"/>
                    </a:p>
                    <a:p>
                      <a:endParaRPr lang="en-IN" sz="20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35638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805EC10A-8B6B-149B-BC9F-7032C66A9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296" y="3084304"/>
            <a:ext cx="6704903" cy="15242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BF16ED-00A6-AB92-681D-831EB4406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296" y="4746586"/>
            <a:ext cx="6704903" cy="152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8D77F6-9715-A761-FC49-02C316FD5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695023"/>
              </p:ext>
            </p:extLst>
          </p:nvPr>
        </p:nvGraphicFramePr>
        <p:xfrm>
          <a:off x="1" y="0"/>
          <a:ext cx="9422295" cy="649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2295">
                  <a:extLst>
                    <a:ext uri="{9D8B030D-6E8A-4147-A177-3AD203B41FA5}">
                      <a16:colId xmlns:a16="http://schemas.microsoft.com/office/drawing/2014/main" val="67501497"/>
                    </a:ext>
                  </a:extLst>
                </a:gridCol>
              </a:tblGrid>
              <a:tr h="64935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Model Evaluation and Result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22154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37B729-F4EE-5990-94DC-642E689E5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220772"/>
              </p:ext>
            </p:extLst>
          </p:nvPr>
        </p:nvGraphicFramePr>
        <p:xfrm>
          <a:off x="0" y="649357"/>
          <a:ext cx="9422296" cy="6208642"/>
        </p:xfrm>
        <a:graphic>
          <a:graphicData uri="http://schemas.openxmlformats.org/drawingml/2006/table">
            <a:tbl>
              <a:tblPr/>
              <a:tblGrid>
                <a:gridCol w="9422296">
                  <a:extLst>
                    <a:ext uri="{9D8B030D-6E8A-4147-A177-3AD203B41FA5}">
                      <a16:colId xmlns:a16="http://schemas.microsoft.com/office/drawing/2014/main" val="582636029"/>
                    </a:ext>
                  </a:extLst>
                </a:gridCol>
              </a:tblGrid>
              <a:tr h="6208642">
                <a:tc>
                  <a:txBody>
                    <a:bodyPr/>
                    <a:lstStyle/>
                    <a:p>
                      <a:pPr lvl="1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model's performance is evaluated on both the training and testing data using accuracy and a detailed classification report. This helps to understand how well the model has learned the training data and how it generalizes to unseen data.</a:t>
                      </a:r>
                    </a:p>
                    <a:p>
                      <a:pPr marL="0" algn="l" defTabSz="914400" rtl="0" eaLnBrk="1" latinLnBrk="0" hangingPunct="1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2000" dirty="0"/>
                    </a:p>
                    <a:p>
                      <a:endParaRPr lang="en-IN" sz="2000" dirty="0"/>
                    </a:p>
                    <a:p>
                      <a:endParaRPr lang="en-IN" sz="2000" dirty="0"/>
                    </a:p>
                    <a:p>
                      <a:endParaRPr lang="en-IN" sz="2000" dirty="0"/>
                    </a:p>
                    <a:p>
                      <a:endParaRPr lang="en-IN" sz="2000" dirty="0"/>
                    </a:p>
                    <a:p>
                      <a:endParaRPr lang="en-IN" sz="2000" dirty="0"/>
                    </a:p>
                    <a:p>
                      <a:endParaRPr lang="en-IN" sz="20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35638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0FC3C3D-E501-F465-31FC-2DD8FD64A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8698"/>
            <a:ext cx="9422296" cy="15242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4B08EE-24F0-4A71-E4CF-AF3B10CDF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78" y="4452730"/>
            <a:ext cx="9250018" cy="227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96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8D77F6-9715-A761-FC49-02C316FD5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261708"/>
              </p:ext>
            </p:extLst>
          </p:nvPr>
        </p:nvGraphicFramePr>
        <p:xfrm>
          <a:off x="1" y="0"/>
          <a:ext cx="9422295" cy="649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2295">
                  <a:extLst>
                    <a:ext uri="{9D8B030D-6E8A-4147-A177-3AD203B41FA5}">
                      <a16:colId xmlns:a16="http://schemas.microsoft.com/office/drawing/2014/main" val="67501497"/>
                    </a:ext>
                  </a:extLst>
                </a:gridCol>
              </a:tblGrid>
              <a:tr h="64935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Conclusion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22154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37B729-F4EE-5990-94DC-642E689E5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395040"/>
              </p:ext>
            </p:extLst>
          </p:nvPr>
        </p:nvGraphicFramePr>
        <p:xfrm>
          <a:off x="13252" y="649357"/>
          <a:ext cx="9409045" cy="6208642"/>
        </p:xfrm>
        <a:graphic>
          <a:graphicData uri="http://schemas.openxmlformats.org/drawingml/2006/table">
            <a:tbl>
              <a:tblPr/>
              <a:tblGrid>
                <a:gridCol w="9409045">
                  <a:extLst>
                    <a:ext uri="{9D8B030D-6E8A-4147-A177-3AD203B41FA5}">
                      <a16:colId xmlns:a16="http://schemas.microsoft.com/office/drawing/2014/main" val="582636029"/>
                    </a:ext>
                  </a:extLst>
                </a:gridCol>
              </a:tblGrid>
              <a:tr h="6208642">
                <a:tc>
                  <a:txBody>
                    <a:bodyPr/>
                    <a:lstStyle/>
                    <a:p>
                      <a:pPr lvl="1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project has demonstrated the use of the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TfidVectorizer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Pipeline for machine learning model deployment and serving. </a:t>
                      </a:r>
                    </a:p>
                    <a:p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pipeline has been configured using appropriate parameters, and the process of model training, evaluation, deployment, and serving has been outlined.</a:t>
                      </a:r>
                    </a:p>
                    <a:p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2000" dirty="0"/>
                    </a:p>
                    <a:p>
                      <a:pPr algn="ctr"/>
                      <a:endParaRPr lang="en-IN" sz="2000" b="0" dirty="0">
                        <a:effectLst/>
                      </a:endParaRPr>
                    </a:p>
                    <a:p>
                      <a:pPr algn="ctr"/>
                      <a:endParaRPr lang="en-IN" sz="2000" b="0" dirty="0">
                        <a:effectLst/>
                      </a:endParaRPr>
                    </a:p>
                    <a:p>
                      <a:pPr algn="ctr"/>
                      <a:r>
                        <a:rPr lang="en-IN" sz="3600" b="1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THANK YOU</a:t>
                      </a:r>
                    </a:p>
                    <a:p>
                      <a:endParaRPr lang="en-IN" sz="20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356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856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239</TotalTime>
  <Words>273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__Inter_aaf875</vt:lpstr>
      <vt:lpstr>Arial</vt:lpstr>
      <vt:lpstr>Calibri</vt:lpstr>
      <vt:lpstr>Calibri Light</vt:lpstr>
      <vt:lpstr>Wingdings</vt:lpstr>
      <vt:lpstr>Office Theme</vt:lpstr>
      <vt:lpstr>E-commerce Product Categorization</vt:lpstr>
      <vt:lpstr>   </vt:lpstr>
      <vt:lpstr>       Data Preprocessing</vt:lpstr>
      <vt:lpstr>PowerPoint Presentation</vt:lpstr>
      <vt:lpstr>Feature Extraction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Product Categorization</dc:title>
  <dc:creator>Poorvi Dubey</dc:creator>
  <cp:lastModifiedBy>Poorvi Dubey</cp:lastModifiedBy>
  <cp:revision>1</cp:revision>
  <dcterms:created xsi:type="dcterms:W3CDTF">2024-05-19T14:19:11Z</dcterms:created>
  <dcterms:modified xsi:type="dcterms:W3CDTF">2024-05-19T18:19:08Z</dcterms:modified>
</cp:coreProperties>
</file>