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Oswald Medium"/>
      <p:regular r:id="rId42"/>
      <p:bold r:id="rId43"/>
    </p:embeddedFont>
    <p:embeddedFont>
      <p:font typeface="Roboto Medium"/>
      <p:regular r:id="rId44"/>
      <p:bold r:id="rId45"/>
      <p:italic r:id="rId46"/>
      <p:boldItalic r:id="rId47"/>
    </p:embeddedFon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FABB6A-EBB3-4313-9A61-611D9356A3F1}">
  <a:tblStyle styleId="{2EFABB6A-EBB3-4313-9A61-611D9356A3F1}" styleName="Table_0">
    <a:wholeTbl>
      <a:tcTxStyle b="off" i="off">
        <a:font>
          <a:latin typeface="Bahnschrift SemiBold"/>
          <a:ea typeface="Bahnschrift SemiBold"/>
          <a:cs typeface="Bahnschrift SemiBold"/>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OswaldMedium-regular.fntdata"/><Relationship Id="rId41" Type="http://schemas.openxmlformats.org/officeDocument/2006/relationships/slide" Target="slides/slide33.xml"/><Relationship Id="rId44" Type="http://schemas.openxmlformats.org/officeDocument/2006/relationships/font" Target="fonts/RobotoMedium-regular.fntdata"/><Relationship Id="rId43" Type="http://schemas.openxmlformats.org/officeDocument/2006/relationships/font" Target="fonts/OswaldMedium-bold.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regular.fntdata"/><Relationship Id="rId47" Type="http://schemas.openxmlformats.org/officeDocument/2006/relationships/font" Target="fonts/RobotoMedium-boldItalic.fntdata"/><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boldItalic.fntdata"/><Relationship Id="rId50" Type="http://schemas.openxmlformats.org/officeDocument/2006/relationships/font" Target="fonts/Roboto-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652b9302e_2_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5652b9302e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9de9954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9de9954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c24a48c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c24a48c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9de9954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9de9954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9de9954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9de9954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9de9954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89de9954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89de99542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89de99542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95b612a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95b612a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56e7c8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56e7c8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a56e7c85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a56e7c85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56e7c85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56e7c85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652b9302e_2_1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5652b9302e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56e7c856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56e7c856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a56e7c85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a56e7c85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a56e7c85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a56e7c85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56e7c85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56e7c85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5652b9302e_2_1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5652b9302e_2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652b9302e_2_1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5652b9302e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652b9302e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15652b9302e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652b9302e_2_1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5652b9302e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652b9302e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5652b9302e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652b9302e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5652b9302e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652b9302e_2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15652b9302e_2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52a24104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52a24104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2a24104c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52a24104c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56b09c5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56b09c5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559971019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55997101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652b9302e_2_1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5652b9302e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652b9302e_2_12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5652b9302e_2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9de99542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9de99542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9de995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9de995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9de9954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9de9954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9de9954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9de9954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jp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264457"/>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946404" y="569214"/>
            <a:ext cx="7063740" cy="3031236"/>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chemeClr val="lt1"/>
              </a:buClr>
              <a:buSzPts val="5400"/>
              <a:buFont typeface="Arial"/>
              <a:buNone/>
              <a:defRPr sz="5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subTitle"/>
          </p:nvPr>
        </p:nvSpPr>
        <p:spPr>
          <a:xfrm>
            <a:off x="946404" y="3600450"/>
            <a:ext cx="7063740" cy="1268730"/>
          </a:xfrm>
          <a:prstGeom prst="rect">
            <a:avLst/>
          </a:prstGeom>
          <a:noFill/>
          <a:ln>
            <a:noFill/>
          </a:ln>
        </p:spPr>
        <p:txBody>
          <a:bodyPr anchorCtr="0" anchor="t" bIns="34275" lIns="68575" spcFirstLastPara="1" rIns="68575" wrap="square" tIns="34275">
            <a:normAutofit/>
          </a:bodyPr>
          <a:lstStyle>
            <a:lvl1pPr lvl="0" algn="l">
              <a:lnSpc>
                <a:spcPct val="95000"/>
              </a:lnSpc>
              <a:spcBef>
                <a:spcPts val="1100"/>
              </a:spcBef>
              <a:spcAft>
                <a:spcPts val="0"/>
              </a:spcAft>
              <a:buSzPts val="1300"/>
              <a:buNone/>
              <a:defRPr sz="1700">
                <a:solidFill>
                  <a:srgbClr val="BFBFBF"/>
                </a:solidFill>
              </a:defRPr>
            </a:lvl1pPr>
            <a:lvl2pPr lvl="1" algn="ctr">
              <a:lnSpc>
                <a:spcPct val="90000"/>
              </a:lnSpc>
              <a:spcBef>
                <a:spcPts val="200"/>
              </a:spcBef>
              <a:spcAft>
                <a:spcPts val="0"/>
              </a:spcAft>
              <a:buSzPts val="1700"/>
              <a:buNone/>
              <a:defRPr sz="1700"/>
            </a:lvl2pPr>
            <a:lvl3pPr lvl="2" algn="ctr">
              <a:lnSpc>
                <a:spcPct val="90000"/>
              </a:lnSpc>
              <a:spcBef>
                <a:spcPts val="200"/>
              </a:spcBef>
              <a:spcAft>
                <a:spcPts val="0"/>
              </a:spcAft>
              <a:buSzPts val="1700"/>
              <a:buNone/>
              <a:defRPr sz="1700"/>
            </a:lvl3pPr>
            <a:lvl4pPr lvl="3" algn="ctr">
              <a:lnSpc>
                <a:spcPct val="90000"/>
              </a:lnSpc>
              <a:spcBef>
                <a:spcPts val="200"/>
              </a:spcBef>
              <a:spcAft>
                <a:spcPts val="0"/>
              </a:spcAft>
              <a:buSzPts val="1500"/>
              <a:buNone/>
              <a:defRPr sz="1500"/>
            </a:lvl4pPr>
            <a:lvl5pPr lvl="4" algn="ctr">
              <a:lnSpc>
                <a:spcPct val="90000"/>
              </a:lnSpc>
              <a:spcBef>
                <a:spcPts val="200"/>
              </a:spcBef>
              <a:spcAft>
                <a:spcPts val="0"/>
              </a:spcAft>
              <a:buSzPts val="1500"/>
              <a:buNone/>
              <a:defRPr sz="1500"/>
            </a:lvl5pPr>
            <a:lvl6pPr lvl="5" algn="ctr">
              <a:lnSpc>
                <a:spcPct val="90000"/>
              </a:lnSpc>
              <a:spcBef>
                <a:spcPts val="200"/>
              </a:spcBef>
              <a:spcAft>
                <a:spcPts val="0"/>
              </a:spcAft>
              <a:buSzPts val="1500"/>
              <a:buNone/>
              <a:defRPr sz="1500"/>
            </a:lvl6pPr>
            <a:lvl7pPr lvl="6" algn="ctr">
              <a:lnSpc>
                <a:spcPct val="90000"/>
              </a:lnSpc>
              <a:spcBef>
                <a:spcPts val="200"/>
              </a:spcBef>
              <a:spcAft>
                <a:spcPts val="0"/>
              </a:spcAft>
              <a:buSzPts val="1500"/>
              <a:buNone/>
              <a:defRPr sz="1500"/>
            </a:lvl7pPr>
            <a:lvl8pPr lvl="7" algn="ctr">
              <a:lnSpc>
                <a:spcPct val="90000"/>
              </a:lnSpc>
              <a:spcBef>
                <a:spcPts val="200"/>
              </a:spcBef>
              <a:spcAft>
                <a:spcPts val="0"/>
              </a:spcAft>
              <a:buSzPts val="1500"/>
              <a:buNone/>
              <a:defRPr sz="1500"/>
            </a:lvl8pPr>
            <a:lvl9pPr lvl="8" algn="ctr">
              <a:lnSpc>
                <a:spcPct val="90000"/>
              </a:lnSpc>
              <a:spcBef>
                <a:spcPts val="200"/>
              </a:spcBef>
              <a:spcAft>
                <a:spcPts val="200"/>
              </a:spcAft>
              <a:buSzPts val="1500"/>
              <a:buNone/>
              <a:defRPr sz="1500"/>
            </a:lvl9pPr>
          </a:lstStyle>
          <a:p/>
        </p:txBody>
      </p:sp>
      <p:sp>
        <p:nvSpPr>
          <p:cNvPr id="62" name="Google Shape;62;p14"/>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7F7F7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a:bodyPr>
          <a:lstStyle>
            <a:lvl1pPr indent="0" lvl="0" marL="0" algn="ctr">
              <a:spcBef>
                <a:spcPts val="0"/>
              </a:spcBef>
              <a:buNone/>
              <a:defRPr b="0" i="0" sz="2700" u="none" cap="none" strike="noStrike">
                <a:solidFill>
                  <a:srgbClr val="A5A5A5"/>
                </a:solidFill>
                <a:latin typeface="Arial"/>
                <a:ea typeface="Arial"/>
                <a:cs typeface="Arial"/>
                <a:sym typeface="Arial"/>
              </a:defRPr>
            </a:lvl1pPr>
            <a:lvl2pPr indent="0" lvl="1" marL="0" algn="ctr">
              <a:spcBef>
                <a:spcPts val="0"/>
              </a:spcBef>
              <a:buNone/>
              <a:defRPr b="0" i="0" sz="2700" u="none" cap="none" strike="noStrike">
                <a:solidFill>
                  <a:srgbClr val="A5A5A5"/>
                </a:solidFill>
                <a:latin typeface="Arial"/>
                <a:ea typeface="Arial"/>
                <a:cs typeface="Arial"/>
                <a:sym typeface="Arial"/>
              </a:defRPr>
            </a:lvl2pPr>
            <a:lvl3pPr indent="0" lvl="2" marL="0" algn="ctr">
              <a:spcBef>
                <a:spcPts val="0"/>
              </a:spcBef>
              <a:buNone/>
              <a:defRPr b="0" i="0" sz="2700" u="none" cap="none" strike="noStrike">
                <a:solidFill>
                  <a:srgbClr val="A5A5A5"/>
                </a:solidFill>
                <a:latin typeface="Arial"/>
                <a:ea typeface="Arial"/>
                <a:cs typeface="Arial"/>
                <a:sym typeface="Arial"/>
              </a:defRPr>
            </a:lvl3pPr>
            <a:lvl4pPr indent="0" lvl="3" marL="0" algn="ctr">
              <a:spcBef>
                <a:spcPts val="0"/>
              </a:spcBef>
              <a:buNone/>
              <a:defRPr b="0" i="0" sz="2700" u="none" cap="none" strike="noStrike">
                <a:solidFill>
                  <a:srgbClr val="A5A5A5"/>
                </a:solidFill>
                <a:latin typeface="Arial"/>
                <a:ea typeface="Arial"/>
                <a:cs typeface="Arial"/>
                <a:sym typeface="Arial"/>
              </a:defRPr>
            </a:lvl4pPr>
            <a:lvl5pPr indent="0" lvl="4" marL="0" algn="ctr">
              <a:spcBef>
                <a:spcPts val="0"/>
              </a:spcBef>
              <a:buNone/>
              <a:defRPr b="0" i="0" sz="2700" u="none" cap="none" strike="noStrike">
                <a:solidFill>
                  <a:srgbClr val="A5A5A5"/>
                </a:solidFill>
                <a:latin typeface="Arial"/>
                <a:ea typeface="Arial"/>
                <a:cs typeface="Arial"/>
                <a:sym typeface="Arial"/>
              </a:defRPr>
            </a:lvl5pPr>
            <a:lvl6pPr indent="0" lvl="5" marL="0" algn="ctr">
              <a:spcBef>
                <a:spcPts val="0"/>
              </a:spcBef>
              <a:buNone/>
              <a:defRPr b="0" i="0" sz="2700" u="none" cap="none" strike="noStrike">
                <a:solidFill>
                  <a:srgbClr val="A5A5A5"/>
                </a:solidFill>
                <a:latin typeface="Arial"/>
                <a:ea typeface="Arial"/>
                <a:cs typeface="Arial"/>
                <a:sym typeface="Arial"/>
              </a:defRPr>
            </a:lvl6pPr>
            <a:lvl7pPr indent="0" lvl="6" marL="0" algn="ctr">
              <a:spcBef>
                <a:spcPts val="0"/>
              </a:spcBef>
              <a:buNone/>
              <a:defRPr b="0" i="0" sz="2700" u="none" cap="none" strike="noStrike">
                <a:solidFill>
                  <a:srgbClr val="A5A5A5"/>
                </a:solidFill>
                <a:latin typeface="Arial"/>
                <a:ea typeface="Arial"/>
                <a:cs typeface="Arial"/>
                <a:sym typeface="Arial"/>
              </a:defRPr>
            </a:lvl7pPr>
            <a:lvl8pPr indent="0" lvl="7" marL="0" algn="ctr">
              <a:spcBef>
                <a:spcPts val="0"/>
              </a:spcBef>
              <a:buNone/>
              <a:defRPr b="0" i="0" sz="2700" u="none" cap="none" strike="noStrike">
                <a:solidFill>
                  <a:srgbClr val="A5A5A5"/>
                </a:solidFill>
                <a:latin typeface="Arial"/>
                <a:ea typeface="Arial"/>
                <a:cs typeface="Arial"/>
                <a:sym typeface="Arial"/>
              </a:defRPr>
            </a:lvl8pPr>
            <a:lvl9pPr indent="0" lvl="8" marL="0" algn="ctr">
              <a:spcBef>
                <a:spcPts val="0"/>
              </a:spcBef>
              <a:buNone/>
              <a:defRPr b="0" i="0" sz="2700" u="none" cap="none" strike="noStrike">
                <a:solidFill>
                  <a:srgbClr val="A5A5A5"/>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4"/>
          <p:cNvSpPr/>
          <p:nvPr/>
        </p:nvSpPr>
        <p:spPr>
          <a:xfrm>
            <a:off x="0" y="0"/>
            <a:ext cx="3429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4"/>
          <p:cNvSpPr/>
          <p:nvPr/>
        </p:nvSpPr>
        <p:spPr>
          <a:xfrm>
            <a:off x="8009180" y="72962"/>
            <a:ext cx="667394" cy="624078"/>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4"/>
          <p:cNvSpPr/>
          <p:nvPr/>
        </p:nvSpPr>
        <p:spPr>
          <a:xfrm>
            <a:off x="480060" y="69056"/>
            <a:ext cx="770382" cy="624078"/>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6"/>
          <p:cNvSpPr txBox="1"/>
          <p:nvPr>
            <p:ph type="title"/>
          </p:nvPr>
        </p:nvSpPr>
        <p:spPr>
          <a:xfrm>
            <a:off x="937200" y="237750"/>
            <a:ext cx="6763800" cy="504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200"/>
              <a:buFont typeface="Oswald Medium"/>
              <a:buNone/>
              <a:defRPr sz="3100">
                <a:latin typeface="Oswald Medium"/>
                <a:ea typeface="Oswald Medium"/>
                <a:cs typeface="Oswald Medium"/>
                <a:sym typeface="Oswald Medium"/>
              </a:defRPr>
            </a:lvl1pPr>
            <a:lvl2pPr lvl="1">
              <a:spcBef>
                <a:spcPts val="0"/>
              </a:spcBef>
              <a:spcAft>
                <a:spcPts val="0"/>
              </a:spcAft>
              <a:buSzPts val="1100"/>
              <a:buFont typeface="Oswald Medium"/>
              <a:buNone/>
              <a:defRPr>
                <a:latin typeface="Oswald Medium"/>
                <a:ea typeface="Oswald Medium"/>
                <a:cs typeface="Oswald Medium"/>
                <a:sym typeface="Oswald Medium"/>
              </a:defRPr>
            </a:lvl2pPr>
            <a:lvl3pPr lvl="2">
              <a:spcBef>
                <a:spcPts val="0"/>
              </a:spcBef>
              <a:spcAft>
                <a:spcPts val="0"/>
              </a:spcAft>
              <a:buSzPts val="1100"/>
              <a:buFont typeface="Oswald Medium"/>
              <a:buNone/>
              <a:defRPr>
                <a:latin typeface="Oswald Medium"/>
                <a:ea typeface="Oswald Medium"/>
                <a:cs typeface="Oswald Medium"/>
                <a:sym typeface="Oswald Medium"/>
              </a:defRPr>
            </a:lvl3pPr>
            <a:lvl4pPr lvl="3">
              <a:spcBef>
                <a:spcPts val="0"/>
              </a:spcBef>
              <a:spcAft>
                <a:spcPts val="0"/>
              </a:spcAft>
              <a:buSzPts val="1100"/>
              <a:buFont typeface="Oswald Medium"/>
              <a:buNone/>
              <a:defRPr>
                <a:latin typeface="Oswald Medium"/>
                <a:ea typeface="Oswald Medium"/>
                <a:cs typeface="Oswald Medium"/>
                <a:sym typeface="Oswald Medium"/>
              </a:defRPr>
            </a:lvl4pPr>
            <a:lvl5pPr lvl="4">
              <a:spcBef>
                <a:spcPts val="0"/>
              </a:spcBef>
              <a:spcAft>
                <a:spcPts val="0"/>
              </a:spcAft>
              <a:buSzPts val="1100"/>
              <a:buFont typeface="Oswald Medium"/>
              <a:buNone/>
              <a:defRPr>
                <a:latin typeface="Oswald Medium"/>
                <a:ea typeface="Oswald Medium"/>
                <a:cs typeface="Oswald Medium"/>
                <a:sym typeface="Oswald Medium"/>
              </a:defRPr>
            </a:lvl5pPr>
            <a:lvl6pPr lvl="5">
              <a:spcBef>
                <a:spcPts val="0"/>
              </a:spcBef>
              <a:spcAft>
                <a:spcPts val="0"/>
              </a:spcAft>
              <a:buSzPts val="1100"/>
              <a:buFont typeface="Oswald Medium"/>
              <a:buNone/>
              <a:defRPr>
                <a:latin typeface="Oswald Medium"/>
                <a:ea typeface="Oswald Medium"/>
                <a:cs typeface="Oswald Medium"/>
                <a:sym typeface="Oswald Medium"/>
              </a:defRPr>
            </a:lvl6pPr>
            <a:lvl7pPr lvl="6">
              <a:spcBef>
                <a:spcPts val="0"/>
              </a:spcBef>
              <a:spcAft>
                <a:spcPts val="0"/>
              </a:spcAft>
              <a:buSzPts val="1100"/>
              <a:buFont typeface="Oswald Medium"/>
              <a:buNone/>
              <a:defRPr>
                <a:latin typeface="Oswald Medium"/>
                <a:ea typeface="Oswald Medium"/>
                <a:cs typeface="Oswald Medium"/>
                <a:sym typeface="Oswald Medium"/>
              </a:defRPr>
            </a:lvl7pPr>
            <a:lvl8pPr lvl="7">
              <a:spcBef>
                <a:spcPts val="0"/>
              </a:spcBef>
              <a:spcAft>
                <a:spcPts val="0"/>
              </a:spcAft>
              <a:buSzPts val="1100"/>
              <a:buFont typeface="Oswald Medium"/>
              <a:buNone/>
              <a:defRPr>
                <a:latin typeface="Oswald Medium"/>
                <a:ea typeface="Oswald Medium"/>
                <a:cs typeface="Oswald Medium"/>
                <a:sym typeface="Oswald Medium"/>
              </a:defRPr>
            </a:lvl8pPr>
            <a:lvl9pPr lvl="8">
              <a:spcBef>
                <a:spcPts val="0"/>
              </a:spcBef>
              <a:spcAft>
                <a:spcPts val="0"/>
              </a:spcAft>
              <a:buSzPts val="1100"/>
              <a:buFont typeface="Oswald Medium"/>
              <a:buNone/>
              <a:defRPr>
                <a:latin typeface="Oswald Medium"/>
                <a:ea typeface="Oswald Medium"/>
                <a:cs typeface="Oswald Medium"/>
                <a:sym typeface="Oswald Medium"/>
              </a:defRPr>
            </a:lvl9pPr>
          </a:lstStyle>
          <a:p/>
        </p:txBody>
      </p:sp>
      <p:sp>
        <p:nvSpPr>
          <p:cNvPr id="79" name="Google Shape;79;p16"/>
          <p:cNvSpPr txBox="1"/>
          <p:nvPr>
            <p:ph idx="1" type="body"/>
          </p:nvPr>
        </p:nvSpPr>
        <p:spPr>
          <a:xfrm>
            <a:off x="937200" y="896150"/>
            <a:ext cx="6807000" cy="3865500"/>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Font typeface="Roboto Medium"/>
              <a:buChar char="•"/>
              <a:defRPr>
                <a:latin typeface="Roboto Medium"/>
                <a:ea typeface="Roboto Medium"/>
                <a:cs typeface="Roboto Medium"/>
                <a:sym typeface="Roboto Medium"/>
              </a:defRPr>
            </a:lvl1pPr>
            <a:lvl2pPr indent="-317500" lvl="1" marL="9144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2pPr>
            <a:lvl3pPr indent="-317500" lvl="2" marL="13716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3pPr>
            <a:lvl4pPr indent="-317500" lvl="3" marL="18288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4pPr>
            <a:lvl5pPr indent="-317500" lvl="4" marL="22860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5pPr>
            <a:lvl6pPr indent="-317500" lvl="5" marL="27432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6pPr>
            <a:lvl7pPr indent="-317500" lvl="6" marL="32004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7pPr>
            <a:lvl8pPr indent="-317500" lvl="7" marL="3657600" algn="l">
              <a:lnSpc>
                <a:spcPct val="90000"/>
              </a:lnSpc>
              <a:spcBef>
                <a:spcPts val="200"/>
              </a:spcBef>
              <a:spcAft>
                <a:spcPts val="0"/>
              </a:spcAft>
              <a:buSzPts val="1400"/>
              <a:buFont typeface="Roboto Medium"/>
              <a:buChar char="●"/>
              <a:defRPr>
                <a:latin typeface="Roboto Medium"/>
                <a:ea typeface="Roboto Medium"/>
                <a:cs typeface="Roboto Medium"/>
                <a:sym typeface="Roboto Medium"/>
              </a:defRPr>
            </a:lvl8pPr>
            <a:lvl9pPr indent="-317500" lvl="8" marL="4114800" algn="l">
              <a:lnSpc>
                <a:spcPct val="90000"/>
              </a:lnSpc>
              <a:spcBef>
                <a:spcPts val="200"/>
              </a:spcBef>
              <a:spcAft>
                <a:spcPts val="200"/>
              </a:spcAft>
              <a:buSzPts val="1400"/>
              <a:buFont typeface="Roboto Medium"/>
              <a:buChar char="●"/>
              <a:defRPr>
                <a:latin typeface="Roboto Medium"/>
                <a:ea typeface="Roboto Medium"/>
                <a:cs typeface="Roboto Medium"/>
                <a:sym typeface="Roboto Medium"/>
              </a:defRPr>
            </a:lvl9pPr>
          </a:lstStyle>
          <a:p/>
        </p:txBody>
      </p:sp>
      <p:sp>
        <p:nvSpPr>
          <p:cNvPr id="80" name="Google Shape;80;p16"/>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rgbClr val="264457"/>
        </a:solidFill>
      </p:bgPr>
    </p:bg>
    <p:spTree>
      <p:nvGrpSpPr>
        <p:cNvPr id="83" name="Shape 83"/>
        <p:cNvGrpSpPr/>
        <p:nvPr/>
      </p:nvGrpSpPr>
      <p:grpSpPr>
        <a:xfrm>
          <a:off x="0" y="0"/>
          <a:ext cx="0" cy="0"/>
          <a:chOff x="0" y="0"/>
          <a:chExt cx="0" cy="0"/>
        </a:xfrm>
      </p:grpSpPr>
      <p:sp>
        <p:nvSpPr>
          <p:cNvPr id="84" name="Google Shape;84;p17"/>
          <p:cNvSpPr txBox="1"/>
          <p:nvPr>
            <p:ph type="ctrTitle"/>
          </p:nvPr>
        </p:nvSpPr>
        <p:spPr>
          <a:xfrm>
            <a:off x="946404" y="569214"/>
            <a:ext cx="7063740" cy="3031236"/>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chemeClr val="lt1"/>
              </a:buClr>
              <a:buSzPts val="5400"/>
              <a:buFont typeface="Arial"/>
              <a:buNone/>
              <a:defRPr sz="5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subTitle"/>
          </p:nvPr>
        </p:nvSpPr>
        <p:spPr>
          <a:xfrm>
            <a:off x="946404" y="3600450"/>
            <a:ext cx="7063740" cy="1268730"/>
          </a:xfrm>
          <a:prstGeom prst="rect">
            <a:avLst/>
          </a:prstGeom>
          <a:noFill/>
          <a:ln>
            <a:noFill/>
          </a:ln>
        </p:spPr>
        <p:txBody>
          <a:bodyPr anchorCtr="0" anchor="t" bIns="34275" lIns="68575" spcFirstLastPara="1" rIns="68575" wrap="square" tIns="34275">
            <a:normAutofit/>
          </a:bodyPr>
          <a:lstStyle>
            <a:lvl1pPr lvl="0" algn="l">
              <a:lnSpc>
                <a:spcPct val="95000"/>
              </a:lnSpc>
              <a:spcBef>
                <a:spcPts val="1100"/>
              </a:spcBef>
              <a:spcAft>
                <a:spcPts val="0"/>
              </a:spcAft>
              <a:buSzPts val="1300"/>
              <a:buNone/>
              <a:defRPr sz="1700">
                <a:solidFill>
                  <a:srgbClr val="BFBFBF"/>
                </a:solidFill>
              </a:defRPr>
            </a:lvl1pPr>
            <a:lvl2pPr lvl="1" algn="ctr">
              <a:lnSpc>
                <a:spcPct val="90000"/>
              </a:lnSpc>
              <a:spcBef>
                <a:spcPts val="200"/>
              </a:spcBef>
              <a:spcAft>
                <a:spcPts val="0"/>
              </a:spcAft>
              <a:buSzPts val="1700"/>
              <a:buNone/>
              <a:defRPr sz="1700"/>
            </a:lvl2pPr>
            <a:lvl3pPr lvl="2" algn="ctr">
              <a:lnSpc>
                <a:spcPct val="90000"/>
              </a:lnSpc>
              <a:spcBef>
                <a:spcPts val="200"/>
              </a:spcBef>
              <a:spcAft>
                <a:spcPts val="0"/>
              </a:spcAft>
              <a:buSzPts val="1700"/>
              <a:buNone/>
              <a:defRPr sz="1700"/>
            </a:lvl3pPr>
            <a:lvl4pPr lvl="3" algn="ctr">
              <a:lnSpc>
                <a:spcPct val="90000"/>
              </a:lnSpc>
              <a:spcBef>
                <a:spcPts val="200"/>
              </a:spcBef>
              <a:spcAft>
                <a:spcPts val="0"/>
              </a:spcAft>
              <a:buSzPts val="1500"/>
              <a:buNone/>
              <a:defRPr sz="1500"/>
            </a:lvl4pPr>
            <a:lvl5pPr lvl="4" algn="ctr">
              <a:lnSpc>
                <a:spcPct val="90000"/>
              </a:lnSpc>
              <a:spcBef>
                <a:spcPts val="200"/>
              </a:spcBef>
              <a:spcAft>
                <a:spcPts val="0"/>
              </a:spcAft>
              <a:buSzPts val="1500"/>
              <a:buNone/>
              <a:defRPr sz="1500"/>
            </a:lvl5pPr>
            <a:lvl6pPr lvl="5" algn="ctr">
              <a:lnSpc>
                <a:spcPct val="90000"/>
              </a:lnSpc>
              <a:spcBef>
                <a:spcPts val="200"/>
              </a:spcBef>
              <a:spcAft>
                <a:spcPts val="0"/>
              </a:spcAft>
              <a:buSzPts val="1500"/>
              <a:buNone/>
              <a:defRPr sz="1500"/>
            </a:lvl6pPr>
            <a:lvl7pPr lvl="6" algn="ctr">
              <a:lnSpc>
                <a:spcPct val="90000"/>
              </a:lnSpc>
              <a:spcBef>
                <a:spcPts val="200"/>
              </a:spcBef>
              <a:spcAft>
                <a:spcPts val="0"/>
              </a:spcAft>
              <a:buSzPts val="1500"/>
              <a:buNone/>
              <a:defRPr sz="1500"/>
            </a:lvl7pPr>
            <a:lvl8pPr lvl="7" algn="ctr">
              <a:lnSpc>
                <a:spcPct val="90000"/>
              </a:lnSpc>
              <a:spcBef>
                <a:spcPts val="200"/>
              </a:spcBef>
              <a:spcAft>
                <a:spcPts val="0"/>
              </a:spcAft>
              <a:buSzPts val="1500"/>
              <a:buNone/>
              <a:defRPr sz="1500"/>
            </a:lvl8pPr>
            <a:lvl9pPr lvl="8" algn="ctr">
              <a:lnSpc>
                <a:spcPct val="90000"/>
              </a:lnSpc>
              <a:spcBef>
                <a:spcPts val="200"/>
              </a:spcBef>
              <a:spcAft>
                <a:spcPts val="200"/>
              </a:spcAft>
              <a:buSzPts val="1500"/>
              <a:buNone/>
              <a:defRPr sz="1500"/>
            </a:lvl9pPr>
          </a:lstStyle>
          <a:p/>
        </p:txBody>
      </p:sp>
      <p:sp>
        <p:nvSpPr>
          <p:cNvPr id="86" name="Google Shape;86;p17"/>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7F7F7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A5A5A5"/>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b="0" i="0" sz="2700" u="none" cap="none" strike="noStrike">
                <a:solidFill>
                  <a:srgbClr val="A5A5A5"/>
                </a:solidFill>
                <a:latin typeface="Arial"/>
                <a:ea typeface="Arial"/>
                <a:cs typeface="Arial"/>
                <a:sym typeface="Arial"/>
              </a:defRPr>
            </a:lvl1pPr>
            <a:lvl2pPr indent="0" lvl="1" marL="0" algn="ctr">
              <a:spcBef>
                <a:spcPts val="0"/>
              </a:spcBef>
              <a:buNone/>
              <a:defRPr b="0" i="0" sz="2700" u="none" cap="none" strike="noStrike">
                <a:solidFill>
                  <a:srgbClr val="A5A5A5"/>
                </a:solidFill>
                <a:latin typeface="Arial"/>
                <a:ea typeface="Arial"/>
                <a:cs typeface="Arial"/>
                <a:sym typeface="Arial"/>
              </a:defRPr>
            </a:lvl2pPr>
            <a:lvl3pPr indent="0" lvl="2" marL="0" algn="ctr">
              <a:spcBef>
                <a:spcPts val="0"/>
              </a:spcBef>
              <a:buNone/>
              <a:defRPr b="0" i="0" sz="2700" u="none" cap="none" strike="noStrike">
                <a:solidFill>
                  <a:srgbClr val="A5A5A5"/>
                </a:solidFill>
                <a:latin typeface="Arial"/>
                <a:ea typeface="Arial"/>
                <a:cs typeface="Arial"/>
                <a:sym typeface="Arial"/>
              </a:defRPr>
            </a:lvl3pPr>
            <a:lvl4pPr indent="0" lvl="3" marL="0" algn="ctr">
              <a:spcBef>
                <a:spcPts val="0"/>
              </a:spcBef>
              <a:buNone/>
              <a:defRPr b="0" i="0" sz="2700" u="none" cap="none" strike="noStrike">
                <a:solidFill>
                  <a:srgbClr val="A5A5A5"/>
                </a:solidFill>
                <a:latin typeface="Arial"/>
                <a:ea typeface="Arial"/>
                <a:cs typeface="Arial"/>
                <a:sym typeface="Arial"/>
              </a:defRPr>
            </a:lvl4pPr>
            <a:lvl5pPr indent="0" lvl="4" marL="0" algn="ctr">
              <a:spcBef>
                <a:spcPts val="0"/>
              </a:spcBef>
              <a:buNone/>
              <a:defRPr b="0" i="0" sz="2700" u="none" cap="none" strike="noStrike">
                <a:solidFill>
                  <a:srgbClr val="A5A5A5"/>
                </a:solidFill>
                <a:latin typeface="Arial"/>
                <a:ea typeface="Arial"/>
                <a:cs typeface="Arial"/>
                <a:sym typeface="Arial"/>
              </a:defRPr>
            </a:lvl5pPr>
            <a:lvl6pPr indent="0" lvl="5" marL="0" algn="ctr">
              <a:spcBef>
                <a:spcPts val="0"/>
              </a:spcBef>
              <a:buNone/>
              <a:defRPr b="0" i="0" sz="2700" u="none" cap="none" strike="noStrike">
                <a:solidFill>
                  <a:srgbClr val="A5A5A5"/>
                </a:solidFill>
                <a:latin typeface="Arial"/>
                <a:ea typeface="Arial"/>
                <a:cs typeface="Arial"/>
                <a:sym typeface="Arial"/>
              </a:defRPr>
            </a:lvl6pPr>
            <a:lvl7pPr indent="0" lvl="6" marL="0" algn="ctr">
              <a:spcBef>
                <a:spcPts val="0"/>
              </a:spcBef>
              <a:buNone/>
              <a:defRPr b="0" i="0" sz="2700" u="none" cap="none" strike="noStrike">
                <a:solidFill>
                  <a:srgbClr val="A5A5A5"/>
                </a:solidFill>
                <a:latin typeface="Arial"/>
                <a:ea typeface="Arial"/>
                <a:cs typeface="Arial"/>
                <a:sym typeface="Arial"/>
              </a:defRPr>
            </a:lvl7pPr>
            <a:lvl8pPr indent="0" lvl="7" marL="0" algn="ctr">
              <a:spcBef>
                <a:spcPts val="0"/>
              </a:spcBef>
              <a:buNone/>
              <a:defRPr b="0" i="0" sz="2700" u="none" cap="none" strike="noStrike">
                <a:solidFill>
                  <a:srgbClr val="A5A5A5"/>
                </a:solidFill>
                <a:latin typeface="Arial"/>
                <a:ea typeface="Arial"/>
                <a:cs typeface="Arial"/>
                <a:sym typeface="Arial"/>
              </a:defRPr>
            </a:lvl8pPr>
            <a:lvl9pPr indent="0" lvl="8" marL="0" algn="ctr">
              <a:spcBef>
                <a:spcPts val="0"/>
              </a:spcBef>
              <a:buNone/>
              <a:defRPr b="0" i="0" sz="2700" u="none" cap="none" strike="noStrike">
                <a:solidFill>
                  <a:srgbClr val="A5A5A5"/>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9" name="Google Shape;89;p17"/>
          <p:cNvSpPr/>
          <p:nvPr/>
        </p:nvSpPr>
        <p:spPr>
          <a:xfrm>
            <a:off x="0" y="0"/>
            <a:ext cx="3429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7"/>
          <p:cNvSpPr/>
          <p:nvPr/>
        </p:nvSpPr>
        <p:spPr>
          <a:xfrm>
            <a:off x="8009180" y="72962"/>
            <a:ext cx="667394" cy="624078"/>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1" name="Google Shape;91;p17"/>
          <p:cNvSpPr/>
          <p:nvPr/>
        </p:nvSpPr>
        <p:spPr>
          <a:xfrm>
            <a:off x="480060" y="69056"/>
            <a:ext cx="770382" cy="624078"/>
          </a:xfrm>
          <a:prstGeom prst="rect">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18"/>
          <p:cNvSpPr txBox="1"/>
          <p:nvPr>
            <p:ph type="title"/>
          </p:nvPr>
        </p:nvSpPr>
        <p:spPr>
          <a:xfrm>
            <a:off x="946404" y="569214"/>
            <a:ext cx="7063740" cy="3031236"/>
          </a:xfrm>
          <a:prstGeom prst="rect">
            <a:avLst/>
          </a:prstGeom>
          <a:noFill/>
          <a:ln>
            <a:noFill/>
          </a:ln>
        </p:spPr>
        <p:txBody>
          <a:bodyPr anchorCtr="0" anchor="b" bIns="34275" lIns="68575" spcFirstLastPara="1" rIns="68575" wrap="square" tIns="34275">
            <a:normAutofit/>
          </a:bodyPr>
          <a:lstStyle>
            <a:lvl1pPr lvl="0" algn="l">
              <a:lnSpc>
                <a:spcPct val="85000"/>
              </a:lnSpc>
              <a:spcBef>
                <a:spcPts val="0"/>
              </a:spcBef>
              <a:spcAft>
                <a:spcPts val="0"/>
              </a:spcAft>
              <a:buClr>
                <a:schemeClr val="dk1"/>
              </a:buClr>
              <a:buSzPts val="5400"/>
              <a:buFont typeface="Arial"/>
              <a:buNone/>
              <a:defRPr b="0" sz="5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8"/>
          <p:cNvSpPr txBox="1"/>
          <p:nvPr>
            <p:ph idx="1" type="body"/>
          </p:nvPr>
        </p:nvSpPr>
        <p:spPr>
          <a:xfrm>
            <a:off x="946404" y="3600450"/>
            <a:ext cx="7063740" cy="126873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1100"/>
              </a:spcBef>
              <a:spcAft>
                <a:spcPts val="0"/>
              </a:spcAft>
              <a:buSzPts val="1300"/>
              <a:buNone/>
              <a:defRPr sz="1700">
                <a:solidFill>
                  <a:srgbClr val="595959"/>
                </a:solidFil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200"/>
              </a:spcBef>
              <a:spcAft>
                <a:spcPts val="0"/>
              </a:spcAft>
              <a:buSzPts val="1200"/>
              <a:buNone/>
              <a:defRPr sz="1200">
                <a:solidFill>
                  <a:srgbClr val="888888"/>
                </a:solidFill>
              </a:defRPr>
            </a:lvl3pPr>
            <a:lvl4pPr indent="-228600" lvl="3" marL="1828800" algn="l">
              <a:lnSpc>
                <a:spcPct val="90000"/>
              </a:lnSpc>
              <a:spcBef>
                <a:spcPts val="200"/>
              </a:spcBef>
              <a:spcAft>
                <a:spcPts val="0"/>
              </a:spcAft>
              <a:buSzPts val="1100"/>
              <a:buNone/>
              <a:defRPr sz="1100">
                <a:solidFill>
                  <a:srgbClr val="888888"/>
                </a:solidFill>
              </a:defRPr>
            </a:lvl4pPr>
            <a:lvl5pPr indent="-228600" lvl="4" marL="2286000" algn="l">
              <a:lnSpc>
                <a:spcPct val="90000"/>
              </a:lnSpc>
              <a:spcBef>
                <a:spcPts val="200"/>
              </a:spcBef>
              <a:spcAft>
                <a:spcPts val="0"/>
              </a:spcAft>
              <a:buSzPts val="1100"/>
              <a:buNone/>
              <a:defRPr sz="1100">
                <a:solidFill>
                  <a:srgbClr val="888888"/>
                </a:solidFill>
              </a:defRPr>
            </a:lvl5pPr>
            <a:lvl6pPr indent="-228600" lvl="5" marL="2743200" algn="l">
              <a:lnSpc>
                <a:spcPct val="90000"/>
              </a:lnSpc>
              <a:spcBef>
                <a:spcPts val="200"/>
              </a:spcBef>
              <a:spcAft>
                <a:spcPts val="0"/>
              </a:spcAft>
              <a:buSzPts val="1100"/>
              <a:buNone/>
              <a:defRPr sz="1100">
                <a:solidFill>
                  <a:srgbClr val="888888"/>
                </a:solidFill>
              </a:defRPr>
            </a:lvl6pPr>
            <a:lvl7pPr indent="-228600" lvl="6" marL="3200400" algn="l">
              <a:lnSpc>
                <a:spcPct val="90000"/>
              </a:lnSpc>
              <a:spcBef>
                <a:spcPts val="200"/>
              </a:spcBef>
              <a:spcAft>
                <a:spcPts val="0"/>
              </a:spcAft>
              <a:buSzPts val="1100"/>
              <a:buNone/>
              <a:defRPr sz="1100">
                <a:solidFill>
                  <a:srgbClr val="888888"/>
                </a:solidFill>
              </a:defRPr>
            </a:lvl7pPr>
            <a:lvl8pPr indent="-228600" lvl="7" marL="3657600" algn="l">
              <a:lnSpc>
                <a:spcPct val="90000"/>
              </a:lnSpc>
              <a:spcBef>
                <a:spcPts val="200"/>
              </a:spcBef>
              <a:spcAft>
                <a:spcPts val="0"/>
              </a:spcAft>
              <a:buSzPts val="1100"/>
              <a:buNone/>
              <a:defRPr sz="1100">
                <a:solidFill>
                  <a:srgbClr val="888888"/>
                </a:solidFill>
              </a:defRPr>
            </a:lvl8pPr>
            <a:lvl9pPr indent="-228600" lvl="8" marL="4114800" algn="l">
              <a:lnSpc>
                <a:spcPct val="90000"/>
              </a:lnSpc>
              <a:spcBef>
                <a:spcPts val="200"/>
              </a:spcBef>
              <a:spcAft>
                <a:spcPts val="200"/>
              </a:spcAft>
              <a:buSzPts val="1100"/>
              <a:buNone/>
              <a:defRPr sz="1100">
                <a:solidFill>
                  <a:srgbClr val="888888"/>
                </a:solidFill>
              </a:defRPr>
            </a:lvl9pPr>
          </a:lstStyle>
          <a:p/>
        </p:txBody>
      </p:sp>
      <p:sp>
        <p:nvSpPr>
          <p:cNvPr id="95" name="Google Shape;95;p18"/>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8"/>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18"/>
          <p:cNvSpPr/>
          <p:nvPr/>
        </p:nvSpPr>
        <p:spPr>
          <a:xfrm>
            <a:off x="0" y="0"/>
            <a:ext cx="3429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9" name="Shape 99"/>
        <p:cNvGrpSpPr/>
        <p:nvPr/>
      </p:nvGrpSpPr>
      <p:grpSpPr>
        <a:xfrm>
          <a:off x="0" y="0"/>
          <a:ext cx="0" cy="0"/>
          <a:chOff x="0" y="0"/>
          <a:chExt cx="0" cy="0"/>
        </a:xfrm>
      </p:grpSpPr>
      <p:sp>
        <p:nvSpPr>
          <p:cNvPr id="100" name="Google Shape;100;p19"/>
          <p:cNvSpPr txBox="1"/>
          <p:nvPr>
            <p:ph type="title"/>
          </p:nvPr>
        </p:nvSpPr>
        <p:spPr>
          <a:xfrm>
            <a:off x="937200" y="171484"/>
            <a:ext cx="7269600" cy="624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19"/>
          <p:cNvSpPr txBox="1"/>
          <p:nvPr>
            <p:ph idx="1" type="body"/>
          </p:nvPr>
        </p:nvSpPr>
        <p:spPr>
          <a:xfrm>
            <a:off x="946404" y="1371600"/>
            <a:ext cx="3360420" cy="3263503"/>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sz="1400"/>
            </a:lvl1pPr>
            <a:lvl2pPr indent="-304800" lvl="1" marL="914400" algn="l">
              <a:lnSpc>
                <a:spcPct val="90000"/>
              </a:lnSpc>
              <a:spcBef>
                <a:spcPts val="200"/>
              </a:spcBef>
              <a:spcAft>
                <a:spcPts val="0"/>
              </a:spcAft>
              <a:buSzPts val="1200"/>
              <a:buChar char="●"/>
              <a:defRPr sz="1200"/>
            </a:lvl2pPr>
            <a:lvl3pPr indent="-298450" lvl="2" marL="1371600" algn="l">
              <a:lnSpc>
                <a:spcPct val="90000"/>
              </a:lnSpc>
              <a:spcBef>
                <a:spcPts val="200"/>
              </a:spcBef>
              <a:spcAft>
                <a:spcPts val="0"/>
              </a:spcAft>
              <a:buSzPts val="1100"/>
              <a:buChar char="●"/>
              <a:defRPr sz="11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02" name="Google Shape;102;p19"/>
          <p:cNvSpPr txBox="1"/>
          <p:nvPr>
            <p:ph idx="2" type="body"/>
          </p:nvPr>
        </p:nvSpPr>
        <p:spPr>
          <a:xfrm>
            <a:off x="4594860" y="1371600"/>
            <a:ext cx="3360420" cy="3263503"/>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sz="1400"/>
            </a:lvl1pPr>
            <a:lvl2pPr indent="-304800" lvl="1" marL="914400" algn="l">
              <a:lnSpc>
                <a:spcPct val="90000"/>
              </a:lnSpc>
              <a:spcBef>
                <a:spcPts val="200"/>
              </a:spcBef>
              <a:spcAft>
                <a:spcPts val="0"/>
              </a:spcAft>
              <a:buSzPts val="1200"/>
              <a:buChar char="●"/>
              <a:defRPr sz="1200"/>
            </a:lvl2pPr>
            <a:lvl3pPr indent="-298450" lvl="2" marL="1371600" algn="l">
              <a:lnSpc>
                <a:spcPct val="90000"/>
              </a:lnSpc>
              <a:spcBef>
                <a:spcPts val="200"/>
              </a:spcBef>
              <a:spcAft>
                <a:spcPts val="0"/>
              </a:spcAft>
              <a:buSzPts val="1100"/>
              <a:buChar char="●"/>
              <a:defRPr sz="11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03" name="Google Shape;103;p19"/>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6" name="Shape 106"/>
        <p:cNvGrpSpPr/>
        <p:nvPr/>
      </p:nvGrpSpPr>
      <p:grpSpPr>
        <a:xfrm>
          <a:off x="0" y="0"/>
          <a:ext cx="0" cy="0"/>
          <a:chOff x="0" y="0"/>
          <a:chExt cx="0" cy="0"/>
        </a:xfrm>
      </p:grpSpPr>
      <p:sp>
        <p:nvSpPr>
          <p:cNvPr id="107" name="Google Shape;107;p20"/>
          <p:cNvSpPr txBox="1"/>
          <p:nvPr>
            <p:ph type="title"/>
          </p:nvPr>
        </p:nvSpPr>
        <p:spPr>
          <a:xfrm>
            <a:off x="937200" y="171484"/>
            <a:ext cx="7269600" cy="624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0"/>
          <p:cNvSpPr txBox="1"/>
          <p:nvPr>
            <p:ph idx="1" type="body"/>
          </p:nvPr>
        </p:nvSpPr>
        <p:spPr>
          <a:xfrm>
            <a:off x="946404" y="1285241"/>
            <a:ext cx="3360420" cy="548640"/>
          </a:xfrm>
          <a:prstGeom prst="rect">
            <a:avLst/>
          </a:prstGeom>
          <a:noFill/>
          <a:ln>
            <a:noFill/>
          </a:ln>
        </p:spPr>
        <p:txBody>
          <a:bodyPr anchorCtr="0" anchor="b" bIns="34275" lIns="68575" spcFirstLastPara="1" rIns="68575" wrap="square" tIns="34275">
            <a:normAutofit/>
          </a:bodyPr>
          <a:lstStyle>
            <a:lvl1pPr indent="-228600" lvl="0" marL="457200" algn="l">
              <a:lnSpc>
                <a:spcPct val="95000"/>
              </a:lnSpc>
              <a:spcBef>
                <a:spcPts val="0"/>
              </a:spcBef>
              <a:spcAft>
                <a:spcPts val="0"/>
              </a:spcAft>
              <a:buSzPts val="1200"/>
              <a:buNone/>
              <a:defRPr b="0" sz="1500">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200"/>
              </a:spcBef>
              <a:spcAft>
                <a:spcPts val="0"/>
              </a:spcAft>
              <a:buSzPts val="1400"/>
              <a:buNone/>
              <a:defRPr b="1" sz="1400"/>
            </a:lvl3pPr>
            <a:lvl4pPr indent="-228600" lvl="3" marL="1828800" algn="l">
              <a:lnSpc>
                <a:spcPct val="90000"/>
              </a:lnSpc>
              <a:spcBef>
                <a:spcPts val="200"/>
              </a:spcBef>
              <a:spcAft>
                <a:spcPts val="0"/>
              </a:spcAft>
              <a:buSzPts val="1200"/>
              <a:buNone/>
              <a:defRPr b="1" sz="1200"/>
            </a:lvl4pPr>
            <a:lvl5pPr indent="-228600" lvl="4" marL="2286000" algn="l">
              <a:lnSpc>
                <a:spcPct val="90000"/>
              </a:lnSpc>
              <a:spcBef>
                <a:spcPts val="200"/>
              </a:spcBef>
              <a:spcAft>
                <a:spcPts val="0"/>
              </a:spcAft>
              <a:buSzPts val="1200"/>
              <a:buNone/>
              <a:defRPr b="1" sz="1200"/>
            </a:lvl5pPr>
            <a:lvl6pPr indent="-228600" lvl="5" marL="2743200" algn="l">
              <a:lnSpc>
                <a:spcPct val="90000"/>
              </a:lnSpc>
              <a:spcBef>
                <a:spcPts val="200"/>
              </a:spcBef>
              <a:spcAft>
                <a:spcPts val="0"/>
              </a:spcAft>
              <a:buSzPts val="1200"/>
              <a:buNone/>
              <a:defRPr b="1" sz="1200"/>
            </a:lvl6pPr>
            <a:lvl7pPr indent="-228600" lvl="6" marL="3200400" algn="l">
              <a:lnSpc>
                <a:spcPct val="90000"/>
              </a:lnSpc>
              <a:spcBef>
                <a:spcPts val="200"/>
              </a:spcBef>
              <a:spcAft>
                <a:spcPts val="0"/>
              </a:spcAft>
              <a:buSzPts val="1200"/>
              <a:buNone/>
              <a:defRPr b="1" sz="1200"/>
            </a:lvl7pPr>
            <a:lvl8pPr indent="-228600" lvl="7" marL="3657600" algn="l">
              <a:lnSpc>
                <a:spcPct val="90000"/>
              </a:lnSpc>
              <a:spcBef>
                <a:spcPts val="200"/>
              </a:spcBef>
              <a:spcAft>
                <a:spcPts val="0"/>
              </a:spcAft>
              <a:buSzPts val="1200"/>
              <a:buNone/>
              <a:defRPr b="1" sz="1200"/>
            </a:lvl8pPr>
            <a:lvl9pPr indent="-228600" lvl="8" marL="4114800" algn="l">
              <a:lnSpc>
                <a:spcPct val="90000"/>
              </a:lnSpc>
              <a:spcBef>
                <a:spcPts val="200"/>
              </a:spcBef>
              <a:spcAft>
                <a:spcPts val="200"/>
              </a:spcAft>
              <a:buSzPts val="1200"/>
              <a:buNone/>
              <a:defRPr b="1" sz="1200"/>
            </a:lvl9pPr>
          </a:lstStyle>
          <a:p/>
        </p:txBody>
      </p:sp>
      <p:sp>
        <p:nvSpPr>
          <p:cNvPr id="109" name="Google Shape;109;p20"/>
          <p:cNvSpPr txBox="1"/>
          <p:nvPr>
            <p:ph idx="2" type="body"/>
          </p:nvPr>
        </p:nvSpPr>
        <p:spPr>
          <a:xfrm>
            <a:off x="946404" y="1880663"/>
            <a:ext cx="3360420" cy="2748488"/>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sz="1400"/>
            </a:lvl1pPr>
            <a:lvl2pPr indent="-304800" lvl="1" marL="914400" algn="l">
              <a:lnSpc>
                <a:spcPct val="90000"/>
              </a:lnSpc>
              <a:spcBef>
                <a:spcPts val="200"/>
              </a:spcBef>
              <a:spcAft>
                <a:spcPts val="0"/>
              </a:spcAft>
              <a:buSzPts val="1200"/>
              <a:buChar char="●"/>
              <a:defRPr sz="1200"/>
            </a:lvl2pPr>
            <a:lvl3pPr indent="-298450" lvl="2" marL="1371600" algn="l">
              <a:lnSpc>
                <a:spcPct val="90000"/>
              </a:lnSpc>
              <a:spcBef>
                <a:spcPts val="200"/>
              </a:spcBef>
              <a:spcAft>
                <a:spcPts val="0"/>
              </a:spcAft>
              <a:buSzPts val="1100"/>
              <a:buChar char="●"/>
              <a:defRPr sz="11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10" name="Google Shape;110;p20"/>
          <p:cNvSpPr txBox="1"/>
          <p:nvPr>
            <p:ph idx="3" type="body"/>
          </p:nvPr>
        </p:nvSpPr>
        <p:spPr>
          <a:xfrm>
            <a:off x="4594860" y="1285241"/>
            <a:ext cx="3360420" cy="548640"/>
          </a:xfrm>
          <a:prstGeom prst="rect">
            <a:avLst/>
          </a:prstGeom>
          <a:noFill/>
          <a:ln>
            <a:noFill/>
          </a:ln>
        </p:spPr>
        <p:txBody>
          <a:bodyPr anchorCtr="0" anchor="b" bIns="34275" lIns="68575" spcFirstLastPara="1" rIns="68575" wrap="square" tIns="34275">
            <a:normAutofit/>
          </a:bodyPr>
          <a:lstStyle>
            <a:lvl1pPr indent="-228600" lvl="0" marL="457200" algn="l">
              <a:lnSpc>
                <a:spcPct val="95000"/>
              </a:lnSpc>
              <a:spcBef>
                <a:spcPts val="0"/>
              </a:spcBef>
              <a:spcAft>
                <a:spcPts val="0"/>
              </a:spcAft>
              <a:buSzPts val="1200"/>
              <a:buNone/>
              <a:defRPr b="0" sz="1500">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200"/>
              </a:spcBef>
              <a:spcAft>
                <a:spcPts val="0"/>
              </a:spcAft>
              <a:buSzPts val="1400"/>
              <a:buNone/>
              <a:defRPr b="1" sz="1400"/>
            </a:lvl3pPr>
            <a:lvl4pPr indent="-228600" lvl="3" marL="1828800" algn="l">
              <a:lnSpc>
                <a:spcPct val="90000"/>
              </a:lnSpc>
              <a:spcBef>
                <a:spcPts val="200"/>
              </a:spcBef>
              <a:spcAft>
                <a:spcPts val="0"/>
              </a:spcAft>
              <a:buSzPts val="1200"/>
              <a:buNone/>
              <a:defRPr b="1" sz="1200"/>
            </a:lvl4pPr>
            <a:lvl5pPr indent="-228600" lvl="4" marL="2286000" algn="l">
              <a:lnSpc>
                <a:spcPct val="90000"/>
              </a:lnSpc>
              <a:spcBef>
                <a:spcPts val="200"/>
              </a:spcBef>
              <a:spcAft>
                <a:spcPts val="0"/>
              </a:spcAft>
              <a:buSzPts val="1200"/>
              <a:buNone/>
              <a:defRPr b="1" sz="1200"/>
            </a:lvl5pPr>
            <a:lvl6pPr indent="-228600" lvl="5" marL="2743200" algn="l">
              <a:lnSpc>
                <a:spcPct val="90000"/>
              </a:lnSpc>
              <a:spcBef>
                <a:spcPts val="200"/>
              </a:spcBef>
              <a:spcAft>
                <a:spcPts val="0"/>
              </a:spcAft>
              <a:buSzPts val="1200"/>
              <a:buNone/>
              <a:defRPr b="1" sz="1200"/>
            </a:lvl6pPr>
            <a:lvl7pPr indent="-228600" lvl="6" marL="3200400" algn="l">
              <a:lnSpc>
                <a:spcPct val="90000"/>
              </a:lnSpc>
              <a:spcBef>
                <a:spcPts val="200"/>
              </a:spcBef>
              <a:spcAft>
                <a:spcPts val="0"/>
              </a:spcAft>
              <a:buSzPts val="1200"/>
              <a:buNone/>
              <a:defRPr b="1" sz="1200"/>
            </a:lvl7pPr>
            <a:lvl8pPr indent="-228600" lvl="7" marL="3657600" algn="l">
              <a:lnSpc>
                <a:spcPct val="90000"/>
              </a:lnSpc>
              <a:spcBef>
                <a:spcPts val="200"/>
              </a:spcBef>
              <a:spcAft>
                <a:spcPts val="0"/>
              </a:spcAft>
              <a:buSzPts val="1200"/>
              <a:buNone/>
              <a:defRPr b="1" sz="1200"/>
            </a:lvl8pPr>
            <a:lvl9pPr indent="-228600" lvl="8" marL="4114800" algn="l">
              <a:lnSpc>
                <a:spcPct val="90000"/>
              </a:lnSpc>
              <a:spcBef>
                <a:spcPts val="200"/>
              </a:spcBef>
              <a:spcAft>
                <a:spcPts val="200"/>
              </a:spcAft>
              <a:buSzPts val="1200"/>
              <a:buNone/>
              <a:defRPr b="1" sz="1200"/>
            </a:lvl9pPr>
          </a:lstStyle>
          <a:p/>
        </p:txBody>
      </p:sp>
      <p:sp>
        <p:nvSpPr>
          <p:cNvPr id="111" name="Google Shape;111;p20"/>
          <p:cNvSpPr txBox="1"/>
          <p:nvPr>
            <p:ph idx="4" type="body"/>
          </p:nvPr>
        </p:nvSpPr>
        <p:spPr>
          <a:xfrm>
            <a:off x="4594860" y="1880663"/>
            <a:ext cx="3360420" cy="2748488"/>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sz="1400"/>
            </a:lvl1pPr>
            <a:lvl2pPr indent="-304800" lvl="1" marL="914400" algn="l">
              <a:lnSpc>
                <a:spcPct val="90000"/>
              </a:lnSpc>
              <a:spcBef>
                <a:spcPts val="200"/>
              </a:spcBef>
              <a:spcAft>
                <a:spcPts val="0"/>
              </a:spcAft>
              <a:buSzPts val="1200"/>
              <a:buChar char="●"/>
              <a:defRPr sz="1200"/>
            </a:lvl2pPr>
            <a:lvl3pPr indent="-298450" lvl="2" marL="1371600" algn="l">
              <a:lnSpc>
                <a:spcPct val="90000"/>
              </a:lnSpc>
              <a:spcBef>
                <a:spcPts val="200"/>
              </a:spcBef>
              <a:spcAft>
                <a:spcPts val="0"/>
              </a:spcAft>
              <a:buSzPts val="1100"/>
              <a:buChar char="●"/>
              <a:defRPr sz="11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12" name="Google Shape;112;p20"/>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0"/>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0"/>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1"/>
          <p:cNvSpPr txBox="1"/>
          <p:nvPr>
            <p:ph type="title"/>
          </p:nvPr>
        </p:nvSpPr>
        <p:spPr>
          <a:xfrm>
            <a:off x="937200" y="171484"/>
            <a:ext cx="7269600" cy="624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1"/>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1"/>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1"/>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22"/>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3"/>
          <p:cNvSpPr txBox="1"/>
          <p:nvPr>
            <p:ph type="title"/>
          </p:nvPr>
        </p:nvSpPr>
        <p:spPr>
          <a:xfrm>
            <a:off x="630936" y="342900"/>
            <a:ext cx="2400300" cy="120014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3"/>
          <p:cNvSpPr txBox="1"/>
          <p:nvPr>
            <p:ph idx="1" type="body"/>
          </p:nvPr>
        </p:nvSpPr>
        <p:spPr>
          <a:xfrm>
            <a:off x="3378200" y="514350"/>
            <a:ext cx="4559300" cy="4114800"/>
          </a:xfrm>
          <a:prstGeom prst="rect">
            <a:avLst/>
          </a:prstGeom>
          <a:noFill/>
          <a:ln>
            <a:noFill/>
          </a:ln>
        </p:spPr>
        <p:txBody>
          <a:bodyPr anchorCtr="0" anchor="t" bIns="34275" lIns="68575" spcFirstLastPara="1" rIns="68575" wrap="square" tIns="34275">
            <a:normAutofit/>
          </a:bodyPr>
          <a:lstStyle>
            <a:lvl1pPr indent="-304800" lvl="0" marL="457200" algn="l">
              <a:lnSpc>
                <a:spcPct val="95000"/>
              </a:lnSpc>
              <a:spcBef>
                <a:spcPts val="1100"/>
              </a:spcBef>
              <a:spcAft>
                <a:spcPts val="0"/>
              </a:spcAft>
              <a:buSzPts val="1200"/>
              <a:buChar char="•"/>
              <a:defRPr sz="1500"/>
            </a:lvl1pPr>
            <a:lvl2pPr indent="-317500" lvl="1" marL="914400" algn="l">
              <a:lnSpc>
                <a:spcPct val="90000"/>
              </a:lnSpc>
              <a:spcBef>
                <a:spcPts val="200"/>
              </a:spcBef>
              <a:spcAft>
                <a:spcPts val="0"/>
              </a:spcAft>
              <a:buSzPts val="1400"/>
              <a:buChar char="●"/>
              <a:defRPr sz="1400"/>
            </a:lvl2pPr>
            <a:lvl3pPr indent="-304800" lvl="2" marL="1371600" algn="l">
              <a:lnSpc>
                <a:spcPct val="90000"/>
              </a:lnSpc>
              <a:spcBef>
                <a:spcPts val="200"/>
              </a:spcBef>
              <a:spcAft>
                <a:spcPts val="0"/>
              </a:spcAft>
              <a:buSzPts val="1200"/>
              <a:buChar char="●"/>
              <a:defRPr sz="1200"/>
            </a:lvl3pPr>
            <a:lvl4pPr indent="-298450" lvl="3" marL="1828800" algn="l">
              <a:lnSpc>
                <a:spcPct val="90000"/>
              </a:lnSpc>
              <a:spcBef>
                <a:spcPts val="200"/>
              </a:spcBef>
              <a:spcAft>
                <a:spcPts val="0"/>
              </a:spcAft>
              <a:buSzPts val="1100"/>
              <a:buChar char="●"/>
              <a:defRPr sz="1100"/>
            </a:lvl4pPr>
            <a:lvl5pPr indent="-298450" lvl="4" marL="2286000" algn="l">
              <a:lnSpc>
                <a:spcPct val="90000"/>
              </a:lnSpc>
              <a:spcBef>
                <a:spcPts val="200"/>
              </a:spcBef>
              <a:spcAft>
                <a:spcPts val="0"/>
              </a:spcAft>
              <a:buSzPts val="1100"/>
              <a:buChar char="●"/>
              <a:defRPr sz="1100"/>
            </a:lvl5pPr>
            <a:lvl6pPr indent="-298450" lvl="5" marL="2743200" algn="l">
              <a:lnSpc>
                <a:spcPct val="90000"/>
              </a:lnSpc>
              <a:spcBef>
                <a:spcPts val="200"/>
              </a:spcBef>
              <a:spcAft>
                <a:spcPts val="0"/>
              </a:spcAft>
              <a:buSzPts val="1100"/>
              <a:buChar char="●"/>
              <a:defRPr sz="1100"/>
            </a:lvl6pPr>
            <a:lvl7pPr indent="-298450" lvl="6" marL="3200400" algn="l">
              <a:lnSpc>
                <a:spcPct val="90000"/>
              </a:lnSpc>
              <a:spcBef>
                <a:spcPts val="200"/>
              </a:spcBef>
              <a:spcAft>
                <a:spcPts val="0"/>
              </a:spcAft>
              <a:buSzPts val="1100"/>
              <a:buChar char="●"/>
              <a:defRPr sz="1100"/>
            </a:lvl7pPr>
            <a:lvl8pPr indent="-298450" lvl="7" marL="3657600" algn="l">
              <a:lnSpc>
                <a:spcPct val="90000"/>
              </a:lnSpc>
              <a:spcBef>
                <a:spcPts val="200"/>
              </a:spcBef>
              <a:spcAft>
                <a:spcPts val="0"/>
              </a:spcAft>
              <a:buSzPts val="1100"/>
              <a:buChar char="●"/>
              <a:defRPr sz="1100"/>
            </a:lvl8pPr>
            <a:lvl9pPr indent="-298450" lvl="8" marL="4114800" algn="l">
              <a:lnSpc>
                <a:spcPct val="90000"/>
              </a:lnSpc>
              <a:spcBef>
                <a:spcPts val="200"/>
              </a:spcBef>
              <a:spcAft>
                <a:spcPts val="200"/>
              </a:spcAft>
              <a:buSzPts val="1100"/>
              <a:buChar char="●"/>
              <a:defRPr sz="1100"/>
            </a:lvl9pPr>
          </a:lstStyle>
          <a:p/>
        </p:txBody>
      </p:sp>
      <p:sp>
        <p:nvSpPr>
          <p:cNvPr id="127" name="Google Shape;127;p23"/>
          <p:cNvSpPr txBox="1"/>
          <p:nvPr>
            <p:ph idx="2" type="body"/>
          </p:nvPr>
        </p:nvSpPr>
        <p:spPr>
          <a:xfrm>
            <a:off x="630936" y="1574801"/>
            <a:ext cx="2400300" cy="2857501"/>
          </a:xfrm>
          <a:prstGeom prst="rect">
            <a:avLst/>
          </a:prstGeom>
          <a:noFill/>
          <a:ln>
            <a:noFill/>
          </a:ln>
        </p:spPr>
        <p:txBody>
          <a:bodyPr anchorCtr="0" anchor="t" bIns="34275" lIns="68575" spcFirstLastPara="1" rIns="68575" wrap="square" tIns="34275">
            <a:normAutofit/>
          </a:bodyPr>
          <a:lstStyle>
            <a:lvl1pPr indent="-228600" lvl="0" marL="457200" algn="l">
              <a:lnSpc>
                <a:spcPct val="114000"/>
              </a:lnSpc>
              <a:spcBef>
                <a:spcPts val="600"/>
              </a:spcBef>
              <a:spcAft>
                <a:spcPts val="0"/>
              </a:spcAft>
              <a:buSzPts val="800"/>
              <a:buNone/>
              <a:defRPr sz="1000"/>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200"/>
              </a:spcBef>
              <a:spcAft>
                <a:spcPts val="0"/>
              </a:spcAft>
              <a:buSzPts val="800"/>
              <a:buNone/>
              <a:defRPr sz="800"/>
            </a:lvl3pPr>
            <a:lvl4pPr indent="-228600" lvl="3" marL="1828800" algn="l">
              <a:lnSpc>
                <a:spcPct val="90000"/>
              </a:lnSpc>
              <a:spcBef>
                <a:spcPts val="200"/>
              </a:spcBef>
              <a:spcAft>
                <a:spcPts val="0"/>
              </a:spcAft>
              <a:buSzPts val="700"/>
              <a:buNone/>
              <a:defRPr sz="700"/>
            </a:lvl4pPr>
            <a:lvl5pPr indent="-228600" lvl="4" marL="2286000" algn="l">
              <a:lnSpc>
                <a:spcPct val="90000"/>
              </a:lnSpc>
              <a:spcBef>
                <a:spcPts val="200"/>
              </a:spcBef>
              <a:spcAft>
                <a:spcPts val="0"/>
              </a:spcAft>
              <a:buSzPts val="700"/>
              <a:buNone/>
              <a:defRPr sz="700"/>
            </a:lvl5pPr>
            <a:lvl6pPr indent="-228600" lvl="5" marL="2743200" algn="l">
              <a:lnSpc>
                <a:spcPct val="90000"/>
              </a:lnSpc>
              <a:spcBef>
                <a:spcPts val="200"/>
              </a:spcBef>
              <a:spcAft>
                <a:spcPts val="0"/>
              </a:spcAft>
              <a:buSzPts val="700"/>
              <a:buNone/>
              <a:defRPr sz="700"/>
            </a:lvl6pPr>
            <a:lvl7pPr indent="-228600" lvl="6" marL="3200400" algn="l">
              <a:lnSpc>
                <a:spcPct val="90000"/>
              </a:lnSpc>
              <a:spcBef>
                <a:spcPts val="200"/>
              </a:spcBef>
              <a:spcAft>
                <a:spcPts val="0"/>
              </a:spcAft>
              <a:buSzPts val="700"/>
              <a:buNone/>
              <a:defRPr sz="700"/>
            </a:lvl7pPr>
            <a:lvl8pPr indent="-228600" lvl="7" marL="3657600" algn="l">
              <a:lnSpc>
                <a:spcPct val="90000"/>
              </a:lnSpc>
              <a:spcBef>
                <a:spcPts val="200"/>
              </a:spcBef>
              <a:spcAft>
                <a:spcPts val="0"/>
              </a:spcAft>
              <a:buSzPts val="700"/>
              <a:buNone/>
              <a:defRPr sz="700"/>
            </a:lvl8pPr>
            <a:lvl9pPr indent="-228600" lvl="8" marL="4114800" algn="l">
              <a:lnSpc>
                <a:spcPct val="90000"/>
              </a:lnSpc>
              <a:spcBef>
                <a:spcPts val="200"/>
              </a:spcBef>
              <a:spcAft>
                <a:spcPts val="200"/>
              </a:spcAft>
              <a:buSzPts val="700"/>
              <a:buNone/>
              <a:defRPr sz="700"/>
            </a:lvl9pPr>
          </a:lstStyle>
          <a:p/>
        </p:txBody>
      </p:sp>
      <p:sp>
        <p:nvSpPr>
          <p:cNvPr id="128" name="Google Shape;128;p23"/>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1" name="Shape 131"/>
        <p:cNvGrpSpPr/>
        <p:nvPr/>
      </p:nvGrpSpPr>
      <p:grpSpPr>
        <a:xfrm>
          <a:off x="0" y="0"/>
          <a:ext cx="0" cy="0"/>
          <a:chOff x="0" y="0"/>
          <a:chExt cx="0" cy="0"/>
        </a:xfrm>
      </p:grpSpPr>
      <p:sp>
        <p:nvSpPr>
          <p:cNvPr id="132" name="Google Shape;132;p24"/>
          <p:cNvSpPr/>
          <p:nvPr/>
        </p:nvSpPr>
        <p:spPr>
          <a:xfrm>
            <a:off x="0" y="3829050"/>
            <a:ext cx="8469630" cy="1314450"/>
          </a:xfrm>
          <a:prstGeom prst="rect">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3" name="Google Shape;133;p24"/>
          <p:cNvSpPr txBox="1"/>
          <p:nvPr>
            <p:ph type="title"/>
          </p:nvPr>
        </p:nvSpPr>
        <p:spPr>
          <a:xfrm>
            <a:off x="685800" y="3943350"/>
            <a:ext cx="7486650" cy="6858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b="0"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4"/>
          <p:cNvSpPr/>
          <p:nvPr>
            <p:ph idx="2" type="pic"/>
          </p:nvPr>
        </p:nvSpPr>
        <p:spPr>
          <a:xfrm>
            <a:off x="0" y="0"/>
            <a:ext cx="8469630" cy="3846692"/>
          </a:xfrm>
          <a:prstGeom prst="rect">
            <a:avLst/>
          </a:prstGeom>
          <a:solidFill>
            <a:schemeClr val="accent1"/>
          </a:solidFill>
          <a:ln>
            <a:noFill/>
          </a:ln>
        </p:spPr>
      </p:sp>
      <p:sp>
        <p:nvSpPr>
          <p:cNvPr id="135" name="Google Shape;135;p24"/>
          <p:cNvSpPr txBox="1"/>
          <p:nvPr>
            <p:ph idx="1" type="body"/>
          </p:nvPr>
        </p:nvSpPr>
        <p:spPr>
          <a:xfrm>
            <a:off x="685800" y="4581442"/>
            <a:ext cx="7486650" cy="44775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600"/>
              </a:spcBef>
              <a:spcAft>
                <a:spcPts val="0"/>
              </a:spcAft>
              <a:buSzPts val="800"/>
              <a:buNone/>
              <a:defRPr sz="1000">
                <a:solidFill>
                  <a:srgbClr val="D8D8D8"/>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200"/>
              </a:spcBef>
              <a:spcAft>
                <a:spcPts val="0"/>
              </a:spcAft>
              <a:buSzPts val="800"/>
              <a:buNone/>
              <a:defRPr sz="800"/>
            </a:lvl3pPr>
            <a:lvl4pPr indent="-228600" lvl="3" marL="1828800" algn="l">
              <a:lnSpc>
                <a:spcPct val="90000"/>
              </a:lnSpc>
              <a:spcBef>
                <a:spcPts val="200"/>
              </a:spcBef>
              <a:spcAft>
                <a:spcPts val="0"/>
              </a:spcAft>
              <a:buSzPts val="700"/>
              <a:buNone/>
              <a:defRPr sz="700"/>
            </a:lvl4pPr>
            <a:lvl5pPr indent="-228600" lvl="4" marL="2286000" algn="l">
              <a:lnSpc>
                <a:spcPct val="90000"/>
              </a:lnSpc>
              <a:spcBef>
                <a:spcPts val="200"/>
              </a:spcBef>
              <a:spcAft>
                <a:spcPts val="0"/>
              </a:spcAft>
              <a:buSzPts val="700"/>
              <a:buNone/>
              <a:defRPr sz="700"/>
            </a:lvl5pPr>
            <a:lvl6pPr indent="-228600" lvl="5" marL="2743200" algn="l">
              <a:lnSpc>
                <a:spcPct val="90000"/>
              </a:lnSpc>
              <a:spcBef>
                <a:spcPts val="200"/>
              </a:spcBef>
              <a:spcAft>
                <a:spcPts val="0"/>
              </a:spcAft>
              <a:buSzPts val="700"/>
              <a:buNone/>
              <a:defRPr sz="700"/>
            </a:lvl6pPr>
            <a:lvl7pPr indent="-228600" lvl="6" marL="3200400" algn="l">
              <a:lnSpc>
                <a:spcPct val="90000"/>
              </a:lnSpc>
              <a:spcBef>
                <a:spcPts val="200"/>
              </a:spcBef>
              <a:spcAft>
                <a:spcPts val="0"/>
              </a:spcAft>
              <a:buSzPts val="700"/>
              <a:buNone/>
              <a:defRPr sz="700"/>
            </a:lvl7pPr>
            <a:lvl8pPr indent="-228600" lvl="7" marL="3657600" algn="l">
              <a:lnSpc>
                <a:spcPct val="90000"/>
              </a:lnSpc>
              <a:spcBef>
                <a:spcPts val="200"/>
              </a:spcBef>
              <a:spcAft>
                <a:spcPts val="0"/>
              </a:spcAft>
              <a:buSzPts val="700"/>
              <a:buNone/>
              <a:defRPr sz="700"/>
            </a:lvl8pPr>
            <a:lvl9pPr indent="-228600" lvl="8" marL="4114800" algn="l">
              <a:lnSpc>
                <a:spcPct val="90000"/>
              </a:lnSpc>
              <a:spcBef>
                <a:spcPts val="200"/>
              </a:spcBef>
              <a:spcAft>
                <a:spcPts val="200"/>
              </a:spcAft>
              <a:buSzPts val="700"/>
              <a:buNone/>
              <a:defRPr sz="700"/>
            </a:lvl9pPr>
          </a:lstStyle>
          <a:p/>
        </p:txBody>
      </p:sp>
      <p:sp>
        <p:nvSpPr>
          <p:cNvPr id="136" name="Google Shape;136;p24"/>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25"/>
          <p:cNvSpPr txBox="1"/>
          <p:nvPr>
            <p:ph type="title"/>
          </p:nvPr>
        </p:nvSpPr>
        <p:spPr>
          <a:xfrm>
            <a:off x="937200" y="171484"/>
            <a:ext cx="7269600" cy="624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1" name="Google Shape;141;p25"/>
          <p:cNvSpPr txBox="1"/>
          <p:nvPr>
            <p:ph idx="1" type="body"/>
          </p:nvPr>
        </p:nvSpPr>
        <p:spPr>
          <a:xfrm rot="5400000">
            <a:off x="2537913" y="-219909"/>
            <a:ext cx="3263503" cy="6446520"/>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200"/>
              </a:spcBef>
              <a:spcAft>
                <a:spcPts val="0"/>
              </a:spcAft>
              <a:buSzPts val="1400"/>
              <a:buChar char="●"/>
              <a:defRPr/>
            </a:lvl3pPr>
            <a:lvl4pPr indent="-317500" lvl="3" marL="1828800" algn="l">
              <a:lnSpc>
                <a:spcPct val="90000"/>
              </a:lnSpc>
              <a:spcBef>
                <a:spcPts val="200"/>
              </a:spcBef>
              <a:spcAft>
                <a:spcPts val="0"/>
              </a:spcAft>
              <a:buSzPts val="1400"/>
              <a:buChar char="●"/>
              <a:defRPr/>
            </a:lvl4pPr>
            <a:lvl5pPr indent="-317500" lvl="4" marL="2286000" algn="l">
              <a:lnSpc>
                <a:spcPct val="90000"/>
              </a:lnSpc>
              <a:spcBef>
                <a:spcPts val="200"/>
              </a:spcBef>
              <a:spcAft>
                <a:spcPts val="0"/>
              </a:spcAft>
              <a:buSzPts val="1400"/>
              <a:buChar char="●"/>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200"/>
              </a:spcBef>
              <a:spcAft>
                <a:spcPts val="0"/>
              </a:spcAft>
              <a:buSzPts val="1400"/>
              <a:buChar char="●"/>
              <a:defRPr/>
            </a:lvl7pPr>
            <a:lvl8pPr indent="-317500" lvl="7" marL="3657600" algn="l">
              <a:lnSpc>
                <a:spcPct val="90000"/>
              </a:lnSpc>
              <a:spcBef>
                <a:spcPts val="200"/>
              </a:spcBef>
              <a:spcAft>
                <a:spcPts val="0"/>
              </a:spcAft>
              <a:buSzPts val="1400"/>
              <a:buChar char="●"/>
              <a:defRPr/>
            </a:lvl8pPr>
            <a:lvl9pPr indent="-317500" lvl="8" marL="4114800" algn="l">
              <a:lnSpc>
                <a:spcPct val="90000"/>
              </a:lnSpc>
              <a:spcBef>
                <a:spcPts val="200"/>
              </a:spcBef>
              <a:spcAft>
                <a:spcPts val="200"/>
              </a:spcAft>
              <a:buSzPts val="1400"/>
              <a:buChar char="●"/>
              <a:defRPr/>
            </a:lvl9pPr>
          </a:lstStyle>
          <a:p/>
        </p:txBody>
      </p:sp>
      <p:sp>
        <p:nvSpPr>
          <p:cNvPr id="142" name="Google Shape;142;p25"/>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5"/>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5" name="Shape 145"/>
        <p:cNvGrpSpPr/>
        <p:nvPr/>
      </p:nvGrpSpPr>
      <p:grpSpPr>
        <a:xfrm>
          <a:off x="0" y="0"/>
          <a:ext cx="0" cy="0"/>
          <a:chOff x="0" y="0"/>
          <a:chExt cx="0" cy="0"/>
        </a:xfrm>
      </p:grpSpPr>
      <p:sp>
        <p:nvSpPr>
          <p:cNvPr id="146" name="Google Shape;146;p26"/>
          <p:cNvSpPr txBox="1"/>
          <p:nvPr>
            <p:ph type="title"/>
          </p:nvPr>
        </p:nvSpPr>
        <p:spPr>
          <a:xfrm rot="5400000">
            <a:off x="5203627" y="1568648"/>
            <a:ext cx="4423172" cy="18573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6"/>
          <p:cNvSpPr txBox="1"/>
          <p:nvPr>
            <p:ph idx="1" type="body"/>
          </p:nvPr>
        </p:nvSpPr>
        <p:spPr>
          <a:xfrm rot="5400000">
            <a:off x="1260277" y="-403027"/>
            <a:ext cx="4423172" cy="5800725"/>
          </a:xfrm>
          <a:prstGeom prst="rect">
            <a:avLst/>
          </a:prstGeom>
          <a:noFill/>
          <a:ln>
            <a:noFill/>
          </a:ln>
        </p:spPr>
        <p:txBody>
          <a:bodyPr anchorCtr="0" anchor="t" bIns="34275" lIns="68575" spcFirstLastPara="1" rIns="68575" wrap="square" tIns="34275">
            <a:normAutofit/>
          </a:bodyPr>
          <a:lstStyle>
            <a:lvl1pPr indent="-298450" lvl="0" marL="457200" algn="l">
              <a:lnSpc>
                <a:spcPct val="95000"/>
              </a:lnSpc>
              <a:spcBef>
                <a:spcPts val="1100"/>
              </a:spcBef>
              <a:spcAft>
                <a:spcPts val="0"/>
              </a:spcAft>
              <a:buSzPts val="11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200"/>
              </a:spcBef>
              <a:spcAft>
                <a:spcPts val="0"/>
              </a:spcAft>
              <a:buSzPts val="1400"/>
              <a:buChar char="●"/>
              <a:defRPr/>
            </a:lvl3pPr>
            <a:lvl4pPr indent="-317500" lvl="3" marL="1828800" algn="l">
              <a:lnSpc>
                <a:spcPct val="90000"/>
              </a:lnSpc>
              <a:spcBef>
                <a:spcPts val="200"/>
              </a:spcBef>
              <a:spcAft>
                <a:spcPts val="0"/>
              </a:spcAft>
              <a:buSzPts val="1400"/>
              <a:buChar char="●"/>
              <a:defRPr/>
            </a:lvl4pPr>
            <a:lvl5pPr indent="-317500" lvl="4" marL="2286000" algn="l">
              <a:lnSpc>
                <a:spcPct val="90000"/>
              </a:lnSpc>
              <a:spcBef>
                <a:spcPts val="200"/>
              </a:spcBef>
              <a:spcAft>
                <a:spcPts val="0"/>
              </a:spcAft>
              <a:buSzPts val="1400"/>
              <a:buChar char="●"/>
              <a:defRPr/>
            </a:lvl5pPr>
            <a:lvl6pPr indent="-317500" lvl="5" marL="2743200" algn="l">
              <a:lnSpc>
                <a:spcPct val="90000"/>
              </a:lnSpc>
              <a:spcBef>
                <a:spcPts val="200"/>
              </a:spcBef>
              <a:spcAft>
                <a:spcPts val="0"/>
              </a:spcAft>
              <a:buSzPts val="1400"/>
              <a:buChar char="●"/>
              <a:defRPr/>
            </a:lvl6pPr>
            <a:lvl7pPr indent="-317500" lvl="6" marL="3200400" algn="l">
              <a:lnSpc>
                <a:spcPct val="90000"/>
              </a:lnSpc>
              <a:spcBef>
                <a:spcPts val="200"/>
              </a:spcBef>
              <a:spcAft>
                <a:spcPts val="0"/>
              </a:spcAft>
              <a:buSzPts val="1400"/>
              <a:buChar char="●"/>
              <a:defRPr/>
            </a:lvl7pPr>
            <a:lvl8pPr indent="-317500" lvl="7" marL="3657600" algn="l">
              <a:lnSpc>
                <a:spcPct val="90000"/>
              </a:lnSpc>
              <a:spcBef>
                <a:spcPts val="200"/>
              </a:spcBef>
              <a:spcAft>
                <a:spcPts val="0"/>
              </a:spcAft>
              <a:buSzPts val="1400"/>
              <a:buChar char="●"/>
              <a:defRPr/>
            </a:lvl8pPr>
            <a:lvl9pPr indent="-317500" lvl="8" marL="4114800" algn="l">
              <a:lnSpc>
                <a:spcPct val="90000"/>
              </a:lnSpc>
              <a:spcBef>
                <a:spcPts val="200"/>
              </a:spcBef>
              <a:spcAft>
                <a:spcPts val="200"/>
              </a:spcAft>
              <a:buSzPts val="1400"/>
              <a:buChar char="●"/>
              <a:defRPr/>
            </a:lvl9pPr>
          </a:lstStyle>
          <a:p/>
        </p:txBody>
      </p:sp>
      <p:sp>
        <p:nvSpPr>
          <p:cNvPr id="148" name="Google Shape;148;p26"/>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6"/>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6"/>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6.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6.jp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1.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p:nvPr/>
        </p:nvSpPr>
        <p:spPr>
          <a:xfrm>
            <a:off x="8469630" y="0"/>
            <a:ext cx="685800" cy="5143500"/>
          </a:xfrm>
          <a:prstGeom prst="rect">
            <a:avLst/>
          </a:prstGeom>
          <a:solidFill>
            <a:srgbClr val="A0ACB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1139813" y="274323"/>
            <a:ext cx="7136400" cy="590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Oswald Medium"/>
              <a:buNone/>
              <a:defRPr i="0" sz="3300" u="none" cap="none" strike="noStrike">
                <a:solidFill>
                  <a:schemeClr val="lt1"/>
                </a:solidFill>
                <a:latin typeface="Oswald Medium"/>
                <a:ea typeface="Oswald Medium"/>
                <a:cs typeface="Oswald Medium"/>
                <a:sym typeface="Oswald Medium"/>
              </a:defRPr>
            </a:lvl1pPr>
            <a:lvl2pPr lvl="1">
              <a:spcBef>
                <a:spcPts val="0"/>
              </a:spcBef>
              <a:spcAft>
                <a:spcPts val="0"/>
              </a:spcAft>
              <a:buSzPts val="1100"/>
              <a:buFont typeface="Oswald Medium"/>
              <a:buNone/>
              <a:defRPr sz="1400">
                <a:latin typeface="Oswald Medium"/>
                <a:ea typeface="Oswald Medium"/>
                <a:cs typeface="Oswald Medium"/>
                <a:sym typeface="Oswald Medium"/>
              </a:defRPr>
            </a:lvl2pPr>
            <a:lvl3pPr lvl="2">
              <a:spcBef>
                <a:spcPts val="0"/>
              </a:spcBef>
              <a:spcAft>
                <a:spcPts val="0"/>
              </a:spcAft>
              <a:buSzPts val="1100"/>
              <a:buFont typeface="Oswald Medium"/>
              <a:buNone/>
              <a:defRPr sz="1400">
                <a:latin typeface="Oswald Medium"/>
                <a:ea typeface="Oswald Medium"/>
                <a:cs typeface="Oswald Medium"/>
                <a:sym typeface="Oswald Medium"/>
              </a:defRPr>
            </a:lvl3pPr>
            <a:lvl4pPr lvl="3">
              <a:spcBef>
                <a:spcPts val="0"/>
              </a:spcBef>
              <a:spcAft>
                <a:spcPts val="0"/>
              </a:spcAft>
              <a:buSzPts val="1100"/>
              <a:buFont typeface="Oswald Medium"/>
              <a:buNone/>
              <a:defRPr sz="1400">
                <a:latin typeface="Oswald Medium"/>
                <a:ea typeface="Oswald Medium"/>
                <a:cs typeface="Oswald Medium"/>
                <a:sym typeface="Oswald Medium"/>
              </a:defRPr>
            </a:lvl4pPr>
            <a:lvl5pPr lvl="4">
              <a:spcBef>
                <a:spcPts val="0"/>
              </a:spcBef>
              <a:spcAft>
                <a:spcPts val="0"/>
              </a:spcAft>
              <a:buSzPts val="1100"/>
              <a:buFont typeface="Oswald Medium"/>
              <a:buNone/>
              <a:defRPr sz="1400">
                <a:latin typeface="Oswald Medium"/>
                <a:ea typeface="Oswald Medium"/>
                <a:cs typeface="Oswald Medium"/>
                <a:sym typeface="Oswald Medium"/>
              </a:defRPr>
            </a:lvl5pPr>
            <a:lvl6pPr lvl="5">
              <a:spcBef>
                <a:spcPts val="0"/>
              </a:spcBef>
              <a:spcAft>
                <a:spcPts val="0"/>
              </a:spcAft>
              <a:buSzPts val="1100"/>
              <a:buFont typeface="Oswald Medium"/>
              <a:buNone/>
              <a:defRPr sz="1400">
                <a:latin typeface="Oswald Medium"/>
                <a:ea typeface="Oswald Medium"/>
                <a:cs typeface="Oswald Medium"/>
                <a:sym typeface="Oswald Medium"/>
              </a:defRPr>
            </a:lvl6pPr>
            <a:lvl7pPr lvl="6">
              <a:spcBef>
                <a:spcPts val="0"/>
              </a:spcBef>
              <a:spcAft>
                <a:spcPts val="0"/>
              </a:spcAft>
              <a:buSzPts val="1100"/>
              <a:buFont typeface="Oswald Medium"/>
              <a:buNone/>
              <a:defRPr sz="1400">
                <a:latin typeface="Oswald Medium"/>
                <a:ea typeface="Oswald Medium"/>
                <a:cs typeface="Oswald Medium"/>
                <a:sym typeface="Oswald Medium"/>
              </a:defRPr>
            </a:lvl7pPr>
            <a:lvl8pPr lvl="7">
              <a:spcBef>
                <a:spcPts val="0"/>
              </a:spcBef>
              <a:spcAft>
                <a:spcPts val="0"/>
              </a:spcAft>
              <a:buSzPts val="1100"/>
              <a:buFont typeface="Oswald Medium"/>
              <a:buNone/>
              <a:defRPr sz="1400">
                <a:latin typeface="Oswald Medium"/>
                <a:ea typeface="Oswald Medium"/>
                <a:cs typeface="Oswald Medium"/>
                <a:sym typeface="Oswald Medium"/>
              </a:defRPr>
            </a:lvl8pPr>
            <a:lvl9pPr lvl="8">
              <a:spcBef>
                <a:spcPts val="0"/>
              </a:spcBef>
              <a:spcAft>
                <a:spcPts val="0"/>
              </a:spcAft>
              <a:buSzPts val="1100"/>
              <a:buFont typeface="Oswald Medium"/>
              <a:buNone/>
              <a:defRPr sz="1400">
                <a:latin typeface="Oswald Medium"/>
                <a:ea typeface="Oswald Medium"/>
                <a:cs typeface="Oswald Medium"/>
                <a:sym typeface="Oswald Medium"/>
              </a:defRPr>
            </a:lvl9pPr>
          </a:lstStyle>
          <a:p/>
        </p:txBody>
      </p:sp>
      <p:sp>
        <p:nvSpPr>
          <p:cNvPr id="53" name="Google Shape;53;p13"/>
          <p:cNvSpPr txBox="1"/>
          <p:nvPr>
            <p:ph idx="1" type="body"/>
          </p:nvPr>
        </p:nvSpPr>
        <p:spPr>
          <a:xfrm>
            <a:off x="946404" y="1371600"/>
            <a:ext cx="6446520" cy="3263503"/>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95000"/>
              </a:lnSpc>
              <a:spcBef>
                <a:spcPts val="1100"/>
              </a:spcBef>
              <a:spcAft>
                <a:spcPts val="0"/>
              </a:spcAft>
              <a:buClr>
                <a:schemeClr val="accent1"/>
              </a:buClr>
              <a:buSzPts val="1100"/>
              <a:buFont typeface="Roboto Medium"/>
              <a:buChar char="•"/>
              <a:defRPr i="0" sz="1400" u="none" cap="none" strike="noStrike">
                <a:solidFill>
                  <a:schemeClr val="lt1"/>
                </a:solidFill>
                <a:latin typeface="Roboto Medium"/>
                <a:ea typeface="Roboto Medium"/>
                <a:cs typeface="Roboto Medium"/>
                <a:sym typeface="Roboto Medium"/>
              </a:defRPr>
            </a:lvl1pPr>
            <a:lvl2pPr indent="-304800" lvl="1" marL="914400" marR="0" rtl="0" algn="l">
              <a:lnSpc>
                <a:spcPct val="90000"/>
              </a:lnSpc>
              <a:spcBef>
                <a:spcPts val="200"/>
              </a:spcBef>
              <a:spcAft>
                <a:spcPts val="0"/>
              </a:spcAft>
              <a:buClr>
                <a:schemeClr val="accent1"/>
              </a:buClr>
              <a:buSzPts val="1200"/>
              <a:buFont typeface="Roboto Medium"/>
              <a:buChar char="●"/>
              <a:defRPr i="0" sz="1200" u="none" cap="none" strike="noStrike">
                <a:solidFill>
                  <a:srgbClr val="FEFEFE"/>
                </a:solidFill>
                <a:latin typeface="Roboto Medium"/>
                <a:ea typeface="Roboto Medium"/>
                <a:cs typeface="Roboto Medium"/>
                <a:sym typeface="Roboto Medium"/>
              </a:defRPr>
            </a:lvl2pPr>
            <a:lvl3pPr indent="-298450" lvl="2" marL="13716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3pPr>
            <a:lvl4pPr indent="-298450" lvl="3" marL="18288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4pPr>
            <a:lvl5pPr indent="-298450" lvl="4" marL="22860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5pPr>
            <a:lvl6pPr indent="-298450" lvl="5" marL="27432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6pPr>
            <a:lvl7pPr indent="-298450" lvl="6" marL="32004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7pPr>
            <a:lvl8pPr indent="-298450" lvl="7" marL="3657600" marR="0" rtl="0" algn="l">
              <a:lnSpc>
                <a:spcPct val="90000"/>
              </a:lnSpc>
              <a:spcBef>
                <a:spcPts val="200"/>
              </a:spcBef>
              <a:spcAft>
                <a:spcPts val="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8pPr>
            <a:lvl9pPr indent="-298450" lvl="8" marL="4114800" marR="0" rtl="0" algn="l">
              <a:lnSpc>
                <a:spcPct val="90000"/>
              </a:lnSpc>
              <a:spcBef>
                <a:spcPts val="200"/>
              </a:spcBef>
              <a:spcAft>
                <a:spcPts val="200"/>
              </a:spcAft>
              <a:buClr>
                <a:schemeClr val="accent1"/>
              </a:buClr>
              <a:buSzPts val="1100"/>
              <a:buFont typeface="Roboto Medium"/>
              <a:buChar char="●"/>
              <a:defRPr i="0" sz="1100" u="none" cap="none" strike="noStrike">
                <a:solidFill>
                  <a:srgbClr val="FEFEFE"/>
                </a:solidFill>
                <a:latin typeface="Roboto Medium"/>
                <a:ea typeface="Roboto Medium"/>
                <a:cs typeface="Roboto Medium"/>
                <a:sym typeface="Roboto Medium"/>
              </a:defRPr>
            </a:lvl9pPr>
          </a:lstStyle>
          <a:p/>
        </p:txBody>
      </p:sp>
      <p:sp>
        <p:nvSpPr>
          <p:cNvPr id="54" name="Google Shape;54;p13"/>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F7F8F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5" name="Google Shape;55;p13"/>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F7F8F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6" name="Google Shape;56;p13"/>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a:bodyPr>
          <a:lstStyle>
            <a:lvl1pPr indent="0" lvl="0" marL="0" marR="0" rtl="0" algn="ctr">
              <a:spcBef>
                <a:spcPts val="0"/>
              </a:spcBef>
              <a:buNone/>
              <a:defRPr b="0" i="0" sz="2700" u="none" cap="none" strike="noStrike">
                <a:solidFill>
                  <a:srgbClr val="EBEDEE"/>
                </a:solidFill>
                <a:latin typeface="Arial"/>
                <a:ea typeface="Arial"/>
                <a:cs typeface="Arial"/>
                <a:sym typeface="Arial"/>
              </a:defRPr>
            </a:lvl1pPr>
            <a:lvl2pPr indent="0" lvl="1" marL="0" marR="0" rtl="0" algn="ctr">
              <a:spcBef>
                <a:spcPts val="0"/>
              </a:spcBef>
              <a:buNone/>
              <a:defRPr b="0" i="0" sz="2700" u="none" cap="none" strike="noStrike">
                <a:solidFill>
                  <a:srgbClr val="EBEDEE"/>
                </a:solidFill>
                <a:latin typeface="Arial"/>
                <a:ea typeface="Arial"/>
                <a:cs typeface="Arial"/>
                <a:sym typeface="Arial"/>
              </a:defRPr>
            </a:lvl2pPr>
            <a:lvl3pPr indent="0" lvl="2" marL="0" marR="0" rtl="0" algn="ctr">
              <a:spcBef>
                <a:spcPts val="0"/>
              </a:spcBef>
              <a:buNone/>
              <a:defRPr b="0" i="0" sz="2700" u="none" cap="none" strike="noStrike">
                <a:solidFill>
                  <a:srgbClr val="EBEDEE"/>
                </a:solidFill>
                <a:latin typeface="Arial"/>
                <a:ea typeface="Arial"/>
                <a:cs typeface="Arial"/>
                <a:sym typeface="Arial"/>
              </a:defRPr>
            </a:lvl3pPr>
            <a:lvl4pPr indent="0" lvl="3" marL="0" marR="0" rtl="0" algn="ctr">
              <a:spcBef>
                <a:spcPts val="0"/>
              </a:spcBef>
              <a:buNone/>
              <a:defRPr b="0" i="0" sz="2700" u="none" cap="none" strike="noStrike">
                <a:solidFill>
                  <a:srgbClr val="EBEDEE"/>
                </a:solidFill>
                <a:latin typeface="Arial"/>
                <a:ea typeface="Arial"/>
                <a:cs typeface="Arial"/>
                <a:sym typeface="Arial"/>
              </a:defRPr>
            </a:lvl4pPr>
            <a:lvl5pPr indent="0" lvl="4" marL="0" marR="0" rtl="0" algn="ctr">
              <a:spcBef>
                <a:spcPts val="0"/>
              </a:spcBef>
              <a:buNone/>
              <a:defRPr b="0" i="0" sz="2700" u="none" cap="none" strike="noStrike">
                <a:solidFill>
                  <a:srgbClr val="EBEDEE"/>
                </a:solidFill>
                <a:latin typeface="Arial"/>
                <a:ea typeface="Arial"/>
                <a:cs typeface="Arial"/>
                <a:sym typeface="Arial"/>
              </a:defRPr>
            </a:lvl5pPr>
            <a:lvl6pPr indent="0" lvl="5" marL="0" marR="0" rtl="0" algn="ctr">
              <a:spcBef>
                <a:spcPts val="0"/>
              </a:spcBef>
              <a:buNone/>
              <a:defRPr b="0" i="0" sz="2700" u="none" cap="none" strike="noStrike">
                <a:solidFill>
                  <a:srgbClr val="EBEDEE"/>
                </a:solidFill>
                <a:latin typeface="Arial"/>
                <a:ea typeface="Arial"/>
                <a:cs typeface="Arial"/>
                <a:sym typeface="Arial"/>
              </a:defRPr>
            </a:lvl6pPr>
            <a:lvl7pPr indent="0" lvl="6" marL="0" marR="0" rtl="0" algn="ctr">
              <a:spcBef>
                <a:spcPts val="0"/>
              </a:spcBef>
              <a:buNone/>
              <a:defRPr b="0" i="0" sz="2700" u="none" cap="none" strike="noStrike">
                <a:solidFill>
                  <a:srgbClr val="EBEDEE"/>
                </a:solidFill>
                <a:latin typeface="Arial"/>
                <a:ea typeface="Arial"/>
                <a:cs typeface="Arial"/>
                <a:sym typeface="Arial"/>
              </a:defRPr>
            </a:lvl7pPr>
            <a:lvl8pPr indent="0" lvl="7" marL="0" marR="0" rtl="0" algn="ctr">
              <a:spcBef>
                <a:spcPts val="0"/>
              </a:spcBef>
              <a:buNone/>
              <a:defRPr b="0" i="0" sz="2700" u="none" cap="none" strike="noStrike">
                <a:solidFill>
                  <a:srgbClr val="EBEDEE"/>
                </a:solidFill>
                <a:latin typeface="Arial"/>
                <a:ea typeface="Arial"/>
                <a:cs typeface="Arial"/>
                <a:sym typeface="Arial"/>
              </a:defRPr>
            </a:lvl8pPr>
            <a:lvl9pPr indent="0" lvl="8" marL="0" marR="0" rtl="0" algn="ctr">
              <a:spcBef>
                <a:spcPts val="0"/>
              </a:spcBef>
              <a:buNone/>
              <a:defRPr b="0" i="0" sz="2700" u="none" cap="none" strike="noStrike">
                <a:solidFill>
                  <a:srgbClr val="EBEDEE"/>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57" name="Google Shape;57;p13"/>
          <p:cNvSpPr/>
          <p:nvPr/>
        </p:nvSpPr>
        <p:spPr>
          <a:xfrm>
            <a:off x="7754469" y="171211"/>
            <a:ext cx="667394" cy="624078"/>
          </a:xfrm>
          <a:prstGeom prst="rect">
            <a:avLst/>
          </a:prstGeom>
          <a:blipFill rotWithShape="1">
            <a:blip r:embed="rId1">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3"/>
          <p:cNvSpPr/>
          <p:nvPr/>
        </p:nvSpPr>
        <p:spPr>
          <a:xfrm>
            <a:off x="176022" y="171450"/>
            <a:ext cx="770382" cy="624078"/>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p:nvPr/>
        </p:nvSpPr>
        <p:spPr>
          <a:xfrm>
            <a:off x="8469630" y="0"/>
            <a:ext cx="685800" cy="5143500"/>
          </a:xfrm>
          <a:prstGeom prst="rect">
            <a:avLst/>
          </a:prstGeom>
          <a:solidFill>
            <a:srgbClr val="26445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5"/>
          <p:cNvSpPr txBox="1"/>
          <p:nvPr>
            <p:ph type="title"/>
          </p:nvPr>
        </p:nvSpPr>
        <p:spPr>
          <a:xfrm>
            <a:off x="937200" y="171484"/>
            <a:ext cx="7269600" cy="6240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Oswald Medium"/>
              <a:buNone/>
              <a:defRPr i="0" sz="3300" u="none" cap="none" strike="noStrike">
                <a:solidFill>
                  <a:schemeClr val="dk1"/>
                </a:solidFill>
                <a:latin typeface="Oswald Medium"/>
                <a:ea typeface="Oswald Medium"/>
                <a:cs typeface="Oswald Medium"/>
                <a:sym typeface="Oswald Mediu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1" name="Google Shape;71;p15"/>
          <p:cNvSpPr txBox="1"/>
          <p:nvPr>
            <p:ph idx="1" type="body"/>
          </p:nvPr>
        </p:nvSpPr>
        <p:spPr>
          <a:xfrm>
            <a:off x="946404" y="1371600"/>
            <a:ext cx="6446520" cy="3263503"/>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95000"/>
              </a:lnSpc>
              <a:spcBef>
                <a:spcPts val="1100"/>
              </a:spcBef>
              <a:spcAft>
                <a:spcPts val="0"/>
              </a:spcAft>
              <a:buClr>
                <a:schemeClr val="accent1"/>
              </a:buClr>
              <a:buSzPts val="1100"/>
              <a:buFont typeface="Roboto Medium"/>
              <a:buChar char="•"/>
              <a:defRPr i="0" sz="1400" u="none" cap="none" strike="noStrike">
                <a:solidFill>
                  <a:schemeClr val="dk1"/>
                </a:solidFill>
                <a:latin typeface="Roboto Medium"/>
                <a:ea typeface="Roboto Medium"/>
                <a:cs typeface="Roboto Medium"/>
                <a:sym typeface="Roboto Medium"/>
              </a:defRPr>
            </a:lvl1pPr>
            <a:lvl2pPr indent="-304800" lvl="1" marL="914400" marR="0" rtl="0" algn="l">
              <a:lnSpc>
                <a:spcPct val="90000"/>
              </a:lnSpc>
              <a:spcBef>
                <a:spcPts val="200"/>
              </a:spcBef>
              <a:spcAft>
                <a:spcPts val="0"/>
              </a:spcAft>
              <a:buClr>
                <a:schemeClr val="accent1"/>
              </a:buClr>
              <a:buSzPts val="1200"/>
              <a:buFont typeface="Roboto Medium"/>
              <a:buChar char="●"/>
              <a:defRPr i="0" sz="1200" u="none" cap="none" strike="noStrike">
                <a:solidFill>
                  <a:srgbClr val="262626"/>
                </a:solidFill>
                <a:latin typeface="Roboto Medium"/>
                <a:ea typeface="Roboto Medium"/>
                <a:cs typeface="Roboto Medium"/>
                <a:sym typeface="Roboto Medium"/>
              </a:defRPr>
            </a:lvl2pPr>
            <a:lvl3pPr indent="-298450" lvl="2" marL="13716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3pPr>
            <a:lvl4pPr indent="-298450" lvl="3" marL="18288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4pPr>
            <a:lvl5pPr indent="-298450" lvl="4" marL="22860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5pPr>
            <a:lvl6pPr indent="-298450" lvl="5" marL="27432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6pPr>
            <a:lvl7pPr indent="-298450" lvl="6" marL="32004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7pPr>
            <a:lvl8pPr indent="-298450" lvl="7" marL="3657600" marR="0" rtl="0" algn="l">
              <a:lnSpc>
                <a:spcPct val="90000"/>
              </a:lnSpc>
              <a:spcBef>
                <a:spcPts val="200"/>
              </a:spcBef>
              <a:spcAft>
                <a:spcPts val="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8pPr>
            <a:lvl9pPr indent="-298450" lvl="8" marL="4114800" marR="0" rtl="0" algn="l">
              <a:lnSpc>
                <a:spcPct val="90000"/>
              </a:lnSpc>
              <a:spcBef>
                <a:spcPts val="200"/>
              </a:spcBef>
              <a:spcAft>
                <a:spcPts val="200"/>
              </a:spcAft>
              <a:buClr>
                <a:schemeClr val="accent1"/>
              </a:buClr>
              <a:buSzPts val="1100"/>
              <a:buFont typeface="Roboto Medium"/>
              <a:buChar char="●"/>
              <a:defRPr i="0" sz="1100" u="none" cap="none" strike="noStrike">
                <a:solidFill>
                  <a:srgbClr val="262626"/>
                </a:solidFill>
                <a:latin typeface="Roboto Medium"/>
                <a:ea typeface="Roboto Medium"/>
                <a:cs typeface="Roboto Medium"/>
                <a:sym typeface="Roboto Medium"/>
              </a:defRPr>
            </a:lvl9pPr>
          </a:lstStyle>
          <a:p/>
        </p:txBody>
      </p:sp>
      <p:sp>
        <p:nvSpPr>
          <p:cNvPr id="72" name="Google Shape;72;p15"/>
          <p:cNvSpPr txBox="1"/>
          <p:nvPr>
            <p:ph idx="10" type="dt"/>
          </p:nvPr>
        </p:nvSpPr>
        <p:spPr>
          <a:xfrm rot="-5400000">
            <a:off x="8098157" y="748903"/>
            <a:ext cx="142874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CEDFEA"/>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3" name="Google Shape;73;p15"/>
          <p:cNvSpPr txBox="1"/>
          <p:nvPr>
            <p:ph idx="11" type="ftr"/>
          </p:nvPr>
        </p:nvSpPr>
        <p:spPr>
          <a:xfrm rot="-5400000">
            <a:off x="7469506" y="3034903"/>
            <a:ext cx="268605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CEDFEA"/>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74" name="Google Shape;74;p15"/>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lvl1pPr indent="0" lvl="0" marL="0" marR="0" rtl="0" algn="ctr">
              <a:spcBef>
                <a:spcPts val="0"/>
              </a:spcBef>
              <a:buNone/>
              <a:defRPr b="1" i="0" sz="2700" u="none" cap="none" strike="noStrike">
                <a:solidFill>
                  <a:srgbClr val="6EA0C0"/>
                </a:solidFill>
                <a:latin typeface="Roboto"/>
                <a:ea typeface="Roboto"/>
                <a:cs typeface="Roboto"/>
                <a:sym typeface="Roboto"/>
              </a:defRPr>
            </a:lvl1pPr>
            <a:lvl2pPr indent="0" lvl="1" marL="0" marR="0" rtl="0" algn="ctr">
              <a:spcBef>
                <a:spcPts val="0"/>
              </a:spcBef>
              <a:buNone/>
              <a:defRPr b="1" i="0" sz="2700" u="none" cap="none" strike="noStrike">
                <a:solidFill>
                  <a:srgbClr val="6EA0C0"/>
                </a:solidFill>
                <a:latin typeface="Roboto"/>
                <a:ea typeface="Roboto"/>
                <a:cs typeface="Roboto"/>
                <a:sym typeface="Roboto"/>
              </a:defRPr>
            </a:lvl2pPr>
            <a:lvl3pPr indent="0" lvl="2" marL="0" marR="0" rtl="0" algn="ctr">
              <a:spcBef>
                <a:spcPts val="0"/>
              </a:spcBef>
              <a:buNone/>
              <a:defRPr b="1" i="0" sz="2700" u="none" cap="none" strike="noStrike">
                <a:solidFill>
                  <a:srgbClr val="6EA0C0"/>
                </a:solidFill>
                <a:latin typeface="Roboto"/>
                <a:ea typeface="Roboto"/>
                <a:cs typeface="Roboto"/>
                <a:sym typeface="Roboto"/>
              </a:defRPr>
            </a:lvl3pPr>
            <a:lvl4pPr indent="0" lvl="3" marL="0" marR="0" rtl="0" algn="ctr">
              <a:spcBef>
                <a:spcPts val="0"/>
              </a:spcBef>
              <a:buNone/>
              <a:defRPr b="1" i="0" sz="2700" u="none" cap="none" strike="noStrike">
                <a:solidFill>
                  <a:srgbClr val="6EA0C0"/>
                </a:solidFill>
                <a:latin typeface="Roboto"/>
                <a:ea typeface="Roboto"/>
                <a:cs typeface="Roboto"/>
                <a:sym typeface="Roboto"/>
              </a:defRPr>
            </a:lvl4pPr>
            <a:lvl5pPr indent="0" lvl="4" marL="0" marR="0" rtl="0" algn="ctr">
              <a:spcBef>
                <a:spcPts val="0"/>
              </a:spcBef>
              <a:buNone/>
              <a:defRPr b="1" i="0" sz="2700" u="none" cap="none" strike="noStrike">
                <a:solidFill>
                  <a:srgbClr val="6EA0C0"/>
                </a:solidFill>
                <a:latin typeface="Roboto"/>
                <a:ea typeface="Roboto"/>
                <a:cs typeface="Roboto"/>
                <a:sym typeface="Roboto"/>
              </a:defRPr>
            </a:lvl5pPr>
            <a:lvl6pPr indent="0" lvl="5" marL="0" marR="0" rtl="0" algn="ctr">
              <a:spcBef>
                <a:spcPts val="0"/>
              </a:spcBef>
              <a:buNone/>
              <a:defRPr b="1" i="0" sz="2700" u="none" cap="none" strike="noStrike">
                <a:solidFill>
                  <a:srgbClr val="6EA0C0"/>
                </a:solidFill>
                <a:latin typeface="Roboto"/>
                <a:ea typeface="Roboto"/>
                <a:cs typeface="Roboto"/>
                <a:sym typeface="Roboto"/>
              </a:defRPr>
            </a:lvl6pPr>
            <a:lvl7pPr indent="0" lvl="6" marL="0" marR="0" rtl="0" algn="ctr">
              <a:spcBef>
                <a:spcPts val="0"/>
              </a:spcBef>
              <a:buNone/>
              <a:defRPr b="1" i="0" sz="2700" u="none" cap="none" strike="noStrike">
                <a:solidFill>
                  <a:srgbClr val="6EA0C0"/>
                </a:solidFill>
                <a:latin typeface="Roboto"/>
                <a:ea typeface="Roboto"/>
                <a:cs typeface="Roboto"/>
                <a:sym typeface="Roboto"/>
              </a:defRPr>
            </a:lvl7pPr>
            <a:lvl8pPr indent="0" lvl="7" marL="0" marR="0" rtl="0" algn="ctr">
              <a:spcBef>
                <a:spcPts val="0"/>
              </a:spcBef>
              <a:buNone/>
              <a:defRPr b="1" i="0" sz="2700" u="none" cap="none" strike="noStrike">
                <a:solidFill>
                  <a:srgbClr val="6EA0C0"/>
                </a:solidFill>
                <a:latin typeface="Roboto"/>
                <a:ea typeface="Roboto"/>
                <a:cs typeface="Roboto"/>
                <a:sym typeface="Roboto"/>
              </a:defRPr>
            </a:lvl8pPr>
            <a:lvl9pPr indent="0" lvl="8" marL="0" marR="0" rtl="0" algn="ctr">
              <a:spcBef>
                <a:spcPts val="0"/>
              </a:spcBef>
              <a:buNone/>
              <a:defRPr b="1" i="0" sz="2700" u="none" cap="none" strike="noStrike">
                <a:solidFill>
                  <a:srgbClr val="6EA0C0"/>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75" name="Google Shape;75;p15"/>
          <p:cNvSpPr/>
          <p:nvPr/>
        </p:nvSpPr>
        <p:spPr>
          <a:xfrm>
            <a:off x="7754469" y="171211"/>
            <a:ext cx="667394" cy="624078"/>
          </a:xfrm>
          <a:prstGeom prst="rect">
            <a:avLst/>
          </a:prstGeom>
          <a:blipFill rotWithShape="1">
            <a:blip r:embed="rId1">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 name="Google Shape;76;p15"/>
          <p:cNvSpPr/>
          <p:nvPr/>
        </p:nvSpPr>
        <p:spPr>
          <a:xfrm>
            <a:off x="176022" y="171450"/>
            <a:ext cx="770382" cy="624078"/>
          </a:xfrm>
          <a:prstGeom prst="rect">
            <a:avLst/>
          </a:prstGeom>
          <a:blipFill rotWithShape="1">
            <a:blip r:embed="rId2">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ieeexplore.ieee.org/stamp/stamp.jsp?tp=&amp;arnumber=9848906" TargetMode="External"/><Relationship Id="rId4" Type="http://schemas.openxmlformats.org/officeDocument/2006/relationships/hyperlink" Target="https://medium.com/@ruinian/an-introduction-to-adasyn-with-code-1383a5ece7aa" TargetMode="External"/><Relationship Id="rId5" Type="http://schemas.openxmlformats.org/officeDocument/2006/relationships/hyperlink" Target="https://ieeexplore.ieee.org/document/8944605" TargetMode="External"/><Relationship Id="rId6" Type="http://schemas.openxmlformats.org/officeDocument/2006/relationships/hyperlink" Target="https://ieeexplore.ieee.org/document/894460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ieeexplore.ieee.org/xpl/conhome/8501632/proceed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idx="1" type="subTitle"/>
          </p:nvPr>
        </p:nvSpPr>
        <p:spPr>
          <a:xfrm>
            <a:off x="2759180" y="4080162"/>
            <a:ext cx="3625500" cy="549000"/>
          </a:xfrm>
          <a:prstGeom prst="rect">
            <a:avLst/>
          </a:prstGeom>
          <a:noFill/>
          <a:ln>
            <a:noFill/>
          </a:ln>
        </p:spPr>
        <p:txBody>
          <a:bodyPr anchorCtr="0" anchor="t" bIns="34275" lIns="68575" spcFirstLastPara="1" rIns="68575" wrap="square" tIns="34275">
            <a:normAutofit/>
          </a:bodyPr>
          <a:lstStyle/>
          <a:p>
            <a:pPr indent="0" lvl="0" marL="0" rtl="0" algn="ctr">
              <a:lnSpc>
                <a:spcPct val="95000"/>
              </a:lnSpc>
              <a:spcBef>
                <a:spcPts val="0"/>
              </a:spcBef>
              <a:spcAft>
                <a:spcPts val="0"/>
              </a:spcAft>
              <a:buSzPts val="2200"/>
              <a:buNone/>
            </a:pPr>
            <a:r>
              <a:rPr lang="en" sz="2700">
                <a:solidFill>
                  <a:schemeClr val="lt1"/>
                </a:solidFill>
                <a:latin typeface="Oswald Medium"/>
                <a:ea typeface="Oswald Medium"/>
                <a:cs typeface="Oswald Medium"/>
                <a:sym typeface="Oswald Medium"/>
              </a:rPr>
              <a:t>ANN MINI PROJECT</a:t>
            </a:r>
            <a:endParaRPr>
              <a:latin typeface="Oswald Medium"/>
              <a:ea typeface="Oswald Medium"/>
              <a:cs typeface="Oswald Medium"/>
              <a:sym typeface="Oswald Medium"/>
            </a:endParaRPr>
          </a:p>
        </p:txBody>
      </p:sp>
      <p:sp>
        <p:nvSpPr>
          <p:cNvPr id="156" name="Google Shape;156;p27"/>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157" name="Google Shape;157;p27"/>
          <p:cNvPicPr preferRelativeResize="0"/>
          <p:nvPr/>
        </p:nvPicPr>
        <p:blipFill>
          <a:blip r:embed="rId3">
            <a:alphaModFix/>
          </a:blip>
          <a:stretch>
            <a:fillRect/>
          </a:stretch>
        </p:blipFill>
        <p:spPr>
          <a:xfrm>
            <a:off x="2840186" y="0"/>
            <a:ext cx="3463625" cy="346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937200" y="237750"/>
            <a:ext cx="6763800" cy="5043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Comparison of Features with Target Variable</a:t>
            </a:r>
            <a:endParaRPr/>
          </a:p>
        </p:txBody>
      </p:sp>
      <p:sp>
        <p:nvSpPr>
          <p:cNvPr id="224" name="Google Shape;224;p36"/>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225" name="Google Shape;225;p36"/>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26" name="Google Shape;226;p36"/>
          <p:cNvPicPr preferRelativeResize="0"/>
          <p:nvPr/>
        </p:nvPicPr>
        <p:blipFill rotWithShape="1">
          <a:blip r:embed="rId3">
            <a:alphaModFix/>
          </a:blip>
          <a:srcRect b="0" l="0" r="1380" t="0"/>
          <a:stretch/>
        </p:blipFill>
        <p:spPr>
          <a:xfrm>
            <a:off x="353625" y="1353350"/>
            <a:ext cx="5344699" cy="3090850"/>
          </a:xfrm>
          <a:prstGeom prst="rect">
            <a:avLst/>
          </a:prstGeom>
          <a:noFill/>
          <a:ln>
            <a:noFill/>
          </a:ln>
        </p:spPr>
      </p:pic>
      <p:pic>
        <p:nvPicPr>
          <p:cNvPr id="227" name="Google Shape;227;p36"/>
          <p:cNvPicPr preferRelativeResize="0"/>
          <p:nvPr/>
        </p:nvPicPr>
        <p:blipFill rotWithShape="1">
          <a:blip r:embed="rId4">
            <a:alphaModFix/>
          </a:blip>
          <a:srcRect b="2616" l="2684" r="2779" t="1890"/>
          <a:stretch/>
        </p:blipFill>
        <p:spPr>
          <a:xfrm>
            <a:off x="5698325" y="1353350"/>
            <a:ext cx="2421750" cy="30023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233" name="Google Shape;233;p37"/>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234" name="Google Shape;234;p37"/>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35" name="Google Shape;235;p37"/>
          <p:cNvPicPr preferRelativeResize="0"/>
          <p:nvPr/>
        </p:nvPicPr>
        <p:blipFill>
          <a:blip r:embed="rId3">
            <a:alphaModFix/>
          </a:blip>
          <a:stretch>
            <a:fillRect/>
          </a:stretch>
        </p:blipFill>
        <p:spPr>
          <a:xfrm>
            <a:off x="925988" y="214300"/>
            <a:ext cx="6829425" cy="471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1" type="body"/>
          </p:nvPr>
        </p:nvSpPr>
        <p:spPr>
          <a:xfrm>
            <a:off x="246450" y="139300"/>
            <a:ext cx="3236100" cy="4875600"/>
          </a:xfrm>
          <a:prstGeom prst="rect">
            <a:avLst/>
          </a:prstGeom>
        </p:spPr>
        <p:txBody>
          <a:bodyPr anchorCtr="0" anchor="t" bIns="34275" lIns="68575" spcFirstLastPara="1" rIns="68575" wrap="square" tIns="34275">
            <a:normAutofit/>
          </a:bodyPr>
          <a:lstStyle/>
          <a:p>
            <a:pPr indent="457200" lvl="0" marL="457200" rtl="0" algn="l">
              <a:spcBef>
                <a:spcPts val="1100"/>
              </a:spcBef>
              <a:spcAft>
                <a:spcPts val="0"/>
              </a:spcAft>
              <a:buNone/>
            </a:pPr>
            <a:r>
              <a:rPr lang="en" sz="1800"/>
              <a:t>Observations:</a:t>
            </a:r>
            <a:endParaRPr sz="1800"/>
          </a:p>
          <a:p>
            <a:pPr indent="457200" lvl="0" marL="457200" rtl="0" algn="l">
              <a:spcBef>
                <a:spcPts val="1100"/>
              </a:spcBef>
              <a:spcAft>
                <a:spcPts val="0"/>
              </a:spcAft>
              <a:buNone/>
            </a:pPr>
            <a:r>
              <a:t/>
            </a:r>
            <a:endParaRPr sz="1600"/>
          </a:p>
          <a:p>
            <a:pPr indent="-292100" lvl="0" marL="457200" rtl="0" algn="l">
              <a:spcBef>
                <a:spcPts val="1100"/>
              </a:spcBef>
              <a:spcAft>
                <a:spcPts val="0"/>
              </a:spcAft>
              <a:buSzPts val="1000"/>
              <a:buAutoNum type="arabicPeriod"/>
            </a:pPr>
            <a:r>
              <a:rPr lang="en" sz="1300"/>
              <a:t>As interest rates increases the percentage of fully paid decreases and majority are charged off.</a:t>
            </a:r>
            <a:endParaRPr sz="1300"/>
          </a:p>
          <a:p>
            <a:pPr indent="-292100" lvl="0" marL="457200" rtl="0" algn="l">
              <a:spcBef>
                <a:spcPts val="0"/>
              </a:spcBef>
              <a:spcAft>
                <a:spcPts val="0"/>
              </a:spcAft>
              <a:buSzPts val="1000"/>
              <a:buAutoNum type="arabicPeriod"/>
            </a:pPr>
            <a:r>
              <a:rPr lang="en" sz="1300"/>
              <a:t>People with lower annual income seems to not pay back their loans</a:t>
            </a:r>
            <a:endParaRPr sz="1300"/>
          </a:p>
          <a:p>
            <a:pPr indent="-292100" lvl="0" marL="457200" rtl="0" algn="l">
              <a:spcBef>
                <a:spcPts val="0"/>
              </a:spcBef>
              <a:spcAft>
                <a:spcPts val="0"/>
              </a:spcAft>
              <a:buSzPts val="1000"/>
              <a:buAutoNum type="arabicPeriod"/>
            </a:pPr>
            <a:r>
              <a:rPr lang="en" sz="1300"/>
              <a:t>‘F’ and ‘G’ subgrades don't get paid back that often. </a:t>
            </a:r>
            <a:endParaRPr sz="1300"/>
          </a:p>
          <a:p>
            <a:pPr indent="-292100" lvl="0" marL="457200" rtl="0" algn="l">
              <a:spcBef>
                <a:spcPts val="0"/>
              </a:spcBef>
              <a:spcAft>
                <a:spcPts val="0"/>
              </a:spcAft>
              <a:buSzPts val="1000"/>
              <a:buAutoNum type="arabicPeriod"/>
            </a:pPr>
            <a:r>
              <a:rPr lang="en" sz="1300"/>
              <a:t>Only 75 borrowers have an annual income more than 1 million, and 4077 have income greater than 250k</a:t>
            </a:r>
            <a:endParaRPr sz="1300"/>
          </a:p>
          <a:p>
            <a:pPr indent="-292100" lvl="0" marL="457200" rtl="0" algn="l">
              <a:spcBef>
                <a:spcPts val="0"/>
              </a:spcBef>
              <a:spcAft>
                <a:spcPts val="0"/>
              </a:spcAft>
              <a:buSzPts val="1000"/>
              <a:buAutoNum type="arabicPeriod"/>
            </a:pPr>
            <a:r>
              <a:rPr lang="en" sz="1300"/>
              <a:t>It seems that the smaller the ‘dti’ the more likely that the loan will not be paid.</a:t>
            </a:r>
            <a:endParaRPr sz="1300"/>
          </a:p>
          <a:p>
            <a:pPr indent="-292100" lvl="0" marL="457200" rtl="0" algn="l">
              <a:spcBef>
                <a:spcPts val="0"/>
              </a:spcBef>
              <a:spcAft>
                <a:spcPts val="0"/>
              </a:spcAft>
              <a:buSzPts val="1000"/>
              <a:buAutoNum type="arabicPeriod"/>
            </a:pPr>
            <a:r>
              <a:rPr lang="en" sz="1300"/>
              <a:t>Only 277 borrower have more than 40 open credit lines.</a:t>
            </a:r>
            <a:endParaRPr sz="1300"/>
          </a:p>
          <a:p>
            <a:pPr indent="-292100" lvl="0" marL="457200" rtl="0" algn="l">
              <a:spcBef>
                <a:spcPts val="0"/>
              </a:spcBef>
              <a:spcAft>
                <a:spcPts val="0"/>
              </a:spcAft>
              <a:buSzPts val="1000"/>
              <a:buAutoNum type="arabicPeriod"/>
            </a:pPr>
            <a:r>
              <a:rPr lang="en" sz="1300"/>
              <a:t>Only 266 borrower have more than 80 credit line in the borrower credit file.</a:t>
            </a:r>
            <a:endParaRPr sz="1300"/>
          </a:p>
        </p:txBody>
      </p:sp>
      <p:sp>
        <p:nvSpPr>
          <p:cNvPr id="241" name="Google Shape;241;p38"/>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42" name="Google Shape;242;p38"/>
          <p:cNvPicPr preferRelativeResize="0"/>
          <p:nvPr/>
        </p:nvPicPr>
        <p:blipFill rotWithShape="1">
          <a:blip r:embed="rId3">
            <a:alphaModFix/>
          </a:blip>
          <a:srcRect b="0" l="0" r="5338" t="0"/>
          <a:stretch/>
        </p:blipFill>
        <p:spPr>
          <a:xfrm>
            <a:off x="3645675" y="797888"/>
            <a:ext cx="4823950" cy="406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Outlier Detection</a:t>
            </a:r>
            <a:endParaRPr/>
          </a:p>
        </p:txBody>
      </p:sp>
      <p:sp>
        <p:nvSpPr>
          <p:cNvPr id="248" name="Google Shape;248;p39"/>
          <p:cNvSpPr txBox="1"/>
          <p:nvPr>
            <p:ph idx="1" type="body"/>
          </p:nvPr>
        </p:nvSpPr>
        <p:spPr>
          <a:xfrm>
            <a:off x="830050" y="1431925"/>
            <a:ext cx="2556000" cy="26400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None/>
            </a:pPr>
            <a:r>
              <a:rPr lang="en"/>
              <a:t>Outliers are nothing but data points or observations that fall outside of an expected distribution or pattern</a:t>
            </a:r>
            <a:endParaRPr sz="1200">
              <a:solidFill>
                <a:srgbClr val="444444"/>
              </a:solidFill>
              <a:highlight>
                <a:srgbClr val="FFFFFF"/>
              </a:highlight>
              <a:latin typeface="Arial"/>
              <a:ea typeface="Arial"/>
              <a:cs typeface="Arial"/>
              <a:sym typeface="Arial"/>
            </a:endParaRPr>
          </a:p>
          <a:p>
            <a:pPr indent="0" lvl="0" marL="0" rtl="0" algn="l">
              <a:spcBef>
                <a:spcPts val="1100"/>
              </a:spcBef>
              <a:spcAft>
                <a:spcPts val="200"/>
              </a:spcAft>
              <a:buNone/>
            </a:pPr>
            <a:r>
              <a:rPr lang="en"/>
              <a:t>For certain features we considered only values which had high counts and discarded remaining to avoid overfitting of the model.</a:t>
            </a:r>
            <a:endParaRPr/>
          </a:p>
        </p:txBody>
      </p:sp>
      <p:sp>
        <p:nvSpPr>
          <p:cNvPr id="249" name="Google Shape;249;p39"/>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50" name="Google Shape;250;p39"/>
          <p:cNvPicPr preferRelativeResize="0"/>
          <p:nvPr/>
        </p:nvPicPr>
        <p:blipFill>
          <a:blip r:embed="rId3">
            <a:alphaModFix/>
          </a:blip>
          <a:stretch>
            <a:fillRect/>
          </a:stretch>
        </p:blipFill>
        <p:spPr>
          <a:xfrm>
            <a:off x="3615950" y="1301338"/>
            <a:ext cx="4419600" cy="136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Feature Selection</a:t>
            </a:r>
            <a:endParaRPr/>
          </a:p>
        </p:txBody>
      </p:sp>
      <p:sp>
        <p:nvSpPr>
          <p:cNvPr id="256" name="Google Shape;256;p40"/>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None/>
            </a:pPr>
            <a:r>
              <a:rPr lang="en"/>
              <a:t>Algorithm Used :  Mutual Info Classif</a:t>
            </a:r>
            <a:endParaRPr/>
          </a:p>
          <a:p>
            <a:pPr indent="0" lvl="0" marL="0" rtl="0" algn="l">
              <a:spcBef>
                <a:spcPts val="1100"/>
              </a:spcBef>
              <a:spcAft>
                <a:spcPts val="0"/>
              </a:spcAft>
              <a:buNone/>
            </a:pPr>
            <a:r>
              <a:rPr lang="en"/>
              <a:t>This method basically utilize the mutual information. It calculates mutual information value for each of independent variables with respect to dependent variable, and selects the ones which has most information gain. In other words, it basically measures the dependency of features with the target value. The higher score means more dependent variables.</a:t>
            </a:r>
            <a:endParaRPr/>
          </a:p>
          <a:p>
            <a:pPr indent="0" lvl="0" marL="0" rtl="0" algn="l">
              <a:spcBef>
                <a:spcPts val="1100"/>
              </a:spcBef>
              <a:spcAft>
                <a:spcPts val="0"/>
              </a:spcAft>
              <a:buNone/>
            </a:pPr>
            <a:r>
              <a:rPr lang="en"/>
              <a:t>Discarded Features:</a:t>
            </a:r>
            <a:endParaRPr/>
          </a:p>
          <a:p>
            <a:pPr indent="-298450" lvl="0" marL="457200" rtl="0" algn="l">
              <a:spcBef>
                <a:spcPts val="1100"/>
              </a:spcBef>
              <a:spcAft>
                <a:spcPts val="0"/>
              </a:spcAft>
              <a:buSzPts val="1100"/>
              <a:buAutoNum type="arabicPeriod"/>
            </a:pPr>
            <a:r>
              <a:rPr lang="en"/>
              <a:t>t</a:t>
            </a:r>
            <a:r>
              <a:rPr lang="en"/>
              <a:t>itle</a:t>
            </a:r>
            <a:endParaRPr/>
          </a:p>
          <a:p>
            <a:pPr indent="-298450" lvl="0" marL="457200" rtl="0" algn="l">
              <a:spcBef>
                <a:spcPts val="0"/>
              </a:spcBef>
              <a:spcAft>
                <a:spcPts val="0"/>
              </a:spcAft>
              <a:buSzPts val="1100"/>
              <a:buAutoNum type="arabicPeriod"/>
            </a:pPr>
            <a:r>
              <a:rPr lang="en"/>
              <a:t>grade</a:t>
            </a:r>
            <a:endParaRPr sz="1500">
              <a:solidFill>
                <a:srgbClr val="292929"/>
              </a:solidFill>
              <a:highlight>
                <a:srgbClr val="FFFFFF"/>
              </a:highlight>
              <a:latin typeface="Georgia"/>
              <a:ea typeface="Georgia"/>
              <a:cs typeface="Georgia"/>
              <a:sym typeface="Georgia"/>
            </a:endParaRPr>
          </a:p>
          <a:p>
            <a:pPr indent="-298450" lvl="0" marL="457200" rtl="0" algn="l">
              <a:spcBef>
                <a:spcPts val="0"/>
              </a:spcBef>
              <a:spcAft>
                <a:spcPts val="0"/>
              </a:spcAft>
              <a:buSzPts val="1100"/>
              <a:buAutoNum type="arabicPeriod"/>
            </a:pPr>
            <a:r>
              <a:rPr lang="en"/>
              <a:t>Address</a:t>
            </a:r>
            <a:endParaRPr/>
          </a:p>
          <a:p>
            <a:pPr indent="-298450" lvl="0" marL="457200" rtl="0" algn="l">
              <a:spcBef>
                <a:spcPts val="0"/>
              </a:spcBef>
              <a:spcAft>
                <a:spcPts val="0"/>
              </a:spcAft>
              <a:buSzPts val="1100"/>
              <a:buAutoNum type="arabicPeriod"/>
            </a:pPr>
            <a:r>
              <a:rPr lang="en"/>
              <a:t>Loan issue date</a:t>
            </a:r>
            <a:endParaRPr/>
          </a:p>
          <a:p>
            <a:pPr indent="-298450" lvl="0" marL="457200" rtl="0" algn="l">
              <a:spcBef>
                <a:spcPts val="0"/>
              </a:spcBef>
              <a:spcAft>
                <a:spcPts val="0"/>
              </a:spcAft>
              <a:buSzPts val="1100"/>
              <a:buAutoNum type="arabicPeriod"/>
            </a:pPr>
            <a:r>
              <a:rPr lang="en"/>
              <a:t>Zip Code</a:t>
            </a:r>
            <a:endParaRPr/>
          </a:p>
          <a:p>
            <a:pPr indent="-298450" lvl="0" marL="457200" rtl="0" algn="l">
              <a:spcBef>
                <a:spcPts val="0"/>
              </a:spcBef>
              <a:spcAft>
                <a:spcPts val="0"/>
              </a:spcAft>
              <a:buSzPts val="1100"/>
              <a:buAutoNum type="arabicPeriod"/>
            </a:pPr>
            <a:r>
              <a:rPr lang="en"/>
              <a:t>Employee title</a:t>
            </a:r>
            <a:endParaRPr/>
          </a:p>
          <a:p>
            <a:pPr indent="-298450" lvl="0" marL="457200" rtl="0" algn="l">
              <a:spcBef>
                <a:spcPts val="0"/>
              </a:spcBef>
              <a:spcAft>
                <a:spcPts val="0"/>
              </a:spcAft>
              <a:buSzPts val="1100"/>
              <a:buAutoNum type="arabicPeriod"/>
            </a:pPr>
            <a:r>
              <a:rPr lang="en"/>
              <a:t>Employee Work Duration</a:t>
            </a:r>
            <a:endParaRPr/>
          </a:p>
          <a:p>
            <a:pPr indent="0" lvl="0" marL="0" rtl="0" algn="l">
              <a:spcBef>
                <a:spcPts val="1100"/>
              </a:spcBef>
              <a:spcAft>
                <a:spcPts val="200"/>
              </a:spcAft>
              <a:buNone/>
            </a:pPr>
            <a:r>
              <a:t/>
            </a:r>
            <a:endParaRPr/>
          </a:p>
        </p:txBody>
      </p:sp>
      <p:sp>
        <p:nvSpPr>
          <p:cNvPr id="257" name="Google Shape;257;p40"/>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58" name="Google Shape;258;p40"/>
          <p:cNvPicPr preferRelativeResize="0"/>
          <p:nvPr/>
        </p:nvPicPr>
        <p:blipFill>
          <a:blip r:embed="rId3">
            <a:alphaModFix/>
          </a:blip>
          <a:stretch>
            <a:fillRect/>
          </a:stretch>
        </p:blipFill>
        <p:spPr>
          <a:xfrm>
            <a:off x="3751243" y="2439249"/>
            <a:ext cx="4214030" cy="218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Normalise Data and </a:t>
            </a:r>
            <a:r>
              <a:rPr lang="en"/>
              <a:t>Dataset Split</a:t>
            </a:r>
            <a:endParaRPr/>
          </a:p>
        </p:txBody>
      </p:sp>
      <p:sp>
        <p:nvSpPr>
          <p:cNvPr id="264" name="Google Shape;264;p41"/>
          <p:cNvSpPr txBox="1"/>
          <p:nvPr>
            <p:ph idx="1" type="body"/>
          </p:nvPr>
        </p:nvSpPr>
        <p:spPr>
          <a:xfrm>
            <a:off x="937200" y="896150"/>
            <a:ext cx="3027600" cy="1872600"/>
          </a:xfrm>
          <a:prstGeom prst="rect">
            <a:avLst/>
          </a:prstGeom>
        </p:spPr>
        <p:txBody>
          <a:bodyPr anchorCtr="0" anchor="t" bIns="34275" lIns="68575" spcFirstLastPara="1" rIns="68575" wrap="square" tIns="34275">
            <a:normAutofit/>
          </a:bodyPr>
          <a:lstStyle/>
          <a:p>
            <a:pPr indent="0" lvl="0" marL="0" rtl="0" algn="l">
              <a:lnSpc>
                <a:spcPct val="115000"/>
              </a:lnSpc>
              <a:spcBef>
                <a:spcPts val="1100"/>
              </a:spcBef>
              <a:spcAft>
                <a:spcPts val="0"/>
              </a:spcAft>
              <a:buClr>
                <a:schemeClr val="dk1"/>
              </a:buClr>
              <a:buSzPts val="1100"/>
              <a:buFont typeface="Arial"/>
              <a:buNone/>
            </a:pPr>
            <a:r>
              <a:rPr lang="en"/>
              <a:t>Normalization scales each input variable separately to the range 0-1. </a:t>
            </a:r>
            <a:endParaRPr/>
          </a:p>
          <a:p>
            <a:pPr indent="0" lvl="0" marL="0" rtl="0" algn="l">
              <a:lnSpc>
                <a:spcPct val="115000"/>
              </a:lnSpc>
              <a:spcBef>
                <a:spcPts val="1100"/>
              </a:spcBef>
              <a:spcAft>
                <a:spcPts val="200"/>
              </a:spcAft>
              <a:buNone/>
            </a:pPr>
            <a:r>
              <a:rPr lang="en"/>
              <a:t>We have used minmaxscaler from sklearn.preprocessing for normalization</a:t>
            </a:r>
            <a:endParaRPr/>
          </a:p>
        </p:txBody>
      </p:sp>
      <p:sp>
        <p:nvSpPr>
          <p:cNvPr id="265" name="Google Shape;265;p41"/>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66" name="Google Shape;266;p41"/>
          <p:cNvPicPr preferRelativeResize="0"/>
          <p:nvPr/>
        </p:nvPicPr>
        <p:blipFill>
          <a:blip r:embed="rId3">
            <a:alphaModFix/>
          </a:blip>
          <a:stretch>
            <a:fillRect/>
          </a:stretch>
        </p:blipFill>
        <p:spPr>
          <a:xfrm>
            <a:off x="4018374" y="1049826"/>
            <a:ext cx="4140500" cy="1033900"/>
          </a:xfrm>
          <a:prstGeom prst="rect">
            <a:avLst/>
          </a:prstGeom>
          <a:noFill/>
          <a:ln>
            <a:noFill/>
          </a:ln>
        </p:spPr>
      </p:pic>
      <p:sp>
        <p:nvSpPr>
          <p:cNvPr id="267" name="Google Shape;267;p41"/>
          <p:cNvSpPr txBox="1"/>
          <p:nvPr/>
        </p:nvSpPr>
        <p:spPr>
          <a:xfrm>
            <a:off x="937200" y="2756550"/>
            <a:ext cx="6172200" cy="18726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100"/>
              </a:spcBef>
              <a:spcAft>
                <a:spcPts val="0"/>
              </a:spcAft>
              <a:buClr>
                <a:schemeClr val="dk1"/>
              </a:buClr>
              <a:buSzPts val="1100"/>
              <a:buFont typeface="Arial"/>
              <a:buNone/>
            </a:pPr>
            <a:r>
              <a:rPr lang="en">
                <a:solidFill>
                  <a:schemeClr val="dk1"/>
                </a:solidFill>
                <a:latin typeface="Roboto Medium"/>
                <a:ea typeface="Roboto Medium"/>
                <a:cs typeface="Roboto Medium"/>
                <a:sym typeface="Roboto Medium"/>
              </a:rPr>
              <a:t>Dataset is split into training and testing.</a:t>
            </a:r>
            <a:endParaRPr>
              <a:solidFill>
                <a:schemeClr val="dk1"/>
              </a:solidFill>
              <a:latin typeface="Roboto Medium"/>
              <a:ea typeface="Roboto Medium"/>
              <a:cs typeface="Roboto Medium"/>
              <a:sym typeface="Roboto Medium"/>
            </a:endParaRPr>
          </a:p>
          <a:p>
            <a:pPr indent="0" lvl="0" marL="0" rtl="0" algn="l">
              <a:lnSpc>
                <a:spcPct val="95000"/>
              </a:lnSpc>
              <a:spcBef>
                <a:spcPts val="1100"/>
              </a:spcBef>
              <a:spcAft>
                <a:spcPts val="0"/>
              </a:spcAft>
              <a:buClr>
                <a:schemeClr val="dk1"/>
              </a:buClr>
              <a:buSzPts val="1100"/>
              <a:buFont typeface="Arial"/>
              <a:buNone/>
            </a:pPr>
            <a:r>
              <a:rPr lang="en">
                <a:solidFill>
                  <a:schemeClr val="dk1"/>
                </a:solidFill>
                <a:latin typeface="Roboto Medium"/>
                <a:ea typeface="Roboto Medium"/>
                <a:cs typeface="Roboto Medium"/>
                <a:sym typeface="Roboto Medium"/>
              </a:rPr>
              <a:t>Training Data: 67%</a:t>
            </a:r>
            <a:endParaRPr>
              <a:solidFill>
                <a:schemeClr val="dk1"/>
              </a:solidFill>
              <a:latin typeface="Roboto Medium"/>
              <a:ea typeface="Roboto Medium"/>
              <a:cs typeface="Roboto Medium"/>
              <a:sym typeface="Roboto Medium"/>
            </a:endParaRPr>
          </a:p>
          <a:p>
            <a:pPr indent="0" lvl="0" marL="0" rtl="0" algn="l">
              <a:lnSpc>
                <a:spcPct val="95000"/>
              </a:lnSpc>
              <a:spcBef>
                <a:spcPts val="1100"/>
              </a:spcBef>
              <a:spcAft>
                <a:spcPts val="0"/>
              </a:spcAft>
              <a:buClr>
                <a:schemeClr val="dk1"/>
              </a:buClr>
              <a:buSzPts val="1100"/>
              <a:buFont typeface="Arial"/>
              <a:buNone/>
            </a:pPr>
            <a:r>
              <a:rPr lang="en">
                <a:solidFill>
                  <a:schemeClr val="dk1"/>
                </a:solidFill>
                <a:latin typeface="Roboto Medium"/>
                <a:ea typeface="Roboto Medium"/>
                <a:cs typeface="Roboto Medium"/>
                <a:sym typeface="Roboto Medium"/>
              </a:rPr>
              <a:t>Testing Data: 33%</a:t>
            </a:r>
            <a:endParaRPr>
              <a:solidFill>
                <a:schemeClr val="dk1"/>
              </a:solidFill>
              <a:latin typeface="Roboto Medium"/>
              <a:ea typeface="Roboto Medium"/>
              <a:cs typeface="Roboto Medium"/>
              <a:sym typeface="Roboto Medium"/>
            </a:endParaRPr>
          </a:p>
          <a:p>
            <a:pPr indent="0" lvl="0" marL="0" rtl="0" algn="l">
              <a:lnSpc>
                <a:spcPct val="95000"/>
              </a:lnSpc>
              <a:spcBef>
                <a:spcPts val="1100"/>
              </a:spcBef>
              <a:spcAft>
                <a:spcPts val="0"/>
              </a:spcAft>
              <a:buClr>
                <a:schemeClr val="dk1"/>
              </a:buClr>
              <a:buSzPts val="1100"/>
              <a:buFont typeface="Arial"/>
              <a:buNone/>
            </a:pPr>
            <a:r>
              <a:rPr lang="en">
                <a:solidFill>
                  <a:schemeClr val="dk1"/>
                </a:solidFill>
                <a:latin typeface="Roboto Medium"/>
                <a:ea typeface="Roboto Medium"/>
                <a:cs typeface="Roboto Medium"/>
                <a:sym typeface="Roboto Medium"/>
              </a:rPr>
              <a:t>We have sklearn.model_selection train_test_split to carry out the above operation</a:t>
            </a:r>
            <a:endParaRPr>
              <a:solidFill>
                <a:schemeClr val="dk1"/>
              </a:solidFill>
              <a:latin typeface="Roboto Medium"/>
              <a:ea typeface="Roboto Medium"/>
              <a:cs typeface="Roboto Medium"/>
              <a:sym typeface="Roboto Medium"/>
            </a:endParaRPr>
          </a:p>
          <a:p>
            <a:pPr indent="0" lvl="0" marL="0" rtl="0" algn="l">
              <a:spcBef>
                <a:spcPts val="20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Neural Model</a:t>
            </a:r>
            <a:endParaRPr/>
          </a:p>
        </p:txBody>
      </p:sp>
      <p:sp>
        <p:nvSpPr>
          <p:cNvPr id="273" name="Google Shape;273;p42"/>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274" name="Google Shape;274;p42"/>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75" name="Google Shape;275;p42"/>
          <p:cNvPicPr preferRelativeResize="0"/>
          <p:nvPr/>
        </p:nvPicPr>
        <p:blipFill>
          <a:blip r:embed="rId3">
            <a:alphaModFix/>
          </a:blip>
          <a:stretch>
            <a:fillRect/>
          </a:stretch>
        </p:blipFill>
        <p:spPr>
          <a:xfrm>
            <a:off x="983475" y="1433475"/>
            <a:ext cx="6877050" cy="279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RESULTS</a:t>
            </a:r>
            <a:endParaRPr/>
          </a:p>
        </p:txBody>
      </p:sp>
      <p:sp>
        <p:nvSpPr>
          <p:cNvPr id="281" name="Google Shape;281;p43"/>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rPr lang="en"/>
              <a:t>TRAINING RESULTS</a:t>
            </a:r>
            <a:endParaRPr/>
          </a:p>
        </p:txBody>
      </p:sp>
      <p:sp>
        <p:nvSpPr>
          <p:cNvPr id="282" name="Google Shape;282;p43"/>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83" name="Google Shape;283;p43"/>
          <p:cNvPicPr preferRelativeResize="0"/>
          <p:nvPr/>
        </p:nvPicPr>
        <p:blipFill>
          <a:blip r:embed="rId3">
            <a:alphaModFix/>
          </a:blip>
          <a:stretch>
            <a:fillRect/>
          </a:stretch>
        </p:blipFill>
        <p:spPr>
          <a:xfrm>
            <a:off x="1077625" y="1435973"/>
            <a:ext cx="6482949" cy="342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TESTING RESULTS</a:t>
            </a:r>
            <a:endParaRPr/>
          </a:p>
        </p:txBody>
      </p:sp>
      <p:sp>
        <p:nvSpPr>
          <p:cNvPr id="289" name="Google Shape;289;p44"/>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290" name="Google Shape;290;p44"/>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91" name="Google Shape;291;p44"/>
          <p:cNvPicPr preferRelativeResize="0"/>
          <p:nvPr/>
        </p:nvPicPr>
        <p:blipFill>
          <a:blip r:embed="rId3">
            <a:alphaModFix/>
          </a:blip>
          <a:stretch>
            <a:fillRect/>
          </a:stretch>
        </p:blipFill>
        <p:spPr>
          <a:xfrm>
            <a:off x="937200" y="881500"/>
            <a:ext cx="6192450" cy="338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Prediction with custom inputs</a:t>
            </a:r>
            <a:endParaRPr/>
          </a:p>
        </p:txBody>
      </p:sp>
      <p:sp>
        <p:nvSpPr>
          <p:cNvPr id="297" name="Google Shape;297;p45"/>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298" name="Google Shape;298;p45"/>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99" name="Google Shape;299;p45"/>
          <p:cNvPicPr preferRelativeResize="0"/>
          <p:nvPr/>
        </p:nvPicPr>
        <p:blipFill>
          <a:blip r:embed="rId3">
            <a:alphaModFix/>
          </a:blip>
          <a:stretch>
            <a:fillRect/>
          </a:stretch>
        </p:blipFill>
        <p:spPr>
          <a:xfrm>
            <a:off x="268575" y="947900"/>
            <a:ext cx="7922425" cy="309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937200" y="237750"/>
            <a:ext cx="6763800" cy="504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
              <a:t>TEAM COMPOSITION</a:t>
            </a:r>
            <a:endParaRPr/>
          </a:p>
        </p:txBody>
      </p:sp>
      <p:sp>
        <p:nvSpPr>
          <p:cNvPr id="163" name="Google Shape;163;p28"/>
          <p:cNvSpPr txBox="1"/>
          <p:nvPr>
            <p:ph idx="1" type="body"/>
          </p:nvPr>
        </p:nvSpPr>
        <p:spPr>
          <a:xfrm>
            <a:off x="937200" y="896150"/>
            <a:ext cx="6807000" cy="3865500"/>
          </a:xfrm>
          <a:prstGeom prst="rect">
            <a:avLst/>
          </a:prstGeom>
          <a:noFill/>
          <a:ln>
            <a:noFill/>
          </a:ln>
        </p:spPr>
        <p:txBody>
          <a:bodyPr anchorCtr="0" anchor="t" bIns="34275" lIns="68575" spcFirstLastPara="1" rIns="68575" wrap="square" tIns="34275">
            <a:normAutofit/>
          </a:bodyPr>
          <a:lstStyle/>
          <a:p>
            <a:pPr indent="0" lvl="0" marL="0" marR="0" rtl="0" algn="ctr">
              <a:lnSpc>
                <a:spcPct val="95000"/>
              </a:lnSpc>
              <a:spcBef>
                <a:spcPts val="0"/>
              </a:spcBef>
              <a:spcAft>
                <a:spcPts val="0"/>
              </a:spcAft>
              <a:buClr>
                <a:schemeClr val="accent1"/>
              </a:buClr>
              <a:buSzPts val="1900"/>
              <a:buFont typeface="Arial"/>
              <a:buNone/>
            </a:pPr>
            <a:r>
              <a:rPr b="0" i="0" lang="en" sz="2400" u="none" cap="none" strike="noStrike">
                <a:solidFill>
                  <a:schemeClr val="dk1"/>
                </a:solidFill>
                <a:latin typeface="Arial"/>
                <a:ea typeface="Arial"/>
                <a:cs typeface="Arial"/>
                <a:sym typeface="Arial"/>
              </a:rPr>
              <a:t> </a:t>
            </a:r>
            <a:endParaRPr/>
          </a:p>
          <a:p>
            <a:pPr indent="0" lvl="0" marL="0" rtl="0" algn="l">
              <a:lnSpc>
                <a:spcPct val="95000"/>
              </a:lnSpc>
              <a:spcBef>
                <a:spcPts val="1200"/>
              </a:spcBef>
              <a:spcAft>
                <a:spcPts val="0"/>
              </a:spcAft>
              <a:buClr>
                <a:schemeClr val="accent1"/>
              </a:buClr>
              <a:buSzPts val="2400"/>
              <a:buFont typeface="Arial"/>
              <a:buNone/>
            </a:pPr>
            <a:r>
              <a:t/>
            </a:r>
            <a:endParaRPr b="0" i="0" sz="3000" u="none" cap="none" strike="noStrike">
              <a:solidFill>
                <a:schemeClr val="dk1"/>
              </a:solidFill>
              <a:latin typeface="Arial"/>
              <a:ea typeface="Arial"/>
              <a:cs typeface="Arial"/>
              <a:sym typeface="Arial"/>
            </a:endParaRPr>
          </a:p>
        </p:txBody>
      </p:sp>
      <p:graphicFrame>
        <p:nvGraphicFramePr>
          <p:cNvPr id="164" name="Google Shape;164;p28"/>
          <p:cNvGraphicFramePr/>
          <p:nvPr/>
        </p:nvGraphicFramePr>
        <p:xfrm>
          <a:off x="1495118" y="1664689"/>
          <a:ext cx="3000000" cy="3000000"/>
        </p:xfrm>
        <a:graphic>
          <a:graphicData uri="http://schemas.openxmlformats.org/drawingml/2006/table">
            <a:tbl>
              <a:tblPr bandRow="1" firstRow="1">
                <a:noFill/>
                <a:tableStyleId>{2EFABB6A-EBB3-4313-9A61-611D9356A3F1}</a:tableStyleId>
              </a:tblPr>
              <a:tblGrid>
                <a:gridCol w="2643300"/>
                <a:gridCol w="3043975"/>
              </a:tblGrid>
              <a:tr h="268500">
                <a:tc>
                  <a:txBody>
                    <a:bodyPr/>
                    <a:lstStyle/>
                    <a:p>
                      <a:pPr indent="0" lvl="0" marL="0" marR="0" rtl="0" algn="l">
                        <a:spcBef>
                          <a:spcPts val="0"/>
                        </a:spcBef>
                        <a:spcAft>
                          <a:spcPts val="0"/>
                        </a:spcAft>
                        <a:buNone/>
                      </a:pPr>
                      <a:r>
                        <a:rPr b="1" lang="en" sz="1400" u="none" cap="none" strike="noStrike">
                          <a:latin typeface="Roboto"/>
                          <a:ea typeface="Roboto"/>
                          <a:cs typeface="Roboto"/>
                          <a:sym typeface="Roboto"/>
                        </a:rPr>
                        <a:t>M P PRAMUK</a:t>
                      </a:r>
                      <a:endParaRPr b="1" sz="1400">
                        <a:latin typeface="Roboto"/>
                        <a:ea typeface="Roboto"/>
                        <a:cs typeface="Roboto"/>
                        <a:sym typeface="Roboto"/>
                      </a:endParaRPr>
                    </a:p>
                  </a:txBody>
                  <a:tcPr marT="34300" marB="34300" marR="68600" marL="68600"/>
                </a:tc>
                <a:tc>
                  <a:txBody>
                    <a:bodyPr/>
                    <a:lstStyle/>
                    <a:p>
                      <a:pPr indent="0" lvl="0" marL="0" marR="0" rtl="0" algn="l">
                        <a:spcBef>
                          <a:spcPts val="0"/>
                        </a:spcBef>
                        <a:spcAft>
                          <a:spcPts val="0"/>
                        </a:spcAft>
                        <a:buNone/>
                      </a:pPr>
                      <a:r>
                        <a:rPr b="1" lang="en" sz="1400">
                          <a:latin typeface="Roboto"/>
                          <a:ea typeface="Roboto"/>
                          <a:cs typeface="Roboto"/>
                          <a:sym typeface="Roboto"/>
                        </a:rPr>
                        <a:t>PES1UG20EC321</a:t>
                      </a:r>
                      <a:endParaRPr b="1" sz="1400">
                        <a:latin typeface="Roboto"/>
                        <a:ea typeface="Roboto"/>
                        <a:cs typeface="Roboto"/>
                        <a:sym typeface="Roboto"/>
                      </a:endParaRPr>
                    </a:p>
                  </a:txBody>
                  <a:tcPr marT="34300" marB="34300" marR="68600" marL="68600"/>
                </a:tc>
              </a:tr>
              <a:tr h="268500">
                <a:tc>
                  <a:txBody>
                    <a:bodyPr/>
                    <a:lstStyle/>
                    <a:p>
                      <a:pPr indent="0" lvl="0" marL="0" marR="0" rtl="0" algn="l">
                        <a:lnSpc>
                          <a:spcPct val="100000"/>
                        </a:lnSpc>
                        <a:spcBef>
                          <a:spcPts val="0"/>
                        </a:spcBef>
                        <a:spcAft>
                          <a:spcPts val="0"/>
                        </a:spcAft>
                        <a:buClr>
                          <a:schemeClr val="dk1"/>
                        </a:buClr>
                        <a:buSzPts val="1400"/>
                        <a:buFont typeface="Arial"/>
                        <a:buNone/>
                      </a:pPr>
                      <a:r>
                        <a:rPr b="1" lang="en" sz="1400">
                          <a:latin typeface="Roboto"/>
                          <a:ea typeface="Roboto"/>
                          <a:cs typeface="Roboto"/>
                          <a:sym typeface="Roboto"/>
                        </a:rPr>
                        <a:t>MADHAV V K</a:t>
                      </a:r>
                      <a:endParaRPr b="1" sz="1400">
                        <a:latin typeface="Roboto"/>
                        <a:ea typeface="Roboto"/>
                        <a:cs typeface="Roboto"/>
                        <a:sym typeface="Roboto"/>
                      </a:endParaRPr>
                    </a:p>
                  </a:txBody>
                  <a:tcPr marT="34300" marB="34300" marR="68600" marL="68600"/>
                </a:tc>
                <a:tc>
                  <a:txBody>
                    <a:bodyPr/>
                    <a:lstStyle/>
                    <a:p>
                      <a:pPr indent="0" lvl="0" marL="0" marR="0" rtl="0" algn="l">
                        <a:spcBef>
                          <a:spcPts val="0"/>
                        </a:spcBef>
                        <a:spcAft>
                          <a:spcPts val="0"/>
                        </a:spcAft>
                        <a:buNone/>
                      </a:pPr>
                      <a:r>
                        <a:rPr b="1" lang="en" sz="1400">
                          <a:latin typeface="Roboto"/>
                          <a:ea typeface="Roboto"/>
                          <a:cs typeface="Roboto"/>
                          <a:sym typeface="Roboto"/>
                        </a:rPr>
                        <a:t>PES1UG20EC309</a:t>
                      </a:r>
                      <a:endParaRPr b="1" sz="1400">
                        <a:latin typeface="Roboto"/>
                        <a:ea typeface="Roboto"/>
                        <a:cs typeface="Roboto"/>
                        <a:sym typeface="Roboto"/>
                      </a:endParaRPr>
                    </a:p>
                  </a:txBody>
                  <a:tcPr marT="34300" marB="34300" marR="68600" marL="68600"/>
                </a:tc>
              </a:tr>
              <a:tr h="268500">
                <a:tc>
                  <a:txBody>
                    <a:bodyPr/>
                    <a:lstStyle/>
                    <a:p>
                      <a:pPr indent="0" lvl="0" marL="0" marR="0" rtl="0" algn="l">
                        <a:lnSpc>
                          <a:spcPct val="100000"/>
                        </a:lnSpc>
                        <a:spcBef>
                          <a:spcPts val="0"/>
                        </a:spcBef>
                        <a:spcAft>
                          <a:spcPts val="0"/>
                        </a:spcAft>
                        <a:buClr>
                          <a:schemeClr val="dk1"/>
                        </a:buClr>
                        <a:buSzPts val="1400"/>
                        <a:buFont typeface="Arial"/>
                        <a:buNone/>
                      </a:pPr>
                      <a:r>
                        <a:rPr b="1" lang="en" sz="1400">
                          <a:latin typeface="Roboto"/>
                          <a:ea typeface="Roboto"/>
                          <a:cs typeface="Roboto"/>
                          <a:sym typeface="Roboto"/>
                        </a:rPr>
                        <a:t>POORVI RADDI </a:t>
                      </a:r>
                      <a:endParaRPr b="1" sz="1400">
                        <a:latin typeface="Roboto"/>
                        <a:ea typeface="Roboto"/>
                        <a:cs typeface="Roboto"/>
                        <a:sym typeface="Roboto"/>
                      </a:endParaRPr>
                    </a:p>
                  </a:txBody>
                  <a:tcPr marT="34300" marB="34300" marR="68600" marL="68600"/>
                </a:tc>
                <a:tc>
                  <a:txBody>
                    <a:bodyPr/>
                    <a:lstStyle/>
                    <a:p>
                      <a:pPr indent="0" lvl="0" marL="0" marR="0" rtl="0" algn="l">
                        <a:spcBef>
                          <a:spcPts val="0"/>
                        </a:spcBef>
                        <a:spcAft>
                          <a:spcPts val="0"/>
                        </a:spcAft>
                        <a:buNone/>
                      </a:pPr>
                      <a:r>
                        <a:rPr b="1" lang="en" sz="1400">
                          <a:latin typeface="Roboto"/>
                          <a:ea typeface="Roboto"/>
                          <a:cs typeface="Roboto"/>
                          <a:sym typeface="Roboto"/>
                        </a:rPr>
                        <a:t>PES1UG20EC318</a:t>
                      </a:r>
                      <a:endParaRPr b="1" sz="1400">
                        <a:latin typeface="Roboto"/>
                        <a:ea typeface="Roboto"/>
                        <a:cs typeface="Roboto"/>
                        <a:sym typeface="Roboto"/>
                      </a:endParaRPr>
                    </a:p>
                  </a:txBody>
                  <a:tcPr marT="34300" marB="34300" marR="68600" marL="68600"/>
                </a:tc>
              </a:tr>
              <a:tr h="268500">
                <a:tc>
                  <a:txBody>
                    <a:bodyPr/>
                    <a:lstStyle/>
                    <a:p>
                      <a:pPr indent="0" lvl="0" marL="0" marR="0" rtl="0" algn="l">
                        <a:lnSpc>
                          <a:spcPct val="100000"/>
                        </a:lnSpc>
                        <a:spcBef>
                          <a:spcPts val="0"/>
                        </a:spcBef>
                        <a:spcAft>
                          <a:spcPts val="0"/>
                        </a:spcAft>
                        <a:buClr>
                          <a:schemeClr val="dk1"/>
                        </a:buClr>
                        <a:buSzPts val="1400"/>
                        <a:buFont typeface="Arial"/>
                        <a:buNone/>
                      </a:pPr>
                      <a:r>
                        <a:rPr b="1" lang="en" sz="1400">
                          <a:latin typeface="Roboto"/>
                          <a:ea typeface="Roboto"/>
                          <a:cs typeface="Roboto"/>
                          <a:sym typeface="Roboto"/>
                        </a:rPr>
                        <a:t>NIHARIKA C</a:t>
                      </a:r>
                      <a:endParaRPr b="1" sz="1400">
                        <a:latin typeface="Roboto"/>
                        <a:ea typeface="Roboto"/>
                        <a:cs typeface="Roboto"/>
                        <a:sym typeface="Roboto"/>
                      </a:endParaRPr>
                    </a:p>
                  </a:txBody>
                  <a:tcPr marT="34300" marB="34300" marR="68600" marL="68600"/>
                </a:tc>
                <a:tc>
                  <a:txBody>
                    <a:bodyPr/>
                    <a:lstStyle/>
                    <a:p>
                      <a:pPr indent="0" lvl="0" marL="0" marR="0" rtl="0" algn="l">
                        <a:spcBef>
                          <a:spcPts val="0"/>
                        </a:spcBef>
                        <a:spcAft>
                          <a:spcPts val="0"/>
                        </a:spcAft>
                        <a:buNone/>
                      </a:pPr>
                      <a:r>
                        <a:rPr b="1" lang="en" sz="1400">
                          <a:latin typeface="Roboto"/>
                          <a:ea typeface="Roboto"/>
                          <a:cs typeface="Roboto"/>
                          <a:sym typeface="Roboto"/>
                        </a:rPr>
                        <a:t>PES1UG20EC315</a:t>
                      </a:r>
                      <a:endParaRPr b="1" sz="1400">
                        <a:latin typeface="Roboto"/>
                        <a:ea typeface="Roboto"/>
                        <a:cs typeface="Roboto"/>
                        <a:sym typeface="Roboto"/>
                      </a:endParaRPr>
                    </a:p>
                  </a:txBody>
                  <a:tcPr marT="34300" marB="34300" marR="68600" marL="68600"/>
                </a:tc>
              </a:tr>
            </a:tbl>
          </a:graphicData>
        </a:graphic>
      </p:graphicFrame>
      <p:sp>
        <p:nvSpPr>
          <p:cNvPr id="165" name="Google Shape;165;p28"/>
          <p:cNvSpPr/>
          <p:nvPr/>
        </p:nvSpPr>
        <p:spPr>
          <a:xfrm>
            <a:off x="1049198" y="3216450"/>
            <a:ext cx="2715000" cy="282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400" u="none" cap="none" strike="noStrike">
                <a:solidFill>
                  <a:schemeClr val="dk1"/>
                </a:solidFill>
                <a:latin typeface="Roboto Medium"/>
                <a:ea typeface="Roboto Medium"/>
                <a:cs typeface="Roboto Medium"/>
                <a:sym typeface="Roboto Medium"/>
              </a:rPr>
              <a:t>Guide :  Karpagavalli S (ECE)</a:t>
            </a:r>
            <a:endParaRPr sz="1400">
              <a:solidFill>
                <a:schemeClr val="dk1"/>
              </a:solidFill>
              <a:latin typeface="Roboto Medium"/>
              <a:ea typeface="Roboto Medium"/>
              <a:cs typeface="Roboto Medium"/>
              <a:sym typeface="Roboto Medium"/>
            </a:endParaRPr>
          </a:p>
        </p:txBody>
      </p:sp>
      <p:sp>
        <p:nvSpPr>
          <p:cNvPr id="166" name="Google Shape;166;p28"/>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937200" y="237750"/>
            <a:ext cx="6763800" cy="5043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Depiction</a:t>
            </a:r>
            <a:r>
              <a:rPr lang="en"/>
              <a:t> of loss during training and validation</a:t>
            </a:r>
            <a:endParaRPr/>
          </a:p>
        </p:txBody>
      </p:sp>
      <p:sp>
        <p:nvSpPr>
          <p:cNvPr id="305" name="Google Shape;305;p46"/>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306" name="Google Shape;306;p46"/>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307" name="Google Shape;307;p46"/>
          <p:cNvPicPr preferRelativeResize="0"/>
          <p:nvPr/>
        </p:nvPicPr>
        <p:blipFill>
          <a:blip r:embed="rId3">
            <a:alphaModFix/>
          </a:blip>
          <a:stretch>
            <a:fillRect/>
          </a:stretch>
        </p:blipFill>
        <p:spPr>
          <a:xfrm>
            <a:off x="937200" y="896150"/>
            <a:ext cx="6000750" cy="407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AUC score</a:t>
            </a:r>
            <a:endParaRPr/>
          </a:p>
        </p:txBody>
      </p:sp>
      <p:sp>
        <p:nvSpPr>
          <p:cNvPr id="313" name="Google Shape;313;p47"/>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200"/>
              </a:spcAft>
              <a:buNone/>
            </a:pPr>
            <a:r>
              <a:t/>
            </a:r>
            <a:endParaRPr/>
          </a:p>
        </p:txBody>
      </p:sp>
      <p:sp>
        <p:nvSpPr>
          <p:cNvPr id="314" name="Google Shape;314;p47"/>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315" name="Google Shape;315;p47"/>
          <p:cNvPicPr preferRelativeResize="0"/>
          <p:nvPr/>
        </p:nvPicPr>
        <p:blipFill>
          <a:blip r:embed="rId3">
            <a:alphaModFix/>
          </a:blip>
          <a:stretch>
            <a:fillRect/>
          </a:stretch>
        </p:blipFill>
        <p:spPr>
          <a:xfrm>
            <a:off x="937188" y="823925"/>
            <a:ext cx="6029325" cy="409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2800"/>
              <a:t>Comparison with Literature Survey</a:t>
            </a:r>
            <a:endParaRPr sz="2800"/>
          </a:p>
        </p:txBody>
      </p:sp>
      <p:sp>
        <p:nvSpPr>
          <p:cNvPr id="321" name="Google Shape;321;p48"/>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298450" lvl="0" marL="457200" rtl="0" algn="l">
              <a:spcBef>
                <a:spcPts val="1100"/>
              </a:spcBef>
              <a:spcAft>
                <a:spcPts val="0"/>
              </a:spcAft>
              <a:buSzPts val="1100"/>
              <a:buAutoNum type="arabicPeriod"/>
            </a:pPr>
            <a:r>
              <a:rPr lang="en"/>
              <a:t>Majority of research papers have trained the data using inbuilt classifiers whereas we created our own ANN model. The accuracy of our model is around 89% which is equivalent to many inbuilt classifier models and better than self created neural models.</a:t>
            </a:r>
            <a:endParaRPr/>
          </a:p>
          <a:p>
            <a:pPr indent="0" lvl="0" marL="457200" rtl="0" algn="l">
              <a:spcBef>
                <a:spcPts val="1100"/>
              </a:spcBef>
              <a:spcAft>
                <a:spcPts val="200"/>
              </a:spcAft>
              <a:buNone/>
            </a:pPr>
            <a:r>
              <a:t/>
            </a:r>
            <a:endParaRPr/>
          </a:p>
        </p:txBody>
      </p:sp>
      <p:sp>
        <p:nvSpPr>
          <p:cNvPr id="322" name="Google Shape;322;p48"/>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323" name="Google Shape;323;p48"/>
          <p:cNvPicPr preferRelativeResize="0"/>
          <p:nvPr/>
        </p:nvPicPr>
        <p:blipFill rotWithShape="1">
          <a:blip r:embed="rId3">
            <a:alphaModFix/>
          </a:blip>
          <a:srcRect b="15110" l="0" r="0" t="0"/>
          <a:stretch/>
        </p:blipFill>
        <p:spPr>
          <a:xfrm>
            <a:off x="1339425" y="2889375"/>
            <a:ext cx="3798825" cy="1872275"/>
          </a:xfrm>
          <a:prstGeom prst="rect">
            <a:avLst/>
          </a:prstGeom>
          <a:noFill/>
          <a:ln>
            <a:noFill/>
          </a:ln>
        </p:spPr>
      </p:pic>
      <p:pic>
        <p:nvPicPr>
          <p:cNvPr id="324" name="Google Shape;324;p48"/>
          <p:cNvPicPr preferRelativeResize="0"/>
          <p:nvPr/>
        </p:nvPicPr>
        <p:blipFill rotWithShape="1">
          <a:blip r:embed="rId4">
            <a:alphaModFix/>
          </a:blip>
          <a:srcRect b="69171" l="0" r="0" t="0"/>
          <a:stretch/>
        </p:blipFill>
        <p:spPr>
          <a:xfrm>
            <a:off x="1339425" y="1943625"/>
            <a:ext cx="5005574" cy="84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330" name="Google Shape;330;p49"/>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None/>
            </a:pPr>
            <a:r>
              <a:rPr lang="en"/>
              <a:t>2. We have used mutual_info_classif to extract features. During survey we found that few of them have used Principal Component Analysis. The performance of our model is similar to their model.</a:t>
            </a:r>
            <a:endParaRPr/>
          </a:p>
          <a:p>
            <a:pPr indent="0" lvl="0" marL="0" rtl="0" algn="l">
              <a:spcBef>
                <a:spcPts val="1100"/>
              </a:spcBef>
              <a:spcAft>
                <a:spcPts val="200"/>
              </a:spcAft>
              <a:buNone/>
            </a:pPr>
            <a:r>
              <a:t/>
            </a:r>
            <a:endParaRPr/>
          </a:p>
        </p:txBody>
      </p:sp>
      <p:sp>
        <p:nvSpPr>
          <p:cNvPr id="331" name="Google Shape;331;p49"/>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1026450" y="2067450"/>
            <a:ext cx="6763800" cy="504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
              <a:t>THANK YOU</a:t>
            </a:r>
            <a:endParaRPr/>
          </a:p>
        </p:txBody>
      </p:sp>
      <p:sp>
        <p:nvSpPr>
          <p:cNvPr id="337" name="Google Shape;337;p50"/>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1030700" y="237750"/>
            <a:ext cx="6763800" cy="504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LITERATURE </a:t>
            </a:r>
            <a:r>
              <a:rPr lang="en"/>
              <a:t>SURVEY</a:t>
            </a:r>
            <a:endParaRPr/>
          </a:p>
        </p:txBody>
      </p:sp>
      <p:sp>
        <p:nvSpPr>
          <p:cNvPr id="343" name="Google Shape;343;p51"/>
          <p:cNvSpPr txBox="1"/>
          <p:nvPr>
            <p:ph idx="1" type="body"/>
          </p:nvPr>
        </p:nvSpPr>
        <p:spPr>
          <a:xfrm>
            <a:off x="1009100" y="1208850"/>
            <a:ext cx="6807000" cy="3865500"/>
          </a:xfrm>
          <a:prstGeom prst="rect">
            <a:avLst/>
          </a:prstGeom>
          <a:noFill/>
          <a:ln>
            <a:noFill/>
          </a:ln>
        </p:spPr>
        <p:txBody>
          <a:bodyPr anchorCtr="0" anchor="t" bIns="34275" lIns="68575" spcFirstLastPara="1" rIns="68575" wrap="square" tIns="34275">
            <a:normAutofit/>
          </a:bodyPr>
          <a:lstStyle/>
          <a:p>
            <a:pPr indent="-146050" lvl="0" marL="139700" rtl="0" algn="l">
              <a:lnSpc>
                <a:spcPct val="115000"/>
              </a:lnSpc>
              <a:spcBef>
                <a:spcPts val="0"/>
              </a:spcBef>
              <a:spcAft>
                <a:spcPts val="0"/>
              </a:spcAft>
              <a:buSzPts val="1100"/>
              <a:buChar char="•"/>
            </a:pPr>
            <a:r>
              <a:rPr lang="en"/>
              <a:t>Several studies on default prediction have been done, and below are a few reviews.</a:t>
            </a:r>
            <a:endParaRPr/>
          </a:p>
          <a:p>
            <a:pPr indent="-146050" lvl="0" marL="139700" rtl="0" algn="l">
              <a:lnSpc>
                <a:spcPct val="115000"/>
              </a:lnSpc>
              <a:spcBef>
                <a:spcPts val="1200"/>
              </a:spcBef>
              <a:spcAft>
                <a:spcPts val="0"/>
              </a:spcAft>
              <a:buSzPts val="1100"/>
              <a:buChar char="•"/>
            </a:pPr>
            <a:r>
              <a:rPr lang="en"/>
              <a:t>Research papers and websites we have referred for this particular problem statements are: </a:t>
            </a:r>
            <a:endParaRPr/>
          </a:p>
          <a:p>
            <a:pPr indent="-190500" lvl="1" marL="596900" rtl="0" algn="l">
              <a:lnSpc>
                <a:spcPct val="115000"/>
              </a:lnSpc>
              <a:spcBef>
                <a:spcPts val="400"/>
              </a:spcBef>
              <a:spcAft>
                <a:spcPts val="0"/>
              </a:spcAft>
              <a:buSzPts val="1200"/>
              <a:buAutoNum type="arabicPeriod"/>
            </a:pPr>
            <a:r>
              <a:rPr lang="en"/>
              <a:t> Loan Default Predictive Analytics - </a:t>
            </a:r>
            <a:r>
              <a:rPr lang="en" u="sng">
                <a:solidFill>
                  <a:schemeClr val="hlink"/>
                </a:solidFill>
                <a:hlinkClick r:id="rId3"/>
              </a:rPr>
              <a:t>https://ieeexplore.ieee.org/stamp/stamp.jsp?tp=&amp;arnumber=9848906</a:t>
            </a:r>
            <a:endParaRPr/>
          </a:p>
          <a:p>
            <a:pPr indent="-190500" lvl="1" marL="596900" rtl="0" algn="l">
              <a:lnSpc>
                <a:spcPct val="115000"/>
              </a:lnSpc>
              <a:spcBef>
                <a:spcPts val="500"/>
              </a:spcBef>
              <a:spcAft>
                <a:spcPts val="0"/>
              </a:spcAft>
              <a:buSzPts val="1200"/>
              <a:buAutoNum type="arabicPeriod"/>
            </a:pPr>
            <a:r>
              <a:rPr lang="en"/>
              <a:t> </a:t>
            </a:r>
            <a:r>
              <a:rPr lang="en" u="sng">
                <a:solidFill>
                  <a:schemeClr val="hlink"/>
                </a:solidFill>
                <a:hlinkClick r:id="rId4"/>
              </a:rPr>
              <a:t>https://medium.com/@ruinian/an-introduction-to-adasyn-with-code-1383a5ece7aa</a:t>
            </a:r>
            <a:endParaRPr/>
          </a:p>
          <a:p>
            <a:pPr indent="-190500" lvl="1" marL="596900" rtl="0" algn="l">
              <a:lnSpc>
                <a:spcPct val="115000"/>
              </a:lnSpc>
              <a:spcBef>
                <a:spcPts val="500"/>
              </a:spcBef>
              <a:spcAft>
                <a:spcPts val="0"/>
              </a:spcAft>
              <a:buSzPts val="1200"/>
              <a:buAutoNum type="arabicPeriod"/>
            </a:pPr>
            <a:r>
              <a:rPr lang="en"/>
              <a:t> </a:t>
            </a:r>
            <a:r>
              <a:rPr lang="en" u="sng">
                <a:solidFill>
                  <a:schemeClr val="hlink"/>
                </a:solidFill>
                <a:hlinkClick r:id="rId5"/>
              </a:rPr>
              <a:t>https://ieeexplore.ieee.org/document/894460</a:t>
            </a:r>
            <a:r>
              <a:rPr lang="en" u="sng">
                <a:solidFill>
                  <a:schemeClr val="hlink"/>
                </a:solidFill>
                <a:hlinkClick r:id="rId6"/>
              </a:rPr>
              <a:t>5</a:t>
            </a:r>
            <a:endParaRPr u="sng">
              <a:solidFill>
                <a:srgbClr val="92D050"/>
              </a:solidFill>
            </a:endParaRPr>
          </a:p>
          <a:p>
            <a:pPr indent="-190500" lvl="1" marL="596900" rtl="0" algn="l">
              <a:lnSpc>
                <a:spcPct val="115000"/>
              </a:lnSpc>
              <a:spcBef>
                <a:spcPts val="500"/>
              </a:spcBef>
              <a:spcAft>
                <a:spcPts val="0"/>
              </a:spcAft>
              <a:buSzPts val="1200"/>
              <a:buAutoNum type="arabicPeriod"/>
            </a:pPr>
            <a:r>
              <a:rPr lang="en" u="sng">
                <a:solidFill>
                  <a:srgbClr val="92D050"/>
                </a:solidFill>
              </a:rPr>
              <a:t>https://www.irjet.in/archives/V5/i4/IRJET-V5I4942.pdf</a:t>
            </a:r>
            <a:endParaRPr u="sng">
              <a:solidFill>
                <a:srgbClr val="92D050"/>
              </a:solidFill>
            </a:endParaRPr>
          </a:p>
        </p:txBody>
      </p:sp>
      <p:sp>
        <p:nvSpPr>
          <p:cNvPr id="344" name="Google Shape;344;p51"/>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952388" y="128625"/>
            <a:ext cx="6763800" cy="504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2400"/>
              <a:buFont typeface="Arial"/>
              <a:buNone/>
            </a:pPr>
            <a:r>
              <a:rPr lang="en" sz="2400"/>
              <a:t>[1] Loan Default Predictive Analytics</a:t>
            </a:r>
            <a:endParaRPr sz="2400"/>
          </a:p>
        </p:txBody>
      </p:sp>
      <p:sp>
        <p:nvSpPr>
          <p:cNvPr id="350" name="Google Shape;350;p52"/>
          <p:cNvSpPr txBox="1"/>
          <p:nvPr>
            <p:ph idx="1" type="body"/>
          </p:nvPr>
        </p:nvSpPr>
        <p:spPr>
          <a:xfrm>
            <a:off x="976200" y="1488425"/>
            <a:ext cx="6894900" cy="3452400"/>
          </a:xfrm>
          <a:prstGeom prst="rect">
            <a:avLst/>
          </a:prstGeom>
          <a:noFill/>
          <a:ln>
            <a:noFill/>
          </a:ln>
        </p:spPr>
        <p:txBody>
          <a:bodyPr anchorCtr="0" anchor="t" bIns="34275" lIns="68575" spcFirstLastPara="1" rIns="68575" wrap="square" tIns="34275">
            <a:noAutofit/>
          </a:bodyPr>
          <a:lstStyle/>
          <a:p>
            <a:pPr indent="-141922" lvl="0" marL="139700" rtl="0" algn="l">
              <a:lnSpc>
                <a:spcPct val="95000"/>
              </a:lnSpc>
              <a:spcBef>
                <a:spcPts val="0"/>
              </a:spcBef>
              <a:spcAft>
                <a:spcPts val="0"/>
              </a:spcAft>
              <a:buSzPts val="1035"/>
              <a:buFont typeface="Noto Sans Symbols"/>
              <a:buChar char="⮚"/>
            </a:pPr>
            <a:r>
              <a:rPr lang="en" sz="1290"/>
              <a:t> Topics covered : Loan-default, Imbalanced dataset, Adaptive synthetic sampling (ADASYN), Neural network (NN)</a:t>
            </a:r>
            <a:r>
              <a:rPr lang="en" sz="1290"/>
              <a:t> </a:t>
            </a:r>
            <a:endParaRPr sz="1290"/>
          </a:p>
          <a:p>
            <a:pPr indent="-141922" lvl="0" marL="139700" rtl="0" algn="l">
              <a:lnSpc>
                <a:spcPct val="95000"/>
              </a:lnSpc>
              <a:spcBef>
                <a:spcPts val="1200"/>
              </a:spcBef>
              <a:spcAft>
                <a:spcPts val="0"/>
              </a:spcAft>
              <a:buSzPts val="1035"/>
              <a:buChar char="⮚"/>
            </a:pPr>
            <a:r>
              <a:rPr lang="en" sz="1290"/>
              <a:t>Methodology : </a:t>
            </a:r>
            <a:endParaRPr sz="1290"/>
          </a:p>
          <a:p>
            <a:pPr indent="-248920" lvl="1" marL="393700" rtl="0" algn="l">
              <a:lnSpc>
                <a:spcPct val="95000"/>
              </a:lnSpc>
              <a:spcBef>
                <a:spcPts val="400"/>
              </a:spcBef>
              <a:spcAft>
                <a:spcPts val="0"/>
              </a:spcAft>
              <a:buSzPts val="1120"/>
              <a:buAutoNum type="arabicPeriod"/>
            </a:pPr>
            <a:r>
              <a:rPr lang="en" sz="1120"/>
              <a:t>Dataset used : Loan statistics from lending club, an online P2P firm. </a:t>
            </a:r>
            <a:endParaRPr sz="1120"/>
          </a:p>
          <a:p>
            <a:pPr indent="-256222" lvl="2" marL="609600" rtl="0" algn="l">
              <a:lnSpc>
                <a:spcPct val="95000"/>
              </a:lnSpc>
              <a:spcBef>
                <a:spcPts val="500"/>
              </a:spcBef>
              <a:spcAft>
                <a:spcPts val="0"/>
              </a:spcAft>
              <a:buSzPts val="1035"/>
              <a:buChar char="●"/>
            </a:pPr>
            <a:r>
              <a:rPr lang="en" sz="1035"/>
              <a:t>Data contains 74 columns and 887371 rows. Features – Int. Rate, employed, Salary, etc</a:t>
            </a:r>
            <a:endParaRPr sz="1035"/>
          </a:p>
          <a:p>
            <a:pPr indent="-256222" lvl="2" marL="609600" rtl="0" algn="l">
              <a:lnSpc>
                <a:spcPct val="95000"/>
              </a:lnSpc>
              <a:spcBef>
                <a:spcPts val="500"/>
              </a:spcBef>
              <a:spcAft>
                <a:spcPts val="0"/>
              </a:spcAft>
              <a:buSzPts val="1035"/>
              <a:buChar char="●"/>
            </a:pPr>
            <a:r>
              <a:rPr lang="en" sz="1035"/>
              <a:t>The loan status which is a categorical data type that has been categorized into two primary categories, “Default” and “Fully Paid.”</a:t>
            </a:r>
            <a:endParaRPr sz="1035"/>
          </a:p>
          <a:p>
            <a:pPr indent="-248920" lvl="1" marL="393700" rtl="0" algn="l">
              <a:lnSpc>
                <a:spcPct val="95000"/>
              </a:lnSpc>
              <a:spcBef>
                <a:spcPts val="500"/>
              </a:spcBef>
              <a:spcAft>
                <a:spcPts val="0"/>
              </a:spcAft>
              <a:buSzPts val="1120"/>
              <a:buAutoNum type="arabicPeriod"/>
            </a:pPr>
            <a:r>
              <a:rPr lang="en" sz="1120"/>
              <a:t>Data pre-processing: data was cleaned by removing NaN values and appropriate features were extracted relevant to the problem statement.</a:t>
            </a:r>
            <a:endParaRPr sz="1120"/>
          </a:p>
          <a:p>
            <a:pPr indent="-248920" lvl="1" marL="393700" rtl="0" algn="l">
              <a:lnSpc>
                <a:spcPct val="95000"/>
              </a:lnSpc>
              <a:spcBef>
                <a:spcPts val="500"/>
              </a:spcBef>
              <a:spcAft>
                <a:spcPts val="0"/>
              </a:spcAft>
              <a:buSzPts val="1120"/>
              <a:buAutoNum type="arabicPeriod"/>
            </a:pPr>
            <a:r>
              <a:rPr lang="en" sz="1120"/>
              <a:t>Balancing of imbalanced data set:</a:t>
            </a:r>
            <a:endParaRPr sz="1120"/>
          </a:p>
          <a:p>
            <a:pPr indent="-256222" lvl="2" marL="609600" rtl="0" algn="l">
              <a:lnSpc>
                <a:spcPct val="95000"/>
              </a:lnSpc>
              <a:spcBef>
                <a:spcPts val="500"/>
              </a:spcBef>
              <a:spcAft>
                <a:spcPts val="0"/>
              </a:spcAft>
              <a:buSzPts val="1035"/>
              <a:buAutoNum type="arabicPeriod"/>
            </a:pPr>
            <a:r>
              <a:rPr lang="en" sz="1035"/>
              <a:t>Unlike other approaches where they have used oversampling or under sampling, the authors have used ADASYN approach to handle imbalanced data set. </a:t>
            </a:r>
            <a:endParaRPr sz="1035"/>
          </a:p>
          <a:p>
            <a:pPr indent="-256222" lvl="2" marL="609600" rtl="0" algn="l">
              <a:lnSpc>
                <a:spcPct val="95000"/>
              </a:lnSpc>
              <a:spcBef>
                <a:spcPts val="500"/>
              </a:spcBef>
              <a:spcAft>
                <a:spcPts val="0"/>
              </a:spcAft>
              <a:buSzPts val="1035"/>
              <a:buAutoNum type="arabicPeriod"/>
            </a:pPr>
            <a:r>
              <a:rPr lang="en" sz="1035"/>
              <a:t>This approach introduced synthetic data for the minority data set which helped in improving the accuracy of the model</a:t>
            </a:r>
            <a:endParaRPr sz="1035"/>
          </a:p>
          <a:p>
            <a:pPr indent="-256222" lvl="2" marL="609600" rtl="0" algn="l">
              <a:lnSpc>
                <a:spcPct val="95000"/>
              </a:lnSpc>
              <a:spcBef>
                <a:spcPts val="500"/>
              </a:spcBef>
              <a:spcAft>
                <a:spcPts val="0"/>
              </a:spcAft>
              <a:buSzPts val="1035"/>
              <a:buAutoNum type="arabicPeriod"/>
            </a:pPr>
            <a:r>
              <a:rPr lang="en" sz="1035"/>
              <a:t>The top four characteristics with the greatest score were chosen for usage. The chosen features, were grouped and assigned to the variable (x) representing the independent variables, to aid in the prediction of the dependent variable (y) which is the loan status</a:t>
            </a:r>
            <a:endParaRPr sz="1035"/>
          </a:p>
        </p:txBody>
      </p:sp>
      <p:sp>
        <p:nvSpPr>
          <p:cNvPr id="351" name="Google Shape;351;p52"/>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52" name="Google Shape;352;p52"/>
          <p:cNvSpPr txBox="1"/>
          <p:nvPr/>
        </p:nvSpPr>
        <p:spPr>
          <a:xfrm>
            <a:off x="2076158" y="632929"/>
            <a:ext cx="4632600" cy="469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Roboto Medium"/>
                <a:ea typeface="Roboto Medium"/>
                <a:cs typeface="Roboto Medium"/>
                <a:sym typeface="Roboto Medium"/>
              </a:rPr>
              <a:t>2022 IEEE World Conference on Applied Intelligence and Computing </a:t>
            </a:r>
            <a:r>
              <a:rPr lang="en" sz="1400">
                <a:solidFill>
                  <a:schemeClr val="dk1"/>
                </a:solidFill>
                <a:latin typeface="Roboto Medium"/>
                <a:ea typeface="Roboto Medium"/>
                <a:cs typeface="Roboto Medium"/>
                <a:sym typeface="Roboto Medium"/>
              </a:rPr>
              <a:t>	</a:t>
            </a:r>
            <a:endParaRPr sz="1400">
              <a:solidFill>
                <a:schemeClr val="dk1"/>
              </a:solidFill>
              <a:latin typeface="Roboto Medium"/>
              <a:ea typeface="Roboto Medium"/>
              <a:cs typeface="Roboto Medium"/>
              <a:sym typeface="Roboto Medium"/>
            </a:endParaRPr>
          </a:p>
        </p:txBody>
      </p:sp>
      <p:sp>
        <p:nvSpPr>
          <p:cNvPr id="353" name="Google Shape;353;p52"/>
          <p:cNvSpPr txBox="1"/>
          <p:nvPr/>
        </p:nvSpPr>
        <p:spPr>
          <a:xfrm>
            <a:off x="642049" y="1113889"/>
            <a:ext cx="78600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Roboto Medium"/>
                <a:ea typeface="Roboto Medium"/>
                <a:cs typeface="Roboto Medium"/>
                <a:sym typeface="Roboto Medium"/>
              </a:rPr>
              <a:t>Authors : Ebenezer Owusu, Richard Quainoo, Justice Kwame Appati, Solomon Mensah* - University of Ghana</a:t>
            </a:r>
            <a:endParaRPr sz="1100">
              <a:latin typeface="Roboto Medium"/>
              <a:ea typeface="Roboto Medium"/>
              <a:cs typeface="Roboto Medium"/>
              <a:sym typeface="Robot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idx="1" type="body"/>
          </p:nvPr>
        </p:nvSpPr>
        <p:spPr>
          <a:xfrm>
            <a:off x="937200" y="428625"/>
            <a:ext cx="6653400" cy="1348200"/>
          </a:xfrm>
          <a:prstGeom prst="rect">
            <a:avLst/>
          </a:prstGeom>
          <a:noFill/>
          <a:ln>
            <a:noFill/>
          </a:ln>
        </p:spPr>
        <p:txBody>
          <a:bodyPr anchorCtr="0" anchor="t" bIns="34275" lIns="68575" spcFirstLastPara="1" rIns="68575" wrap="square" tIns="34275">
            <a:noAutofit/>
          </a:bodyPr>
          <a:lstStyle/>
          <a:p>
            <a:pPr indent="-139700" lvl="1" marL="342900" rtl="0" algn="l">
              <a:spcBef>
                <a:spcPts val="200"/>
              </a:spcBef>
              <a:spcAft>
                <a:spcPts val="0"/>
              </a:spcAft>
              <a:buSzPts val="1400"/>
              <a:buAutoNum type="arabicPeriod" startAt="4"/>
            </a:pPr>
            <a:r>
              <a:rPr lang="en"/>
              <a:t>NN architecture was used to predict the outcome. </a:t>
            </a:r>
            <a:endParaRPr/>
          </a:p>
          <a:p>
            <a:pPr indent="-139700" lvl="2" marL="546100" rtl="0" algn="l">
              <a:spcBef>
                <a:spcPts val="200"/>
              </a:spcBef>
              <a:spcAft>
                <a:spcPts val="0"/>
              </a:spcAft>
              <a:buSzPts val="1400"/>
              <a:buAutoNum type="arabicPeriod"/>
            </a:pPr>
            <a:r>
              <a:rPr lang="en"/>
              <a:t>The chosen optimizer for this function is the Adam stochastic gradient descent algorithm</a:t>
            </a:r>
            <a:endParaRPr/>
          </a:p>
          <a:p>
            <a:pPr indent="-139700" lvl="2" marL="546100" rtl="0" algn="l">
              <a:spcBef>
                <a:spcPts val="200"/>
              </a:spcBef>
              <a:spcAft>
                <a:spcPts val="0"/>
              </a:spcAft>
              <a:buSzPts val="1400"/>
              <a:buAutoNum type="arabicPeriod"/>
            </a:pPr>
            <a:r>
              <a:rPr lang="en"/>
              <a:t>Forward propagation is used to activate neurons in such a way that their activity is constrained by weights. The activations are repeated until the expected outcomes y are obtained.</a:t>
            </a:r>
            <a:endParaRPr/>
          </a:p>
          <a:p>
            <a:pPr indent="-139700" lvl="2" marL="546100" rtl="0" algn="l">
              <a:spcBef>
                <a:spcPts val="200"/>
              </a:spcBef>
              <a:spcAft>
                <a:spcPts val="0"/>
              </a:spcAft>
              <a:buSzPts val="1400"/>
              <a:buAutoNum type="arabicPeriod"/>
            </a:pPr>
            <a:r>
              <a:rPr lang="en"/>
              <a:t>Error is calculated and weights are updated according to the error</a:t>
            </a:r>
            <a:endParaRPr/>
          </a:p>
          <a:p>
            <a:pPr indent="-139700" lvl="1" marL="342900" rtl="0" algn="l">
              <a:spcBef>
                <a:spcPts val="200"/>
              </a:spcBef>
              <a:spcAft>
                <a:spcPts val="200"/>
              </a:spcAft>
              <a:buSzPts val="1400"/>
              <a:buAutoNum type="arabicPeriod" startAt="4"/>
            </a:pPr>
            <a:r>
              <a:rPr lang="en"/>
              <a:t>The output of this method resulted in a model with an accuracy score of 0.92</a:t>
            </a:r>
            <a:endParaRPr/>
          </a:p>
        </p:txBody>
      </p:sp>
      <p:pic>
        <p:nvPicPr>
          <p:cNvPr id="359" name="Google Shape;359;p53"/>
          <p:cNvPicPr preferRelativeResize="0"/>
          <p:nvPr/>
        </p:nvPicPr>
        <p:blipFill rotWithShape="1">
          <a:blip r:embed="rId3">
            <a:alphaModFix/>
          </a:blip>
          <a:srcRect b="0" l="0" r="0" t="0"/>
          <a:stretch/>
        </p:blipFill>
        <p:spPr>
          <a:xfrm>
            <a:off x="4572000" y="2135350"/>
            <a:ext cx="3798825" cy="2205450"/>
          </a:xfrm>
          <a:prstGeom prst="rect">
            <a:avLst/>
          </a:prstGeom>
          <a:noFill/>
          <a:ln>
            <a:noFill/>
          </a:ln>
        </p:spPr>
      </p:pic>
      <p:sp>
        <p:nvSpPr>
          <p:cNvPr id="360" name="Google Shape;360;p53"/>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61" name="Google Shape;361;p53"/>
          <p:cNvSpPr txBox="1"/>
          <p:nvPr/>
        </p:nvSpPr>
        <p:spPr>
          <a:xfrm>
            <a:off x="140275" y="1830450"/>
            <a:ext cx="4488900" cy="2371200"/>
          </a:xfrm>
          <a:prstGeom prst="rect">
            <a:avLst/>
          </a:prstGeom>
          <a:noFill/>
          <a:ln>
            <a:noFill/>
          </a:ln>
        </p:spPr>
        <p:txBody>
          <a:bodyPr anchorCtr="0" anchor="t" bIns="91425" lIns="91425" spcFirstLastPara="1" rIns="91425" wrap="square" tIns="91425">
            <a:spAutoFit/>
          </a:bodyPr>
          <a:lstStyle/>
          <a:p>
            <a:pPr indent="0" lvl="1" marL="139700" rtl="0" algn="l">
              <a:lnSpc>
                <a:spcPct val="95000"/>
              </a:lnSpc>
              <a:spcBef>
                <a:spcPts val="500"/>
              </a:spcBef>
              <a:spcAft>
                <a:spcPts val="0"/>
              </a:spcAft>
              <a:buNone/>
            </a:pPr>
            <a:r>
              <a:rPr b="1" lang="en" sz="1180">
                <a:solidFill>
                  <a:srgbClr val="262626"/>
                </a:solidFill>
                <a:latin typeface="Roboto"/>
                <a:ea typeface="Roboto"/>
                <a:cs typeface="Roboto"/>
                <a:sym typeface="Roboto"/>
              </a:rPr>
              <a:t>Results:</a:t>
            </a:r>
            <a:r>
              <a:rPr lang="en" sz="1180">
                <a:solidFill>
                  <a:srgbClr val="262626"/>
                </a:solidFill>
                <a:latin typeface="Roboto Medium"/>
                <a:ea typeface="Roboto Medium"/>
                <a:cs typeface="Roboto Medium"/>
                <a:sym typeface="Roboto Medium"/>
              </a:rPr>
              <a:t> </a:t>
            </a:r>
            <a:endParaRPr sz="1180">
              <a:solidFill>
                <a:srgbClr val="262626"/>
              </a:solidFill>
              <a:latin typeface="Roboto Medium"/>
              <a:ea typeface="Roboto Medium"/>
              <a:cs typeface="Roboto Medium"/>
              <a:sym typeface="Roboto Medium"/>
            </a:endParaRPr>
          </a:p>
          <a:p>
            <a:pPr indent="0" lvl="1" marL="139700" rtl="0" algn="l">
              <a:lnSpc>
                <a:spcPct val="95000"/>
              </a:lnSpc>
              <a:spcBef>
                <a:spcPts val="500"/>
              </a:spcBef>
              <a:spcAft>
                <a:spcPts val="0"/>
              </a:spcAft>
              <a:buNone/>
            </a:pPr>
            <a:r>
              <a:rPr lang="en" sz="1040">
                <a:solidFill>
                  <a:srgbClr val="262626"/>
                </a:solidFill>
                <a:latin typeface="Roboto Medium"/>
                <a:ea typeface="Roboto Medium"/>
                <a:cs typeface="Roboto Medium"/>
                <a:sym typeface="Roboto Medium"/>
              </a:rPr>
              <a:t>The prediction accuracy of 94.1% is obtained. This performance is the highest score across multiple experiments with different batch sizes and epochs. The findings clearly demonstrate that the proposed technique is very promising.</a:t>
            </a:r>
            <a:endParaRPr sz="1040">
              <a:solidFill>
                <a:srgbClr val="262626"/>
              </a:solidFill>
              <a:latin typeface="Roboto Medium"/>
              <a:ea typeface="Roboto Medium"/>
              <a:cs typeface="Roboto Medium"/>
              <a:sym typeface="Roboto Medium"/>
            </a:endParaRPr>
          </a:p>
          <a:p>
            <a:pPr indent="0" lvl="1" marL="139700" rtl="0" algn="l">
              <a:lnSpc>
                <a:spcPct val="95000"/>
              </a:lnSpc>
              <a:spcBef>
                <a:spcPts val="500"/>
              </a:spcBef>
              <a:spcAft>
                <a:spcPts val="0"/>
              </a:spcAft>
              <a:buNone/>
            </a:pPr>
            <a:r>
              <a:t/>
            </a:r>
            <a:endParaRPr sz="1040">
              <a:solidFill>
                <a:srgbClr val="262626"/>
              </a:solidFill>
              <a:latin typeface="Roboto Medium"/>
              <a:ea typeface="Roboto Medium"/>
              <a:cs typeface="Roboto Medium"/>
              <a:sym typeface="Roboto Medium"/>
            </a:endParaRPr>
          </a:p>
          <a:p>
            <a:pPr indent="0" lvl="1" marL="139700" rtl="0" algn="l">
              <a:lnSpc>
                <a:spcPct val="95000"/>
              </a:lnSpc>
              <a:spcBef>
                <a:spcPts val="500"/>
              </a:spcBef>
              <a:spcAft>
                <a:spcPts val="0"/>
              </a:spcAft>
              <a:buClr>
                <a:schemeClr val="dk1"/>
              </a:buClr>
              <a:buSzPts val="980"/>
              <a:buFont typeface="Arial"/>
              <a:buNone/>
            </a:pPr>
            <a:r>
              <a:rPr b="1" lang="en" sz="1180">
                <a:solidFill>
                  <a:srgbClr val="262626"/>
                </a:solidFill>
                <a:latin typeface="Roboto"/>
                <a:ea typeface="Roboto"/>
                <a:cs typeface="Roboto"/>
                <a:sym typeface="Roboto"/>
              </a:rPr>
              <a:t>Conclusion</a:t>
            </a:r>
            <a:r>
              <a:rPr lang="en" sz="1040">
                <a:solidFill>
                  <a:srgbClr val="262626"/>
                </a:solidFill>
                <a:latin typeface="Roboto Medium"/>
                <a:ea typeface="Roboto Medium"/>
                <a:cs typeface="Roboto Medium"/>
                <a:sym typeface="Roboto Medium"/>
              </a:rPr>
              <a:t>: </a:t>
            </a:r>
            <a:endParaRPr sz="1040">
              <a:solidFill>
                <a:srgbClr val="262626"/>
              </a:solidFill>
              <a:latin typeface="Roboto Medium"/>
              <a:ea typeface="Roboto Medium"/>
              <a:cs typeface="Roboto Medium"/>
              <a:sym typeface="Roboto Medium"/>
            </a:endParaRPr>
          </a:p>
          <a:p>
            <a:pPr indent="0" lvl="1" marL="139700" rtl="0" algn="l">
              <a:lnSpc>
                <a:spcPct val="95000"/>
              </a:lnSpc>
              <a:spcBef>
                <a:spcPts val="500"/>
              </a:spcBef>
              <a:spcAft>
                <a:spcPts val="0"/>
              </a:spcAft>
              <a:buClr>
                <a:schemeClr val="dk1"/>
              </a:buClr>
              <a:buSzPts val="840"/>
              <a:buFont typeface="Arial"/>
              <a:buNone/>
            </a:pPr>
            <a:r>
              <a:rPr lang="en" sz="1040">
                <a:solidFill>
                  <a:srgbClr val="262626"/>
                </a:solidFill>
                <a:latin typeface="Roboto Medium"/>
                <a:ea typeface="Roboto Medium"/>
                <a:cs typeface="Roboto Medium"/>
                <a:sym typeface="Roboto Medium"/>
              </a:rPr>
              <a:t>The ADASYN minority oversampling technique produced better, less biased prediction results that were visible after the forecast was made.</a:t>
            </a:r>
            <a:endParaRPr sz="1040">
              <a:solidFill>
                <a:srgbClr val="262626"/>
              </a:solidFill>
              <a:latin typeface="Roboto Medium"/>
              <a:ea typeface="Roboto Medium"/>
              <a:cs typeface="Roboto Medium"/>
              <a:sym typeface="Roboto Medium"/>
            </a:endParaRPr>
          </a:p>
          <a:p>
            <a:pPr indent="0" lvl="1" marL="139700" rtl="0" algn="l">
              <a:lnSpc>
                <a:spcPct val="95000"/>
              </a:lnSpc>
              <a:spcBef>
                <a:spcPts val="500"/>
              </a:spcBef>
              <a:spcAft>
                <a:spcPts val="0"/>
              </a:spcAft>
              <a:buClr>
                <a:schemeClr val="dk1"/>
              </a:buClr>
              <a:buSzPts val="840"/>
              <a:buFont typeface="Arial"/>
              <a:buNone/>
            </a:pPr>
            <a:r>
              <a:rPr lang="en" sz="1040">
                <a:solidFill>
                  <a:srgbClr val="262626"/>
                </a:solidFill>
                <a:latin typeface="Roboto Medium"/>
                <a:ea typeface="Roboto Medium"/>
                <a:cs typeface="Roboto Medium"/>
                <a:sym typeface="Roboto Medium"/>
              </a:rPr>
              <a:t>The findings show that the proposed method is successful in enhancing the accuracy of loan default prediction</a:t>
            </a:r>
            <a:endParaRPr>
              <a:latin typeface="Roboto Medium"/>
              <a:ea typeface="Roboto Medium"/>
              <a:cs typeface="Roboto Medium"/>
              <a:sym typeface="Robot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67" name="Google Shape;367;p54"/>
          <p:cNvSpPr txBox="1"/>
          <p:nvPr>
            <p:ph type="title"/>
          </p:nvPr>
        </p:nvSpPr>
        <p:spPr>
          <a:xfrm>
            <a:off x="937200" y="124700"/>
            <a:ext cx="6763800" cy="617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100"/>
              <a:buFont typeface="Arial"/>
              <a:buNone/>
            </a:pPr>
            <a:r>
              <a:rPr lang="en" sz="2100"/>
              <a:t>[2] I</a:t>
            </a:r>
            <a:r>
              <a:rPr i="0" lang="en" sz="2100" u="none" strike="noStrike"/>
              <a:t>dentification of Potential Future Credit Card Defaulters</a:t>
            </a:r>
            <a:endParaRPr sz="2100"/>
          </a:p>
        </p:txBody>
      </p:sp>
      <p:sp>
        <p:nvSpPr>
          <p:cNvPr id="368" name="Google Shape;368;p54"/>
          <p:cNvSpPr txBox="1"/>
          <p:nvPr/>
        </p:nvSpPr>
        <p:spPr>
          <a:xfrm>
            <a:off x="1940714" y="814374"/>
            <a:ext cx="4644600" cy="4665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None/>
            </a:pPr>
            <a:r>
              <a:rPr lang="en" sz="1200">
                <a:solidFill>
                  <a:schemeClr val="dk1"/>
                </a:solidFill>
                <a:latin typeface="Roboto Medium"/>
                <a:ea typeface="Roboto Medium"/>
                <a:cs typeface="Roboto Medium"/>
                <a:sym typeface="Roboto Medium"/>
              </a:rPr>
              <a:t>2019 10th International Conference on Computing, Communication and Networking Technologies (ICCCNT)</a:t>
            </a:r>
            <a:endParaRPr sz="1200">
              <a:solidFill>
                <a:schemeClr val="dk1"/>
              </a:solidFill>
              <a:latin typeface="Roboto Medium"/>
              <a:ea typeface="Roboto Medium"/>
              <a:cs typeface="Roboto Medium"/>
              <a:sym typeface="Roboto Medium"/>
            </a:endParaRPr>
          </a:p>
        </p:txBody>
      </p:sp>
      <p:sp>
        <p:nvSpPr>
          <p:cNvPr id="369" name="Google Shape;369;p54"/>
          <p:cNvSpPr txBox="1"/>
          <p:nvPr/>
        </p:nvSpPr>
        <p:spPr>
          <a:xfrm>
            <a:off x="519322" y="1413063"/>
            <a:ext cx="58992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chemeClr val="dk1"/>
                </a:solidFill>
                <a:latin typeface="Roboto Medium"/>
                <a:ea typeface="Roboto Medium"/>
                <a:cs typeface="Roboto Medium"/>
                <a:sym typeface="Roboto Medium"/>
              </a:rPr>
              <a:t>Authors: Ujjawal Kamal Panchal – SRM IT, Sanjay Verma – IIM Ahmedabad </a:t>
            </a:r>
            <a:endParaRPr sz="1100">
              <a:latin typeface="Roboto Medium"/>
              <a:ea typeface="Roboto Medium"/>
              <a:cs typeface="Roboto Medium"/>
              <a:sym typeface="Roboto Medium"/>
            </a:endParaRPr>
          </a:p>
        </p:txBody>
      </p:sp>
      <p:sp>
        <p:nvSpPr>
          <p:cNvPr id="370" name="Google Shape;370;p54"/>
          <p:cNvSpPr txBox="1"/>
          <p:nvPr>
            <p:ph idx="1" type="body"/>
          </p:nvPr>
        </p:nvSpPr>
        <p:spPr>
          <a:xfrm>
            <a:off x="1076200" y="1783775"/>
            <a:ext cx="6701400" cy="3110400"/>
          </a:xfrm>
          <a:prstGeom prst="rect">
            <a:avLst/>
          </a:prstGeom>
          <a:noFill/>
          <a:ln>
            <a:noFill/>
          </a:ln>
        </p:spPr>
        <p:txBody>
          <a:bodyPr anchorCtr="0" anchor="t" bIns="34275" lIns="68575" spcFirstLastPara="1" rIns="68575" wrap="square" tIns="34275">
            <a:normAutofit/>
          </a:bodyPr>
          <a:lstStyle/>
          <a:p>
            <a:pPr indent="-120650" lvl="0" marL="139700" rtl="0" algn="l">
              <a:lnSpc>
                <a:spcPct val="115000"/>
              </a:lnSpc>
              <a:spcBef>
                <a:spcPts val="0"/>
              </a:spcBef>
              <a:spcAft>
                <a:spcPts val="0"/>
              </a:spcAft>
              <a:buSzPts val="700"/>
              <a:buChar char="⮚"/>
            </a:pPr>
            <a:r>
              <a:rPr lang="en" sz="1100">
                <a:solidFill>
                  <a:srgbClr val="262626"/>
                </a:solidFill>
              </a:rPr>
              <a:t>Topics covered : Loan-default, Imbalanced dataset, Self-Organizing Maps</a:t>
            </a:r>
            <a:endParaRPr/>
          </a:p>
          <a:p>
            <a:pPr indent="-133350" lvl="0" marL="139700" rtl="0" algn="l">
              <a:lnSpc>
                <a:spcPct val="115000"/>
              </a:lnSpc>
              <a:spcBef>
                <a:spcPts val="0"/>
              </a:spcBef>
              <a:spcAft>
                <a:spcPts val="0"/>
              </a:spcAft>
              <a:buSzPts val="900"/>
              <a:buChar char="⮚"/>
            </a:pPr>
            <a:r>
              <a:rPr lang="en" sz="1100">
                <a:solidFill>
                  <a:srgbClr val="262626"/>
                </a:solidFill>
              </a:rPr>
              <a:t>Methodology : </a:t>
            </a:r>
            <a:endParaRPr/>
          </a:p>
          <a:p>
            <a:pPr indent="-146050" lvl="1" marL="406400" rtl="0" algn="l">
              <a:lnSpc>
                <a:spcPct val="115000"/>
              </a:lnSpc>
              <a:spcBef>
                <a:spcPts val="0"/>
              </a:spcBef>
              <a:spcAft>
                <a:spcPts val="0"/>
              </a:spcAft>
              <a:buSzPts val="1100"/>
              <a:buChar char="❑"/>
            </a:pPr>
            <a:r>
              <a:rPr lang="en" sz="1100"/>
              <a:t>Dataset used : </a:t>
            </a:r>
            <a:endParaRPr/>
          </a:p>
          <a:p>
            <a:pPr indent="-260350" lvl="2" marL="609600" rtl="0" algn="l">
              <a:lnSpc>
                <a:spcPct val="115000"/>
              </a:lnSpc>
              <a:spcBef>
                <a:spcPts val="0"/>
              </a:spcBef>
              <a:spcAft>
                <a:spcPts val="0"/>
              </a:spcAft>
              <a:buSzPts val="1100"/>
              <a:buChar char="●"/>
            </a:pPr>
            <a:r>
              <a:rPr lang="en"/>
              <a:t>The selected dataset contains 15,000 rows and 24 columns</a:t>
            </a:r>
            <a:endParaRPr/>
          </a:p>
          <a:p>
            <a:pPr indent="-260350" lvl="2" marL="609600" rtl="0" algn="l">
              <a:lnSpc>
                <a:spcPct val="115000"/>
              </a:lnSpc>
              <a:spcBef>
                <a:spcPts val="0"/>
              </a:spcBef>
              <a:spcAft>
                <a:spcPts val="0"/>
              </a:spcAft>
              <a:buSzPts val="1100"/>
              <a:buChar char="●"/>
            </a:pPr>
            <a:r>
              <a:rPr lang="en"/>
              <a:t>Columns contain features like ‘Card type’,  ‘Branch status’, etc.</a:t>
            </a:r>
            <a:endParaRPr/>
          </a:p>
          <a:p>
            <a:pPr indent="-146050" lvl="1" marL="406400" rtl="0" algn="l">
              <a:lnSpc>
                <a:spcPct val="115000"/>
              </a:lnSpc>
              <a:spcBef>
                <a:spcPts val="0"/>
              </a:spcBef>
              <a:spcAft>
                <a:spcPts val="0"/>
              </a:spcAft>
              <a:buSzPts val="1100"/>
              <a:buChar char="❑"/>
            </a:pPr>
            <a:r>
              <a:rPr lang="en" sz="1100"/>
              <a:t>Data pre-processing:</a:t>
            </a:r>
            <a:endParaRPr/>
          </a:p>
          <a:p>
            <a:pPr indent="-146050" lvl="1" marL="342900" rtl="0" algn="l">
              <a:lnSpc>
                <a:spcPct val="115000"/>
              </a:lnSpc>
              <a:spcBef>
                <a:spcPts val="200"/>
              </a:spcBef>
              <a:spcAft>
                <a:spcPts val="0"/>
              </a:spcAft>
              <a:buSzPts val="1100"/>
              <a:buChar char="•"/>
            </a:pPr>
            <a:r>
              <a:rPr lang="en" sz="1100"/>
              <a:t>Each data point has a unique Index number which can be used to recognize them individually.</a:t>
            </a:r>
            <a:endParaRPr/>
          </a:p>
          <a:p>
            <a:pPr indent="-146050" lvl="1" marL="342900" rtl="0" algn="l">
              <a:lnSpc>
                <a:spcPct val="115000"/>
              </a:lnSpc>
              <a:spcBef>
                <a:spcPts val="500"/>
              </a:spcBef>
              <a:spcAft>
                <a:spcPts val="0"/>
              </a:spcAft>
              <a:buSzPts val="1100"/>
              <a:buChar char="•"/>
            </a:pPr>
            <a:r>
              <a:rPr lang="en" sz="1100"/>
              <a:t>All features used for prediction are min-max normalized. Min-max normalization or min-max scaling is a method used to rescale the range of features to range of [0,1].</a:t>
            </a:r>
            <a:endParaRPr/>
          </a:p>
          <a:p>
            <a:pPr indent="-146050" lvl="1" marL="342900" rtl="0" algn="l">
              <a:lnSpc>
                <a:spcPct val="115000"/>
              </a:lnSpc>
              <a:spcBef>
                <a:spcPts val="500"/>
              </a:spcBef>
              <a:spcAft>
                <a:spcPts val="0"/>
              </a:spcAft>
              <a:buSzPts val="1100"/>
              <a:buChar char="•"/>
            </a:pPr>
            <a:r>
              <a:rPr lang="en" sz="1100"/>
              <a:t> The formula for calculating the resultant is given in equation below</a:t>
            </a:r>
            <a:endParaRPr sz="1400"/>
          </a:p>
          <a:p>
            <a:pPr indent="-177800" lvl="1" marL="393700" rtl="0" algn="l">
              <a:lnSpc>
                <a:spcPct val="115000"/>
              </a:lnSpc>
              <a:spcBef>
                <a:spcPts val="200"/>
              </a:spcBef>
              <a:spcAft>
                <a:spcPts val="0"/>
              </a:spcAft>
              <a:buSzPts val="1200"/>
              <a:buFont typeface="Roboto Medium"/>
              <a:buNone/>
            </a:pPr>
            <a:r>
              <a:t/>
            </a:r>
            <a:endParaRPr/>
          </a:p>
        </p:txBody>
      </p:sp>
      <p:pic>
        <p:nvPicPr>
          <p:cNvPr id="371" name="Google Shape;371;p54"/>
          <p:cNvPicPr preferRelativeResize="0"/>
          <p:nvPr/>
        </p:nvPicPr>
        <p:blipFill rotWithShape="1">
          <a:blip r:embed="rId3">
            <a:alphaModFix/>
          </a:blip>
          <a:srcRect b="0" l="0" r="0" t="0"/>
          <a:stretch/>
        </p:blipFill>
        <p:spPr>
          <a:xfrm>
            <a:off x="3725651" y="4085128"/>
            <a:ext cx="1386599" cy="33871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5"/>
          <p:cNvPicPr preferRelativeResize="0"/>
          <p:nvPr/>
        </p:nvPicPr>
        <p:blipFill rotWithShape="1">
          <a:blip r:embed="rId3">
            <a:alphaModFix/>
          </a:blip>
          <a:srcRect b="0" l="12149" r="0" t="0"/>
          <a:stretch/>
        </p:blipFill>
        <p:spPr>
          <a:xfrm>
            <a:off x="6095970" y="776729"/>
            <a:ext cx="2373652" cy="3306023"/>
          </a:xfrm>
          <a:prstGeom prst="rect">
            <a:avLst/>
          </a:prstGeom>
          <a:noFill/>
          <a:ln>
            <a:noFill/>
          </a:ln>
        </p:spPr>
      </p:pic>
      <p:sp>
        <p:nvSpPr>
          <p:cNvPr id="377" name="Google Shape;377;p55"/>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78" name="Google Shape;378;p55"/>
          <p:cNvSpPr txBox="1"/>
          <p:nvPr>
            <p:ph idx="1" type="body"/>
          </p:nvPr>
        </p:nvSpPr>
        <p:spPr>
          <a:xfrm>
            <a:off x="921625" y="287400"/>
            <a:ext cx="5281800" cy="3375300"/>
          </a:xfrm>
          <a:prstGeom prst="rect">
            <a:avLst/>
          </a:prstGeom>
          <a:noFill/>
          <a:ln>
            <a:noFill/>
          </a:ln>
        </p:spPr>
        <p:txBody>
          <a:bodyPr anchorCtr="0" anchor="t" bIns="34275" lIns="68575" spcFirstLastPara="1" rIns="68575" wrap="square" tIns="34275">
            <a:noAutofit/>
          </a:bodyPr>
          <a:lstStyle/>
          <a:p>
            <a:pPr indent="-292100" lvl="1" marL="330200" rtl="0" algn="l">
              <a:lnSpc>
                <a:spcPct val="120000"/>
              </a:lnSpc>
              <a:spcBef>
                <a:spcPts val="0"/>
              </a:spcBef>
              <a:spcAft>
                <a:spcPts val="0"/>
              </a:spcAft>
              <a:buSzPts val="1000"/>
              <a:buFont typeface="Noto Sans Symbols"/>
              <a:buChar char="❑"/>
            </a:pPr>
            <a:r>
              <a:rPr lang="en" sz="1100"/>
              <a:t>Self-Organizing Maps</a:t>
            </a:r>
            <a:r>
              <a:rPr lang="en" sz="1000"/>
              <a:t>:</a:t>
            </a:r>
            <a:endParaRPr sz="1000"/>
          </a:p>
          <a:p>
            <a:pPr indent="-139700" lvl="1" marL="342900" rtl="0" algn="l">
              <a:lnSpc>
                <a:spcPct val="125000"/>
              </a:lnSpc>
              <a:spcBef>
                <a:spcPts val="0"/>
              </a:spcBef>
              <a:spcAft>
                <a:spcPts val="0"/>
              </a:spcAft>
              <a:buSzPts val="1000"/>
              <a:buFont typeface="Arial"/>
              <a:buChar char="•"/>
            </a:pPr>
            <a:r>
              <a:rPr lang="en" sz="1000"/>
              <a:t>Self-organizing maps are unsupervised artificial neural networks which produces a low dimensional discrete representation of the input space of data samples, called a map.</a:t>
            </a:r>
            <a:endParaRPr sz="1000"/>
          </a:p>
          <a:p>
            <a:pPr indent="-76200" lvl="1" marL="342900" rtl="0" algn="l">
              <a:lnSpc>
                <a:spcPct val="125000"/>
              </a:lnSpc>
              <a:spcBef>
                <a:spcPts val="0"/>
              </a:spcBef>
              <a:spcAft>
                <a:spcPts val="0"/>
              </a:spcAft>
              <a:buSzPts val="1100"/>
              <a:buFont typeface="Arial"/>
              <a:buNone/>
            </a:pPr>
            <a:r>
              <a:t/>
            </a:r>
            <a:endParaRPr sz="1000">
              <a:solidFill>
                <a:srgbClr val="262626"/>
              </a:solidFill>
            </a:endParaRPr>
          </a:p>
          <a:p>
            <a:pPr indent="-139700" lvl="1" marL="342900" rtl="0" algn="l">
              <a:lnSpc>
                <a:spcPct val="125000"/>
              </a:lnSpc>
              <a:spcBef>
                <a:spcPts val="0"/>
              </a:spcBef>
              <a:spcAft>
                <a:spcPts val="0"/>
              </a:spcAft>
              <a:buSzPts val="1000"/>
              <a:buFont typeface="Arial"/>
              <a:buChar char="•"/>
            </a:pPr>
            <a:r>
              <a:rPr lang="en" sz="1000"/>
              <a:t>The above formula is used to find the number of neurons from the number of training examples.</a:t>
            </a:r>
            <a:endParaRPr sz="1000"/>
          </a:p>
          <a:p>
            <a:pPr indent="-139700" lvl="1" marL="342900" rtl="0" algn="l">
              <a:lnSpc>
                <a:spcPct val="125000"/>
              </a:lnSpc>
              <a:spcBef>
                <a:spcPts val="0"/>
              </a:spcBef>
              <a:spcAft>
                <a:spcPts val="0"/>
              </a:spcAft>
              <a:buSzPts val="1000"/>
              <a:buFont typeface="Arial"/>
              <a:buChar char="•"/>
            </a:pPr>
            <a:r>
              <a:rPr lang="en" sz="1000"/>
              <a:t>The self-organizing map is a two-dimensional network of neurons. Unlike some other types of neural networks which learn by error correction, they learn on the basis of competition for representation.</a:t>
            </a:r>
            <a:endParaRPr sz="1000"/>
          </a:p>
          <a:p>
            <a:pPr indent="-260350" lvl="0" marL="330200" rtl="0" algn="l">
              <a:lnSpc>
                <a:spcPct val="125000"/>
              </a:lnSpc>
              <a:spcBef>
                <a:spcPts val="0"/>
              </a:spcBef>
              <a:spcAft>
                <a:spcPts val="0"/>
              </a:spcAft>
              <a:buSzPts val="1100"/>
              <a:buFont typeface="Noto Sans Symbols"/>
              <a:buChar char="❑"/>
            </a:pPr>
            <a:r>
              <a:rPr lang="en" sz="1100">
                <a:solidFill>
                  <a:srgbClr val="262626"/>
                </a:solidFill>
              </a:rPr>
              <a:t>Training, Optimization and Testing:</a:t>
            </a:r>
            <a:endParaRPr sz="1100"/>
          </a:p>
          <a:p>
            <a:pPr indent="-139700" lvl="1" marL="342900" rtl="0" algn="l">
              <a:lnSpc>
                <a:spcPct val="125000"/>
              </a:lnSpc>
              <a:spcBef>
                <a:spcPts val="0"/>
              </a:spcBef>
              <a:spcAft>
                <a:spcPts val="0"/>
              </a:spcAft>
              <a:buSzPts val="1000"/>
              <a:buFont typeface="Arial"/>
              <a:buChar char="•"/>
            </a:pPr>
            <a:r>
              <a:rPr lang="en" sz="1000"/>
              <a:t>The pre-processed dataset , is split into training set which constitutes 80% of the whole dataset, cross validation set which comprises of 10% of the whole and test set which comprises of the remaining 10% of the dataset.</a:t>
            </a:r>
            <a:endParaRPr sz="1000"/>
          </a:p>
          <a:p>
            <a:pPr indent="-139700" lvl="1" marL="342900" rtl="0" algn="l">
              <a:lnSpc>
                <a:spcPct val="125000"/>
              </a:lnSpc>
              <a:spcBef>
                <a:spcPts val="0"/>
              </a:spcBef>
              <a:spcAft>
                <a:spcPts val="0"/>
              </a:spcAft>
              <a:buSzPts val="1000"/>
              <a:buFont typeface="Arial"/>
              <a:buChar char="•"/>
            </a:pPr>
            <a:r>
              <a:rPr lang="en" sz="1000"/>
              <a:t>The hyperparameters, initial learning rate () and spread of the neighborhood gaussian function () are found. The self-organizing map of 625 neurons is trained on the training set.</a:t>
            </a:r>
            <a:endParaRPr sz="1000"/>
          </a:p>
        </p:txBody>
      </p:sp>
      <p:pic>
        <p:nvPicPr>
          <p:cNvPr id="379" name="Google Shape;379;p55"/>
          <p:cNvPicPr preferRelativeResize="0"/>
          <p:nvPr/>
        </p:nvPicPr>
        <p:blipFill rotWithShape="1">
          <a:blip r:embed="rId4">
            <a:alphaModFix/>
          </a:blip>
          <a:srcRect b="0" l="0" r="0" t="0"/>
          <a:stretch/>
        </p:blipFill>
        <p:spPr>
          <a:xfrm>
            <a:off x="3430126" y="912049"/>
            <a:ext cx="754825" cy="251625"/>
          </a:xfrm>
          <a:prstGeom prst="rect">
            <a:avLst/>
          </a:prstGeom>
          <a:noFill/>
          <a:ln>
            <a:noFill/>
          </a:ln>
        </p:spPr>
      </p:pic>
      <p:sp>
        <p:nvSpPr>
          <p:cNvPr id="380" name="Google Shape;380;p55"/>
          <p:cNvSpPr txBox="1"/>
          <p:nvPr/>
        </p:nvSpPr>
        <p:spPr>
          <a:xfrm>
            <a:off x="115975" y="3662700"/>
            <a:ext cx="7661400" cy="1279200"/>
          </a:xfrm>
          <a:prstGeom prst="rect">
            <a:avLst/>
          </a:prstGeom>
          <a:noFill/>
          <a:ln>
            <a:noFill/>
          </a:ln>
        </p:spPr>
        <p:txBody>
          <a:bodyPr anchorCtr="0" anchor="t" bIns="34275" lIns="68575" spcFirstLastPara="1" rIns="68575" wrap="square" tIns="34275">
            <a:noAutofit/>
          </a:bodyPr>
          <a:lstStyle/>
          <a:p>
            <a:pPr indent="0" lvl="1" marL="139700" marR="0" rtl="0" algn="l">
              <a:lnSpc>
                <a:spcPct val="130000"/>
              </a:lnSpc>
              <a:spcBef>
                <a:spcPts val="500"/>
              </a:spcBef>
              <a:spcAft>
                <a:spcPts val="0"/>
              </a:spcAft>
              <a:buClr>
                <a:schemeClr val="accent1"/>
              </a:buClr>
              <a:buSzPts val="900"/>
              <a:buFont typeface="Noto Sans Symbols"/>
              <a:buNone/>
            </a:pPr>
            <a:r>
              <a:rPr b="1" i="0" lang="en" u="none" cap="none" strike="noStrike">
                <a:solidFill>
                  <a:srgbClr val="262626"/>
                </a:solidFill>
                <a:latin typeface="Roboto"/>
                <a:ea typeface="Roboto"/>
                <a:cs typeface="Roboto"/>
                <a:sym typeface="Roboto"/>
              </a:rPr>
              <a:t>Conclusion</a:t>
            </a:r>
            <a:r>
              <a:rPr i="0" lang="en" u="none" cap="none" strike="noStrike">
                <a:solidFill>
                  <a:srgbClr val="262626"/>
                </a:solidFill>
                <a:latin typeface="Roboto Medium"/>
                <a:ea typeface="Roboto Medium"/>
                <a:cs typeface="Roboto Medium"/>
                <a:sym typeface="Roboto Medium"/>
              </a:rPr>
              <a:t>: </a:t>
            </a:r>
            <a:endParaRPr sz="1000">
              <a:latin typeface="Roboto Medium"/>
              <a:ea typeface="Roboto Medium"/>
              <a:cs typeface="Roboto Medium"/>
              <a:sym typeface="Roboto Medium"/>
            </a:endParaRPr>
          </a:p>
          <a:p>
            <a:pPr indent="0" lvl="1" marL="139700" marR="0" rtl="0" algn="l">
              <a:lnSpc>
                <a:spcPct val="130000"/>
              </a:lnSpc>
              <a:spcBef>
                <a:spcPts val="500"/>
              </a:spcBef>
              <a:spcAft>
                <a:spcPts val="0"/>
              </a:spcAft>
              <a:buClr>
                <a:schemeClr val="accent1"/>
              </a:buClr>
              <a:buSzPts val="900"/>
              <a:buFont typeface="Noto Sans Symbols"/>
              <a:buNone/>
            </a:pPr>
            <a:r>
              <a:rPr lang="en" sz="1000">
                <a:solidFill>
                  <a:srgbClr val="262626"/>
                </a:solidFill>
                <a:latin typeface="Roboto Medium"/>
                <a:ea typeface="Roboto Medium"/>
                <a:cs typeface="Roboto Medium"/>
                <a:sym typeface="Roboto Medium"/>
              </a:rPr>
              <a:t>In this paper, we use the self-organizing maps, which is a type of unsupervised artificial neural network to identify potential future credit card defaulters who haven’t yet defaulted from a dataset containing past defaulters and non-defaulters.</a:t>
            </a:r>
            <a:endParaRPr sz="1000">
              <a:latin typeface="Roboto Medium"/>
              <a:ea typeface="Roboto Medium"/>
              <a:cs typeface="Roboto Medium"/>
              <a:sym typeface="Roboto Medium"/>
            </a:endParaRPr>
          </a:p>
          <a:p>
            <a:pPr indent="0" lvl="1" marL="139700" marR="0" rtl="0" algn="l">
              <a:lnSpc>
                <a:spcPct val="130000"/>
              </a:lnSpc>
              <a:spcBef>
                <a:spcPts val="500"/>
              </a:spcBef>
              <a:spcAft>
                <a:spcPts val="0"/>
              </a:spcAft>
              <a:buClr>
                <a:schemeClr val="accent1"/>
              </a:buClr>
              <a:buSzPts val="900"/>
              <a:buFont typeface="Noto Sans Symbols"/>
              <a:buNone/>
            </a:pPr>
            <a:r>
              <a:rPr lang="en" sz="1000">
                <a:solidFill>
                  <a:srgbClr val="262626"/>
                </a:solidFill>
                <a:latin typeface="Roboto Medium"/>
                <a:ea typeface="Roboto Medium"/>
                <a:cs typeface="Roboto Medium"/>
                <a:sym typeface="Roboto Medium"/>
              </a:rPr>
              <a:t>Self-organizing maps are suitable for dimensionality reduction. Data clustered together have similar properties and characteristics. Thus, based on LPV (limit percentage value) we can find the possible future defaulters from these clusters.</a:t>
            </a:r>
            <a:endParaRPr sz="1000">
              <a:solidFill>
                <a:srgbClr val="262626"/>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937200" y="1059800"/>
            <a:ext cx="6807000" cy="3865500"/>
          </a:xfrm>
          <a:prstGeom prst="rect">
            <a:avLst/>
          </a:prstGeom>
          <a:noFill/>
          <a:ln>
            <a:noFill/>
          </a:ln>
        </p:spPr>
        <p:txBody>
          <a:bodyPr anchorCtr="0" anchor="t" bIns="34275" lIns="68575" spcFirstLastPara="1" rIns="68575" wrap="square" tIns="34275">
            <a:normAutofit/>
          </a:bodyPr>
          <a:lstStyle/>
          <a:p>
            <a:pPr indent="-146050" lvl="0" marL="139700" rtl="0" algn="l">
              <a:lnSpc>
                <a:spcPct val="95000"/>
              </a:lnSpc>
              <a:spcBef>
                <a:spcPts val="0"/>
              </a:spcBef>
              <a:spcAft>
                <a:spcPts val="0"/>
              </a:spcAft>
              <a:buSzPts val="1100"/>
              <a:buFont typeface="Roboto"/>
              <a:buChar char="•"/>
            </a:pPr>
            <a:r>
              <a:rPr b="1" lang="en">
                <a:latin typeface="Roboto"/>
                <a:ea typeface="Roboto"/>
                <a:cs typeface="Roboto"/>
                <a:sym typeface="Roboto"/>
              </a:rPr>
              <a:t>Introduction</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Problem Statement</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Literature Survey</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Methodology /Motivation</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Block Diagram</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Working Principle </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Deliverables</a:t>
            </a:r>
            <a:endParaRPr b="1">
              <a:latin typeface="Roboto"/>
              <a:ea typeface="Roboto"/>
              <a:cs typeface="Roboto"/>
              <a:sym typeface="Roboto"/>
            </a:endParaRPr>
          </a:p>
          <a:p>
            <a:pPr indent="-146050" lvl="0" marL="139700" rtl="0" algn="l">
              <a:lnSpc>
                <a:spcPct val="95000"/>
              </a:lnSpc>
              <a:spcBef>
                <a:spcPts val="1100"/>
              </a:spcBef>
              <a:spcAft>
                <a:spcPts val="0"/>
              </a:spcAft>
              <a:buSzPts val="1100"/>
              <a:buFont typeface="Roboto"/>
              <a:buChar char="•"/>
            </a:pPr>
            <a:r>
              <a:rPr b="1" lang="en">
                <a:latin typeface="Roboto"/>
                <a:ea typeface="Roboto"/>
                <a:cs typeface="Roboto"/>
                <a:sym typeface="Roboto"/>
              </a:rPr>
              <a:t>Project timeline Gantt Chart </a:t>
            </a:r>
            <a:endParaRPr b="1">
              <a:latin typeface="Roboto"/>
              <a:ea typeface="Roboto"/>
              <a:cs typeface="Roboto"/>
              <a:sym typeface="Roboto"/>
            </a:endParaRPr>
          </a:p>
        </p:txBody>
      </p:sp>
      <p:sp>
        <p:nvSpPr>
          <p:cNvPr id="172" name="Google Shape;172;p29"/>
          <p:cNvSpPr txBox="1"/>
          <p:nvPr>
            <p:ph type="title"/>
          </p:nvPr>
        </p:nvSpPr>
        <p:spPr>
          <a:xfrm>
            <a:off x="937200" y="237750"/>
            <a:ext cx="6763800" cy="5043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a:buNone/>
            </a:pPr>
            <a:r>
              <a:rPr lang="en"/>
              <a:t>CONTENTS</a:t>
            </a:r>
            <a:endParaRPr/>
          </a:p>
        </p:txBody>
      </p:sp>
      <p:sp>
        <p:nvSpPr>
          <p:cNvPr id="173" name="Google Shape;173;p29"/>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958800" y="194800"/>
            <a:ext cx="6748800" cy="3915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lang="en" sz="2300"/>
              <a:t>[3] </a:t>
            </a:r>
            <a:r>
              <a:rPr lang="en" sz="2100"/>
              <a:t>Neural Network Approach to Loan Default Prediction</a:t>
            </a:r>
            <a:endParaRPr sz="2800">
              <a:latin typeface="Roboto Medium"/>
              <a:ea typeface="Roboto Medium"/>
              <a:cs typeface="Roboto Medium"/>
              <a:sym typeface="Roboto Medium"/>
            </a:endParaRPr>
          </a:p>
        </p:txBody>
      </p:sp>
      <p:sp>
        <p:nvSpPr>
          <p:cNvPr id="386" name="Google Shape;386;p56"/>
          <p:cNvSpPr txBox="1"/>
          <p:nvPr>
            <p:ph idx="1" type="body"/>
          </p:nvPr>
        </p:nvSpPr>
        <p:spPr>
          <a:xfrm>
            <a:off x="781500" y="1108375"/>
            <a:ext cx="6926100" cy="3863700"/>
          </a:xfrm>
          <a:prstGeom prst="rect">
            <a:avLst/>
          </a:prstGeom>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Font typeface="Arial"/>
              <a:buNone/>
            </a:pPr>
            <a:r>
              <a:rPr lang="en" sz="1100"/>
              <a:t>Authors: Manjeet Kumar, Vishesh Goel, Tarun Jain, Sahil Singhal, Dr. Lalit Mohan Goel</a:t>
            </a:r>
            <a:endParaRPr sz="1100"/>
          </a:p>
          <a:p>
            <a:pPr indent="0" lvl="0" marL="0" rtl="0" algn="l">
              <a:lnSpc>
                <a:spcPct val="90000"/>
              </a:lnSpc>
              <a:spcBef>
                <a:spcPts val="0"/>
              </a:spcBef>
              <a:spcAft>
                <a:spcPts val="0"/>
              </a:spcAft>
              <a:buClr>
                <a:schemeClr val="dk1"/>
              </a:buClr>
              <a:buSzPts val="1100"/>
              <a:buFont typeface="Arial"/>
              <a:buNone/>
            </a:pPr>
            <a:r>
              <a:t/>
            </a:r>
            <a:endParaRPr sz="1100"/>
          </a:p>
          <a:p>
            <a:pPr indent="0" lvl="0" marL="0" rtl="0" algn="l">
              <a:lnSpc>
                <a:spcPct val="90000"/>
              </a:lnSpc>
              <a:spcBef>
                <a:spcPts val="0"/>
              </a:spcBef>
              <a:spcAft>
                <a:spcPts val="0"/>
              </a:spcAft>
              <a:buClr>
                <a:schemeClr val="dk1"/>
              </a:buClr>
              <a:buSzPts val="1100"/>
              <a:buFont typeface="Arial"/>
              <a:buNone/>
            </a:pPr>
            <a:r>
              <a:rPr lang="en" sz="1100"/>
              <a:t>T</a:t>
            </a:r>
            <a:r>
              <a:rPr lang="en" sz="1100"/>
              <a:t>opics Covered:</a:t>
            </a:r>
            <a:r>
              <a:rPr lang="en" sz="1100">
                <a:highlight>
                  <a:srgbClr val="9FC5E8"/>
                </a:highlight>
              </a:rPr>
              <a:t> Loan Default, Imbalanced Dataset, Multilayer perceptron, PCA</a:t>
            </a:r>
            <a:endParaRPr sz="1100">
              <a:highlight>
                <a:srgbClr val="9FC5E8"/>
              </a:highlight>
            </a:endParaRPr>
          </a:p>
          <a:p>
            <a:pPr indent="0" lvl="0" marL="0" rtl="0" algn="l">
              <a:spcBef>
                <a:spcPts val="1100"/>
              </a:spcBef>
              <a:spcAft>
                <a:spcPts val="0"/>
              </a:spcAft>
              <a:buNone/>
            </a:pPr>
            <a:r>
              <a:rPr lang="en"/>
              <a:t>Methodology:</a:t>
            </a:r>
            <a:endParaRPr sz="1250"/>
          </a:p>
          <a:p>
            <a:pPr indent="-298450" lvl="0" marL="457200" rtl="0" algn="l">
              <a:lnSpc>
                <a:spcPct val="115000"/>
              </a:lnSpc>
              <a:spcBef>
                <a:spcPts val="400"/>
              </a:spcBef>
              <a:spcAft>
                <a:spcPts val="0"/>
              </a:spcAft>
              <a:buSzPts val="1100"/>
              <a:buChar char="•"/>
            </a:pPr>
            <a:r>
              <a:rPr lang="en" sz="1100"/>
              <a:t>It contains a total of 9578 rows with 14 original columns converted to 19 with dummy columns for the “loan_purpose” attribute.</a:t>
            </a:r>
            <a:endParaRPr sz="1100"/>
          </a:p>
          <a:p>
            <a:pPr indent="-298450" lvl="0" marL="457200" rtl="0" algn="l">
              <a:lnSpc>
                <a:spcPct val="115000"/>
              </a:lnSpc>
              <a:spcBef>
                <a:spcPts val="0"/>
              </a:spcBef>
              <a:spcAft>
                <a:spcPts val="0"/>
              </a:spcAft>
              <a:buSzPts val="1100"/>
              <a:buChar char="•"/>
            </a:pPr>
            <a:r>
              <a:rPr lang="en" sz="1100"/>
              <a:t>After preparation of dataset, the data was divided into testing and training set. 90% data was used to train the model and the rest 10% to test it.</a:t>
            </a:r>
            <a:endParaRPr sz="1100"/>
          </a:p>
          <a:p>
            <a:pPr indent="-298450" lvl="0" marL="457200" rtl="0" algn="l">
              <a:lnSpc>
                <a:spcPct val="115000"/>
              </a:lnSpc>
              <a:spcBef>
                <a:spcPts val="0"/>
              </a:spcBef>
              <a:spcAft>
                <a:spcPts val="0"/>
              </a:spcAft>
              <a:buSzPts val="1100"/>
              <a:buChar char="•"/>
            </a:pPr>
            <a:r>
              <a:rPr lang="en" sz="1100">
                <a:highlight>
                  <a:srgbClr val="D5A6BD"/>
                </a:highlight>
              </a:rPr>
              <a:t>Multilayer Perceptron model of Deep Neural Network is used because of its ability to create non-linear model based on predicting variables provided to the model as inputs.</a:t>
            </a:r>
            <a:endParaRPr sz="1100">
              <a:highlight>
                <a:srgbClr val="D5A6BD"/>
              </a:highlight>
            </a:endParaRPr>
          </a:p>
          <a:p>
            <a:pPr indent="-298450" lvl="0" marL="457200" rtl="0" algn="l">
              <a:lnSpc>
                <a:spcPct val="115000"/>
              </a:lnSpc>
              <a:spcBef>
                <a:spcPts val="0"/>
              </a:spcBef>
              <a:spcAft>
                <a:spcPts val="0"/>
              </a:spcAft>
              <a:buSzPts val="1100"/>
              <a:buChar char="•"/>
            </a:pPr>
            <a:r>
              <a:rPr lang="en" sz="1100">
                <a:highlight>
                  <a:srgbClr val="9FC5E8"/>
                </a:highlight>
              </a:rPr>
              <a:t>With reduced dimensions using PCA, the number of inputs provided to Deep Neural Network are reduced and 18 inputs have been provided to the model. These 18 inputs are provided to 18 perceptron of the input layer or first layer of the model which are non-linearly activated using sigmoid function. </a:t>
            </a:r>
            <a:endParaRPr sz="1100">
              <a:highlight>
                <a:srgbClr val="9FC5E8"/>
              </a:highlight>
            </a:endParaRPr>
          </a:p>
          <a:p>
            <a:pPr indent="-298450" lvl="0" marL="457200" rtl="0" algn="l">
              <a:lnSpc>
                <a:spcPct val="115000"/>
              </a:lnSpc>
              <a:spcBef>
                <a:spcPts val="0"/>
              </a:spcBef>
              <a:spcAft>
                <a:spcPts val="0"/>
              </a:spcAft>
              <a:buSzPts val="1100"/>
              <a:buChar char="•"/>
            </a:pPr>
            <a:r>
              <a:rPr lang="en" sz="1100"/>
              <a:t>There are 2 such hidden layers which contain 20 perceptron each which are also connected to their immediate next layers.</a:t>
            </a:r>
            <a:endParaRPr sz="1100"/>
          </a:p>
          <a:p>
            <a:pPr indent="-298450" lvl="0" marL="457200" rtl="0" algn="l">
              <a:lnSpc>
                <a:spcPct val="115000"/>
              </a:lnSpc>
              <a:spcBef>
                <a:spcPts val="0"/>
              </a:spcBef>
              <a:spcAft>
                <a:spcPts val="0"/>
              </a:spcAft>
              <a:buSzPts val="1100"/>
              <a:buChar char="•"/>
            </a:pPr>
            <a:r>
              <a:rPr lang="en" sz="1100"/>
              <a:t>The last hidden layer is connected to output layer and output layer provides the final output. During training of model this output is used to calculate the connection weight which was randomly assigned initially.</a:t>
            </a:r>
            <a:endParaRPr sz="1100"/>
          </a:p>
        </p:txBody>
      </p:sp>
      <p:sp>
        <p:nvSpPr>
          <p:cNvPr id="387" name="Google Shape;387;p56"/>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88" name="Google Shape;388;p56"/>
          <p:cNvSpPr txBox="1"/>
          <p:nvPr/>
        </p:nvSpPr>
        <p:spPr>
          <a:xfrm>
            <a:off x="2741998" y="632975"/>
            <a:ext cx="3660000" cy="374100"/>
          </a:xfrm>
          <a:prstGeom prst="rect">
            <a:avLst/>
          </a:prstGeom>
          <a:noFill/>
          <a:ln>
            <a:noFill/>
          </a:ln>
        </p:spPr>
        <p:txBody>
          <a:bodyPr anchorCtr="0" anchor="t" bIns="34275" lIns="68575" spcFirstLastPara="1" rIns="68575" wrap="square" tIns="34275">
            <a:spAutoFit/>
          </a:bodyPr>
          <a:lstStyle/>
          <a:p>
            <a:pPr indent="0" lvl="0" marL="0" rtl="0" algn="ctr">
              <a:lnSpc>
                <a:spcPct val="90000"/>
              </a:lnSpc>
              <a:spcBef>
                <a:spcPts val="0"/>
              </a:spcBef>
              <a:spcAft>
                <a:spcPts val="0"/>
              </a:spcAft>
              <a:buSzPts val="1100"/>
              <a:buNone/>
            </a:pPr>
            <a:r>
              <a:rPr lang="en" sz="1100">
                <a:solidFill>
                  <a:schemeClr val="dk1"/>
                </a:solidFill>
                <a:latin typeface="Roboto Medium"/>
                <a:ea typeface="Roboto Medium"/>
                <a:cs typeface="Roboto Medium"/>
                <a:sym typeface="Roboto Medium"/>
              </a:rPr>
              <a:t>2018 </a:t>
            </a:r>
            <a:r>
              <a:rPr lang="en" sz="1100">
                <a:solidFill>
                  <a:schemeClr val="dk1"/>
                </a:solidFill>
                <a:latin typeface="Roboto Medium"/>
                <a:ea typeface="Roboto Medium"/>
                <a:cs typeface="Roboto Medium"/>
                <a:sym typeface="Roboto Medium"/>
              </a:rPr>
              <a:t>International Research Journal of Engineering and Technology (IRJET) </a:t>
            </a:r>
            <a:endParaRPr sz="1200">
              <a:solidFill>
                <a:schemeClr val="dk1"/>
              </a:solidFill>
              <a:latin typeface="Roboto Medium"/>
              <a:ea typeface="Roboto Medium"/>
              <a:cs typeface="Roboto Medium"/>
              <a:sym typeface="Robot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idx="1" type="body"/>
          </p:nvPr>
        </p:nvSpPr>
        <p:spPr>
          <a:xfrm>
            <a:off x="926200" y="225750"/>
            <a:ext cx="6807000" cy="4851900"/>
          </a:xfrm>
          <a:prstGeom prst="rect">
            <a:avLst/>
          </a:prstGeom>
        </p:spPr>
        <p:txBody>
          <a:bodyPr anchorCtr="0" anchor="t" bIns="34275" lIns="68575" spcFirstLastPara="1" rIns="68575" wrap="square" tIns="34275">
            <a:noAutofit/>
          </a:bodyPr>
          <a:lstStyle/>
          <a:p>
            <a:pPr indent="-298450" lvl="0" marL="457200" rtl="0" algn="l">
              <a:lnSpc>
                <a:spcPct val="100000"/>
              </a:lnSpc>
              <a:spcBef>
                <a:spcPts val="400"/>
              </a:spcBef>
              <a:spcAft>
                <a:spcPts val="0"/>
              </a:spcAft>
              <a:buSzPts val="1100"/>
              <a:buChar char="●"/>
            </a:pPr>
            <a:r>
              <a:rPr lang="en" sz="1100"/>
              <a:t>The last hidden layer is connected to output layer and output layer provides the final output. During training of model this output is used to calculate the connection weight which was randomly assigned initially.</a:t>
            </a:r>
            <a:endParaRPr sz="1100"/>
          </a:p>
          <a:p>
            <a:pPr indent="0" lvl="0" marL="0" rtl="0" algn="l">
              <a:lnSpc>
                <a:spcPct val="100000"/>
              </a:lnSpc>
              <a:spcBef>
                <a:spcPts val="0"/>
              </a:spcBef>
              <a:spcAft>
                <a:spcPts val="0"/>
              </a:spcAft>
              <a:buNone/>
            </a:pPr>
            <a:r>
              <a:rPr lang="en" sz="1100"/>
              <a:t>Metrics: Finally, we studied the model and its capability with the help of performance metrics.</a:t>
            </a:r>
            <a:endParaRPr sz="1100"/>
          </a:p>
          <a:p>
            <a:pPr indent="0" lvl="0" marL="0" rtl="0" algn="l">
              <a:lnSpc>
                <a:spcPct val="100000"/>
              </a:lnSpc>
              <a:spcBef>
                <a:spcPts val="400"/>
              </a:spcBef>
              <a:spcAft>
                <a:spcPts val="0"/>
              </a:spcAft>
              <a:buNone/>
            </a:pPr>
            <a:r>
              <a:rPr b="1" lang="en" sz="1100">
                <a:latin typeface="Roboto"/>
                <a:ea typeface="Roboto"/>
                <a:cs typeface="Roboto"/>
                <a:sym typeface="Roboto"/>
              </a:rPr>
              <a:t>RESULTS</a:t>
            </a:r>
            <a:endParaRPr b="1" sz="1100">
              <a:latin typeface="Roboto"/>
              <a:ea typeface="Roboto"/>
              <a:cs typeface="Roboto"/>
              <a:sym typeface="Roboto"/>
            </a:endParaRPr>
          </a:p>
          <a:p>
            <a:pPr indent="0" lvl="0" marL="0" rtl="0" algn="l">
              <a:lnSpc>
                <a:spcPct val="100000"/>
              </a:lnSpc>
              <a:spcBef>
                <a:spcPts val="400"/>
              </a:spcBef>
              <a:spcAft>
                <a:spcPts val="0"/>
              </a:spcAft>
              <a:buNone/>
            </a:pPr>
            <a:r>
              <a:rPr lang="en" sz="1100"/>
              <a:t>We were able to achieve an </a:t>
            </a:r>
            <a:r>
              <a:rPr lang="en" sz="1100">
                <a:highlight>
                  <a:srgbClr val="D5A6BD"/>
                </a:highlight>
              </a:rPr>
              <a:t>accuracy of around 90.1%</a:t>
            </a:r>
            <a:r>
              <a:rPr lang="en" sz="1100"/>
              <a:t> which is fairly accurate for such a large dataset. The model is implemented using a multilayer perceptron </a:t>
            </a:r>
            <a:r>
              <a:rPr lang="en" sz="1100"/>
              <a:t>w</a:t>
            </a:r>
            <a:r>
              <a:rPr lang="en" sz="1100"/>
              <a:t>ith 2 hidden layers of 20 nodes each and it has been trained for 1000 epochs.</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b="1" sz="1100">
              <a:latin typeface="Roboto"/>
              <a:ea typeface="Roboto"/>
              <a:cs typeface="Roboto"/>
              <a:sym typeface="Roboto"/>
            </a:endParaRPr>
          </a:p>
          <a:p>
            <a:pPr indent="0" lvl="0" marL="0" rtl="0" algn="l">
              <a:lnSpc>
                <a:spcPct val="100000"/>
              </a:lnSpc>
              <a:spcBef>
                <a:spcPts val="0"/>
              </a:spcBef>
              <a:spcAft>
                <a:spcPts val="0"/>
              </a:spcAft>
              <a:buNone/>
            </a:pPr>
            <a:r>
              <a:rPr b="1" lang="en" sz="1100">
                <a:latin typeface="Roboto"/>
                <a:ea typeface="Roboto"/>
                <a:cs typeface="Roboto"/>
                <a:sym typeface="Roboto"/>
              </a:rPr>
              <a:t>CONCLUSION</a:t>
            </a:r>
            <a:r>
              <a:rPr lang="en" sz="1100"/>
              <a:t>:</a:t>
            </a:r>
            <a:endParaRPr sz="1100"/>
          </a:p>
          <a:p>
            <a:pPr indent="0" lvl="0" marL="0" rtl="0" algn="l">
              <a:lnSpc>
                <a:spcPct val="100000"/>
              </a:lnSpc>
              <a:spcBef>
                <a:spcPts val="0"/>
              </a:spcBef>
              <a:spcAft>
                <a:spcPts val="0"/>
              </a:spcAft>
              <a:buNone/>
            </a:pPr>
            <a:r>
              <a:rPr lang="en" sz="1100"/>
              <a:t>Loan default prediction is done using the Multilayer Perceptron Model with Adam Optimizer as the optimization function. the proposed neural network model is tested for effectiveness using </a:t>
            </a:r>
            <a:r>
              <a:rPr lang="en" sz="1100">
                <a:highlight>
                  <a:srgbClr val="B4A7D6"/>
                </a:highlight>
              </a:rPr>
              <a:t>dataset provided by the Lending club bank.</a:t>
            </a:r>
            <a:endParaRPr sz="1100">
              <a:highlight>
                <a:srgbClr val="B4A7D6"/>
              </a:highlight>
            </a:endParaRPr>
          </a:p>
          <a:p>
            <a:pPr indent="0" lvl="0" marL="0" rtl="0" algn="l">
              <a:lnSpc>
                <a:spcPct val="100000"/>
              </a:lnSpc>
              <a:spcBef>
                <a:spcPts val="0"/>
              </a:spcBef>
              <a:spcAft>
                <a:spcPts val="0"/>
              </a:spcAft>
              <a:buNone/>
            </a:pPr>
            <a:r>
              <a:rPr b="1" lang="en" sz="1100">
                <a:latin typeface="Roboto"/>
                <a:ea typeface="Roboto"/>
                <a:cs typeface="Roboto"/>
                <a:sym typeface="Roboto"/>
              </a:rPr>
              <a:t>LIMITATION</a:t>
            </a:r>
            <a:r>
              <a:rPr lang="en" sz="1100"/>
              <a:t>:</a:t>
            </a:r>
            <a:endParaRPr sz="1100"/>
          </a:p>
          <a:p>
            <a:pPr indent="0" lvl="0" marL="0" rtl="0" algn="l">
              <a:lnSpc>
                <a:spcPct val="100000"/>
              </a:lnSpc>
              <a:spcBef>
                <a:spcPts val="0"/>
              </a:spcBef>
              <a:spcAft>
                <a:spcPts val="0"/>
              </a:spcAft>
              <a:buNone/>
            </a:pPr>
            <a:r>
              <a:rPr lang="en" sz="1100"/>
              <a:t>For the neural network model, its accuracy rate within the regular cut off has already reached the mark of 93% and the dataset used is </a:t>
            </a:r>
            <a:r>
              <a:rPr lang="en" sz="1100"/>
              <a:t>imbalance</a:t>
            </a:r>
            <a:r>
              <a:rPr lang="en" sz="1100"/>
              <a:t>. </a:t>
            </a:r>
            <a:r>
              <a:rPr lang="en" sz="1100">
                <a:highlight>
                  <a:srgbClr val="A2C4C9"/>
                </a:highlight>
              </a:rPr>
              <a:t>The accuracy and precision of the model can further increase if we increase the number of hidden layers as well as the number of perceptron in each layer within a certain threshold value. </a:t>
            </a:r>
            <a:endParaRPr sz="1100">
              <a:highlight>
                <a:srgbClr val="A2C4C9"/>
              </a:highlight>
            </a:endParaRPr>
          </a:p>
        </p:txBody>
      </p:sp>
      <p:pic>
        <p:nvPicPr>
          <p:cNvPr id="394" name="Google Shape;394;p57"/>
          <p:cNvPicPr preferRelativeResize="0"/>
          <p:nvPr/>
        </p:nvPicPr>
        <p:blipFill>
          <a:blip r:embed="rId3">
            <a:alphaModFix/>
          </a:blip>
          <a:stretch>
            <a:fillRect/>
          </a:stretch>
        </p:blipFill>
        <p:spPr>
          <a:xfrm>
            <a:off x="2717899" y="1607650"/>
            <a:ext cx="2840700" cy="1847000"/>
          </a:xfrm>
          <a:prstGeom prst="rect">
            <a:avLst/>
          </a:prstGeom>
          <a:noFill/>
          <a:ln>
            <a:noFill/>
          </a:ln>
        </p:spPr>
      </p:pic>
      <p:sp>
        <p:nvSpPr>
          <p:cNvPr id="395" name="Google Shape;395;p57"/>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type="title"/>
          </p:nvPr>
        </p:nvSpPr>
        <p:spPr>
          <a:xfrm>
            <a:off x="1493550" y="155900"/>
            <a:ext cx="5902200" cy="11145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SzPts val="990"/>
              <a:buNone/>
            </a:pPr>
            <a:r>
              <a:rPr lang="en" sz="2100"/>
              <a:t>[4] Loan Default Prediction Using Diversified Sensitivity Undersampling</a:t>
            </a:r>
            <a:endParaRPr sz="2100"/>
          </a:p>
          <a:p>
            <a:pPr indent="0" lvl="0" marL="0" rtl="0" algn="ctr">
              <a:spcBef>
                <a:spcPts val="0"/>
              </a:spcBef>
              <a:spcAft>
                <a:spcPts val="0"/>
              </a:spcAft>
              <a:buSzPts val="990"/>
              <a:buNone/>
            </a:pPr>
            <a:r>
              <a:rPr lang="en" sz="1100">
                <a:uFill>
                  <a:noFill/>
                </a:uFill>
                <a:latin typeface="Roboto Medium"/>
                <a:ea typeface="Roboto Medium"/>
                <a:cs typeface="Roboto Medium"/>
                <a:sym typeface="Roboto Medium"/>
                <a:hlinkClick r:id="rId3"/>
              </a:rPr>
              <a:t>2018 International Conference on Machine Learning and Cybernetics (ICMLC)</a:t>
            </a:r>
            <a:endParaRPr sz="1690"/>
          </a:p>
          <a:p>
            <a:pPr indent="0" lvl="0" marL="0" rtl="0" algn="ctr">
              <a:spcBef>
                <a:spcPts val="0"/>
              </a:spcBef>
              <a:spcAft>
                <a:spcPts val="0"/>
              </a:spcAft>
              <a:buSzPts val="1100"/>
              <a:buNone/>
            </a:pPr>
            <a:r>
              <a:rPr lang="en" sz="1200">
                <a:latin typeface="Roboto Medium"/>
                <a:ea typeface="Roboto Medium"/>
                <a:cs typeface="Roboto Medium"/>
                <a:sym typeface="Roboto Medium"/>
              </a:rPr>
              <a:t>			</a:t>
            </a:r>
            <a:endParaRPr sz="1200">
              <a:latin typeface="Roboto Medium"/>
              <a:ea typeface="Roboto Medium"/>
              <a:cs typeface="Roboto Medium"/>
              <a:sym typeface="Roboto Medium"/>
            </a:endParaRPr>
          </a:p>
        </p:txBody>
      </p:sp>
      <p:sp>
        <p:nvSpPr>
          <p:cNvPr id="401" name="Google Shape;401;p58"/>
          <p:cNvSpPr txBox="1"/>
          <p:nvPr>
            <p:ph idx="1" type="body"/>
          </p:nvPr>
        </p:nvSpPr>
        <p:spPr>
          <a:xfrm>
            <a:off x="864350" y="1270400"/>
            <a:ext cx="7303500" cy="3872400"/>
          </a:xfrm>
          <a:prstGeom prst="rect">
            <a:avLst/>
          </a:prstGeom>
        </p:spPr>
        <p:txBody>
          <a:bodyPr anchorCtr="0" anchor="t" bIns="34275" lIns="68575" spcFirstLastPara="1" rIns="68575" wrap="square" tIns="34275">
            <a:noAutofit/>
          </a:bodyPr>
          <a:lstStyle/>
          <a:p>
            <a:pPr indent="0" lvl="0" marL="0" rtl="0" algn="l">
              <a:lnSpc>
                <a:spcPct val="112000"/>
              </a:lnSpc>
              <a:spcBef>
                <a:spcPts val="0"/>
              </a:spcBef>
              <a:spcAft>
                <a:spcPts val="0"/>
              </a:spcAft>
              <a:buClr>
                <a:schemeClr val="dk1"/>
              </a:buClr>
              <a:buSzPts val="767"/>
              <a:buFont typeface="Arial"/>
              <a:buNone/>
            </a:pPr>
            <a:r>
              <a:rPr b="1" lang="en" sz="1100">
                <a:latin typeface="Roboto"/>
                <a:ea typeface="Roboto"/>
                <a:cs typeface="Roboto"/>
                <a:sym typeface="Roboto"/>
              </a:rPr>
              <a:t>Authors</a:t>
            </a:r>
            <a:r>
              <a:rPr lang="en" sz="1100"/>
              <a:t>: YA-QI CHEN, JIANJUN ZHANG, WING W. Y. NG</a:t>
            </a:r>
            <a:endParaRPr sz="1100"/>
          </a:p>
          <a:p>
            <a:pPr indent="0" lvl="0" marL="0" rtl="0" algn="l">
              <a:lnSpc>
                <a:spcPct val="112000"/>
              </a:lnSpc>
              <a:spcBef>
                <a:spcPts val="0"/>
              </a:spcBef>
              <a:spcAft>
                <a:spcPts val="0"/>
              </a:spcAft>
              <a:buClr>
                <a:schemeClr val="dk1"/>
              </a:buClr>
              <a:buSzPts val="852"/>
              <a:buFont typeface="Arial"/>
              <a:buNone/>
            </a:pPr>
            <a:r>
              <a:rPr b="1" lang="en" sz="1100">
                <a:latin typeface="Roboto"/>
                <a:ea typeface="Roboto"/>
                <a:cs typeface="Roboto"/>
                <a:sym typeface="Roboto"/>
              </a:rPr>
              <a:t>Topics Covered</a:t>
            </a:r>
            <a:r>
              <a:rPr lang="en" sz="1100"/>
              <a:t>: Imbalance data; Loan default prediction; </a:t>
            </a:r>
            <a:r>
              <a:rPr lang="en" sz="1100">
                <a:highlight>
                  <a:srgbClr val="D5A6BD"/>
                </a:highlight>
              </a:rPr>
              <a:t>P2P</a:t>
            </a:r>
            <a:r>
              <a:rPr lang="en" sz="1100"/>
              <a:t>; </a:t>
            </a:r>
            <a:r>
              <a:rPr lang="en" sz="1100">
                <a:highlight>
                  <a:srgbClr val="A4C2F4"/>
                </a:highlight>
              </a:rPr>
              <a:t>Diversified sensitivity Undersampling (DSUS)</a:t>
            </a:r>
            <a:endParaRPr sz="1100">
              <a:highlight>
                <a:srgbClr val="A4C2F4"/>
              </a:highlight>
            </a:endParaRPr>
          </a:p>
          <a:p>
            <a:pPr indent="0" lvl="0" marL="0" rtl="0" algn="l">
              <a:lnSpc>
                <a:spcPct val="112000"/>
              </a:lnSpc>
              <a:spcBef>
                <a:spcPts val="0"/>
              </a:spcBef>
              <a:spcAft>
                <a:spcPts val="0"/>
              </a:spcAft>
              <a:buSzPts val="852"/>
              <a:buNone/>
            </a:pPr>
            <a:r>
              <a:rPr b="1" lang="en" sz="1100">
                <a:latin typeface="Roboto"/>
                <a:ea typeface="Roboto"/>
                <a:cs typeface="Roboto"/>
                <a:sym typeface="Roboto"/>
              </a:rPr>
              <a:t>Methodology</a:t>
            </a:r>
            <a:r>
              <a:rPr lang="en" sz="1100"/>
              <a:t>:</a:t>
            </a:r>
            <a:endParaRPr sz="1100"/>
          </a:p>
          <a:p>
            <a:pPr indent="0" lvl="0" marL="0" rtl="0" algn="l">
              <a:lnSpc>
                <a:spcPct val="112000"/>
              </a:lnSpc>
              <a:spcBef>
                <a:spcPts val="0"/>
              </a:spcBef>
              <a:spcAft>
                <a:spcPts val="0"/>
              </a:spcAft>
              <a:buSzPts val="852"/>
              <a:buNone/>
            </a:pPr>
            <a:r>
              <a:rPr lang="en" sz="1100"/>
              <a:t>Dataset used</a:t>
            </a:r>
            <a:r>
              <a:rPr b="1" lang="en" sz="1100">
                <a:latin typeface="Roboto"/>
                <a:ea typeface="Roboto"/>
                <a:cs typeface="Roboto"/>
                <a:sym typeface="Roboto"/>
              </a:rPr>
              <a:t>:</a:t>
            </a:r>
            <a:endParaRPr b="1" sz="1100">
              <a:latin typeface="Roboto"/>
              <a:ea typeface="Roboto"/>
              <a:cs typeface="Roboto"/>
              <a:sym typeface="Roboto"/>
            </a:endParaRPr>
          </a:p>
          <a:p>
            <a:pPr indent="-298450" lvl="0" marL="457200" rtl="0" algn="l">
              <a:lnSpc>
                <a:spcPct val="112000"/>
              </a:lnSpc>
              <a:spcBef>
                <a:spcPts val="0"/>
              </a:spcBef>
              <a:spcAft>
                <a:spcPts val="0"/>
              </a:spcAft>
              <a:buSzPts val="1100"/>
              <a:buChar char="•"/>
            </a:pPr>
            <a:r>
              <a:rPr lang="en" sz="1100"/>
              <a:t>Contains 25504 instances, of which 1309 instances correspond to creditworthy applicants and 24195 instances correspond to applicants to whom credit should be refused. </a:t>
            </a:r>
            <a:endParaRPr sz="1100"/>
          </a:p>
          <a:p>
            <a:pPr indent="-298450" lvl="0" marL="457200" rtl="0" algn="l">
              <a:lnSpc>
                <a:spcPct val="112000"/>
              </a:lnSpc>
              <a:spcBef>
                <a:spcPts val="0"/>
              </a:spcBef>
              <a:spcAft>
                <a:spcPts val="0"/>
              </a:spcAft>
              <a:buSzPts val="1100"/>
              <a:buChar char="•"/>
            </a:pPr>
            <a:r>
              <a:rPr lang="en" sz="1100"/>
              <a:t>Features:  </a:t>
            </a:r>
            <a:r>
              <a:rPr lang="en" sz="1100">
                <a:highlight>
                  <a:srgbClr val="D5A6BD"/>
                </a:highlight>
              </a:rPr>
              <a:t>age and sex, credit history records, vehicle information, contact information.</a:t>
            </a:r>
            <a:endParaRPr sz="1100">
              <a:highlight>
                <a:srgbClr val="D5A6BD"/>
              </a:highlight>
            </a:endParaRPr>
          </a:p>
          <a:p>
            <a:pPr indent="0" lvl="0" marL="0" rtl="0" algn="l">
              <a:lnSpc>
                <a:spcPct val="112000"/>
              </a:lnSpc>
              <a:spcBef>
                <a:spcPts val="0"/>
              </a:spcBef>
              <a:spcAft>
                <a:spcPts val="0"/>
              </a:spcAft>
              <a:buNone/>
            </a:pPr>
            <a:r>
              <a:rPr lang="en" sz="1100"/>
              <a:t>The DSUS contains three major components: </a:t>
            </a:r>
            <a:endParaRPr sz="1100"/>
          </a:p>
          <a:p>
            <a:pPr indent="-298450" lvl="0" marL="457200" rtl="0" algn="l">
              <a:lnSpc>
                <a:spcPct val="112000"/>
              </a:lnSpc>
              <a:spcBef>
                <a:spcPts val="0"/>
              </a:spcBef>
              <a:spcAft>
                <a:spcPts val="0"/>
              </a:spcAft>
              <a:buSzPts val="1100"/>
              <a:buChar char="•"/>
            </a:pPr>
            <a:r>
              <a:rPr lang="en" sz="1100"/>
              <a:t>Preserving the data distribution via </a:t>
            </a:r>
            <a:r>
              <a:rPr lang="en" sz="1100">
                <a:highlight>
                  <a:srgbClr val="9FC5E8"/>
                </a:highlight>
              </a:rPr>
              <a:t>clustering method</a:t>
            </a:r>
            <a:endParaRPr sz="1100">
              <a:highlight>
                <a:srgbClr val="9FC5E8"/>
              </a:highlight>
            </a:endParaRPr>
          </a:p>
          <a:p>
            <a:pPr indent="-298450" lvl="0" marL="457200" rtl="0" algn="l">
              <a:lnSpc>
                <a:spcPct val="112000"/>
              </a:lnSpc>
              <a:spcBef>
                <a:spcPts val="0"/>
              </a:spcBef>
              <a:spcAft>
                <a:spcPts val="0"/>
              </a:spcAft>
              <a:buSzPts val="1100"/>
              <a:buChar char="•"/>
            </a:pPr>
            <a:r>
              <a:rPr lang="en" sz="1100"/>
              <a:t>Selecting the most informative samples via evaluating samples' stochastic sensitivities for classifier training</a:t>
            </a:r>
            <a:endParaRPr sz="1100"/>
          </a:p>
          <a:p>
            <a:pPr indent="-298450" lvl="0" marL="457200" rtl="0" algn="l">
              <a:lnSpc>
                <a:spcPct val="112000"/>
              </a:lnSpc>
              <a:spcBef>
                <a:spcPts val="0"/>
              </a:spcBef>
              <a:spcAft>
                <a:spcPts val="0"/>
              </a:spcAft>
              <a:buSzPts val="1100"/>
              <a:buChar char="•"/>
            </a:pPr>
            <a:r>
              <a:rPr lang="en" sz="1100"/>
              <a:t>Training a robust</a:t>
            </a:r>
            <a:r>
              <a:rPr lang="en" sz="1100">
                <a:highlight>
                  <a:srgbClr val="9FC5E8"/>
                </a:highlight>
              </a:rPr>
              <a:t> Radial Basis Function Neural Network (RBFNN) </a:t>
            </a:r>
            <a:r>
              <a:rPr lang="en" sz="1100"/>
              <a:t>classifier</a:t>
            </a:r>
            <a:endParaRPr sz="1100"/>
          </a:p>
          <a:p>
            <a:pPr indent="0" lvl="0" marL="0" rtl="0" algn="l">
              <a:lnSpc>
                <a:spcPct val="112000"/>
              </a:lnSpc>
              <a:spcBef>
                <a:spcPts val="0"/>
              </a:spcBef>
              <a:spcAft>
                <a:spcPts val="0"/>
              </a:spcAft>
              <a:buSzPts val="852"/>
              <a:buNone/>
            </a:pPr>
            <a:r>
              <a:rPr b="1" lang="en" sz="1100">
                <a:latin typeface="Roboto"/>
                <a:ea typeface="Roboto"/>
                <a:cs typeface="Roboto"/>
                <a:sym typeface="Roboto"/>
              </a:rPr>
              <a:t>Algorithm</a:t>
            </a:r>
            <a:r>
              <a:rPr lang="en" sz="1100"/>
              <a:t>: </a:t>
            </a:r>
            <a:endParaRPr sz="1100"/>
          </a:p>
          <a:p>
            <a:pPr indent="-298450" lvl="0" marL="457200" rtl="0" algn="l">
              <a:lnSpc>
                <a:spcPct val="112000"/>
              </a:lnSpc>
              <a:spcBef>
                <a:spcPts val="0"/>
              </a:spcBef>
              <a:spcAft>
                <a:spcPts val="0"/>
              </a:spcAft>
              <a:buSzPts val="1100"/>
              <a:buAutoNum type="arabicPeriod"/>
            </a:pPr>
            <a:r>
              <a:rPr lang="en" sz="1100">
                <a:highlight>
                  <a:srgbClr val="D5A6BD"/>
                </a:highlight>
              </a:rPr>
              <a:t>Cluster both majority and minority samples into k clusters (k=|√Np|) and train an initial RBFNN using samples which are located nearest the cluster centers</a:t>
            </a:r>
            <a:endParaRPr sz="1100">
              <a:highlight>
                <a:srgbClr val="D5A6BD"/>
              </a:highlight>
            </a:endParaRPr>
          </a:p>
          <a:p>
            <a:pPr indent="-298450" lvl="0" marL="457200" rtl="0" algn="l">
              <a:lnSpc>
                <a:spcPct val="112000"/>
              </a:lnSpc>
              <a:spcBef>
                <a:spcPts val="0"/>
              </a:spcBef>
              <a:spcAft>
                <a:spcPts val="0"/>
              </a:spcAft>
              <a:buSzPts val="1100"/>
              <a:buAutoNum type="arabicPeriod"/>
            </a:pPr>
            <a:r>
              <a:rPr lang="en" sz="1100">
                <a:highlight>
                  <a:srgbClr val="A4C2F4"/>
                </a:highlight>
              </a:rPr>
              <a:t>Remove the selected sample</a:t>
            </a:r>
            <a:r>
              <a:rPr lang="en" sz="1100"/>
              <a:t> from the original dataset.</a:t>
            </a:r>
            <a:endParaRPr sz="1100"/>
          </a:p>
          <a:p>
            <a:pPr indent="-298450" lvl="0" marL="457200" rtl="0" algn="l">
              <a:lnSpc>
                <a:spcPct val="112000"/>
              </a:lnSpc>
              <a:spcBef>
                <a:spcPts val="0"/>
              </a:spcBef>
              <a:spcAft>
                <a:spcPts val="0"/>
              </a:spcAft>
              <a:buSzPts val="1100"/>
              <a:buAutoNum type="arabicPeriod"/>
            </a:pPr>
            <a:r>
              <a:rPr lang="en" sz="1100"/>
              <a:t>While: Np(number of minority samples)&gt;=k: do</a:t>
            </a:r>
            <a:endParaRPr sz="1100"/>
          </a:p>
          <a:p>
            <a:pPr indent="-298450" lvl="0" marL="457200" rtl="0" algn="l">
              <a:lnSpc>
                <a:spcPct val="112000"/>
              </a:lnSpc>
              <a:spcBef>
                <a:spcPts val="0"/>
              </a:spcBef>
              <a:spcAft>
                <a:spcPts val="0"/>
              </a:spcAft>
              <a:buSzPts val="1100"/>
              <a:buAutoNum type="arabicPeriod"/>
            </a:pPr>
            <a:r>
              <a:rPr lang="en" sz="1100">
                <a:highlight>
                  <a:srgbClr val="D5A6BD"/>
                </a:highlight>
              </a:rPr>
              <a:t>Cluster majority sample into Np clusters and get the sample located closest to its center as representative samples and then their SM values are computed.</a:t>
            </a:r>
            <a:endParaRPr sz="1100">
              <a:highlight>
                <a:srgbClr val="D5A6BD"/>
              </a:highlight>
            </a:endParaRPr>
          </a:p>
        </p:txBody>
      </p:sp>
      <p:sp>
        <p:nvSpPr>
          <p:cNvPr id="402" name="Google Shape;402;p58"/>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408" name="Google Shape;408;p59"/>
          <p:cNvPicPr preferRelativeResize="0"/>
          <p:nvPr/>
        </p:nvPicPr>
        <p:blipFill rotWithShape="1">
          <a:blip r:embed="rId3">
            <a:alphaModFix/>
          </a:blip>
          <a:srcRect b="1295" l="-2510" r="2509" t="1295"/>
          <a:stretch/>
        </p:blipFill>
        <p:spPr>
          <a:xfrm>
            <a:off x="4571900" y="1888075"/>
            <a:ext cx="3724275" cy="2087500"/>
          </a:xfrm>
          <a:prstGeom prst="rect">
            <a:avLst/>
          </a:prstGeom>
          <a:noFill/>
          <a:ln>
            <a:noFill/>
          </a:ln>
        </p:spPr>
      </p:pic>
      <p:sp>
        <p:nvSpPr>
          <p:cNvPr id="409" name="Google Shape;409;p59"/>
          <p:cNvSpPr txBox="1"/>
          <p:nvPr/>
        </p:nvSpPr>
        <p:spPr>
          <a:xfrm>
            <a:off x="368400" y="962550"/>
            <a:ext cx="4203600" cy="4281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100"/>
              </a:spcBef>
              <a:spcAft>
                <a:spcPts val="0"/>
              </a:spcAft>
              <a:buNone/>
            </a:pPr>
            <a:r>
              <a:rPr b="1" lang="en" sz="1150">
                <a:solidFill>
                  <a:schemeClr val="dk1"/>
                </a:solidFill>
                <a:latin typeface="Roboto"/>
                <a:ea typeface="Roboto"/>
                <a:cs typeface="Roboto"/>
                <a:sym typeface="Roboto"/>
              </a:rPr>
              <a:t>Results</a:t>
            </a:r>
            <a:r>
              <a:rPr lang="en" sz="1150">
                <a:solidFill>
                  <a:schemeClr val="dk1"/>
                </a:solidFill>
                <a:latin typeface="Roboto Medium"/>
                <a:ea typeface="Roboto Medium"/>
                <a:cs typeface="Roboto Medium"/>
                <a:sym typeface="Roboto Medium"/>
              </a:rPr>
              <a:t>:</a:t>
            </a:r>
            <a:endParaRPr sz="1150">
              <a:solidFill>
                <a:schemeClr val="dk1"/>
              </a:solidFill>
              <a:latin typeface="Roboto Medium"/>
              <a:ea typeface="Roboto Medium"/>
              <a:cs typeface="Roboto Medium"/>
              <a:sym typeface="Roboto Medium"/>
            </a:endParaRPr>
          </a:p>
          <a:p>
            <a:pPr indent="0" lvl="0" marL="0" rtl="0" algn="l">
              <a:lnSpc>
                <a:spcPct val="95000"/>
              </a:lnSpc>
              <a:spcBef>
                <a:spcPts val="1100"/>
              </a:spcBef>
              <a:spcAft>
                <a:spcPts val="0"/>
              </a:spcAft>
              <a:buClr>
                <a:schemeClr val="dk1"/>
              </a:buClr>
              <a:buSzPts val="1100"/>
              <a:buFont typeface="Arial"/>
              <a:buNone/>
            </a:pPr>
            <a:r>
              <a:rPr lang="en" sz="1100">
                <a:solidFill>
                  <a:schemeClr val="dk1"/>
                </a:solidFill>
                <a:highlight>
                  <a:srgbClr val="A4C2F4"/>
                </a:highlight>
                <a:latin typeface="Roboto Medium"/>
                <a:ea typeface="Roboto Medium"/>
                <a:cs typeface="Roboto Medium"/>
                <a:sym typeface="Roboto Medium"/>
              </a:rPr>
              <a:t>A ten-fold stratified cross validation is implemented</a:t>
            </a:r>
            <a:r>
              <a:rPr lang="en" sz="1100">
                <a:solidFill>
                  <a:schemeClr val="dk1"/>
                </a:solidFill>
                <a:latin typeface="Roboto Medium"/>
                <a:ea typeface="Roboto Medium"/>
                <a:cs typeface="Roboto Medium"/>
                <a:sym typeface="Roboto Medium"/>
              </a:rPr>
              <a:t> to record the performance of each method.</a:t>
            </a:r>
            <a:endParaRPr sz="1100">
              <a:solidFill>
                <a:schemeClr val="dk1"/>
              </a:solidFill>
              <a:latin typeface="Roboto Medium"/>
              <a:ea typeface="Roboto Medium"/>
              <a:cs typeface="Roboto Medium"/>
              <a:sym typeface="Roboto Medium"/>
            </a:endParaRPr>
          </a:p>
          <a:p>
            <a:pPr indent="0" lvl="0" marL="0" rtl="0" algn="l">
              <a:spcBef>
                <a:spcPts val="200"/>
              </a:spcBef>
              <a:spcAft>
                <a:spcPts val="0"/>
              </a:spcAft>
              <a:buNone/>
            </a:pPr>
            <a:r>
              <a:rPr lang="en" sz="1100">
                <a:solidFill>
                  <a:schemeClr val="dk1"/>
                </a:solidFill>
                <a:latin typeface="Roboto Medium"/>
                <a:ea typeface="Roboto Medium"/>
                <a:cs typeface="Roboto Medium"/>
                <a:sym typeface="Roboto Medium"/>
              </a:rPr>
              <a:t>The DSUS captures the distribution to improve the diversity of resampling by clustering. Experimental results show the supreme performance of the DSUS compared to other three resampling methods and three classifiers.</a:t>
            </a:r>
            <a:endParaRPr sz="11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100">
                <a:solidFill>
                  <a:schemeClr val="dk1"/>
                </a:solidFill>
                <a:highlight>
                  <a:srgbClr val="D5A6BD"/>
                </a:highlight>
                <a:latin typeface="Roboto Medium"/>
                <a:ea typeface="Roboto Medium"/>
                <a:cs typeface="Roboto Medium"/>
                <a:sym typeface="Roboto Medium"/>
              </a:rPr>
              <a:t>Prediction Percentage is 88.1%</a:t>
            </a:r>
            <a:endParaRPr sz="1100">
              <a:solidFill>
                <a:schemeClr val="dk1"/>
              </a:solidFill>
              <a:highlight>
                <a:srgbClr val="D5A6BD"/>
              </a:highlight>
              <a:latin typeface="Roboto Medium"/>
              <a:ea typeface="Roboto Medium"/>
              <a:cs typeface="Roboto Medium"/>
              <a:sym typeface="Roboto Medium"/>
            </a:endParaRPr>
          </a:p>
          <a:p>
            <a:pPr indent="0" lvl="0" marL="0" rtl="0" algn="l">
              <a:spcBef>
                <a:spcPts val="0"/>
              </a:spcBef>
              <a:spcAft>
                <a:spcPts val="0"/>
              </a:spcAft>
              <a:buNone/>
            </a:pPr>
            <a:r>
              <a:t/>
            </a:r>
            <a:endParaRPr sz="11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b="1" lang="en" sz="1100">
                <a:latin typeface="Roboto"/>
                <a:ea typeface="Roboto"/>
                <a:cs typeface="Roboto"/>
                <a:sym typeface="Roboto"/>
              </a:rPr>
              <a:t>Conclusion: </a:t>
            </a:r>
            <a:endParaRPr b="1" sz="1100">
              <a:latin typeface="Roboto"/>
              <a:ea typeface="Roboto"/>
              <a:cs typeface="Roboto"/>
              <a:sym typeface="Roboto"/>
            </a:endParaRPr>
          </a:p>
          <a:p>
            <a:pPr indent="0" lvl="0" marL="0" rtl="0" algn="l">
              <a:spcBef>
                <a:spcPts val="0"/>
              </a:spcBef>
              <a:spcAft>
                <a:spcPts val="0"/>
              </a:spcAft>
              <a:buNone/>
            </a:pPr>
            <a:br>
              <a:rPr lang="en" sz="1100">
                <a:latin typeface="Roboto Medium"/>
                <a:ea typeface="Roboto Medium"/>
                <a:cs typeface="Roboto Medium"/>
                <a:sym typeface="Roboto Medium"/>
              </a:rPr>
            </a:br>
            <a:r>
              <a:rPr lang="en" sz="1100">
                <a:latin typeface="Roboto Medium"/>
                <a:ea typeface="Roboto Medium"/>
                <a:cs typeface="Roboto Medium"/>
                <a:sym typeface="Roboto Medium"/>
              </a:rPr>
              <a:t>In this study, we have improved loan default prediction by using </a:t>
            </a:r>
            <a:r>
              <a:rPr lang="en" sz="1100">
                <a:highlight>
                  <a:srgbClr val="A4C2F4"/>
                </a:highlight>
                <a:latin typeface="Roboto Medium"/>
                <a:ea typeface="Roboto Medium"/>
                <a:cs typeface="Roboto Medium"/>
                <a:sym typeface="Roboto Medium"/>
              </a:rPr>
              <a:t>the hybrid undersampling method DSUS which combines a k-means clustering method, a stochastic sensitivity measure and a robust RBFNN</a:t>
            </a:r>
            <a:endParaRPr sz="1100">
              <a:highlight>
                <a:srgbClr val="A4C2F4"/>
              </a:highlight>
              <a:latin typeface="Roboto Medium"/>
              <a:ea typeface="Roboto Medium"/>
              <a:cs typeface="Roboto Medium"/>
              <a:sym typeface="Roboto Medium"/>
            </a:endParaRPr>
          </a:p>
          <a:p>
            <a:pPr indent="0" lvl="0" marL="0" rtl="0" algn="l">
              <a:lnSpc>
                <a:spcPct val="95000"/>
              </a:lnSpc>
              <a:spcBef>
                <a:spcPts val="1100"/>
              </a:spcBef>
              <a:spcAft>
                <a:spcPts val="0"/>
              </a:spcAft>
              <a:buClr>
                <a:schemeClr val="dk1"/>
              </a:buClr>
              <a:buSzPts val="1100"/>
              <a:buFont typeface="Arial"/>
              <a:buNone/>
            </a:pPr>
            <a:r>
              <a:rPr b="1" lang="en" sz="1100">
                <a:solidFill>
                  <a:schemeClr val="dk1"/>
                </a:solidFill>
                <a:latin typeface="Roboto"/>
                <a:ea typeface="Roboto"/>
                <a:cs typeface="Roboto"/>
                <a:sym typeface="Roboto"/>
              </a:rPr>
              <a:t>Limitations:</a:t>
            </a:r>
            <a:r>
              <a:rPr lang="en" sz="1100">
                <a:solidFill>
                  <a:schemeClr val="dk1"/>
                </a:solidFill>
                <a:latin typeface="Roboto Medium"/>
                <a:ea typeface="Roboto Medium"/>
                <a:cs typeface="Roboto Medium"/>
                <a:sym typeface="Roboto Medium"/>
              </a:rPr>
              <a:t> </a:t>
            </a:r>
            <a:endParaRPr sz="1100">
              <a:solidFill>
                <a:schemeClr val="dk1"/>
              </a:solidFill>
              <a:latin typeface="Roboto Medium"/>
              <a:ea typeface="Roboto Medium"/>
              <a:cs typeface="Roboto Medium"/>
              <a:sym typeface="Roboto Medium"/>
            </a:endParaRPr>
          </a:p>
          <a:p>
            <a:pPr indent="0" lvl="0" marL="0" rtl="0" algn="l">
              <a:lnSpc>
                <a:spcPct val="95000"/>
              </a:lnSpc>
              <a:spcBef>
                <a:spcPts val="1100"/>
              </a:spcBef>
              <a:spcAft>
                <a:spcPts val="200"/>
              </a:spcAft>
              <a:buClr>
                <a:schemeClr val="dk1"/>
              </a:buClr>
              <a:buSzPts val="1100"/>
              <a:buFont typeface="Arial"/>
              <a:buNone/>
            </a:pPr>
            <a:r>
              <a:rPr lang="en" sz="1100">
                <a:solidFill>
                  <a:schemeClr val="dk1"/>
                </a:solidFill>
                <a:latin typeface="Roboto Medium"/>
                <a:ea typeface="Roboto Medium"/>
                <a:cs typeface="Roboto Medium"/>
                <a:sym typeface="Roboto Medium"/>
              </a:rPr>
              <a:t>We proved the DSUS preserving the distribution of information by clustering is significantly effective, but clustering methods in this approach is k-means, which would lead to </a:t>
            </a:r>
            <a:r>
              <a:rPr lang="en" sz="1100">
                <a:solidFill>
                  <a:schemeClr val="dk1"/>
                </a:solidFill>
                <a:highlight>
                  <a:srgbClr val="D5A6BD"/>
                </a:highlight>
                <a:latin typeface="Roboto Medium"/>
                <a:ea typeface="Roboto Medium"/>
                <a:cs typeface="Roboto Medium"/>
                <a:sym typeface="Roboto Medium"/>
              </a:rPr>
              <a:t>unsatisfactory performance.</a:t>
            </a:r>
            <a:r>
              <a:rPr lang="en" sz="1100">
                <a:solidFill>
                  <a:schemeClr val="dk1"/>
                </a:solidFill>
                <a:latin typeface="Roboto Medium"/>
                <a:ea typeface="Roboto Medium"/>
                <a:cs typeface="Roboto Medium"/>
                <a:sym typeface="Roboto Medium"/>
              </a:rPr>
              <a:t> Therefore, in future, we are planning to extend our study to verify the effectiveness of DSUS with other clustering mechanisms</a:t>
            </a:r>
            <a:endParaRPr sz="1100">
              <a:latin typeface="Roboto Medium"/>
              <a:ea typeface="Roboto Medium"/>
              <a:cs typeface="Roboto Medium"/>
              <a:sym typeface="Roboto Medium"/>
            </a:endParaRPr>
          </a:p>
        </p:txBody>
      </p:sp>
      <p:sp>
        <p:nvSpPr>
          <p:cNvPr id="410" name="Google Shape;410;p59"/>
          <p:cNvSpPr txBox="1"/>
          <p:nvPr/>
        </p:nvSpPr>
        <p:spPr>
          <a:xfrm>
            <a:off x="1145600" y="187025"/>
            <a:ext cx="6164400" cy="733200"/>
          </a:xfrm>
          <a:prstGeom prst="rect">
            <a:avLst/>
          </a:prstGeom>
          <a:noFill/>
          <a:ln>
            <a:noFill/>
          </a:ln>
        </p:spPr>
        <p:txBody>
          <a:bodyPr anchorCtr="0" anchor="t" bIns="91425" lIns="91425" spcFirstLastPara="1" rIns="91425" wrap="square" tIns="91425">
            <a:spAutoFit/>
          </a:bodyPr>
          <a:lstStyle/>
          <a:p>
            <a:pPr indent="-298450" lvl="0" marL="457200" rtl="0" algn="l">
              <a:lnSpc>
                <a:spcPct val="112000"/>
              </a:lnSpc>
              <a:spcBef>
                <a:spcPts val="0"/>
              </a:spcBef>
              <a:spcAft>
                <a:spcPts val="0"/>
              </a:spcAft>
              <a:buClr>
                <a:schemeClr val="accent1"/>
              </a:buClr>
              <a:buSzPts val="1100"/>
              <a:buFont typeface="Roboto Medium"/>
              <a:buAutoNum type="arabicPeriod" startAt="5"/>
            </a:pPr>
            <a:r>
              <a:rPr lang="en" sz="1100">
                <a:solidFill>
                  <a:schemeClr val="dk1"/>
                </a:solidFill>
                <a:highlight>
                  <a:srgbClr val="9FC5E8"/>
                </a:highlight>
                <a:latin typeface="Roboto Medium"/>
                <a:ea typeface="Roboto Medium"/>
                <a:cs typeface="Roboto Medium"/>
                <a:sym typeface="Roboto Medium"/>
              </a:rPr>
              <a:t>k samples yielding the largest SM values from both majority and minority class are selected separately for training the RBFNN</a:t>
            </a:r>
            <a:endParaRPr sz="1100">
              <a:solidFill>
                <a:schemeClr val="dk1"/>
              </a:solidFill>
              <a:highlight>
                <a:srgbClr val="9FC5E8"/>
              </a:highlight>
              <a:latin typeface="Roboto Medium"/>
              <a:ea typeface="Roboto Medium"/>
              <a:cs typeface="Roboto Medium"/>
              <a:sym typeface="Roboto Medium"/>
            </a:endParaRPr>
          </a:p>
          <a:p>
            <a:pPr indent="-298450" lvl="0" marL="457200" rtl="0" algn="l">
              <a:lnSpc>
                <a:spcPct val="112000"/>
              </a:lnSpc>
              <a:spcBef>
                <a:spcPts val="0"/>
              </a:spcBef>
              <a:spcAft>
                <a:spcPts val="0"/>
              </a:spcAft>
              <a:buClr>
                <a:schemeClr val="accent1"/>
              </a:buClr>
              <a:buSzPts val="1100"/>
              <a:buFont typeface="Roboto Medium"/>
              <a:buAutoNum type="arabicPeriod" startAt="5"/>
            </a:pPr>
            <a:r>
              <a:rPr lang="en" sz="1100">
                <a:solidFill>
                  <a:schemeClr val="dk1"/>
                </a:solidFill>
                <a:latin typeface="Roboto Medium"/>
                <a:ea typeface="Roboto Medium"/>
                <a:cs typeface="Roboto Medium"/>
                <a:sym typeface="Roboto Medium"/>
              </a:rPr>
              <a:t>End while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1122450" y="276725"/>
            <a:ext cx="6436800" cy="4869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6451"/>
              <a:buFont typeface="Arial"/>
              <a:buNone/>
            </a:pPr>
            <a:r>
              <a:rPr lang="en"/>
              <a:t>INTRODUCTION</a:t>
            </a:r>
            <a:endParaRPr/>
          </a:p>
        </p:txBody>
      </p:sp>
      <p:sp>
        <p:nvSpPr>
          <p:cNvPr id="179" name="Google Shape;179;p30"/>
          <p:cNvSpPr txBox="1"/>
          <p:nvPr>
            <p:ph idx="1" type="body"/>
          </p:nvPr>
        </p:nvSpPr>
        <p:spPr>
          <a:xfrm>
            <a:off x="999550" y="1129950"/>
            <a:ext cx="6807000" cy="3865500"/>
          </a:xfrm>
          <a:prstGeom prst="rect">
            <a:avLst/>
          </a:prstGeom>
          <a:noFill/>
          <a:ln>
            <a:noFill/>
          </a:ln>
        </p:spPr>
        <p:txBody>
          <a:bodyPr anchorCtr="0" anchor="t" bIns="34275" lIns="68575" spcFirstLastPara="1" rIns="68575" wrap="square" tIns="34275">
            <a:normAutofit/>
          </a:bodyPr>
          <a:lstStyle/>
          <a:p>
            <a:pPr indent="-146050" lvl="0" marL="139700" rtl="0" algn="l">
              <a:lnSpc>
                <a:spcPct val="115000"/>
              </a:lnSpc>
              <a:spcBef>
                <a:spcPts val="0"/>
              </a:spcBef>
              <a:spcAft>
                <a:spcPts val="0"/>
              </a:spcAft>
              <a:buSzPts val="1100"/>
              <a:buChar char="•"/>
            </a:pPr>
            <a:r>
              <a:rPr lang="en"/>
              <a:t>Default is the failure to make required interest or principal repayments on a debt, whether that debt is a loan or a security.</a:t>
            </a:r>
            <a:endParaRPr/>
          </a:p>
          <a:p>
            <a:pPr indent="-146050" lvl="0" marL="139700" rtl="0" algn="l">
              <a:lnSpc>
                <a:spcPct val="115000"/>
              </a:lnSpc>
              <a:spcBef>
                <a:spcPts val="1200"/>
              </a:spcBef>
              <a:spcAft>
                <a:spcPts val="0"/>
              </a:spcAft>
              <a:buSzPts val="1100"/>
              <a:buChar char="•"/>
            </a:pPr>
            <a:r>
              <a:rPr lang="en"/>
              <a:t>Defaults can occur on secured debt, such as a mortgage loan secured by a house, or unsecured debt, such as credit cards or a student loan.</a:t>
            </a:r>
            <a:endParaRPr/>
          </a:p>
          <a:p>
            <a:pPr indent="-146050" lvl="0" marL="139700" rtl="0" algn="l">
              <a:lnSpc>
                <a:spcPct val="115000"/>
              </a:lnSpc>
              <a:spcBef>
                <a:spcPts val="1200"/>
              </a:spcBef>
              <a:spcAft>
                <a:spcPts val="0"/>
              </a:spcAft>
              <a:buSzPts val="1100"/>
              <a:buChar char="•"/>
            </a:pPr>
            <a:r>
              <a:rPr lang="en"/>
              <a:t>Defaults expose borrowers to legal claims and may limit their future access to credit.</a:t>
            </a:r>
            <a:endParaRPr/>
          </a:p>
          <a:p>
            <a:pPr indent="-76200" lvl="0" marL="139700" rtl="0" algn="l">
              <a:lnSpc>
                <a:spcPct val="115000"/>
              </a:lnSpc>
              <a:spcBef>
                <a:spcPts val="1200"/>
              </a:spcBef>
              <a:spcAft>
                <a:spcPts val="0"/>
              </a:spcAft>
              <a:buSzPts val="1100"/>
              <a:buNone/>
            </a:pPr>
            <a:r>
              <a:t/>
            </a:r>
            <a:endParaRPr/>
          </a:p>
        </p:txBody>
      </p:sp>
      <p:sp>
        <p:nvSpPr>
          <p:cNvPr id="180" name="Google Shape;180;p30"/>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1058325" y="307900"/>
            <a:ext cx="6353100" cy="5043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lang="en"/>
              <a:t>PROBLEM STATEMENT</a:t>
            </a:r>
            <a:endParaRPr/>
          </a:p>
        </p:txBody>
      </p:sp>
      <p:sp>
        <p:nvSpPr>
          <p:cNvPr id="186" name="Google Shape;186;p31"/>
          <p:cNvSpPr txBox="1"/>
          <p:nvPr>
            <p:ph idx="1" type="body"/>
          </p:nvPr>
        </p:nvSpPr>
        <p:spPr>
          <a:xfrm>
            <a:off x="960575" y="1092050"/>
            <a:ext cx="6807000" cy="3865500"/>
          </a:xfrm>
          <a:prstGeom prst="rect">
            <a:avLst/>
          </a:prstGeom>
          <a:noFill/>
          <a:ln>
            <a:noFill/>
          </a:ln>
        </p:spPr>
        <p:txBody>
          <a:bodyPr anchorCtr="0" anchor="t" bIns="34275" lIns="68575" spcFirstLastPara="1" rIns="68575" wrap="square" tIns="34275">
            <a:normAutofit/>
          </a:bodyPr>
          <a:lstStyle/>
          <a:p>
            <a:pPr indent="-146050" lvl="0" marL="139700" rtl="0" algn="l">
              <a:lnSpc>
                <a:spcPct val="115000"/>
              </a:lnSpc>
              <a:spcBef>
                <a:spcPts val="0"/>
              </a:spcBef>
              <a:spcAft>
                <a:spcPts val="0"/>
              </a:spcAft>
              <a:buSzPts val="1100"/>
              <a:buChar char="•"/>
            </a:pPr>
            <a:r>
              <a:rPr lang="en"/>
              <a:t>Artificial neural networks employed to help financial institutions predict if users are capable of paying their loans or will they default.</a:t>
            </a:r>
            <a:endParaRPr/>
          </a:p>
          <a:p>
            <a:pPr indent="-146050" lvl="0" marL="139700" rtl="0" algn="l">
              <a:lnSpc>
                <a:spcPct val="115000"/>
              </a:lnSpc>
              <a:spcBef>
                <a:spcPts val="0"/>
              </a:spcBef>
              <a:spcAft>
                <a:spcPts val="0"/>
              </a:spcAft>
              <a:buSzPts val="1100"/>
              <a:buChar char="•"/>
            </a:pPr>
            <a:r>
              <a:rPr lang="en"/>
              <a:t>The goal of this project is to build a model that can predict if a person will default on the loan based on the loan and personal information provided. </a:t>
            </a:r>
            <a:endParaRPr/>
          </a:p>
          <a:p>
            <a:pPr indent="-146050" lvl="0" marL="139700" rtl="0" algn="l">
              <a:lnSpc>
                <a:spcPct val="115000"/>
              </a:lnSpc>
              <a:spcBef>
                <a:spcPts val="0"/>
              </a:spcBef>
              <a:spcAft>
                <a:spcPts val="0"/>
              </a:spcAft>
              <a:buSzPts val="1100"/>
              <a:buChar char="•"/>
            </a:pPr>
            <a:r>
              <a:rPr lang="en"/>
              <a:t>The model is intended to be used as a reference tool for financial institutions to help make decisions on issuing loans, so that the risk can be lowered, and the profit can be maximized.</a:t>
            </a:r>
            <a:endParaRPr/>
          </a:p>
        </p:txBody>
      </p:sp>
      <p:sp>
        <p:nvSpPr>
          <p:cNvPr id="187" name="Google Shape;187;p31"/>
          <p:cNvSpPr txBox="1"/>
          <p:nvPr>
            <p:ph idx="12" type="sldNum"/>
          </p:nvPr>
        </p:nvSpPr>
        <p:spPr>
          <a:xfrm>
            <a:off x="8469630" y="4629150"/>
            <a:ext cx="685800" cy="445294"/>
          </a:xfrm>
          <a:prstGeom prst="rect">
            <a:avLst/>
          </a:prstGeom>
          <a:noFill/>
          <a:ln>
            <a:noFill/>
          </a:ln>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Methodology</a:t>
            </a:r>
            <a:endParaRPr/>
          </a:p>
        </p:txBody>
      </p:sp>
      <p:sp>
        <p:nvSpPr>
          <p:cNvPr id="193" name="Google Shape;193;p32"/>
          <p:cNvSpPr txBox="1"/>
          <p:nvPr>
            <p:ph idx="1" type="body"/>
          </p:nvPr>
        </p:nvSpPr>
        <p:spPr>
          <a:xfrm>
            <a:off x="937200" y="896150"/>
            <a:ext cx="6807000" cy="3865500"/>
          </a:xfrm>
          <a:prstGeom prst="rect">
            <a:avLst/>
          </a:prstGeom>
        </p:spPr>
        <p:txBody>
          <a:bodyPr anchorCtr="0" anchor="t" bIns="34275" lIns="68575" spcFirstLastPara="1" rIns="68575" wrap="square" tIns="34275">
            <a:normAutofit/>
          </a:bodyPr>
          <a:lstStyle/>
          <a:p>
            <a:pPr indent="-304800" lvl="0" marL="457200" rtl="0" algn="l">
              <a:lnSpc>
                <a:spcPct val="115000"/>
              </a:lnSpc>
              <a:spcBef>
                <a:spcPts val="1100"/>
              </a:spcBef>
              <a:spcAft>
                <a:spcPts val="0"/>
              </a:spcAft>
              <a:buSzPts val="1200"/>
              <a:buAutoNum type="arabicPeriod"/>
            </a:pPr>
            <a:r>
              <a:rPr lang="en" sz="1500"/>
              <a:t>Data Analysis</a:t>
            </a:r>
            <a:endParaRPr sz="1500"/>
          </a:p>
          <a:p>
            <a:pPr indent="-304800" lvl="0" marL="457200" rtl="0" algn="l">
              <a:lnSpc>
                <a:spcPct val="115000"/>
              </a:lnSpc>
              <a:spcBef>
                <a:spcPts val="0"/>
              </a:spcBef>
              <a:spcAft>
                <a:spcPts val="0"/>
              </a:spcAft>
              <a:buSzPts val="1200"/>
              <a:buAutoNum type="arabicPeriod"/>
            </a:pPr>
            <a:r>
              <a:rPr lang="en" sz="1500"/>
              <a:t>Data Preprocessing</a:t>
            </a:r>
            <a:endParaRPr sz="1500"/>
          </a:p>
          <a:p>
            <a:pPr indent="-323850" lvl="0" marL="457200" rtl="0" algn="l">
              <a:lnSpc>
                <a:spcPct val="115000"/>
              </a:lnSpc>
              <a:spcBef>
                <a:spcPts val="0"/>
              </a:spcBef>
              <a:spcAft>
                <a:spcPts val="0"/>
              </a:spcAft>
              <a:buSzPts val="1500"/>
              <a:buAutoNum type="arabicPeriod"/>
            </a:pPr>
            <a:r>
              <a:rPr lang="en" sz="1500"/>
              <a:t>Outliers Detection</a:t>
            </a:r>
            <a:endParaRPr sz="1500"/>
          </a:p>
          <a:p>
            <a:pPr indent="-304800" lvl="0" marL="457200" rtl="0" algn="l">
              <a:lnSpc>
                <a:spcPct val="115000"/>
              </a:lnSpc>
              <a:spcBef>
                <a:spcPts val="0"/>
              </a:spcBef>
              <a:spcAft>
                <a:spcPts val="0"/>
              </a:spcAft>
              <a:buSzPts val="1200"/>
              <a:buAutoNum type="arabicPeriod"/>
            </a:pPr>
            <a:r>
              <a:rPr lang="en" sz="1500"/>
              <a:t>Feature Selection</a:t>
            </a:r>
            <a:endParaRPr sz="1500"/>
          </a:p>
          <a:p>
            <a:pPr indent="-304800" lvl="0" marL="457200" rtl="0" algn="l">
              <a:lnSpc>
                <a:spcPct val="115000"/>
              </a:lnSpc>
              <a:spcBef>
                <a:spcPts val="0"/>
              </a:spcBef>
              <a:spcAft>
                <a:spcPts val="0"/>
              </a:spcAft>
              <a:buSzPts val="1200"/>
              <a:buAutoNum type="arabicPeriod"/>
            </a:pPr>
            <a:r>
              <a:rPr lang="en" sz="1500"/>
              <a:t>Splitting </a:t>
            </a:r>
            <a:r>
              <a:rPr lang="en" sz="1500"/>
              <a:t>dataset</a:t>
            </a:r>
            <a:r>
              <a:rPr lang="en" sz="1500"/>
              <a:t> to training data and testing data</a:t>
            </a:r>
            <a:endParaRPr sz="1500"/>
          </a:p>
          <a:p>
            <a:pPr indent="-304800" lvl="0" marL="457200" rtl="0" algn="l">
              <a:lnSpc>
                <a:spcPct val="115000"/>
              </a:lnSpc>
              <a:spcBef>
                <a:spcPts val="0"/>
              </a:spcBef>
              <a:spcAft>
                <a:spcPts val="0"/>
              </a:spcAft>
              <a:buSzPts val="1200"/>
              <a:buAutoNum type="arabicPeriod"/>
            </a:pPr>
            <a:r>
              <a:rPr lang="en" sz="1500"/>
              <a:t>Model Building</a:t>
            </a:r>
            <a:endParaRPr sz="1500"/>
          </a:p>
          <a:p>
            <a:pPr indent="-304800" lvl="0" marL="457200" rtl="0" algn="l">
              <a:lnSpc>
                <a:spcPct val="115000"/>
              </a:lnSpc>
              <a:spcBef>
                <a:spcPts val="0"/>
              </a:spcBef>
              <a:spcAft>
                <a:spcPts val="0"/>
              </a:spcAft>
              <a:buSzPts val="1200"/>
              <a:buAutoNum type="arabicPeriod"/>
            </a:pPr>
            <a:r>
              <a:rPr lang="en" sz="1500"/>
              <a:t>Model evaluation </a:t>
            </a:r>
            <a:endParaRPr sz="1500"/>
          </a:p>
        </p:txBody>
      </p:sp>
      <p:sp>
        <p:nvSpPr>
          <p:cNvPr id="194" name="Google Shape;194;p32"/>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937200" y="237750"/>
            <a:ext cx="2941800" cy="5043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sz="2900"/>
              <a:t>Data Analysis</a:t>
            </a:r>
            <a:endParaRPr sz="2900"/>
          </a:p>
        </p:txBody>
      </p:sp>
      <p:sp>
        <p:nvSpPr>
          <p:cNvPr id="200" name="Google Shape;200;p33"/>
          <p:cNvSpPr txBox="1"/>
          <p:nvPr>
            <p:ph idx="1" type="body"/>
          </p:nvPr>
        </p:nvSpPr>
        <p:spPr>
          <a:xfrm>
            <a:off x="272850" y="971175"/>
            <a:ext cx="3123900" cy="38655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None/>
            </a:pPr>
            <a:r>
              <a:rPr lang="en"/>
              <a:t>Dataset Used: Lending Club Dataset</a:t>
            </a:r>
            <a:endParaRPr/>
          </a:p>
          <a:p>
            <a:pPr indent="0" lvl="0" marL="0" rtl="0" algn="l">
              <a:spcBef>
                <a:spcPts val="1100"/>
              </a:spcBef>
              <a:spcAft>
                <a:spcPts val="0"/>
              </a:spcAft>
              <a:buNone/>
            </a:pPr>
            <a:r>
              <a:rPr lang="en"/>
              <a:t>Features: 27</a:t>
            </a:r>
            <a:endParaRPr/>
          </a:p>
          <a:p>
            <a:pPr indent="0" lvl="0" marL="0" rtl="0" algn="l">
              <a:spcBef>
                <a:spcPts val="1100"/>
              </a:spcBef>
              <a:spcAft>
                <a:spcPts val="0"/>
              </a:spcAft>
              <a:buNone/>
            </a:pPr>
            <a:r>
              <a:rPr lang="en"/>
              <a:t>Rows - 396030</a:t>
            </a:r>
            <a:endParaRPr/>
          </a:p>
          <a:p>
            <a:pPr indent="0" lvl="0" marL="0" rtl="0" algn="l">
              <a:spcBef>
                <a:spcPts val="1100"/>
              </a:spcBef>
              <a:spcAft>
                <a:spcPts val="0"/>
              </a:spcAft>
              <a:buNone/>
            </a:pPr>
            <a:r>
              <a:rPr lang="en"/>
              <a:t>Target Variable - Loan Status</a:t>
            </a:r>
            <a:endParaRPr/>
          </a:p>
          <a:p>
            <a:pPr indent="0" lvl="0" marL="0" rtl="0" algn="l">
              <a:spcBef>
                <a:spcPts val="1100"/>
              </a:spcBef>
              <a:spcAft>
                <a:spcPts val="0"/>
              </a:spcAft>
              <a:buNone/>
            </a:pPr>
            <a:r>
              <a:rPr lang="en"/>
              <a:t>Loan Status: Fully Paid/ Charged Off</a:t>
            </a:r>
            <a:endParaRPr/>
          </a:p>
          <a:p>
            <a:pPr indent="0" lvl="0" marL="0" rtl="0" algn="l">
              <a:spcBef>
                <a:spcPts val="1100"/>
              </a:spcBef>
              <a:spcAft>
                <a:spcPts val="0"/>
              </a:spcAft>
              <a:buNone/>
            </a:pPr>
            <a:r>
              <a:t/>
            </a:r>
            <a:endParaRPr/>
          </a:p>
          <a:p>
            <a:pPr indent="0" lvl="0" marL="0" rtl="0" algn="l">
              <a:spcBef>
                <a:spcPts val="1100"/>
              </a:spcBef>
              <a:spcAft>
                <a:spcPts val="200"/>
              </a:spcAft>
              <a:buNone/>
            </a:pPr>
            <a:r>
              <a:t/>
            </a:r>
            <a:endParaRPr/>
          </a:p>
        </p:txBody>
      </p:sp>
      <p:sp>
        <p:nvSpPr>
          <p:cNvPr id="201" name="Google Shape;201;p33"/>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02" name="Google Shape;202;p33"/>
          <p:cNvPicPr preferRelativeResize="0"/>
          <p:nvPr/>
        </p:nvPicPr>
        <p:blipFill>
          <a:blip r:embed="rId3">
            <a:alphaModFix/>
          </a:blip>
          <a:stretch>
            <a:fillRect/>
          </a:stretch>
        </p:blipFill>
        <p:spPr>
          <a:xfrm>
            <a:off x="3986225" y="319175"/>
            <a:ext cx="3714775" cy="4505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idx="1" type="body"/>
          </p:nvPr>
        </p:nvSpPr>
        <p:spPr>
          <a:xfrm>
            <a:off x="164875" y="1142575"/>
            <a:ext cx="2272500" cy="1225500"/>
          </a:xfrm>
          <a:prstGeom prst="rect">
            <a:avLst/>
          </a:prstGeom>
        </p:spPr>
        <p:txBody>
          <a:bodyPr anchorCtr="0" anchor="t" bIns="34275" lIns="68575" spcFirstLastPara="1" rIns="68575" wrap="square" tIns="34275">
            <a:normAutofit/>
          </a:bodyPr>
          <a:lstStyle/>
          <a:p>
            <a:pPr indent="0" lvl="0" marL="0" rtl="0" algn="l">
              <a:spcBef>
                <a:spcPts val="1100"/>
              </a:spcBef>
              <a:spcAft>
                <a:spcPts val="0"/>
              </a:spcAft>
              <a:buNone/>
            </a:pPr>
            <a:r>
              <a:rPr lang="en"/>
              <a:t>Fully Paid - 318357</a:t>
            </a:r>
            <a:endParaRPr/>
          </a:p>
          <a:p>
            <a:pPr indent="0" lvl="0" marL="0" rtl="0" algn="l">
              <a:spcBef>
                <a:spcPts val="1100"/>
              </a:spcBef>
              <a:spcAft>
                <a:spcPts val="200"/>
              </a:spcAft>
              <a:buNone/>
            </a:pPr>
            <a:r>
              <a:rPr lang="en"/>
              <a:t>Charged Off - 77673 (18%)</a:t>
            </a:r>
            <a:endParaRPr/>
          </a:p>
        </p:txBody>
      </p:sp>
      <p:sp>
        <p:nvSpPr>
          <p:cNvPr id="208" name="Google Shape;208;p34"/>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09" name="Google Shape;209;p34"/>
          <p:cNvPicPr preferRelativeResize="0"/>
          <p:nvPr/>
        </p:nvPicPr>
        <p:blipFill>
          <a:blip r:embed="rId3">
            <a:alphaModFix/>
          </a:blip>
          <a:stretch>
            <a:fillRect/>
          </a:stretch>
        </p:blipFill>
        <p:spPr>
          <a:xfrm>
            <a:off x="2515025" y="940500"/>
            <a:ext cx="5876925" cy="413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937200" y="237750"/>
            <a:ext cx="6763800" cy="5043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t>Data Analysis</a:t>
            </a:r>
            <a:endParaRPr/>
          </a:p>
        </p:txBody>
      </p:sp>
      <p:sp>
        <p:nvSpPr>
          <p:cNvPr id="215" name="Google Shape;215;p35"/>
          <p:cNvSpPr txBox="1"/>
          <p:nvPr>
            <p:ph idx="1" type="body"/>
          </p:nvPr>
        </p:nvSpPr>
        <p:spPr>
          <a:xfrm>
            <a:off x="82575" y="845600"/>
            <a:ext cx="2917200" cy="1962900"/>
          </a:xfrm>
          <a:prstGeom prst="rect">
            <a:avLst/>
          </a:prstGeom>
        </p:spPr>
        <p:txBody>
          <a:bodyPr anchorCtr="0" anchor="t" bIns="34275" lIns="68575" spcFirstLastPara="1" rIns="68575" wrap="square" tIns="34275">
            <a:normAutofit lnSpcReduction="20000"/>
          </a:bodyPr>
          <a:lstStyle/>
          <a:p>
            <a:pPr indent="0" lvl="0" marL="0" rtl="0" algn="l">
              <a:spcBef>
                <a:spcPts val="1100"/>
              </a:spcBef>
              <a:spcAft>
                <a:spcPts val="0"/>
              </a:spcAft>
              <a:buNone/>
            </a:pPr>
            <a:r>
              <a:rPr lang="en"/>
              <a:t>To understand which features are important</a:t>
            </a:r>
            <a:endParaRPr/>
          </a:p>
          <a:p>
            <a:pPr indent="0" lvl="0" marL="0" rtl="0" algn="l">
              <a:spcBef>
                <a:spcPts val="1100"/>
              </a:spcBef>
              <a:spcAft>
                <a:spcPts val="0"/>
              </a:spcAft>
              <a:buNone/>
            </a:pPr>
            <a:r>
              <a:rPr lang="en"/>
              <a:t>Main </a:t>
            </a:r>
            <a:r>
              <a:rPr lang="en"/>
              <a:t>Correlations:</a:t>
            </a:r>
            <a:endParaRPr/>
          </a:p>
          <a:p>
            <a:pPr indent="-298450" lvl="0" marL="400050" rtl="0" algn="l">
              <a:spcBef>
                <a:spcPts val="1100"/>
              </a:spcBef>
              <a:spcAft>
                <a:spcPts val="0"/>
              </a:spcAft>
              <a:buSzPts val="1100"/>
              <a:buChar char="•"/>
            </a:pPr>
            <a:r>
              <a:rPr lang="en"/>
              <a:t>Loan amount and installment</a:t>
            </a:r>
            <a:endParaRPr/>
          </a:p>
          <a:p>
            <a:pPr indent="-298450" lvl="0" marL="400050" rtl="0" algn="l">
              <a:spcBef>
                <a:spcPts val="0"/>
              </a:spcBef>
              <a:spcAft>
                <a:spcPts val="0"/>
              </a:spcAft>
              <a:buSzPts val="1100"/>
              <a:buChar char="•"/>
            </a:pPr>
            <a:r>
              <a:rPr lang="en"/>
              <a:t>A</a:t>
            </a:r>
            <a:r>
              <a:rPr lang="en"/>
              <a:t>nnual income and loan amount</a:t>
            </a:r>
            <a:endParaRPr/>
          </a:p>
          <a:p>
            <a:pPr indent="-298450" lvl="0" marL="400050" rtl="0" algn="l">
              <a:spcBef>
                <a:spcPts val="0"/>
              </a:spcBef>
              <a:spcAft>
                <a:spcPts val="0"/>
              </a:spcAft>
              <a:buSzPts val="1100"/>
              <a:buChar char="•"/>
            </a:pPr>
            <a:r>
              <a:rPr lang="en"/>
              <a:t>loan amt and revolving balance</a:t>
            </a:r>
            <a:endParaRPr/>
          </a:p>
          <a:p>
            <a:pPr indent="-298450" lvl="0" marL="400050" rtl="0" algn="l">
              <a:spcBef>
                <a:spcPts val="0"/>
              </a:spcBef>
              <a:spcAft>
                <a:spcPts val="0"/>
              </a:spcAft>
              <a:buSzPts val="1100"/>
              <a:buChar char="•"/>
            </a:pPr>
            <a:r>
              <a:rPr lang="en"/>
              <a:t>Open credit Lines and total credit lines, etc</a:t>
            </a:r>
            <a:endParaRPr/>
          </a:p>
        </p:txBody>
      </p:sp>
      <p:sp>
        <p:nvSpPr>
          <p:cNvPr id="216" name="Google Shape;216;p35"/>
          <p:cNvSpPr txBox="1"/>
          <p:nvPr>
            <p:ph idx="12" type="sldNum"/>
          </p:nvPr>
        </p:nvSpPr>
        <p:spPr>
          <a:xfrm>
            <a:off x="8469630" y="4629150"/>
            <a:ext cx="685800" cy="445200"/>
          </a:xfrm>
          <a:prstGeom prst="rect">
            <a:avLst/>
          </a:prstGeom>
        </p:spPr>
        <p:txBody>
          <a:bodyPr anchorCtr="0" anchor="ctr" bIns="34275" lIns="34275" spcFirstLastPara="1" rIns="34275" wrap="square" tIns="34275">
            <a:normAutofit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17" name="Google Shape;217;p35"/>
          <p:cNvPicPr preferRelativeResize="0"/>
          <p:nvPr/>
        </p:nvPicPr>
        <p:blipFill>
          <a:blip r:embed="rId3">
            <a:alphaModFix/>
          </a:blip>
          <a:stretch>
            <a:fillRect/>
          </a:stretch>
        </p:blipFill>
        <p:spPr>
          <a:xfrm>
            <a:off x="2999725" y="845600"/>
            <a:ext cx="6059251" cy="4169300"/>
          </a:xfrm>
          <a:prstGeom prst="rect">
            <a:avLst/>
          </a:prstGeom>
          <a:noFill/>
          <a:ln>
            <a:noFill/>
          </a:ln>
        </p:spPr>
      </p:pic>
      <p:sp>
        <p:nvSpPr>
          <p:cNvPr id="218" name="Google Shape;218;p35"/>
          <p:cNvSpPr txBox="1"/>
          <p:nvPr/>
        </p:nvSpPr>
        <p:spPr>
          <a:xfrm>
            <a:off x="171450" y="2732500"/>
            <a:ext cx="300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Medium"/>
                <a:ea typeface="Roboto Medium"/>
                <a:cs typeface="Roboto Medium"/>
                <a:sym typeface="Roboto Medium"/>
              </a:rPr>
              <a:t>possible correlations range is from +1 to –1, where: </a:t>
            </a:r>
            <a:endParaRPr sz="12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200">
                <a:solidFill>
                  <a:schemeClr val="dk1"/>
                </a:solidFill>
                <a:latin typeface="Roboto Medium"/>
                <a:ea typeface="Roboto Medium"/>
                <a:cs typeface="Roboto Medium"/>
                <a:sym typeface="Roboto Medium"/>
              </a:rPr>
              <a:t>Zero correlation indicates that there is no relationship between the variables.</a:t>
            </a:r>
            <a:endParaRPr sz="12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200">
                <a:solidFill>
                  <a:schemeClr val="dk1"/>
                </a:solidFill>
                <a:latin typeface="Roboto Medium"/>
                <a:ea typeface="Roboto Medium"/>
                <a:cs typeface="Roboto Medium"/>
                <a:sym typeface="Roboto Medium"/>
              </a:rPr>
              <a:t>A correlation of –1 indicates a perfect negative correlation, meaning that as one variable goes up, the other goes down.</a:t>
            </a:r>
            <a:endParaRPr sz="1200">
              <a:solidFill>
                <a:schemeClr val="dk1"/>
              </a:solidFill>
              <a:latin typeface="Roboto Medium"/>
              <a:ea typeface="Roboto Medium"/>
              <a:cs typeface="Roboto Medium"/>
              <a:sym typeface="Roboto Medium"/>
            </a:endParaRPr>
          </a:p>
          <a:p>
            <a:pPr indent="0" lvl="0" marL="0" rtl="0" algn="l">
              <a:spcBef>
                <a:spcPts val="0"/>
              </a:spcBef>
              <a:spcAft>
                <a:spcPts val="0"/>
              </a:spcAft>
              <a:buNone/>
            </a:pPr>
            <a:r>
              <a:rPr lang="en" sz="1200">
                <a:solidFill>
                  <a:schemeClr val="dk1"/>
                </a:solidFill>
                <a:latin typeface="Roboto Medium"/>
                <a:ea typeface="Roboto Medium"/>
                <a:cs typeface="Roboto Medium"/>
                <a:sym typeface="Roboto Medium"/>
              </a:rPr>
              <a:t>A correlation of +1 indicates a perfect positive correlation, meaning that both variables move in the same direction together.</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View">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iew">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