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Lst>
  <p:notesMasterIdLst>
    <p:notesMasterId r:id="rId12"/>
  </p:notesMasterIdLst>
  <p:sldIdLst>
    <p:sldId id="2146846642" r:id="rId3"/>
    <p:sldId id="257" r:id="rId4"/>
    <p:sldId id="2146846644" r:id="rId5"/>
    <p:sldId id="258" r:id="rId6"/>
    <p:sldId id="270" r:id="rId7"/>
    <p:sldId id="271" r:id="rId8"/>
    <p:sldId id="275" r:id="rId9"/>
    <p:sldId id="276"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9FFF"/>
    <a:srgbClr val="A1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5792D9-F048-4E3C-84E3-231DA3AB4C70}" v="1" dt="2025-03-17T05:45:24.8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pta, Sumit" userId="1897bf9b-0dd3-4194-b659-65bd26db6033" providerId="ADAL" clId="{A75792D9-F048-4E3C-84E3-231DA3AB4C70}"/>
    <pc:docChg chg="modSld">
      <pc:chgData name="Gupta, Sumit" userId="1897bf9b-0dd3-4194-b659-65bd26db6033" providerId="ADAL" clId="{A75792D9-F048-4E3C-84E3-231DA3AB4C70}" dt="2025-03-17T05:46:17.606" v="13" actId="1076"/>
      <pc:docMkLst>
        <pc:docMk/>
      </pc:docMkLst>
      <pc:sldChg chg="addSp modSp mod">
        <pc:chgData name="Gupta, Sumit" userId="1897bf9b-0dd3-4194-b659-65bd26db6033" providerId="ADAL" clId="{A75792D9-F048-4E3C-84E3-231DA3AB4C70}" dt="2025-03-17T05:46:17.606" v="13" actId="1076"/>
        <pc:sldMkLst>
          <pc:docMk/>
          <pc:sldMk cId="1034298420" sldId="2146846645"/>
        </pc:sldMkLst>
        <pc:spChg chg="mod">
          <ac:chgData name="Gupta, Sumit" userId="1897bf9b-0dd3-4194-b659-65bd26db6033" providerId="ADAL" clId="{A75792D9-F048-4E3C-84E3-231DA3AB4C70}" dt="2025-03-17T05:46:17.606" v="13" actId="1076"/>
          <ac:spMkLst>
            <pc:docMk/>
            <pc:sldMk cId="1034298420" sldId="2146846645"/>
            <ac:spMk id="3" creationId="{B05C2CB0-0343-F5F7-DC39-4B19C208B46A}"/>
          </ac:spMkLst>
        </pc:spChg>
        <pc:spChg chg="add mod">
          <ac:chgData name="Gupta, Sumit" userId="1897bf9b-0dd3-4194-b659-65bd26db6033" providerId="ADAL" clId="{A75792D9-F048-4E3C-84E3-231DA3AB4C70}" dt="2025-03-17T05:46:13.704" v="12" actId="14100"/>
          <ac:spMkLst>
            <pc:docMk/>
            <pc:sldMk cId="1034298420" sldId="2146846645"/>
            <ac:spMk id="4" creationId="{DECEAEA0-57D2-4376-DAC1-1AEDB8E9B8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C652EB-1AD3-475A-A521-A73369DAF7B8}" type="datetimeFigureOut">
              <a:rPr lang="en-US" smtClean="0"/>
              <a:t>4/5/2025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F3C519-617E-43DC-8CB2-0DA69DD3A737}" type="slidenum">
              <a:rPr lang="en-US" smtClean="0"/>
              <a:t>‹#›</a:t>
            </a:fld>
            <a:endParaRPr lang="en-US"/>
          </a:p>
        </p:txBody>
      </p:sp>
    </p:spTree>
    <p:extLst>
      <p:ext uri="{BB962C8B-B14F-4D97-AF65-F5344CB8AC3E}">
        <p14:creationId xmlns:p14="http://schemas.microsoft.com/office/powerpoint/2010/main" val="1699558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2b7494ca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b7494ca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9618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020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38603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8054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190bc4ce7_0_12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2c190bc4ce7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KV ">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22C3302-4C36-DA17-6749-B28C9A77EB84}"/>
              </a:ext>
            </a:extLst>
          </p:cNvPr>
          <p:cNvPicPr>
            <a:picLocks noChangeAspect="1"/>
          </p:cNvPicPr>
          <p:nvPr userDrawn="1"/>
        </p:nvPicPr>
        <p:blipFill>
          <a:blip r:embed="rId2"/>
          <a:srcRect/>
          <a:stretch/>
        </p:blipFill>
        <p:spPr>
          <a:xfrm>
            <a:off x="-17713" y="-4480"/>
            <a:ext cx="12227426" cy="6866958"/>
          </a:xfrm>
          <a:prstGeom prst="rect">
            <a:avLst/>
          </a:prstGeom>
        </p:spPr>
      </p:pic>
      <p:sp>
        <p:nvSpPr>
          <p:cNvPr id="21" name="TextBox 20">
            <a:extLst>
              <a:ext uri="{FF2B5EF4-FFF2-40B4-BE49-F238E27FC236}">
                <a16:creationId xmlns:a16="http://schemas.microsoft.com/office/drawing/2014/main" id="{F7EE49C4-BBD9-C92C-DA99-22853C55A469}"/>
              </a:ext>
            </a:extLst>
          </p:cNvPr>
          <p:cNvSpPr txBox="1"/>
          <p:nvPr userDrawn="1"/>
        </p:nvSpPr>
        <p:spPr>
          <a:xfrm>
            <a:off x="809499" y="5677503"/>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2485708"/>
            <a:ext cx="7655559" cy="911319"/>
          </a:xfrm>
          <a:prstGeom prst="rect">
            <a:avLst/>
          </a:prstGeom>
        </p:spPr>
        <p:txBody>
          <a:bodyPr lIns="0" tIns="0" rIns="0" bIns="0" anchor="ctr"/>
          <a:lstStyle>
            <a:lvl1pPr marL="0" indent="0">
              <a:lnSpc>
                <a:spcPts val="4651"/>
              </a:lnSpc>
              <a:buNone/>
              <a:defRPr sz="5760" b="1" i="0">
                <a:solidFill>
                  <a:srgbClr val="EEB1FF"/>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7" name="Graphic 6">
            <a:extLst>
              <a:ext uri="{FF2B5EF4-FFF2-40B4-BE49-F238E27FC236}">
                <a16:creationId xmlns:a16="http://schemas.microsoft.com/office/drawing/2014/main" id="{B64EBCB7-2AF4-2300-DC6F-51EE539C89F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33803" y="809398"/>
            <a:ext cx="1673538" cy="472566"/>
          </a:xfrm>
          <a:prstGeom prst="rect">
            <a:avLst/>
          </a:prstGeom>
        </p:spPr>
      </p:pic>
      <p:sp>
        <p:nvSpPr>
          <p:cNvPr id="5" name="Text Placeholder 4">
            <a:extLst>
              <a:ext uri="{FF2B5EF4-FFF2-40B4-BE49-F238E27FC236}">
                <a16:creationId xmlns:a16="http://schemas.microsoft.com/office/drawing/2014/main" id="{24B0879C-00BB-6FBE-30A8-CE6FA6F9D89A}"/>
              </a:ext>
            </a:extLst>
          </p:cNvPr>
          <p:cNvSpPr>
            <a:spLocks noGrp="1"/>
          </p:cNvSpPr>
          <p:nvPr>
            <p:ph type="body" sz="quarter" idx="11" hasCustomPrompt="1"/>
          </p:nvPr>
        </p:nvSpPr>
        <p:spPr>
          <a:xfrm>
            <a:off x="727029" y="3474654"/>
            <a:ext cx="8446347" cy="1729995"/>
          </a:xfrm>
          <a:prstGeom prst="rect">
            <a:avLst/>
          </a:prstGeom>
        </p:spPr>
        <p:txBody>
          <a:bodyPr lIns="0" tIns="0" rIns="0" bIns="0"/>
          <a:lstStyle>
            <a:lvl1pPr marL="0" indent="0">
              <a:buNone/>
              <a:defRPr sz="2987" b="0" i="0">
                <a:solidFill>
                  <a:schemeClr val="bg1"/>
                </a:solidFill>
                <a:latin typeface="Graphik Medium" panose="020B0503030202060203" pitchFamily="34" charset="77"/>
              </a:defRPr>
            </a:lvl1pPr>
            <a:lvl2pPr marL="424664" indent="0">
              <a:buNone/>
              <a:defRPr>
                <a:solidFill>
                  <a:schemeClr val="bg1"/>
                </a:solidFill>
              </a:defRPr>
            </a:lvl2pPr>
            <a:lvl3pPr marL="849328" indent="0">
              <a:buNone/>
              <a:defRPr>
                <a:solidFill>
                  <a:schemeClr val="bg1"/>
                </a:solidFill>
              </a:defRPr>
            </a:lvl3pPr>
            <a:lvl4pPr marL="1273991" indent="0">
              <a:buNone/>
              <a:defRPr>
                <a:solidFill>
                  <a:schemeClr val="bg1"/>
                </a:solidFill>
              </a:defRPr>
            </a:lvl4pPr>
            <a:lvl5pPr marL="1698655" indent="0">
              <a:buNone/>
              <a:defRPr>
                <a:solidFill>
                  <a:schemeClr val="bg1"/>
                </a:solidFill>
              </a:defRPr>
            </a:lvl5pPr>
          </a:lstStyle>
          <a:p>
            <a:pPr lvl="0"/>
            <a:r>
              <a:rPr lang="en-US"/>
              <a:t>Click to add text</a:t>
            </a:r>
          </a:p>
        </p:txBody>
      </p:sp>
    </p:spTree>
    <p:extLst>
      <p:ext uri="{BB962C8B-B14F-4D97-AF65-F5344CB8AC3E}">
        <p14:creationId xmlns:p14="http://schemas.microsoft.com/office/powerpoint/2010/main" val="1686726695"/>
      </p:ext>
    </p:extLst>
  </p:cSld>
  <p:clrMapOvr>
    <a:masterClrMapping/>
  </p:clrMapOvr>
  <p:extLst>
    <p:ext uri="{DCECCB84-F9BA-43D5-87BE-67443E8EF086}">
      <p15:sldGuideLst xmlns:p15="http://schemas.microsoft.com/office/powerpoint/2012/main">
        <p15:guide id="1" pos="42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035230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296736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56891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854806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569112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926512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296177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4161309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50"/>
        <p:cNvGrpSpPr/>
        <p:nvPr/>
      </p:nvGrpSpPr>
      <p:grpSpPr>
        <a:xfrm>
          <a:off x="0" y="0"/>
          <a:ext cx="0" cy="0"/>
          <a:chOff x="0" y="0"/>
          <a:chExt cx="0" cy="0"/>
        </a:xfrm>
      </p:grpSpPr>
    </p:spTree>
    <p:extLst>
      <p:ext uri="{BB962C8B-B14F-4D97-AF65-F5344CB8AC3E}">
        <p14:creationId xmlns:p14="http://schemas.microsoft.com/office/powerpoint/2010/main" val="374722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ay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8774F5-4A4B-230A-995B-6A673D3AE381}"/>
              </a:ext>
            </a:extLst>
          </p:cNvPr>
          <p:cNvPicPr>
            <a:picLocks noChangeAspect="1"/>
          </p:cNvPicPr>
          <p:nvPr userDrawn="1"/>
        </p:nvPicPr>
        <p:blipFill>
          <a:blip r:embed="rId2"/>
          <a:srcRect/>
          <a:stretch/>
        </p:blipFill>
        <p:spPr>
          <a:xfrm>
            <a:off x="-17713" y="-4480"/>
            <a:ext cx="12227426" cy="6866958"/>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2" name="Picture 1" descr="A white arrow on a black background&#10;&#10;AI-generated content may be incorrect.">
            <a:extLst>
              <a:ext uri="{FF2B5EF4-FFF2-40B4-BE49-F238E27FC236}">
                <a16:creationId xmlns:a16="http://schemas.microsoft.com/office/drawing/2014/main" id="{7E6DD9F5-7704-319C-9F43-9280D0BA449D}"/>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3" name="Rectangle 2">
            <a:extLst>
              <a:ext uri="{FF2B5EF4-FFF2-40B4-BE49-F238E27FC236}">
                <a16:creationId xmlns:a16="http://schemas.microsoft.com/office/drawing/2014/main" id="{68264D5F-1876-8DC2-2AD3-C8FB7EA16A1F}"/>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9B8E8AF8-6CA1-71ED-364A-02204A619369}"/>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48D7A979-467D-8867-0C30-BE8323B21D3A}"/>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300077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y 2">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6C36A4-D218-56E8-FD55-2959CFF678ED}"/>
              </a:ext>
            </a:extLst>
          </p:cNvPr>
          <p:cNvPicPr>
            <a:picLocks noChangeAspect="1"/>
          </p:cNvPicPr>
          <p:nvPr userDrawn="1"/>
        </p:nvPicPr>
        <p:blipFill>
          <a:blip r:embed="rId2"/>
          <a:srcRect/>
          <a:stretch/>
        </p:blipFill>
        <p:spPr>
          <a:xfrm>
            <a:off x="-17713" y="-4480"/>
            <a:ext cx="12227426" cy="6866958"/>
          </a:xfrm>
          <a:prstGeom prst="rect">
            <a:avLst/>
          </a:prstGeom>
        </p:spPr>
      </p:pic>
      <p:pic>
        <p:nvPicPr>
          <p:cNvPr id="15" name="Picture 14" descr="A white arrow on a black background&#10;&#10;AI-generated content may be incorrect.">
            <a:extLst>
              <a:ext uri="{FF2B5EF4-FFF2-40B4-BE49-F238E27FC236}">
                <a16:creationId xmlns:a16="http://schemas.microsoft.com/office/drawing/2014/main" id="{B0642955-EBA2-A21F-CE64-C18BE4F256B5}"/>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sp>
        <p:nvSpPr>
          <p:cNvPr id="5" name="Rectangle 4">
            <a:extLst>
              <a:ext uri="{FF2B5EF4-FFF2-40B4-BE49-F238E27FC236}">
                <a16:creationId xmlns:a16="http://schemas.microsoft.com/office/drawing/2014/main" id="{50EB6716-4C0E-BE1A-8D9A-1FA2EECF2788}"/>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7" name="TextBox 6">
            <a:extLst>
              <a:ext uri="{FF2B5EF4-FFF2-40B4-BE49-F238E27FC236}">
                <a16:creationId xmlns:a16="http://schemas.microsoft.com/office/drawing/2014/main" id="{1CC5AA99-426E-C07B-E573-5AB5E8EC3E1F}"/>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8" name="TextBox 7">
            <a:extLst>
              <a:ext uri="{FF2B5EF4-FFF2-40B4-BE49-F238E27FC236}">
                <a16:creationId xmlns:a16="http://schemas.microsoft.com/office/drawing/2014/main" id="{259EEA2B-1987-CECE-3B0F-E69EC9647168}"/>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25499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ay 3">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8D841A-AE0E-A113-3AF4-416344073926}"/>
              </a:ext>
            </a:extLst>
          </p:cNvPr>
          <p:cNvPicPr>
            <a:picLocks noChangeAspect="1"/>
          </p:cNvPicPr>
          <p:nvPr userDrawn="1"/>
        </p:nvPicPr>
        <p:blipFill>
          <a:blip r:embed="rId2"/>
          <a:srcRect/>
          <a:stretch/>
        </p:blipFill>
        <p:spPr>
          <a:xfrm>
            <a:off x="-17713" y="-4479"/>
            <a:ext cx="12227426" cy="6866957"/>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id="{E4C23E13-553E-8CAC-30D2-ABB45243E32A}"/>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id="{4C4AE246-3507-2C60-3E77-80A401FFA0AE}"/>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0C865284-A704-B65E-8109-674A5BB60D55}"/>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59B4518E-C8F6-238D-D450-7DCE9CF7D3B0}"/>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349730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y 5">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7A378E-CCB9-B95E-EAF1-0FEA6A2351DD}"/>
              </a:ext>
            </a:extLst>
          </p:cNvPr>
          <p:cNvPicPr>
            <a:picLocks noChangeAspect="1"/>
          </p:cNvPicPr>
          <p:nvPr userDrawn="1"/>
        </p:nvPicPr>
        <p:blipFill>
          <a:blip r:embed="rId2"/>
          <a:srcRect/>
          <a:stretch/>
        </p:blipFill>
        <p:spPr>
          <a:xfrm>
            <a:off x="-17711" y="-4480"/>
            <a:ext cx="12227422" cy="6866956"/>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id="{33E13488-72FD-0E33-A6F2-2285D4FE5ED2}"/>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id="{B651812D-08D5-7E1D-329A-428B9A0C47C1}"/>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98987D53-071E-4607-B9BE-20C235A4D5CE}"/>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2B27B451-623C-0461-A1FC-AD6C9E436521}"/>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178537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ay 4">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057431-02A3-DBC7-0B20-DC97998DC507}"/>
              </a:ext>
            </a:extLst>
          </p:cNvPr>
          <p:cNvPicPr>
            <a:picLocks noChangeAspect="1"/>
          </p:cNvPicPr>
          <p:nvPr userDrawn="1"/>
        </p:nvPicPr>
        <p:blipFill>
          <a:blip r:embed="rId2"/>
          <a:srcRect/>
          <a:stretch/>
        </p:blipFill>
        <p:spPr>
          <a:xfrm>
            <a:off x="-17712" y="-4479"/>
            <a:ext cx="12227424" cy="6866957"/>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id="{6B9EBB17-2A21-6002-1A8E-2C46E0592B02}"/>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id="{2D917FE9-B869-D5C9-27E2-C7A269B03AE3}"/>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BACCB4FD-61D0-6469-66C9-C80359A8B99A}"/>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9AE82BDD-6A39-728C-0DFC-83E37C5D096C}"/>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1826390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881627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79314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9524744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7EA123B2-AC32-37EE-21E1-ED6807070821}"/>
              </a:ext>
            </a:extLst>
          </p:cNvPr>
          <p:cNvSpPr txBox="1">
            <a:spLocks/>
          </p:cNvSpPr>
          <p:nvPr userDrawn="1"/>
        </p:nvSpPr>
        <p:spPr>
          <a:xfrm>
            <a:off x="11702754" y="6582541"/>
            <a:ext cx="489246" cy="18699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49328" rtl="0" eaLnBrk="1" fontAlgn="auto" latinLnBrk="0" hangingPunct="1">
              <a:lnSpc>
                <a:spcPct val="100000"/>
              </a:lnSpc>
              <a:spcBef>
                <a:spcPts val="0"/>
              </a:spcBef>
              <a:spcAft>
                <a:spcPts val="0"/>
              </a:spcAft>
              <a:buClrTx/>
              <a:buSzTx/>
              <a:buFontTx/>
              <a:buNone/>
              <a:tabLst/>
              <a:defRPr/>
            </a:pPr>
            <a:fld id="{86CB4B4D-7CA3-9044-876B-883B54F8677D}" type="slidenum">
              <a:rPr kumimoji="0" lang="en-US" sz="743" b="0" i="0" u="none" strike="noStrike" kern="1200" cap="none" spc="0" normalizeH="0" baseline="0" noProof="0" smtClean="0">
                <a:ln>
                  <a:noFill/>
                </a:ln>
                <a:solidFill>
                  <a:srgbClr val="96968C"/>
                </a:solidFill>
                <a:effectLst/>
                <a:uLnTx/>
                <a:uFillTx/>
                <a:latin typeface="Graphik Medium" panose="020B0503030202060203" pitchFamily="34" charset="77"/>
                <a:ea typeface="+mn-ea"/>
                <a:cs typeface="+mn-cs"/>
              </a:rPr>
              <a:pPr marL="0" marR="0" lvl="0" indent="0" algn="l" defTabSz="849328" rtl="0" eaLnBrk="1" fontAlgn="auto" latinLnBrk="0" hangingPunct="1">
                <a:lnSpc>
                  <a:spcPct val="100000"/>
                </a:lnSpc>
                <a:spcBef>
                  <a:spcPts val="0"/>
                </a:spcBef>
                <a:spcAft>
                  <a:spcPts val="0"/>
                </a:spcAft>
                <a:buClrTx/>
                <a:buSzTx/>
                <a:buFontTx/>
                <a:buNone/>
                <a:tabLst/>
                <a:defRPr/>
              </a:pPr>
              <a:t>‹#›</a:t>
            </a:fld>
            <a:endParaRPr kumimoji="0" lang="en-US" sz="743" b="0" i="0" u="none" strike="noStrike" kern="1200" cap="none" spc="0" normalizeH="0" baseline="0" noProof="0">
              <a:ln>
                <a:noFill/>
              </a:ln>
              <a:solidFill>
                <a:srgbClr val="96968C"/>
              </a:solidFill>
              <a:effectLst/>
              <a:uLnTx/>
              <a:uFillTx/>
              <a:latin typeface="Graphik Medium" panose="020B0503030202060203" pitchFamily="34" charset="77"/>
              <a:ea typeface="+mn-ea"/>
              <a:cs typeface="+mn-cs"/>
            </a:endParaRPr>
          </a:p>
        </p:txBody>
      </p:sp>
    </p:spTree>
    <p:extLst>
      <p:ext uri="{BB962C8B-B14F-4D97-AF65-F5344CB8AC3E}">
        <p14:creationId xmlns:p14="http://schemas.microsoft.com/office/powerpoint/2010/main" val="2104981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849328" rtl="0" eaLnBrk="1" latinLnBrk="0" hangingPunct="1">
        <a:lnSpc>
          <a:spcPct val="90000"/>
        </a:lnSpc>
        <a:spcBef>
          <a:spcPct val="0"/>
        </a:spcBef>
        <a:buNone/>
        <a:defRPr sz="4088" kern="1200">
          <a:solidFill>
            <a:schemeClr val="tx1"/>
          </a:solidFill>
          <a:latin typeface="+mj-lt"/>
          <a:ea typeface="+mj-ea"/>
          <a:cs typeface="+mj-cs"/>
        </a:defRPr>
      </a:lvl1pPr>
    </p:titleStyle>
    <p:bodyStyle>
      <a:lvl1pPr marL="212332" indent="-212332" algn="l" defTabSz="849328" rtl="0" eaLnBrk="1" latinLnBrk="0" hangingPunct="1">
        <a:lnSpc>
          <a:spcPct val="90000"/>
        </a:lnSpc>
        <a:spcBef>
          <a:spcPts val="929"/>
        </a:spcBef>
        <a:buFont typeface="Arial" panose="020B0604020202020204" pitchFamily="34" charset="0"/>
        <a:buChar char="•"/>
        <a:defRPr sz="2601" kern="1200">
          <a:solidFill>
            <a:schemeClr val="tx1"/>
          </a:solidFill>
          <a:latin typeface="+mn-lt"/>
          <a:ea typeface="+mn-ea"/>
          <a:cs typeface="+mn-cs"/>
        </a:defRPr>
      </a:lvl1pPr>
      <a:lvl2pPr marL="636996" indent="-212332" algn="l" defTabSz="849328" rtl="0" eaLnBrk="1" latinLnBrk="0" hangingPunct="1">
        <a:lnSpc>
          <a:spcPct val="90000"/>
        </a:lnSpc>
        <a:spcBef>
          <a:spcPts val="464"/>
        </a:spcBef>
        <a:buFont typeface="Arial" panose="020B0604020202020204" pitchFamily="34" charset="0"/>
        <a:buChar char="•"/>
        <a:defRPr sz="2229" kern="1200">
          <a:solidFill>
            <a:schemeClr val="tx1"/>
          </a:solidFill>
          <a:latin typeface="+mn-lt"/>
          <a:ea typeface="+mn-ea"/>
          <a:cs typeface="+mn-cs"/>
        </a:defRPr>
      </a:lvl2pPr>
      <a:lvl3pPr marL="1061660" indent="-212332" algn="l" defTabSz="849328" rtl="0" eaLnBrk="1" latinLnBrk="0" hangingPunct="1">
        <a:lnSpc>
          <a:spcPct val="90000"/>
        </a:lnSpc>
        <a:spcBef>
          <a:spcPts val="464"/>
        </a:spcBef>
        <a:buFont typeface="Arial" panose="020B0604020202020204" pitchFamily="34" charset="0"/>
        <a:buChar char="•"/>
        <a:defRPr sz="1858" kern="1200">
          <a:solidFill>
            <a:schemeClr val="tx1"/>
          </a:solidFill>
          <a:latin typeface="+mn-lt"/>
          <a:ea typeface="+mn-ea"/>
          <a:cs typeface="+mn-cs"/>
        </a:defRPr>
      </a:lvl3pPr>
      <a:lvl4pPr marL="1486323"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4pPr>
      <a:lvl5pPr marL="1910987"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5pPr>
      <a:lvl6pPr marL="2335651"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6pPr>
      <a:lvl7pPr marL="2760315"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7pPr>
      <a:lvl8pPr marL="3184978"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8pPr>
      <a:lvl9pPr marL="3609642"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9pPr>
    </p:bodyStyle>
    <p:otherStyle>
      <a:defPPr>
        <a:defRPr lang="en-US"/>
      </a:defPPr>
      <a:lvl1pPr marL="0" algn="l" defTabSz="849328" rtl="0" eaLnBrk="1" latinLnBrk="0" hangingPunct="1">
        <a:defRPr sz="1672" kern="1200">
          <a:solidFill>
            <a:schemeClr val="tx1"/>
          </a:solidFill>
          <a:latin typeface="+mn-lt"/>
          <a:ea typeface="+mn-ea"/>
          <a:cs typeface="+mn-cs"/>
        </a:defRPr>
      </a:lvl1pPr>
      <a:lvl2pPr marL="424664" algn="l" defTabSz="849328" rtl="0" eaLnBrk="1" latinLnBrk="0" hangingPunct="1">
        <a:defRPr sz="1672" kern="1200">
          <a:solidFill>
            <a:schemeClr val="tx1"/>
          </a:solidFill>
          <a:latin typeface="+mn-lt"/>
          <a:ea typeface="+mn-ea"/>
          <a:cs typeface="+mn-cs"/>
        </a:defRPr>
      </a:lvl2pPr>
      <a:lvl3pPr marL="849328" algn="l" defTabSz="849328" rtl="0" eaLnBrk="1" latinLnBrk="0" hangingPunct="1">
        <a:defRPr sz="1672" kern="1200">
          <a:solidFill>
            <a:schemeClr val="tx1"/>
          </a:solidFill>
          <a:latin typeface="+mn-lt"/>
          <a:ea typeface="+mn-ea"/>
          <a:cs typeface="+mn-cs"/>
        </a:defRPr>
      </a:lvl3pPr>
      <a:lvl4pPr marL="1273992" algn="l" defTabSz="849328" rtl="0" eaLnBrk="1" latinLnBrk="0" hangingPunct="1">
        <a:defRPr sz="1672" kern="1200">
          <a:solidFill>
            <a:schemeClr val="tx1"/>
          </a:solidFill>
          <a:latin typeface="+mn-lt"/>
          <a:ea typeface="+mn-ea"/>
          <a:cs typeface="+mn-cs"/>
        </a:defRPr>
      </a:lvl4pPr>
      <a:lvl5pPr marL="1698655" algn="l" defTabSz="849328" rtl="0" eaLnBrk="1" latinLnBrk="0" hangingPunct="1">
        <a:defRPr sz="1672" kern="1200">
          <a:solidFill>
            <a:schemeClr val="tx1"/>
          </a:solidFill>
          <a:latin typeface="+mn-lt"/>
          <a:ea typeface="+mn-ea"/>
          <a:cs typeface="+mn-cs"/>
        </a:defRPr>
      </a:lvl5pPr>
      <a:lvl6pPr marL="2123319" algn="l" defTabSz="849328" rtl="0" eaLnBrk="1" latinLnBrk="0" hangingPunct="1">
        <a:defRPr sz="1672" kern="1200">
          <a:solidFill>
            <a:schemeClr val="tx1"/>
          </a:solidFill>
          <a:latin typeface="+mn-lt"/>
          <a:ea typeface="+mn-ea"/>
          <a:cs typeface="+mn-cs"/>
        </a:defRPr>
      </a:lvl6pPr>
      <a:lvl7pPr marL="2547983" algn="l" defTabSz="849328" rtl="0" eaLnBrk="1" latinLnBrk="0" hangingPunct="1">
        <a:defRPr sz="1672" kern="1200">
          <a:solidFill>
            <a:schemeClr val="tx1"/>
          </a:solidFill>
          <a:latin typeface="+mn-lt"/>
          <a:ea typeface="+mn-ea"/>
          <a:cs typeface="+mn-cs"/>
        </a:defRPr>
      </a:lvl7pPr>
      <a:lvl8pPr marL="2972646" algn="l" defTabSz="849328" rtl="0" eaLnBrk="1" latinLnBrk="0" hangingPunct="1">
        <a:defRPr sz="1672" kern="1200">
          <a:solidFill>
            <a:schemeClr val="tx1"/>
          </a:solidFill>
          <a:latin typeface="+mn-lt"/>
          <a:ea typeface="+mn-ea"/>
          <a:cs typeface="+mn-cs"/>
        </a:defRPr>
      </a:lvl8pPr>
      <a:lvl9pPr marL="3397310" algn="l" defTabSz="849328" rtl="0" eaLnBrk="1" latinLnBrk="0" hangingPunct="1">
        <a:defRPr sz="1672"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81">
          <p15:clr>
            <a:srgbClr val="F26B43"/>
          </p15:clr>
        </p15:guide>
        <p15:guide id="2" pos="360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772886607"/>
      </p:ext>
    </p:extLst>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1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hyperlink" Target="https://www.who.int/news-room/fact-sheets/detail/blindness-and-visual-impairment" TargetMode="External"/><Relationship Id="rId7" Type="http://schemas.openxmlformats.org/officeDocument/2006/relationships/hyperlink" Target="https://developer.nvidia.com/embedded/jetson-benchmarks" TargetMode="External"/><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hyperlink" Target="https://social.desa.un.org/issues/disability/crpd/convention-on-the-rights-of-persons-with-disabilities-crpd" TargetMode="External"/><Relationship Id="rId5" Type="http://schemas.openxmlformats.org/officeDocument/2006/relationships/hyperlink" Target="https://github.com/espeak-ng/espeak-ng" TargetMode="External"/><Relationship Id="rId4" Type="http://schemas.openxmlformats.org/officeDocument/2006/relationships/hyperlink" Target="https://github.com/ultralytics/yolov5"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95AAD14-DF38-9B8A-07AF-02BF5753CBD0}"/>
              </a:ext>
            </a:extLst>
          </p:cNvPr>
          <p:cNvSpPr>
            <a:spLocks noGrp="1"/>
          </p:cNvSpPr>
          <p:nvPr>
            <p:ph type="body" sz="quarter" idx="10"/>
          </p:nvPr>
        </p:nvSpPr>
        <p:spPr>
          <a:xfrm>
            <a:off x="583914" y="2317308"/>
            <a:ext cx="5108963" cy="1352986"/>
          </a:xfrm>
        </p:spPr>
        <p:txBody>
          <a:bodyPr/>
          <a:lstStyle/>
          <a:p>
            <a:pPr>
              <a:lnSpc>
                <a:spcPts val="4797"/>
              </a:lnSpc>
            </a:pPr>
            <a:r>
              <a:rPr lang="en-US" sz="4400"/>
              <a:t>Hack the Future: A Gen AI Sprint </a:t>
            </a:r>
            <a:br>
              <a:rPr lang="en-US" sz="4400"/>
            </a:br>
            <a:r>
              <a:rPr lang="en-US" sz="4400"/>
              <a:t>Powered by Data</a:t>
            </a:r>
          </a:p>
        </p:txBody>
      </p:sp>
    </p:spTree>
    <p:extLst>
      <p:ext uri="{BB962C8B-B14F-4D97-AF65-F5344CB8AC3E}">
        <p14:creationId xmlns:p14="http://schemas.microsoft.com/office/powerpoint/2010/main" val="3794445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6" name="Google Shape;66;p15"/>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2400" kern="0">
              <a:solidFill>
                <a:srgbClr val="000000"/>
              </a:solidFill>
              <a:latin typeface="Graphik" panose="020B0503030202060203" pitchFamily="34" charset="0"/>
              <a:cs typeface="Arial"/>
              <a:sym typeface="Arial"/>
            </a:endParaRPr>
          </a:p>
        </p:txBody>
      </p:sp>
      <p:sp>
        <p:nvSpPr>
          <p:cNvPr id="67" name="Google Shape;67;p15"/>
          <p:cNvSpPr/>
          <p:nvPr/>
        </p:nvSpPr>
        <p:spPr>
          <a:xfrm>
            <a:off x="-16400" y="2365236"/>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2400" kern="0">
              <a:solidFill>
                <a:srgbClr val="000000"/>
              </a:solidFill>
              <a:latin typeface="Graphik" panose="020B0503030202060203" pitchFamily="34" charset="0"/>
              <a:cs typeface="Arial"/>
              <a:sym typeface="Arial"/>
            </a:endParaRPr>
          </a:p>
        </p:txBody>
      </p:sp>
      <p:pic>
        <p:nvPicPr>
          <p:cNvPr id="69" name="Google Shape;69;p15"/>
          <p:cNvPicPr preferRelativeResize="0"/>
          <p:nvPr/>
        </p:nvPicPr>
        <p:blipFill rotWithShape="1">
          <a:blip r:embed="rId3">
            <a:alphaModFix/>
          </a:blip>
          <a:srcRect b="86877"/>
          <a:stretch/>
        </p:blipFill>
        <p:spPr>
          <a:xfrm>
            <a:off x="1" y="0"/>
            <a:ext cx="12192004" cy="899965"/>
          </a:xfrm>
          <a:prstGeom prst="rect">
            <a:avLst/>
          </a:prstGeom>
          <a:noFill/>
          <a:ln>
            <a:noFill/>
          </a:ln>
        </p:spPr>
      </p:pic>
      <p:pic>
        <p:nvPicPr>
          <p:cNvPr id="2" name="Picture 1" descr="A bright light in the sky&#10;&#10;AI-generated content may be incorrect.">
            <a:extLst>
              <a:ext uri="{FF2B5EF4-FFF2-40B4-BE49-F238E27FC236}">
                <a16:creationId xmlns:a16="http://schemas.microsoft.com/office/drawing/2014/main" id="{FE4E1242-A2E1-CE79-930C-1CDFA98340C4}"/>
              </a:ext>
            </a:extLst>
          </p:cNvPr>
          <p:cNvPicPr>
            <a:picLocks noChangeAspect="1"/>
          </p:cNvPicPr>
          <p:nvPr/>
        </p:nvPicPr>
        <p:blipFill>
          <a:blip r:embed="rId4"/>
          <a:stretch>
            <a:fillRect/>
          </a:stretch>
        </p:blipFill>
        <p:spPr>
          <a:xfrm>
            <a:off x="0" y="0"/>
            <a:ext cx="12192000" cy="2370667"/>
          </a:xfrm>
          <a:prstGeom prst="rect">
            <a:avLst/>
          </a:prstGeom>
        </p:spPr>
      </p:pic>
      <p:grpSp>
        <p:nvGrpSpPr>
          <p:cNvPr id="8" name="Group 7">
            <a:extLst>
              <a:ext uri="{FF2B5EF4-FFF2-40B4-BE49-F238E27FC236}">
                <a16:creationId xmlns:a16="http://schemas.microsoft.com/office/drawing/2014/main" id="{B52ED2C4-F73E-CF5A-BF7C-0A430F065734}"/>
              </a:ext>
            </a:extLst>
          </p:cNvPr>
          <p:cNvGrpSpPr/>
          <p:nvPr/>
        </p:nvGrpSpPr>
        <p:grpSpPr>
          <a:xfrm>
            <a:off x="1437210" y="1714039"/>
            <a:ext cx="2966257" cy="440017"/>
            <a:chOff x="415600" y="1568886"/>
            <a:chExt cx="2966257" cy="440017"/>
          </a:xfrm>
        </p:grpSpPr>
        <p:sp>
          <p:nvSpPr>
            <p:cNvPr id="3" name="Rectangle 2">
              <a:extLst>
                <a:ext uri="{FF2B5EF4-FFF2-40B4-BE49-F238E27FC236}">
                  <a16:creationId xmlns:a16="http://schemas.microsoft.com/office/drawing/2014/main" id="{98BFF640-EAAB-CF3A-4C85-790407726C03}"/>
                </a:ext>
              </a:extLst>
            </p:cNvPr>
            <p:cNvSpPr/>
            <p:nvPr/>
          </p:nvSpPr>
          <p:spPr>
            <a:xfrm>
              <a:off x="415600" y="1568886"/>
              <a:ext cx="2966257" cy="440017"/>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0C1551D-3641-BAF5-9579-63C60DB1ED33}"/>
                </a:ext>
              </a:extLst>
            </p:cNvPr>
            <p:cNvSpPr txBox="1"/>
            <p:nvPr/>
          </p:nvSpPr>
          <p:spPr>
            <a:xfrm>
              <a:off x="633859" y="1604228"/>
              <a:ext cx="2579004" cy="338554"/>
            </a:xfrm>
            <a:prstGeom prst="rect">
              <a:avLst/>
            </a:prstGeom>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i="0">
                  <a:solidFill>
                    <a:srgbClr val="EBB0FE"/>
                  </a:solidFill>
                  <a:latin typeface="Graphik Medium" panose="020B0503030202060203" pitchFamily="34" charset="77"/>
                </a:rPr>
                <a:t>Data and AI Week</a:t>
              </a:r>
            </a:p>
          </p:txBody>
        </p:sp>
      </p:grpSp>
      <p:pic>
        <p:nvPicPr>
          <p:cNvPr id="5" name="Picture 4" descr="A white arrow on a black background&#10;&#10;AI-generated content may be incorrect.">
            <a:extLst>
              <a:ext uri="{FF2B5EF4-FFF2-40B4-BE49-F238E27FC236}">
                <a16:creationId xmlns:a16="http://schemas.microsoft.com/office/drawing/2014/main" id="{5F713958-C4C7-780B-FFFD-8F410CF44835}"/>
              </a:ext>
            </a:extLst>
          </p:cNvPr>
          <p:cNvPicPr>
            <a:picLocks noChangeAspect="1"/>
          </p:cNvPicPr>
          <p:nvPr/>
        </p:nvPicPr>
        <p:blipFill>
          <a:blip r:embed="rId5"/>
          <a:stretch>
            <a:fillRect/>
          </a:stretch>
        </p:blipFill>
        <p:spPr>
          <a:xfrm>
            <a:off x="461007" y="602264"/>
            <a:ext cx="713410" cy="786848"/>
          </a:xfrm>
          <a:prstGeom prst="rect">
            <a:avLst/>
          </a:prstGeom>
        </p:spPr>
      </p:pic>
      <p:sp>
        <p:nvSpPr>
          <p:cNvPr id="9" name="Text Placeholder 3">
            <a:extLst>
              <a:ext uri="{FF2B5EF4-FFF2-40B4-BE49-F238E27FC236}">
                <a16:creationId xmlns:a16="http://schemas.microsoft.com/office/drawing/2014/main" id="{A9E1495F-FE75-9708-38F9-0BBC65F4D451}"/>
              </a:ext>
            </a:extLst>
          </p:cNvPr>
          <p:cNvSpPr txBox="1">
            <a:spLocks/>
          </p:cNvSpPr>
          <p:nvPr/>
        </p:nvSpPr>
        <p:spPr>
          <a:xfrm>
            <a:off x="1326460" y="440837"/>
            <a:ext cx="5492195" cy="135298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ts val="2797"/>
              </a:lnSpc>
            </a:pPr>
            <a:r>
              <a:rPr lang="en-US" sz="3200" kern="0">
                <a:solidFill>
                  <a:schemeClr val="bg1"/>
                </a:solidFill>
                <a:latin typeface="Graphik Semibold" panose="020B0703030202060203" pitchFamily="34" charset="0"/>
              </a:rPr>
              <a:t>Hack the Future: </a:t>
            </a:r>
            <a:br>
              <a:rPr lang="en-US" sz="3200" kern="0">
                <a:solidFill>
                  <a:schemeClr val="bg1"/>
                </a:solidFill>
                <a:latin typeface="Graphik Semibold" panose="020B0703030202060203" pitchFamily="34" charset="0"/>
              </a:rPr>
            </a:br>
            <a:r>
              <a:rPr lang="en-US" sz="3200" kern="0">
                <a:solidFill>
                  <a:schemeClr val="bg1"/>
                </a:solidFill>
                <a:latin typeface="Graphik Semibold" panose="020B0703030202060203" pitchFamily="34" charset="0"/>
              </a:rPr>
              <a:t>A Gen AI Sprint </a:t>
            </a:r>
            <a:br>
              <a:rPr lang="en-US" sz="3200" kern="0">
                <a:solidFill>
                  <a:schemeClr val="bg1"/>
                </a:solidFill>
                <a:latin typeface="Graphik Semibold" panose="020B0703030202060203" pitchFamily="34" charset="0"/>
              </a:rPr>
            </a:br>
            <a:r>
              <a:rPr lang="en-US" sz="3200" kern="0">
                <a:solidFill>
                  <a:schemeClr val="bg1"/>
                </a:solidFill>
                <a:latin typeface="Graphik Semibold" panose="020B0703030202060203" pitchFamily="34" charset="0"/>
              </a:rPr>
              <a:t>Powered by Data</a:t>
            </a:r>
          </a:p>
        </p:txBody>
      </p:sp>
      <p:sp>
        <p:nvSpPr>
          <p:cNvPr id="13" name="Rectangle 12">
            <a:extLst>
              <a:ext uri="{FF2B5EF4-FFF2-40B4-BE49-F238E27FC236}">
                <a16:creationId xmlns:a16="http://schemas.microsoft.com/office/drawing/2014/main" id="{E8A4F854-78AF-BC25-0565-685458E792EF}"/>
              </a:ext>
            </a:extLst>
          </p:cNvPr>
          <p:cNvSpPr/>
          <p:nvPr/>
        </p:nvSpPr>
        <p:spPr>
          <a:xfrm>
            <a:off x="924152" y="4315279"/>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15" name="Text Placeholder 27">
            <a:extLst>
              <a:ext uri="{FF2B5EF4-FFF2-40B4-BE49-F238E27FC236}">
                <a16:creationId xmlns:a16="http://schemas.microsoft.com/office/drawing/2014/main" id="{4E6E6483-22B8-8DE4-F4D4-3D22A89DA1A7}"/>
              </a:ext>
            </a:extLst>
          </p:cNvPr>
          <p:cNvSpPr txBox="1">
            <a:spLocks/>
          </p:cNvSpPr>
          <p:nvPr/>
        </p:nvSpPr>
        <p:spPr>
          <a:xfrm>
            <a:off x="2793218" y="5119060"/>
            <a:ext cx="3177007" cy="811161"/>
          </a:xfrm>
          <a:prstGeom prst="rect">
            <a:avLst/>
          </a:prstGeom>
        </p:spPr>
        <p:txBody>
          <a:bodyPr vert="horz" lIns="0" tIns="0" rIns="0" bIns="0" rtlCol="0" anchor="b">
            <a:no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lang="en-GB" sz="2000" dirty="0">
                <a:latin typeface="Graphik"/>
              </a:rPr>
              <a:t>Poorvi Shrivastava</a:t>
            </a:r>
            <a:r>
              <a:rPr kumimoji="0" lang="en-GB" sz="2000" b="1" i="0" u="none" strike="noStrike" kern="1200" cap="none" spc="0" normalizeH="0" baseline="0" noProof="0" dirty="0">
                <a:ln>
                  <a:noFill/>
                </a:ln>
                <a:solidFill>
                  <a:srgbClr val="A100FF"/>
                </a:solidFill>
                <a:effectLst/>
                <a:uLnTx/>
                <a:uFillTx/>
                <a:latin typeface="Graphik"/>
                <a:ea typeface="+mn-ea"/>
                <a:cs typeface="+mn-cs"/>
              </a:rPr>
              <a:t> (Team Leader)</a:t>
            </a:r>
          </a:p>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lang="en-GB" sz="2000" dirty="0">
                <a:latin typeface="Graphik"/>
              </a:rPr>
              <a:t>3</a:t>
            </a:r>
            <a:r>
              <a:rPr lang="en-GB" sz="2000" baseline="30000" dirty="0">
                <a:latin typeface="Graphik"/>
              </a:rPr>
              <a:t>rd</a:t>
            </a:r>
            <a:r>
              <a:rPr lang="en-GB" sz="2000" dirty="0">
                <a:latin typeface="Graphik"/>
              </a:rPr>
              <a:t> Year B. Tech. </a:t>
            </a:r>
          </a:p>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GB" sz="2000" b="1" i="0" u="none" strike="noStrike" kern="1200" cap="none" spc="0" normalizeH="0" baseline="0" noProof="0" dirty="0">
                <a:ln>
                  <a:noFill/>
                </a:ln>
                <a:solidFill>
                  <a:srgbClr val="A100FF"/>
                </a:solidFill>
                <a:effectLst/>
                <a:uLnTx/>
                <a:uFillTx/>
                <a:latin typeface="Graphik"/>
                <a:ea typeface="+mn-ea"/>
                <a:cs typeface="+mn-cs"/>
              </a:rPr>
              <a:t>Internet of Things(IoT)</a:t>
            </a:r>
          </a:p>
        </p:txBody>
      </p:sp>
      <p:cxnSp>
        <p:nvCxnSpPr>
          <p:cNvPr id="18" name="Straight Connector 17">
            <a:extLst>
              <a:ext uri="{FF2B5EF4-FFF2-40B4-BE49-F238E27FC236}">
                <a16:creationId xmlns:a16="http://schemas.microsoft.com/office/drawing/2014/main" id="{10E780D7-8359-373C-8C58-C27EB0044A3A}"/>
              </a:ext>
            </a:extLst>
          </p:cNvPr>
          <p:cNvCxnSpPr>
            <a:cxnSpLocks/>
          </p:cNvCxnSpPr>
          <p:nvPr/>
        </p:nvCxnSpPr>
        <p:spPr>
          <a:xfrm>
            <a:off x="2694666" y="4818998"/>
            <a:ext cx="2690134"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Text Placeholder 27">
            <a:extLst>
              <a:ext uri="{FF2B5EF4-FFF2-40B4-BE49-F238E27FC236}">
                <a16:creationId xmlns:a16="http://schemas.microsoft.com/office/drawing/2014/main" id="{D04596E6-8892-485C-27A3-05953A7C9A22}"/>
              </a:ext>
            </a:extLst>
          </p:cNvPr>
          <p:cNvSpPr txBox="1">
            <a:spLocks/>
          </p:cNvSpPr>
          <p:nvPr/>
        </p:nvSpPr>
        <p:spPr>
          <a:xfrm>
            <a:off x="8366900" y="3907614"/>
            <a:ext cx="3177007" cy="811161"/>
          </a:xfrm>
          <a:prstGeom prst="rect">
            <a:avLst/>
          </a:prstGeom>
        </p:spPr>
        <p:txBody>
          <a:bodyPr vert="horz" lIns="0" tIns="0" rIns="0" bIns="0" rtlCol="0" anchor="b">
            <a:no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GB" sz="2000" b="1" i="0" u="none" strike="noStrike" kern="1200" cap="none" spc="0" normalizeH="0" baseline="0" noProof="0" dirty="0">
                <a:ln>
                  <a:noFill/>
                </a:ln>
                <a:solidFill>
                  <a:srgbClr val="A100FF"/>
                </a:solidFill>
                <a:effectLst/>
                <a:uLnTx/>
                <a:uFillTx/>
                <a:latin typeface="Graphik"/>
                <a:ea typeface="+mn-ea"/>
                <a:cs typeface="+mn-cs"/>
              </a:rPr>
              <a:t> </a:t>
            </a:r>
          </a:p>
        </p:txBody>
      </p:sp>
      <p:sp>
        <p:nvSpPr>
          <p:cNvPr id="25" name="Title 17">
            <a:extLst>
              <a:ext uri="{FF2B5EF4-FFF2-40B4-BE49-F238E27FC236}">
                <a16:creationId xmlns:a16="http://schemas.microsoft.com/office/drawing/2014/main" id="{9240FEF2-AAA6-406E-1BEC-B220846E54E6}"/>
              </a:ext>
            </a:extLst>
          </p:cNvPr>
          <p:cNvSpPr txBox="1">
            <a:spLocks/>
          </p:cNvSpPr>
          <p:nvPr/>
        </p:nvSpPr>
        <p:spPr>
          <a:xfrm>
            <a:off x="255225" y="2867440"/>
            <a:ext cx="11430000" cy="72643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b="1" kern="0">
                <a:latin typeface="Graphik" panose="020B0503030202060203" pitchFamily="34" charset="0"/>
              </a:rPr>
              <a:t>Team details</a:t>
            </a:r>
            <a:endParaRPr lang="en-GB" b="1" kern="0">
              <a:latin typeface="Graphik" panose="020B0503030202060203" pitchFamily="34" charset="0"/>
            </a:endParaRPr>
          </a:p>
        </p:txBody>
      </p:sp>
      <p:graphicFrame>
        <p:nvGraphicFramePr>
          <p:cNvPr id="26" name="Table 2">
            <a:extLst>
              <a:ext uri="{FF2B5EF4-FFF2-40B4-BE49-F238E27FC236}">
                <a16:creationId xmlns:a16="http://schemas.microsoft.com/office/drawing/2014/main" id="{8E054308-2CF0-5FCF-1076-92BF42D93733}"/>
              </a:ext>
            </a:extLst>
          </p:cNvPr>
          <p:cNvGraphicFramePr>
            <a:graphicFrameLocks noGrp="1"/>
          </p:cNvGraphicFramePr>
          <p:nvPr>
            <p:extLst>
              <p:ext uri="{D42A27DB-BD31-4B8C-83A1-F6EECF244321}">
                <p14:modId xmlns:p14="http://schemas.microsoft.com/office/powerpoint/2010/main" val="1524425362"/>
              </p:ext>
            </p:extLst>
          </p:nvPr>
        </p:nvGraphicFramePr>
        <p:xfrm>
          <a:off x="319038" y="3342942"/>
          <a:ext cx="11617737" cy="378454"/>
        </p:xfrm>
        <a:graphic>
          <a:graphicData uri="http://schemas.openxmlformats.org/drawingml/2006/table">
            <a:tbl>
              <a:tblPr firstRow="1" bandRow="1">
                <a:tableStyleId>{D7AC3CCA-C797-4891-BE02-D94E43425B78}</a:tableStyleId>
              </a:tblPr>
              <a:tblGrid>
                <a:gridCol w="4382355">
                  <a:extLst>
                    <a:ext uri="{9D8B030D-6E8A-4147-A177-3AD203B41FA5}">
                      <a16:colId xmlns:a16="http://schemas.microsoft.com/office/drawing/2014/main" val="129918070"/>
                    </a:ext>
                  </a:extLst>
                </a:gridCol>
                <a:gridCol w="7235382">
                  <a:extLst>
                    <a:ext uri="{9D8B030D-6E8A-4147-A177-3AD203B41FA5}">
                      <a16:colId xmlns:a16="http://schemas.microsoft.com/office/drawing/2014/main" val="1188269312"/>
                    </a:ext>
                  </a:extLst>
                </a:gridCol>
              </a:tblGrid>
              <a:tr h="378454">
                <a:tc>
                  <a:txBody>
                    <a:bodyPr/>
                    <a:lstStyle/>
                    <a:p>
                      <a:r>
                        <a:rPr lang="en-US" sz="1400" dirty="0">
                          <a:solidFill>
                            <a:srgbClr val="A100FF"/>
                          </a:solidFill>
                        </a:rPr>
                        <a:t>TEAM NAME: </a:t>
                      </a:r>
                      <a:r>
                        <a:rPr lang="en-IN" sz="1600" dirty="0" err="1"/>
                        <a:t>HumaniSight</a:t>
                      </a:r>
                      <a:endParaRPr lang="en-US" sz="1400" dirty="0">
                        <a:solidFill>
                          <a:srgbClr val="A100FF"/>
                        </a:solidFill>
                      </a:endParaRPr>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accent1">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accent1">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b="1" dirty="0">
                        <a:solidFill>
                          <a:srgbClr val="A100FF"/>
                        </a:solidFill>
                      </a:endParaRPr>
                    </a:p>
                  </a:txBody>
                  <a:tcPr>
                    <a:lnL w="6350" cap="flat" cmpd="sng" algn="ctr">
                      <a:solidFill>
                        <a:schemeClr val="accent1">
                          <a:lumMod val="20000"/>
                          <a:lumOff val="80000"/>
                        </a:schemeClr>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234512452"/>
                  </a:ext>
                </a:extLst>
              </a:tr>
            </a:tbl>
          </a:graphicData>
        </a:graphic>
      </p:graphicFrame>
      <p:pic>
        <p:nvPicPr>
          <p:cNvPr id="7" name="Picture 6">
            <a:extLst>
              <a:ext uri="{FF2B5EF4-FFF2-40B4-BE49-F238E27FC236}">
                <a16:creationId xmlns:a16="http://schemas.microsoft.com/office/drawing/2014/main" id="{30D6D73D-CBC1-CA29-ECC7-541EFB5BC1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4153" y="4318790"/>
            <a:ext cx="1477532" cy="146781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8;p14">
            <a:extLst>
              <a:ext uri="{FF2B5EF4-FFF2-40B4-BE49-F238E27FC236}">
                <a16:creationId xmlns:a16="http://schemas.microsoft.com/office/drawing/2014/main" id="{321B8FFC-3ACD-A63B-7FE8-C3E8D22CF879}"/>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Entry Submission Summary</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graphicFrame>
        <p:nvGraphicFramePr>
          <p:cNvPr id="3" name="Table 2">
            <a:extLst>
              <a:ext uri="{FF2B5EF4-FFF2-40B4-BE49-F238E27FC236}">
                <a16:creationId xmlns:a16="http://schemas.microsoft.com/office/drawing/2014/main" id="{8330E63F-7543-6F17-0E7C-48BE4A3025F6}"/>
              </a:ext>
            </a:extLst>
          </p:cNvPr>
          <p:cNvGraphicFramePr>
            <a:graphicFrameLocks noGrp="1"/>
          </p:cNvGraphicFramePr>
          <p:nvPr>
            <p:extLst>
              <p:ext uri="{D42A27DB-BD31-4B8C-83A1-F6EECF244321}">
                <p14:modId xmlns:p14="http://schemas.microsoft.com/office/powerpoint/2010/main" val="764927127"/>
              </p:ext>
            </p:extLst>
          </p:nvPr>
        </p:nvGraphicFramePr>
        <p:xfrm>
          <a:off x="323868" y="719518"/>
          <a:ext cx="11544264" cy="5934829"/>
        </p:xfrm>
        <a:graphic>
          <a:graphicData uri="http://schemas.openxmlformats.org/drawingml/2006/table">
            <a:tbl>
              <a:tblPr bandRow="1">
                <a:tableStyleId>{B301B821-A1FF-4177-AEE7-76D212191A09}</a:tableStyleId>
              </a:tblPr>
              <a:tblGrid>
                <a:gridCol w="2907429">
                  <a:extLst>
                    <a:ext uri="{9D8B030D-6E8A-4147-A177-3AD203B41FA5}">
                      <a16:colId xmlns:a16="http://schemas.microsoft.com/office/drawing/2014/main" val="562209318"/>
                    </a:ext>
                  </a:extLst>
                </a:gridCol>
                <a:gridCol w="8636835">
                  <a:extLst>
                    <a:ext uri="{9D8B030D-6E8A-4147-A177-3AD203B41FA5}">
                      <a16:colId xmlns:a16="http://schemas.microsoft.com/office/drawing/2014/main" val="400706380"/>
                    </a:ext>
                  </a:extLst>
                </a:gridCol>
              </a:tblGrid>
              <a:tr h="760147">
                <a:tc>
                  <a:txBody>
                    <a:bodyPr/>
                    <a:lstStyle/>
                    <a:p>
                      <a:pPr algn="ctr"/>
                      <a:r>
                        <a:rPr lang="en-US" b="1" dirty="0">
                          <a:latin typeface="Graphik" panose="020B0503030202060203" pitchFamily="34" charset="0"/>
                        </a:rPr>
                        <a:t>Idea Title</a:t>
                      </a:r>
                      <a:br>
                        <a:rPr lang="en-US" dirty="0">
                          <a:latin typeface="Graphik" panose="020B0503030202060203" pitchFamily="34" charset="0"/>
                        </a:rPr>
                      </a:br>
                      <a:r>
                        <a:rPr lang="en-US" sz="1400" b="0" i="0" u="none" strike="noStrike" cap="none" dirty="0">
                          <a:solidFill>
                            <a:schemeClr val="dk1"/>
                          </a:solidFill>
                          <a:effectLst/>
                          <a:latin typeface="Graphik" panose="020B0503030202060203" pitchFamily="34" charset="0"/>
                          <a:ea typeface="+mn-ea"/>
                          <a:cs typeface="+mn-cs"/>
                          <a:sym typeface="Arial"/>
                        </a:rPr>
                        <a:t>(Provide a concise and impactful title for your idea.)</a:t>
                      </a:r>
                      <a:endParaRPr lang="en-US" dirty="0">
                        <a:latin typeface="Graphik" panose="020B050303020206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tc>
                  <a:txBody>
                    <a:bodyPr/>
                    <a:lstStyle/>
                    <a:p>
                      <a:r>
                        <a:rPr lang="en-US" dirty="0">
                          <a:latin typeface="Graphik" panose="020B0503030202060203"/>
                        </a:rPr>
                        <a:t>Drishti Specs: AI-Powered Smart Glasses for Visually Impaired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extLst>
                  <a:ext uri="{0D108BD9-81ED-4DB2-BD59-A6C34878D82A}">
                    <a16:rowId xmlns:a16="http://schemas.microsoft.com/office/drawing/2014/main" val="2836812125"/>
                  </a:ext>
                </a:extLst>
              </a:tr>
              <a:tr h="639087">
                <a:tc>
                  <a:txBody>
                    <a:bodyPr/>
                    <a:lstStyle/>
                    <a:p>
                      <a:pPr algn="ctr"/>
                      <a:r>
                        <a:rPr lang="en-US" b="1" dirty="0">
                          <a:latin typeface="Graphik" panose="020B0503030202060203" pitchFamily="34" charset="0"/>
                        </a:rPr>
                        <a:t>Team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70" dirty="0" err="1">
                          <a:latin typeface="Graphik" panose="020B0503030202060203"/>
                        </a:rPr>
                        <a:t>HumaniSight</a:t>
                      </a:r>
                      <a:endParaRPr lang="en-US" sz="1870" dirty="0">
                        <a:latin typeface="Graphik" panose="020B05030302020602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9433584"/>
                  </a:ext>
                </a:extLst>
              </a:tr>
              <a:tr h="1840706">
                <a:tc>
                  <a:txBody>
                    <a:bodyPr/>
                    <a:lstStyle/>
                    <a:p>
                      <a:pPr algn="ctr"/>
                      <a:r>
                        <a:rPr lang="en-US" b="1" dirty="0">
                          <a:latin typeface="Graphik" panose="020B0503030202060203" pitchFamily="34" charset="0"/>
                        </a:rPr>
                        <a:t>Problem Statement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tc>
                  <a:txBody>
                    <a:bodyPr/>
                    <a:lstStyle/>
                    <a:p>
                      <a:r>
                        <a:rPr lang="en-US" dirty="0">
                          <a:latin typeface="Graphik" panose="020B0503030202060203"/>
                        </a:rPr>
                        <a:t>India has over 30M+ visually impaired persons, in which many of them residing in rural areas where internet access is limited. Despites advancements in AI, many technologies available in market is costly, language restricted  and heavily reliant on connectivity –leaving millions without real time, independent navigation support. This creates a major accessibility gap.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extLst>
                  <a:ext uri="{0D108BD9-81ED-4DB2-BD59-A6C34878D82A}">
                    <a16:rowId xmlns:a16="http://schemas.microsoft.com/office/drawing/2014/main" val="1929743077"/>
                  </a:ext>
                </a:extLst>
              </a:tr>
              <a:tr h="1781175">
                <a:tc>
                  <a:txBody>
                    <a:bodyPr/>
                    <a:lstStyle/>
                    <a:p>
                      <a:pPr algn="ctr"/>
                      <a:r>
                        <a:rPr lang="en-US" b="1" dirty="0">
                          <a:latin typeface="Graphik" panose="020B0503030202060203" pitchFamily="34" charset="0"/>
                        </a:rPr>
                        <a:t>Proposed Solution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Graphik" panose="020B0503030202060203"/>
                        </a:rPr>
                        <a:t>I proposed “Drishti Specs” in order to help those who don’t help themselves nor able to take help from existing costly technologies due to their education barrier, language barrier, living style barrier.  </a:t>
                      </a:r>
                    </a:p>
                    <a:p>
                      <a:r>
                        <a:rPr lang="en-US" dirty="0">
                          <a:latin typeface="Graphik" panose="020B0503030202060203"/>
                        </a:rPr>
                        <a:t>Using YOLOv5 for on-device object detection, the device identifies obstacles like stairs, poles, pits or animals and assist user in their regional language such as Hindi, Tamil and Bengali. With 100% offline functionality and a battery life exceeding maximum (~10 hours) this solution is tailored for mainly those who don’t able to access the high-tech costly technologies, living in remote or rural areas – empowering them with safe, independent and culturally relevant mobility.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66236264"/>
                  </a:ext>
                </a:extLst>
              </a:tr>
            </a:tbl>
          </a:graphicData>
        </a:graphic>
      </p:graphicFrame>
    </p:spTree>
    <p:extLst>
      <p:ext uri="{BB962C8B-B14F-4D97-AF65-F5344CB8AC3E}">
        <p14:creationId xmlns:p14="http://schemas.microsoft.com/office/powerpoint/2010/main" val="1509750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Problem Statement (in detail)</a:t>
            </a:r>
          </a:p>
          <a:p>
            <a:pPr defTabSz="1219170">
              <a:lnSpc>
                <a:spcPct val="80000"/>
              </a:lnSpc>
              <a:buClr>
                <a:srgbClr val="000000"/>
              </a:buClr>
              <a:buSzPts val="1100"/>
            </a:pPr>
            <a:endParaRPr sz="1200" b="1" kern="0" dirty="0">
              <a:solidFill>
                <a:srgbClr val="000000"/>
              </a:solidFill>
              <a:latin typeface="Graphik" panose="020B0503030202060203" pitchFamily="34" charset="0"/>
              <a:ea typeface="Google Sans SemiBold"/>
              <a:cs typeface="Google Sans SemiBold"/>
              <a:sym typeface="Google Sans SemiBold"/>
            </a:endParaRPr>
          </a:p>
        </p:txBody>
      </p:sp>
      <p:sp>
        <p:nvSpPr>
          <p:cNvPr id="2" name="Rectangle 1">
            <a:extLst>
              <a:ext uri="{FF2B5EF4-FFF2-40B4-BE49-F238E27FC236}">
                <a16:creationId xmlns:a16="http://schemas.microsoft.com/office/drawing/2014/main" id="{B00F6ADA-677D-B14A-8DE0-74485D20945F}"/>
              </a:ext>
            </a:extLst>
          </p:cNvPr>
          <p:cNvSpPr>
            <a:spLocks noChangeArrowheads="1"/>
          </p:cNvSpPr>
          <p:nvPr/>
        </p:nvSpPr>
        <p:spPr bwMode="auto">
          <a:xfrm>
            <a:off x="323868" y="682294"/>
            <a:ext cx="11233753" cy="5659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70" b="0" i="0" u="none" strike="noStrike" cap="none" normalizeH="0" baseline="0" dirty="0">
                <a:ln>
                  <a:noFill/>
                </a:ln>
                <a:solidFill>
                  <a:schemeClr val="tx1"/>
                </a:solidFill>
                <a:effectLst/>
                <a:latin typeface="Graphik" panose="020B0503030202060203"/>
              </a:rPr>
              <a:t>Introducing “</a:t>
            </a:r>
            <a:r>
              <a:rPr kumimoji="0" lang="en-US" altLang="en-US" sz="1870" b="1" i="0" u="none" strike="noStrike" cap="none" normalizeH="0" baseline="0" dirty="0">
                <a:ln>
                  <a:noFill/>
                </a:ln>
                <a:solidFill>
                  <a:schemeClr val="tx1"/>
                </a:solidFill>
                <a:effectLst/>
                <a:latin typeface="Graphik" panose="020B0503030202060203"/>
              </a:rPr>
              <a:t>Dristi Specs</a:t>
            </a:r>
            <a:r>
              <a:rPr kumimoji="0" lang="en-US" altLang="en-US" sz="1870" b="0" i="0" u="none" strike="noStrike" cap="none" normalizeH="0" baseline="0" dirty="0">
                <a:ln>
                  <a:noFill/>
                </a:ln>
                <a:solidFill>
                  <a:schemeClr val="tx1"/>
                </a:solidFill>
                <a:effectLst/>
                <a:latin typeface="Graphik" panose="020B0503030202060203"/>
              </a:rPr>
              <a:t>”- </a:t>
            </a:r>
            <a:r>
              <a:rPr kumimoji="0" lang="en-US" altLang="en-US" sz="1870" b="1" i="0" u="none" strike="noStrike" cap="none" normalizeH="0" baseline="0" dirty="0">
                <a:ln>
                  <a:noFill/>
                </a:ln>
                <a:solidFill>
                  <a:schemeClr val="tx1"/>
                </a:solidFill>
                <a:effectLst/>
                <a:latin typeface="Graphik" panose="020B0503030202060203"/>
              </a:rPr>
              <a:t>a next gen, AI-powered smart glass solution </a:t>
            </a:r>
            <a:r>
              <a:rPr kumimoji="0" lang="en-US" altLang="en-US" sz="1870" b="0" i="0" u="none" strike="noStrike" cap="none" normalizeH="0" baseline="0" dirty="0">
                <a:ln>
                  <a:noFill/>
                </a:ln>
                <a:solidFill>
                  <a:schemeClr val="tx1"/>
                </a:solidFill>
                <a:effectLst/>
                <a:latin typeface="Graphik" panose="020B0503030202060203"/>
              </a:rPr>
              <a:t>designed to empower India’s </a:t>
            </a:r>
            <a:r>
              <a:rPr kumimoji="0" lang="en-US" altLang="en-US" sz="1870" b="1" i="0" u="none" strike="noStrike" cap="none" normalizeH="0" baseline="0" dirty="0">
                <a:ln>
                  <a:noFill/>
                </a:ln>
                <a:solidFill>
                  <a:schemeClr val="tx1"/>
                </a:solidFill>
                <a:effectLst/>
                <a:latin typeface="Graphik" panose="020B0503030202060203"/>
              </a:rPr>
              <a:t>40+ M visually impaired population</a:t>
            </a:r>
            <a:r>
              <a:rPr kumimoji="0" lang="en-US" altLang="en-US" sz="1870" b="0" i="0" u="none" strike="noStrike" cap="none" normalizeH="0" baseline="0" dirty="0">
                <a:ln>
                  <a:noFill/>
                </a:ln>
                <a:solidFill>
                  <a:schemeClr val="tx1"/>
                </a:solidFill>
                <a:effectLst/>
                <a:latin typeface="Graphik" panose="020B0503030202060203"/>
              </a:rPr>
              <a:t> with safe and independent mobility. This smart device i.e. smart specs utilize advance computer vision techniques through the </a:t>
            </a:r>
            <a:r>
              <a:rPr kumimoji="0" lang="en-US" altLang="en-US" sz="1870" b="1" i="0" u="none" strike="noStrike" cap="none" normalizeH="0" baseline="0" dirty="0">
                <a:ln>
                  <a:noFill/>
                </a:ln>
                <a:solidFill>
                  <a:schemeClr val="tx1"/>
                </a:solidFill>
                <a:effectLst/>
                <a:latin typeface="Graphik" panose="020B0503030202060203"/>
              </a:rPr>
              <a:t>YOLOv5 object detection model</a:t>
            </a:r>
            <a:r>
              <a:rPr kumimoji="0" lang="en-US" altLang="en-US" sz="1870" b="0" i="0" u="none" strike="noStrike" cap="none" normalizeH="0" baseline="0" dirty="0">
                <a:ln>
                  <a:noFill/>
                </a:ln>
                <a:solidFill>
                  <a:schemeClr val="tx1"/>
                </a:solidFill>
                <a:effectLst/>
                <a:latin typeface="Graphik" panose="020B0503030202060203"/>
              </a:rPr>
              <a:t>, deployed via </a:t>
            </a:r>
            <a:r>
              <a:rPr kumimoji="0" lang="en-US" altLang="en-US" sz="1870" b="1" i="0" u="none" strike="noStrike" cap="none" normalizeH="0" baseline="0" dirty="0">
                <a:ln>
                  <a:noFill/>
                </a:ln>
                <a:solidFill>
                  <a:schemeClr val="tx1"/>
                </a:solidFill>
                <a:effectLst/>
                <a:latin typeface="Graphik" panose="020B0503030202060203"/>
              </a:rPr>
              <a:t>edge AI </a:t>
            </a:r>
            <a:r>
              <a:rPr kumimoji="0" lang="en-US" altLang="en-US" sz="1870" b="0" i="0" u="none" strike="noStrike" cap="none" normalizeH="0" baseline="0" dirty="0">
                <a:ln>
                  <a:noFill/>
                </a:ln>
                <a:solidFill>
                  <a:schemeClr val="tx1"/>
                </a:solidFill>
                <a:effectLst/>
                <a:latin typeface="Graphik" panose="020B0503030202060203"/>
              </a:rPr>
              <a:t>processing with the requiremen</a:t>
            </a:r>
            <a:r>
              <a:rPr lang="en-US" altLang="en-US" sz="1870" dirty="0">
                <a:latin typeface="Graphik" panose="020B0503030202060203"/>
              </a:rPr>
              <a:t>t of internet. This device detects real world obstacles. The identified hazards are immediately communicated to the user through  </a:t>
            </a:r>
            <a:r>
              <a:rPr lang="en-US" altLang="en-US" sz="1870" b="1" dirty="0">
                <a:latin typeface="Graphik" panose="020B0503030202060203"/>
              </a:rPr>
              <a:t>voice instructor </a:t>
            </a:r>
            <a:r>
              <a:rPr lang="en-US" altLang="en-US" sz="1870" dirty="0">
                <a:latin typeface="Graphik" panose="020B0503030202060203"/>
              </a:rPr>
              <a:t>in their preferred language.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70" b="0" i="0" u="none" strike="noStrike" cap="none" normalizeH="0" baseline="0" dirty="0">
                <a:ln>
                  <a:noFill/>
                </a:ln>
                <a:solidFill>
                  <a:schemeClr val="tx1"/>
                </a:solidFill>
                <a:effectLst/>
                <a:latin typeface="Graphik" panose="020B0503030202060203"/>
              </a:rPr>
              <a:t>Designed specifically  for Indian environments, the  glasses entirely offline,, making  them ideal. </a:t>
            </a:r>
          </a:p>
          <a:p>
            <a:pPr marL="0" marR="0" lvl="0" indent="0" algn="l" defTabSz="914400" rtl="0" eaLnBrk="0" fontAlgn="base" latinLnBrk="0" hangingPunct="0">
              <a:lnSpc>
                <a:spcPct val="150000"/>
              </a:lnSpc>
              <a:spcBef>
                <a:spcPct val="0"/>
              </a:spcBef>
              <a:spcAft>
                <a:spcPct val="0"/>
              </a:spcAft>
              <a:buClrTx/>
              <a:buSzTx/>
              <a:buFontTx/>
              <a:buNone/>
              <a:tabLst/>
            </a:pPr>
            <a:r>
              <a:rPr lang="en-US" altLang="en-US" sz="1870" dirty="0">
                <a:latin typeface="Graphik" panose="020B0503030202060203"/>
              </a:rPr>
              <a:t>The smart system uses:</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70" b="1" i="0" u="none" strike="noStrike" cap="none" normalizeH="0" baseline="0" dirty="0">
                <a:ln>
                  <a:noFill/>
                </a:ln>
                <a:solidFill>
                  <a:schemeClr val="tx1"/>
                </a:solidFill>
                <a:effectLst/>
                <a:latin typeface="Graphik" panose="020B0503030202060203"/>
              </a:rPr>
              <a:t>Edge AI chips </a:t>
            </a:r>
            <a:r>
              <a:rPr kumimoji="0" lang="en-US" altLang="en-US" sz="1870" b="0" i="0" u="none" strike="noStrike" cap="none" normalizeH="0" baseline="0" dirty="0">
                <a:ln>
                  <a:noFill/>
                </a:ln>
                <a:solidFill>
                  <a:schemeClr val="tx1"/>
                </a:solidFill>
                <a:effectLst/>
                <a:latin typeface="Graphik" panose="020B0503030202060203"/>
              </a:rPr>
              <a:t>– to avoid reliance on cloud processing.</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lang="en-US" altLang="en-US" sz="1870" b="1" dirty="0">
                <a:latin typeface="Graphik" panose="020B0503030202060203"/>
              </a:rPr>
              <a:t>Multilingual TTS </a:t>
            </a:r>
            <a:r>
              <a:rPr lang="en-US" altLang="en-US" sz="1870" dirty="0">
                <a:latin typeface="Graphik" panose="020B0503030202060203"/>
              </a:rPr>
              <a:t>(text to speech)- for culturally familiar instructions.</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70" b="1" i="0" u="none" strike="noStrike" cap="none" normalizeH="0" baseline="0" dirty="0">
                <a:ln>
                  <a:noFill/>
                </a:ln>
                <a:solidFill>
                  <a:schemeClr val="tx1"/>
                </a:solidFill>
                <a:effectLst/>
                <a:latin typeface="Graphik" panose="020B0503030202060203"/>
              </a:rPr>
              <a:t>Community driven feedback loops- </a:t>
            </a:r>
            <a:r>
              <a:rPr kumimoji="0" lang="en-US" altLang="en-US" sz="1870" b="0" i="0" u="none" strike="noStrike" cap="none" normalizeH="0" baseline="0" dirty="0">
                <a:ln>
                  <a:noFill/>
                </a:ln>
                <a:solidFill>
                  <a:schemeClr val="tx1"/>
                </a:solidFill>
                <a:effectLst/>
                <a:latin typeface="Graphik" panose="020B0503030202060203"/>
              </a:rPr>
              <a:t>for dataset updates and language fine-tuning.</a:t>
            </a: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sz="1870" dirty="0">
              <a:latin typeface="Graphik" panose="020B0503030202060203"/>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70" b="0" i="0" u="none" strike="noStrike" cap="none" normalizeH="0" baseline="0" dirty="0">
                <a:ln>
                  <a:noFill/>
                </a:ln>
                <a:solidFill>
                  <a:schemeClr val="tx1"/>
                </a:solidFill>
                <a:effectLst/>
                <a:latin typeface="Graphik" panose="020B0503030202060203"/>
              </a:rPr>
              <a:t>In future iterations, Dristi Specs can also integrate features </a:t>
            </a:r>
            <a:r>
              <a:rPr kumimoji="0" lang="en-US" altLang="en-US" sz="1870" b="1" i="0" u="none" strike="noStrike" cap="none" normalizeH="0" baseline="0" dirty="0">
                <a:ln>
                  <a:noFill/>
                </a:ln>
                <a:solidFill>
                  <a:schemeClr val="tx1"/>
                </a:solidFill>
                <a:effectLst/>
                <a:latin typeface="Graphik" panose="020B0503030202060203"/>
              </a:rPr>
              <a:t>like indoor navigation, SOS calling,, and AI based object naming </a:t>
            </a:r>
            <a:r>
              <a:rPr kumimoji="0" lang="en-US" altLang="en-US" sz="1870" b="0" i="0" u="none" strike="noStrike" cap="none" normalizeH="0" baseline="0" dirty="0">
                <a:ln>
                  <a:noFill/>
                </a:ln>
                <a:solidFill>
                  <a:schemeClr val="tx1"/>
                </a:solidFill>
                <a:effectLst/>
                <a:latin typeface="Graphik" panose="020B0503030202060203"/>
              </a:rPr>
              <a:t>for detailed spatial awareness.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US" sz="2667" b="1" kern="0" dirty="0">
                <a:solidFill>
                  <a:srgbClr val="000000"/>
                </a:solidFill>
                <a:latin typeface="Graphik" panose="020B0503030202060203" pitchFamily="34" charset="0"/>
                <a:ea typeface="Google Sans SemiBold"/>
                <a:cs typeface="Google Sans SemiBold"/>
                <a:sym typeface="Google Sans SemiBold"/>
              </a:rPr>
              <a:t>Proposed Solution Overview</a:t>
            </a:r>
          </a:p>
          <a:p>
            <a:pPr defTabSz="1219170">
              <a:lnSpc>
                <a:spcPct val="80000"/>
              </a:lnSpc>
              <a:buClr>
                <a:srgbClr val="000000"/>
              </a:buClr>
              <a:buSzPts val="1100"/>
            </a:pPr>
            <a:endParaRPr lang="en-US" sz="2667" kern="0" dirty="0">
              <a:solidFill>
                <a:srgbClr val="000000"/>
              </a:solidFill>
              <a:latin typeface="Graphik" panose="020B0503030202060203" pitchFamily="34" charset="0"/>
              <a:ea typeface="Times New Roman" panose="02020603050405020304" pitchFamily="18" charset="0"/>
              <a:cs typeface="Times New Roman" panose="02020603050405020304" pitchFamily="18" charset="0"/>
              <a:sym typeface="Arial"/>
            </a:endParaRPr>
          </a:p>
          <a:p>
            <a:pPr defTabSz="1219170">
              <a:lnSpc>
                <a:spcPct val="150000"/>
              </a:lnSpc>
              <a:buClr>
                <a:srgbClr val="000000"/>
              </a:buClr>
              <a:buSzPts val="1100"/>
            </a:pPr>
            <a:r>
              <a:rPr lang="en-US" sz="1870" b="1" kern="0" dirty="0">
                <a:solidFill>
                  <a:srgbClr val="000000"/>
                </a:solidFill>
                <a:latin typeface="Graphik" panose="020B0503030202060203" pitchFamily="34" charset="0"/>
                <a:ea typeface="Google Sans SemiBold"/>
                <a:cs typeface="Google Sans SemiBold"/>
                <a:sym typeface="Google Sans SemiBold"/>
              </a:rPr>
              <a:t>Drishti Specs </a:t>
            </a:r>
            <a:r>
              <a:rPr lang="en-US" sz="1870" kern="0" dirty="0">
                <a:solidFill>
                  <a:srgbClr val="000000"/>
                </a:solidFill>
                <a:latin typeface="Graphik" panose="020B0503030202060203" pitchFamily="34" charset="0"/>
                <a:ea typeface="Google Sans SemiBold"/>
                <a:cs typeface="Google Sans SemiBold"/>
                <a:sym typeface="Google Sans SemiBold"/>
              </a:rPr>
              <a:t>is an AI-powered smart glasses solution that leverages </a:t>
            </a:r>
            <a:r>
              <a:rPr lang="en-US" sz="1870" b="1" kern="0" dirty="0">
                <a:solidFill>
                  <a:srgbClr val="000000"/>
                </a:solidFill>
                <a:latin typeface="Graphik" panose="020B0503030202060203" pitchFamily="34" charset="0"/>
                <a:ea typeface="Google Sans SemiBold"/>
                <a:cs typeface="Google Sans SemiBold"/>
                <a:sym typeface="Google Sans SemiBold"/>
              </a:rPr>
              <a:t>Generative AI</a:t>
            </a:r>
            <a:r>
              <a:rPr lang="en-US" sz="1870" kern="0" dirty="0">
                <a:solidFill>
                  <a:srgbClr val="000000"/>
                </a:solidFill>
                <a:latin typeface="Graphik" panose="020B0503030202060203" pitchFamily="34" charset="0"/>
                <a:ea typeface="Google Sans SemiBold"/>
                <a:cs typeface="Google Sans SemiBold"/>
                <a:sym typeface="Google Sans SemiBold"/>
              </a:rPr>
              <a:t>(GenAI) and </a:t>
            </a:r>
            <a:r>
              <a:rPr lang="en-US" sz="1870" b="1" kern="0" dirty="0">
                <a:solidFill>
                  <a:srgbClr val="000000"/>
                </a:solidFill>
                <a:latin typeface="Graphik" panose="020B0503030202060203" pitchFamily="34" charset="0"/>
                <a:ea typeface="Google Sans SemiBold"/>
                <a:cs typeface="Google Sans SemiBold"/>
                <a:sym typeface="Google Sans SemiBold"/>
              </a:rPr>
              <a:t>Agentic AI </a:t>
            </a:r>
            <a:r>
              <a:rPr lang="en-US" sz="1870" kern="0" dirty="0">
                <a:solidFill>
                  <a:srgbClr val="000000"/>
                </a:solidFill>
                <a:latin typeface="Graphik" panose="020B0503030202060203" pitchFamily="34" charset="0"/>
                <a:ea typeface="Google Sans SemiBold"/>
                <a:cs typeface="Google Sans SemiBold"/>
                <a:sym typeface="Google Sans SemiBold"/>
              </a:rPr>
              <a:t>to assist visually impaired individuals in navigating complex real-world environments independently and safely . </a:t>
            </a:r>
          </a:p>
          <a:p>
            <a:pPr defTabSz="1219170">
              <a:lnSpc>
                <a:spcPct val="150000"/>
              </a:lnSpc>
              <a:buClr>
                <a:srgbClr val="000000"/>
              </a:buClr>
              <a:buSzPts val="1100"/>
            </a:pPr>
            <a:r>
              <a:rPr lang="en-US" sz="1870" kern="0" dirty="0">
                <a:solidFill>
                  <a:srgbClr val="000000"/>
                </a:solidFill>
                <a:latin typeface="Graphik" panose="020B0503030202060203" pitchFamily="34" charset="0"/>
                <a:ea typeface="Google Sans SemiBold"/>
                <a:cs typeface="Google Sans SemiBold"/>
                <a:sym typeface="Google Sans SemiBold"/>
              </a:rPr>
              <a:t>The core functionality is driven by </a:t>
            </a:r>
            <a:r>
              <a:rPr lang="en-US" sz="1870" b="1" kern="0" dirty="0">
                <a:solidFill>
                  <a:srgbClr val="000000"/>
                </a:solidFill>
                <a:latin typeface="Graphik" panose="020B0503030202060203" pitchFamily="34" charset="0"/>
                <a:ea typeface="Google Sans SemiBold"/>
                <a:cs typeface="Google Sans SemiBold"/>
                <a:sym typeface="Google Sans SemiBold"/>
              </a:rPr>
              <a:t>YOLOv5</a:t>
            </a:r>
            <a:r>
              <a:rPr lang="en-US" sz="1870" kern="0" dirty="0">
                <a:solidFill>
                  <a:srgbClr val="000000"/>
                </a:solidFill>
                <a:latin typeface="Graphik" panose="020B0503030202060203" pitchFamily="34" charset="0"/>
                <a:ea typeface="Google Sans SemiBold"/>
                <a:cs typeface="Google Sans SemiBold"/>
                <a:sym typeface="Google Sans SemiBold"/>
              </a:rPr>
              <a:t>, an advanced object detection model optimized for edge deployment, enabling real-time obstacle detection without internet dependency. The system translates visual  inputs into </a:t>
            </a:r>
            <a:r>
              <a:rPr lang="en-US" sz="1870" b="1" kern="0" dirty="0">
                <a:solidFill>
                  <a:srgbClr val="000000"/>
                </a:solidFill>
                <a:latin typeface="Graphik" panose="020B0503030202060203" pitchFamily="34" charset="0"/>
                <a:ea typeface="Google Sans SemiBold"/>
                <a:cs typeface="Google Sans SemiBold"/>
                <a:sym typeface="Google Sans SemiBold"/>
              </a:rPr>
              <a:t>context-aware  voice instructions </a:t>
            </a:r>
            <a:r>
              <a:rPr lang="en-US" sz="1870" kern="0" dirty="0">
                <a:solidFill>
                  <a:srgbClr val="000000"/>
                </a:solidFill>
                <a:latin typeface="Graphik" panose="020B0503030202060203" pitchFamily="34" charset="0"/>
                <a:ea typeface="Google Sans SemiBold"/>
                <a:cs typeface="Google Sans SemiBold"/>
                <a:sym typeface="Google Sans SemiBold"/>
              </a:rPr>
              <a:t>using Generative AI driven TTS in regional languages.</a:t>
            </a:r>
          </a:p>
          <a:p>
            <a:pPr defTabSz="1219170">
              <a:lnSpc>
                <a:spcPct val="150000"/>
              </a:lnSpc>
              <a:buClr>
                <a:srgbClr val="000000"/>
              </a:buClr>
              <a:buSzPts val="1100"/>
            </a:pPr>
            <a:r>
              <a:rPr lang="en-US" sz="1870" kern="0" dirty="0">
                <a:solidFill>
                  <a:srgbClr val="000000"/>
                </a:solidFill>
                <a:latin typeface="Graphik" panose="020B0503030202060203" pitchFamily="34" charset="0"/>
                <a:ea typeface="Google Sans SemiBold"/>
                <a:cs typeface="Google Sans SemiBold"/>
                <a:sym typeface="Google Sans SemiBold"/>
              </a:rPr>
              <a:t>In this setup, </a:t>
            </a:r>
            <a:r>
              <a:rPr lang="en-US" sz="1870" b="1" kern="0" dirty="0">
                <a:solidFill>
                  <a:srgbClr val="000000"/>
                </a:solidFill>
                <a:latin typeface="Graphik" panose="020B0503030202060203" pitchFamily="34" charset="0"/>
                <a:ea typeface="Google Sans SemiBold"/>
                <a:cs typeface="Google Sans SemiBold"/>
                <a:sym typeface="Google Sans SemiBold"/>
              </a:rPr>
              <a:t>Agentic AI </a:t>
            </a:r>
            <a:r>
              <a:rPr lang="en-US" sz="1870" kern="0" dirty="0">
                <a:solidFill>
                  <a:srgbClr val="000000"/>
                </a:solidFill>
                <a:latin typeface="Graphik" panose="020B0503030202060203" pitchFamily="34" charset="0"/>
                <a:ea typeface="Google Sans SemiBold"/>
                <a:cs typeface="Google Sans SemiBold"/>
                <a:sym typeface="Google Sans SemiBold"/>
              </a:rPr>
              <a:t>plays a critical role by acting s a </a:t>
            </a:r>
            <a:r>
              <a:rPr lang="en-US" sz="1870" b="1" kern="0" dirty="0">
                <a:solidFill>
                  <a:srgbClr val="000000"/>
                </a:solidFill>
                <a:latin typeface="Graphik" panose="020B0503030202060203" pitchFamily="34" charset="0"/>
                <a:ea typeface="Google Sans SemiBold"/>
                <a:cs typeface="Google Sans SemiBold"/>
                <a:sym typeface="Google Sans SemiBold"/>
              </a:rPr>
              <a:t>proactive, decision-making assistant</a:t>
            </a:r>
            <a:r>
              <a:rPr lang="en-US" sz="1870" kern="0" dirty="0">
                <a:solidFill>
                  <a:srgbClr val="000000"/>
                </a:solidFill>
                <a:latin typeface="Graphik" panose="020B0503030202060203" pitchFamily="34" charset="0"/>
                <a:ea typeface="Google Sans SemiBold"/>
                <a:cs typeface="Google Sans SemiBold"/>
                <a:sym typeface="Google Sans SemiBold"/>
              </a:rPr>
              <a:t>. It doesn’t just detect </a:t>
            </a:r>
            <a:r>
              <a:rPr lang="en-US" sz="1870" kern="0" dirty="0" err="1">
                <a:solidFill>
                  <a:srgbClr val="000000"/>
                </a:solidFill>
                <a:latin typeface="Graphik" panose="020B0503030202060203" pitchFamily="34" charset="0"/>
                <a:ea typeface="Google Sans SemiBold"/>
                <a:cs typeface="Google Sans SemiBold"/>
                <a:sym typeface="Google Sans SemiBold"/>
              </a:rPr>
              <a:t>onjects</a:t>
            </a:r>
            <a:r>
              <a:rPr lang="en-US" sz="1870" kern="0" dirty="0">
                <a:solidFill>
                  <a:srgbClr val="000000"/>
                </a:solidFill>
                <a:latin typeface="Graphik" panose="020B0503030202060203" pitchFamily="34" charset="0"/>
                <a:ea typeface="Google Sans SemiBold"/>
                <a:cs typeface="Google Sans SemiBold"/>
                <a:sym typeface="Google Sans SemiBold"/>
              </a:rPr>
              <a:t> but also makes autonomous decisions based on spatial context and respond dynamically to the user’s surroundings. This allows the system to </a:t>
            </a:r>
            <a:r>
              <a:rPr lang="en-US" sz="1870" b="1" kern="0" dirty="0">
                <a:solidFill>
                  <a:srgbClr val="000000"/>
                </a:solidFill>
                <a:latin typeface="Graphik" panose="020B0503030202060203" pitchFamily="34" charset="0"/>
                <a:ea typeface="Google Sans SemiBold"/>
                <a:cs typeface="Google Sans SemiBold"/>
                <a:sym typeface="Google Sans SemiBold"/>
              </a:rPr>
              <a:t>simulate human like adjustments </a:t>
            </a:r>
            <a:r>
              <a:rPr lang="en-US" sz="1870" kern="0" dirty="0">
                <a:solidFill>
                  <a:srgbClr val="000000"/>
                </a:solidFill>
                <a:latin typeface="Graphik" panose="020B0503030202060203" pitchFamily="34" charset="0"/>
                <a:ea typeface="Google Sans SemiBold"/>
                <a:cs typeface="Google Sans SemiBold"/>
                <a:sym typeface="Google Sans SemiBold"/>
              </a:rPr>
              <a:t>in real time.</a:t>
            </a:r>
          </a:p>
          <a:p>
            <a:pPr defTabSz="1219170">
              <a:lnSpc>
                <a:spcPct val="150000"/>
              </a:lnSpc>
              <a:buClr>
                <a:srgbClr val="000000"/>
              </a:buClr>
              <a:buSzPts val="1100"/>
            </a:pPr>
            <a:r>
              <a:rPr lang="en-US" sz="1870" kern="0" dirty="0">
                <a:solidFill>
                  <a:srgbClr val="000000"/>
                </a:solidFill>
                <a:latin typeface="Graphik" panose="020B0503030202060203" pitchFamily="34" charset="0"/>
                <a:ea typeface="Google Sans SemiBold"/>
                <a:cs typeface="Google Sans SemiBold"/>
                <a:sym typeface="Google Sans SemiBold"/>
              </a:rPr>
              <a:t> future extensions can include:</a:t>
            </a:r>
          </a:p>
          <a:p>
            <a:pPr marL="457200" indent="-457200" defTabSz="1219170">
              <a:lnSpc>
                <a:spcPct val="150000"/>
              </a:lnSpc>
              <a:buClr>
                <a:srgbClr val="000000"/>
              </a:buClr>
              <a:buSzPts val="1100"/>
              <a:buFont typeface="+mj-lt"/>
              <a:buAutoNum type="arabicPeriod"/>
            </a:pPr>
            <a:r>
              <a:rPr lang="en-US" sz="1870" b="1" kern="0" dirty="0">
                <a:solidFill>
                  <a:srgbClr val="000000"/>
                </a:solidFill>
                <a:latin typeface="Graphik" panose="020B0503030202060203" pitchFamily="34" charset="0"/>
                <a:ea typeface="Google Sans SemiBold"/>
                <a:cs typeface="Google Sans SemiBold"/>
                <a:sym typeface="Google Sans SemiBold"/>
              </a:rPr>
              <a:t>Conversational AI agents </a:t>
            </a:r>
            <a:r>
              <a:rPr lang="en-US" sz="1870" kern="0" dirty="0">
                <a:solidFill>
                  <a:srgbClr val="000000"/>
                </a:solidFill>
                <a:latin typeface="Graphik" panose="020B0503030202060203" pitchFamily="34" charset="0"/>
                <a:ea typeface="Google Sans SemiBold"/>
                <a:cs typeface="Google Sans SemiBold"/>
                <a:sym typeface="Google Sans SemiBold"/>
              </a:rPr>
              <a:t>for interactive voice-based assistance.</a:t>
            </a:r>
          </a:p>
          <a:p>
            <a:pPr marL="457200" indent="-457200" defTabSz="1219170">
              <a:lnSpc>
                <a:spcPct val="150000"/>
              </a:lnSpc>
              <a:buClr>
                <a:srgbClr val="000000"/>
              </a:buClr>
              <a:buSzPts val="1100"/>
              <a:buFont typeface="+mj-lt"/>
              <a:buAutoNum type="arabicPeriod"/>
            </a:pPr>
            <a:r>
              <a:rPr lang="en-US" sz="1870" b="1" kern="0" dirty="0">
                <a:solidFill>
                  <a:srgbClr val="000000"/>
                </a:solidFill>
                <a:latin typeface="Graphik" panose="020B0503030202060203" pitchFamily="34" charset="0"/>
                <a:ea typeface="Google Sans SemiBold"/>
                <a:cs typeface="Google Sans SemiBold"/>
                <a:sym typeface="Google Sans SemiBold"/>
              </a:rPr>
              <a:t>GenAI summarization </a:t>
            </a:r>
            <a:r>
              <a:rPr lang="en-US" sz="1870" kern="0" dirty="0">
                <a:solidFill>
                  <a:srgbClr val="000000"/>
                </a:solidFill>
                <a:latin typeface="Graphik" panose="020B0503030202060203" pitchFamily="34" charset="0"/>
                <a:ea typeface="Google Sans SemiBold"/>
                <a:cs typeface="Google Sans SemiBold"/>
                <a:sym typeface="Google Sans SemiBold"/>
              </a:rPr>
              <a:t>of surroundings or routes</a:t>
            </a:r>
          </a:p>
          <a:p>
            <a:pPr marL="457200" indent="-457200" defTabSz="1219170">
              <a:lnSpc>
                <a:spcPct val="150000"/>
              </a:lnSpc>
              <a:buClr>
                <a:srgbClr val="000000"/>
              </a:buClr>
              <a:buSzPts val="1100"/>
              <a:buFont typeface="+mj-lt"/>
              <a:buAutoNum type="arabicPeriod"/>
            </a:pPr>
            <a:r>
              <a:rPr lang="en-US" sz="1870" b="1" kern="0" dirty="0">
                <a:solidFill>
                  <a:srgbClr val="000000"/>
                </a:solidFill>
                <a:latin typeface="Graphik" panose="020B0503030202060203" pitchFamily="34" charset="0"/>
                <a:ea typeface="Google Sans SemiBold"/>
                <a:cs typeface="Google Sans SemiBold"/>
                <a:sym typeface="Google Sans SemiBold"/>
              </a:rPr>
              <a:t>Multimodal GenAI </a:t>
            </a:r>
            <a:r>
              <a:rPr lang="en-US" sz="1870" kern="0" dirty="0">
                <a:solidFill>
                  <a:srgbClr val="000000"/>
                </a:solidFill>
                <a:latin typeface="Graphik" panose="020B0503030202060203" pitchFamily="34" charset="0"/>
                <a:ea typeface="Google Sans SemiBold"/>
                <a:cs typeface="Google Sans SemiBold"/>
                <a:sym typeface="Google Sans SemiBold"/>
              </a:rPr>
              <a:t>for fusing visual + auditory cues (like traffic sound + object movement)</a:t>
            </a:r>
          </a:p>
        </p:txBody>
      </p:sp>
    </p:spTree>
    <p:extLst>
      <p:ext uri="{BB962C8B-B14F-4D97-AF65-F5344CB8AC3E}">
        <p14:creationId xmlns:p14="http://schemas.microsoft.com/office/powerpoint/2010/main" val="869363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5936473"/>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IN" sz="2667" b="1" kern="0" dirty="0">
                <a:solidFill>
                  <a:srgbClr val="000000"/>
                </a:solidFill>
                <a:latin typeface="Graphik" panose="020B0503030202060203" pitchFamily="34" charset="0"/>
                <a:sym typeface="Arial"/>
              </a:rPr>
              <a:t>Technologies Used </a:t>
            </a:r>
          </a:p>
          <a:p>
            <a:pPr defTabSz="1219170">
              <a:lnSpc>
                <a:spcPct val="80000"/>
              </a:lnSpc>
              <a:buClr>
                <a:srgbClr val="000000"/>
              </a:buClr>
              <a:buSzPts val="1100"/>
            </a:pPr>
            <a:endParaRPr lang="en-IN" sz="2667" b="1" kern="0" dirty="0">
              <a:solidFill>
                <a:srgbClr val="000000"/>
              </a:solidFill>
              <a:latin typeface="Graphik" panose="020B0503030202060203" pitchFamily="34" charset="0"/>
              <a:sym typeface="Arial"/>
            </a:endParaRPr>
          </a:p>
          <a:p>
            <a:pPr defTabSz="1219170">
              <a:lnSpc>
                <a:spcPct val="200000"/>
              </a:lnSpc>
              <a:buClr>
                <a:srgbClr val="000000"/>
              </a:buClr>
              <a:buSzPts val="1100"/>
            </a:pPr>
            <a:r>
              <a:rPr lang="en-IN" sz="1870" kern="0" dirty="0">
                <a:solidFill>
                  <a:srgbClr val="000000"/>
                </a:solidFill>
                <a:latin typeface="Graphik" panose="020B0503030202060203" pitchFamily="34" charset="0"/>
                <a:ea typeface="Google Sans SemiBold"/>
                <a:cs typeface="Google Sans SemiBold"/>
                <a:sym typeface="Google Sans SemiBold"/>
              </a:rPr>
              <a:t>The </a:t>
            </a:r>
            <a:r>
              <a:rPr lang="en-IN" sz="1870" b="1" kern="0" dirty="0">
                <a:solidFill>
                  <a:srgbClr val="000000"/>
                </a:solidFill>
                <a:latin typeface="Graphik" panose="020B0503030202060203" pitchFamily="34" charset="0"/>
                <a:ea typeface="Google Sans SemiBold"/>
                <a:cs typeface="Google Sans SemiBold"/>
                <a:sym typeface="Google Sans SemiBold"/>
              </a:rPr>
              <a:t>Dristi Specs </a:t>
            </a:r>
            <a:r>
              <a:rPr lang="en-IN" sz="1870" kern="0" dirty="0">
                <a:solidFill>
                  <a:srgbClr val="000000"/>
                </a:solidFill>
                <a:latin typeface="Graphik" panose="020B0503030202060203" pitchFamily="34" charset="0"/>
                <a:ea typeface="Google Sans SemiBold"/>
                <a:cs typeface="Google Sans SemiBold"/>
                <a:sym typeface="Google Sans SemiBold"/>
              </a:rPr>
              <a:t>system is designed using modular architecture that ensures </a:t>
            </a:r>
            <a:r>
              <a:rPr lang="en-IN" sz="1870" b="1" kern="0" dirty="0">
                <a:solidFill>
                  <a:srgbClr val="000000"/>
                </a:solidFill>
                <a:latin typeface="Graphik" panose="020B0503030202060203" pitchFamily="34" charset="0"/>
                <a:ea typeface="Google Sans SemiBold"/>
                <a:cs typeface="Google Sans SemiBold"/>
                <a:sym typeface="Google Sans SemiBold"/>
              </a:rPr>
              <a:t>high deployment readiness</a:t>
            </a:r>
            <a:r>
              <a:rPr lang="en-IN" sz="1870" kern="0" dirty="0">
                <a:solidFill>
                  <a:srgbClr val="000000"/>
                </a:solidFill>
                <a:latin typeface="Graphik" panose="020B0503030202060203" pitchFamily="34" charset="0"/>
                <a:ea typeface="Google Sans SemiBold"/>
                <a:cs typeface="Google Sans SemiBold"/>
                <a:sym typeface="Google Sans SemiBold"/>
              </a:rPr>
              <a:t>, efficient processing on low-power devices, and seamless integration with emerging  processing on low-power devices and seamless integration with </a:t>
            </a:r>
            <a:r>
              <a:rPr lang="en-IN" sz="1870" b="1" kern="0" dirty="0">
                <a:solidFill>
                  <a:srgbClr val="000000"/>
                </a:solidFill>
                <a:latin typeface="Graphik" panose="020B0503030202060203" pitchFamily="34" charset="0"/>
                <a:ea typeface="Google Sans SemiBold"/>
                <a:cs typeface="Google Sans SemiBold"/>
                <a:sym typeface="Google Sans SemiBold"/>
              </a:rPr>
              <a:t>emerging AI technologies</a:t>
            </a:r>
            <a:r>
              <a:rPr lang="en-IN" sz="1870" kern="0" dirty="0">
                <a:solidFill>
                  <a:srgbClr val="000000"/>
                </a:solidFill>
                <a:latin typeface="Graphik" panose="020B0503030202060203" pitchFamily="34" charset="0"/>
                <a:ea typeface="Google Sans SemiBold"/>
                <a:cs typeface="Google Sans SemiBold"/>
                <a:sym typeface="Google Sans SemiBold"/>
              </a:rPr>
              <a:t>-making it both scalable and practical for field use.</a:t>
            </a:r>
          </a:p>
          <a:p>
            <a:pPr defTabSz="1219170">
              <a:lnSpc>
                <a:spcPct val="200000"/>
              </a:lnSpc>
              <a:buClr>
                <a:srgbClr val="000000"/>
              </a:buClr>
              <a:buSzPts val="1100"/>
            </a:pPr>
            <a:r>
              <a:rPr lang="en-IN" sz="1870" b="1" kern="0" dirty="0">
                <a:solidFill>
                  <a:srgbClr val="000000"/>
                </a:solidFill>
                <a:latin typeface="Graphik" panose="020B0503030202060203" pitchFamily="34" charset="0"/>
                <a:ea typeface="Google Sans SemiBold"/>
                <a:cs typeface="Google Sans SemiBold"/>
                <a:sym typeface="Google Sans SemiBold"/>
              </a:rPr>
              <a:t>Core Technologies-</a:t>
            </a:r>
          </a:p>
          <a:p>
            <a:pPr defTabSz="1219170">
              <a:lnSpc>
                <a:spcPct val="200000"/>
              </a:lnSpc>
              <a:buClr>
                <a:srgbClr val="000000"/>
              </a:buClr>
              <a:buSzPts val="1100"/>
            </a:pPr>
            <a:r>
              <a:rPr lang="en-IN" sz="1870" b="1" kern="0" dirty="0">
                <a:solidFill>
                  <a:srgbClr val="000000"/>
                </a:solidFill>
                <a:latin typeface="Graphik" panose="020B0503030202060203" pitchFamily="34" charset="0"/>
                <a:ea typeface="Google Sans SemiBold"/>
                <a:cs typeface="Google Sans SemiBold"/>
                <a:sym typeface="Google Sans SemiBold"/>
              </a:rPr>
              <a:t>YOLOv5 (You only look once)</a:t>
            </a:r>
          </a:p>
          <a:p>
            <a:pPr defTabSz="1219170">
              <a:lnSpc>
                <a:spcPct val="200000"/>
              </a:lnSpc>
              <a:buClr>
                <a:srgbClr val="000000"/>
              </a:buClr>
              <a:buSzPts val="1100"/>
            </a:pPr>
            <a:r>
              <a:rPr lang="en-IN" sz="1870" b="1" kern="0" dirty="0">
                <a:solidFill>
                  <a:srgbClr val="000000"/>
                </a:solidFill>
                <a:latin typeface="Graphik" panose="020B0503030202060203" pitchFamily="34" charset="0"/>
                <a:ea typeface="Google Sans SemiBold"/>
                <a:cs typeface="Google Sans SemiBold"/>
                <a:sym typeface="Google Sans SemiBold"/>
              </a:rPr>
              <a:t>ESP32 / Raspberry pi 4</a:t>
            </a:r>
          </a:p>
          <a:p>
            <a:pPr defTabSz="1219170">
              <a:lnSpc>
                <a:spcPct val="200000"/>
              </a:lnSpc>
              <a:buClr>
                <a:srgbClr val="000000"/>
              </a:buClr>
              <a:buSzPts val="1100"/>
            </a:pPr>
            <a:r>
              <a:rPr lang="en-IN" sz="1870" b="1" kern="0" dirty="0">
                <a:solidFill>
                  <a:srgbClr val="000000"/>
                </a:solidFill>
                <a:latin typeface="Graphik" panose="020B0503030202060203" pitchFamily="34" charset="0"/>
                <a:ea typeface="Google Sans SemiBold"/>
                <a:cs typeface="Google Sans SemiBold"/>
                <a:sym typeface="Google Sans SemiBold"/>
              </a:rPr>
              <a:t>Google text to speech </a:t>
            </a:r>
          </a:p>
          <a:p>
            <a:pPr defTabSz="1219170">
              <a:lnSpc>
                <a:spcPct val="200000"/>
              </a:lnSpc>
              <a:buClr>
                <a:srgbClr val="000000"/>
              </a:buClr>
              <a:buSzPts val="1100"/>
            </a:pPr>
            <a:r>
              <a:rPr lang="en-IN" sz="1870" b="1" kern="0" dirty="0">
                <a:solidFill>
                  <a:srgbClr val="000000"/>
                </a:solidFill>
                <a:latin typeface="Graphik" panose="020B0503030202060203" pitchFamily="34" charset="0"/>
                <a:ea typeface="Google Sans SemiBold"/>
                <a:cs typeface="Google Sans SemiBold"/>
                <a:sym typeface="Google Sans SemiBold"/>
              </a:rPr>
              <a:t>Ultrasonic and infrared sensors</a:t>
            </a:r>
          </a:p>
          <a:p>
            <a:pPr defTabSz="1219170">
              <a:lnSpc>
                <a:spcPct val="200000"/>
              </a:lnSpc>
              <a:buClr>
                <a:srgbClr val="000000"/>
              </a:buClr>
              <a:buSzPts val="1100"/>
            </a:pPr>
            <a:r>
              <a:rPr lang="en-IN" sz="1870" b="1" kern="0" dirty="0">
                <a:solidFill>
                  <a:srgbClr val="000000"/>
                </a:solidFill>
                <a:latin typeface="Graphik" panose="020B0503030202060203" pitchFamily="34" charset="0"/>
                <a:ea typeface="Google Sans SemiBold"/>
                <a:cs typeface="Google Sans SemiBold"/>
                <a:sym typeface="Google Sans SemiBold"/>
              </a:rPr>
              <a:t>Custom-trained Indian dataset via </a:t>
            </a:r>
            <a:r>
              <a:rPr lang="en-IN" sz="1870" b="1" kern="0" dirty="0" err="1">
                <a:solidFill>
                  <a:srgbClr val="000000"/>
                </a:solidFill>
                <a:latin typeface="Graphik" panose="020B0503030202060203" pitchFamily="34" charset="0"/>
                <a:ea typeface="Google Sans SemiBold"/>
                <a:cs typeface="Google Sans SemiBold"/>
                <a:sym typeface="Google Sans SemiBold"/>
              </a:rPr>
              <a:t>Roboflow</a:t>
            </a:r>
            <a:endParaRPr lang="en-IN" sz="1870" b="1" kern="0" dirty="0">
              <a:solidFill>
                <a:srgbClr val="000000"/>
              </a:solidFill>
              <a:latin typeface="Graphik" panose="020B0503030202060203" pitchFamily="34" charset="0"/>
              <a:ea typeface="Google Sans SemiBold"/>
              <a:cs typeface="Google Sans SemiBold"/>
              <a:sym typeface="Google Sans SemiBold"/>
            </a:endParaRPr>
          </a:p>
        </p:txBody>
      </p:sp>
    </p:spTree>
    <p:extLst>
      <p:ext uri="{BB962C8B-B14F-4D97-AF65-F5344CB8AC3E}">
        <p14:creationId xmlns:p14="http://schemas.microsoft.com/office/powerpoint/2010/main" val="3553521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601043" y="454167"/>
            <a:ext cx="11233753" cy="3305033"/>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Conclusion</a:t>
            </a:r>
          </a:p>
          <a:p>
            <a:pPr defTabSz="1219170">
              <a:lnSpc>
                <a:spcPct val="80000"/>
              </a:lnSpc>
              <a:buClr>
                <a:srgbClr val="000000"/>
              </a:buClr>
              <a:buSzPts val="1100"/>
            </a:pPr>
            <a:endParaRPr lang="en-GB" sz="2667" b="1" kern="0" dirty="0">
              <a:solidFill>
                <a:srgbClr val="000000"/>
              </a:solidFill>
              <a:latin typeface="Graphik" panose="020B0503030202060203" pitchFamily="34" charset="0"/>
              <a:ea typeface="Google Sans SemiBold"/>
              <a:cs typeface="Google Sans SemiBold"/>
              <a:sym typeface="Google Sans SemiBold"/>
            </a:endParaRPr>
          </a:p>
          <a:p>
            <a:pPr marL="457200" indent="-457200" defTabSz="1219170">
              <a:lnSpc>
                <a:spcPct val="150000"/>
              </a:lnSpc>
              <a:buClr>
                <a:srgbClr val="000000"/>
              </a:buClr>
              <a:buSzPts val="1100"/>
              <a:buFont typeface="+mj-lt"/>
              <a:buAutoNum type="arabicPeriod"/>
            </a:pPr>
            <a:r>
              <a:rPr lang="en-GB" sz="1870" kern="0" dirty="0">
                <a:solidFill>
                  <a:srgbClr val="000000"/>
                </a:solidFill>
                <a:latin typeface="Graphik" panose="020B0503030202060203" pitchFamily="34" charset="0"/>
                <a:sym typeface="Google Sans SemiBold"/>
              </a:rPr>
              <a:t>Solves real-world mobility challenges for 30M+ visually impaired people in India.</a:t>
            </a:r>
            <a:endParaRPr lang="en-GB" sz="1870" kern="0" dirty="0">
              <a:solidFill>
                <a:srgbClr val="000000"/>
              </a:solidFill>
              <a:latin typeface="Graphik" panose="020B0503030202060203" pitchFamily="34" charset="0"/>
              <a:ea typeface="Google Sans SemiBold"/>
              <a:cs typeface="Google Sans SemiBold"/>
              <a:sym typeface="Google Sans SemiBold"/>
            </a:endParaRPr>
          </a:p>
          <a:p>
            <a:pPr marL="457200" indent="-457200" defTabSz="1219170">
              <a:lnSpc>
                <a:spcPct val="150000"/>
              </a:lnSpc>
              <a:buClr>
                <a:srgbClr val="000000"/>
              </a:buClr>
              <a:buSzPts val="1100"/>
              <a:buFont typeface="+mj-lt"/>
              <a:buAutoNum type="arabicPeriod"/>
            </a:pPr>
            <a:r>
              <a:rPr lang="en-GB" sz="1870" kern="0" dirty="0">
                <a:solidFill>
                  <a:srgbClr val="000000"/>
                </a:solidFill>
                <a:latin typeface="Graphik" panose="020B0503030202060203" pitchFamily="34" charset="0"/>
                <a:ea typeface="Google Sans SemiBold"/>
                <a:cs typeface="Google Sans SemiBold"/>
                <a:sym typeface="Google Sans SemiBold"/>
              </a:rPr>
              <a:t>Provides real-time, offline, multilingual assistance through smart AI-enabled glasses.</a:t>
            </a:r>
          </a:p>
          <a:p>
            <a:pPr marL="457200" indent="-457200" defTabSz="1219170">
              <a:lnSpc>
                <a:spcPct val="150000"/>
              </a:lnSpc>
              <a:buClr>
                <a:srgbClr val="000000"/>
              </a:buClr>
              <a:buSzPts val="1100"/>
              <a:buFont typeface="+mj-lt"/>
              <a:buAutoNum type="arabicPeriod"/>
            </a:pPr>
            <a:r>
              <a:rPr lang="en-GB" sz="1870" kern="0" dirty="0">
                <a:solidFill>
                  <a:srgbClr val="000000"/>
                </a:solidFill>
                <a:latin typeface="Graphik" panose="020B0503030202060203" pitchFamily="34" charset="0"/>
                <a:ea typeface="Google Sans SemiBold"/>
                <a:cs typeface="Google Sans SemiBold"/>
                <a:sym typeface="Google Sans SemiBold"/>
              </a:rPr>
              <a:t>Uses GenAI and Agentic AI for context-aware voice support and autonomous navigation.</a:t>
            </a:r>
          </a:p>
          <a:p>
            <a:pPr marL="457200" indent="-457200" defTabSz="1219170">
              <a:lnSpc>
                <a:spcPct val="150000"/>
              </a:lnSpc>
              <a:buClr>
                <a:srgbClr val="000000"/>
              </a:buClr>
              <a:buSzPts val="1100"/>
              <a:buFont typeface="+mj-lt"/>
              <a:buAutoNum type="arabicPeriod"/>
            </a:pPr>
            <a:r>
              <a:rPr lang="en-GB" sz="1870" kern="0" dirty="0">
                <a:solidFill>
                  <a:srgbClr val="000000"/>
                </a:solidFill>
                <a:latin typeface="Graphik" panose="020B0503030202060203" pitchFamily="34" charset="0"/>
                <a:ea typeface="Google Sans SemiBold"/>
                <a:cs typeface="Google Sans SemiBold"/>
                <a:sym typeface="Google Sans SemiBold"/>
              </a:rPr>
              <a:t>Promotes independence, dignity, and safety in daily life.</a:t>
            </a:r>
          </a:p>
          <a:p>
            <a:pPr marL="457200" indent="-457200" defTabSz="1219170">
              <a:lnSpc>
                <a:spcPct val="150000"/>
              </a:lnSpc>
              <a:buClr>
                <a:srgbClr val="000000"/>
              </a:buClr>
              <a:buSzPts val="1100"/>
              <a:buFont typeface="+mj-lt"/>
              <a:buAutoNum type="arabicPeriod"/>
            </a:pPr>
            <a:r>
              <a:rPr lang="en-GB" sz="1870" kern="0" dirty="0">
                <a:solidFill>
                  <a:srgbClr val="000000"/>
                </a:solidFill>
                <a:latin typeface="Graphik" panose="020B0503030202060203" pitchFamily="34" charset="0"/>
                <a:ea typeface="Google Sans SemiBold"/>
                <a:cs typeface="Google Sans SemiBold"/>
                <a:sym typeface="Google Sans SemiBold"/>
              </a:rPr>
              <a:t>Highly scalable and modular- adaptable for future features like GPS, SOS, and Braille-audio.</a:t>
            </a:r>
          </a:p>
          <a:p>
            <a:pPr marL="457200" indent="-457200" defTabSz="1219170">
              <a:lnSpc>
                <a:spcPct val="150000"/>
              </a:lnSpc>
              <a:buClr>
                <a:srgbClr val="000000"/>
              </a:buClr>
              <a:buSzPts val="1100"/>
              <a:buFont typeface="+mj-lt"/>
              <a:buAutoNum type="arabicPeriod"/>
            </a:pPr>
            <a:r>
              <a:rPr lang="en-GB" sz="1870" kern="0" dirty="0">
                <a:solidFill>
                  <a:srgbClr val="000000"/>
                </a:solidFill>
                <a:latin typeface="Graphik" panose="020B0503030202060203" pitchFamily="34" charset="0"/>
                <a:ea typeface="Google Sans SemiBold"/>
                <a:cs typeface="Google Sans SemiBold"/>
                <a:sym typeface="Google Sans SemiBold"/>
              </a:rPr>
              <a:t>Bridges the digital accessibility gap with culturally relevant, human-centric technology.</a:t>
            </a:r>
          </a:p>
        </p:txBody>
      </p:sp>
    </p:spTree>
    <p:extLst>
      <p:ext uri="{BB962C8B-B14F-4D97-AF65-F5344CB8AC3E}">
        <p14:creationId xmlns:p14="http://schemas.microsoft.com/office/powerpoint/2010/main" val="2429482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Graphik" panose="020B0503030202060203" pitchFamily="34" charset="0"/>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References/Other details</a:t>
            </a:r>
          </a:p>
          <a:p>
            <a:pPr marL="457200" indent="-457200" defTabSz="1219170">
              <a:lnSpc>
                <a:spcPct val="150000"/>
              </a:lnSpc>
              <a:buClr>
                <a:srgbClr val="000000"/>
              </a:buClr>
              <a:buSzPts val="1100"/>
              <a:buFont typeface="+mj-lt"/>
              <a:buAutoNum type="arabicPeriod"/>
            </a:pPr>
            <a:r>
              <a:rPr lang="en-GB" sz="1870" kern="0" dirty="0">
                <a:solidFill>
                  <a:srgbClr val="000000"/>
                </a:solidFill>
                <a:latin typeface="Graphik" panose="020B0503030202060203"/>
                <a:ea typeface="Google Sans SemiBold"/>
                <a:cs typeface="Google Sans SemiBold"/>
                <a:sym typeface="Google Sans SemiBold"/>
              </a:rPr>
              <a:t>World Health Organization(WHO)- Global Data on visual impairment-</a:t>
            </a:r>
            <a:r>
              <a:rPr lang="en-IN" sz="1870" i="1" dirty="0">
                <a:latin typeface="Graphik" panose="020B0503030202060203"/>
                <a:hlinkClick r:id="rId3"/>
              </a:rPr>
              <a:t>Blindness and vision impairment</a:t>
            </a:r>
            <a:r>
              <a:rPr lang="en-GB" sz="1870" i="1" kern="0" dirty="0">
                <a:solidFill>
                  <a:srgbClr val="000000"/>
                </a:solidFill>
                <a:latin typeface="Graphik" panose="020B0503030202060203"/>
                <a:ea typeface="Google Sans SemiBold"/>
                <a:cs typeface="Google Sans SemiBold"/>
                <a:sym typeface="Google Sans SemiBold"/>
              </a:rPr>
              <a:t> </a:t>
            </a:r>
          </a:p>
          <a:p>
            <a:pPr marL="457200" indent="-457200" defTabSz="1219170">
              <a:lnSpc>
                <a:spcPct val="150000"/>
              </a:lnSpc>
              <a:buClr>
                <a:srgbClr val="000000"/>
              </a:buClr>
              <a:buSzPts val="1100"/>
              <a:buFont typeface="+mj-lt"/>
              <a:buAutoNum type="arabicPeriod"/>
            </a:pPr>
            <a:r>
              <a:rPr lang="en-IN" sz="1870" dirty="0">
                <a:latin typeface="Graphik" panose="020B0503030202060203"/>
              </a:rPr>
              <a:t>YOLOv5 Official GitHub Repository</a:t>
            </a:r>
            <a:r>
              <a:rPr lang="en-GB" sz="1870" kern="0" dirty="0">
                <a:solidFill>
                  <a:srgbClr val="000000"/>
                </a:solidFill>
                <a:latin typeface="Graphik" panose="020B0503030202060203"/>
                <a:sym typeface="Google Sans SemiBold"/>
              </a:rPr>
              <a:t>-</a:t>
            </a:r>
            <a:r>
              <a:rPr lang="en-IN" sz="1870" i="1" dirty="0" err="1">
                <a:latin typeface="Graphik" panose="020B0503030202060203"/>
                <a:hlinkClick r:id="rId4"/>
              </a:rPr>
              <a:t>ultralytics</a:t>
            </a:r>
            <a:r>
              <a:rPr lang="en-IN" sz="1870" i="1" dirty="0">
                <a:latin typeface="Graphik" panose="020B0503030202060203"/>
                <a:hlinkClick r:id="rId4"/>
              </a:rPr>
              <a:t>/yolov5: YOLOv5 🚀 in </a:t>
            </a:r>
            <a:r>
              <a:rPr lang="en-IN" sz="1870" i="1" dirty="0" err="1">
                <a:latin typeface="Graphik" panose="020B0503030202060203"/>
                <a:hlinkClick r:id="rId4"/>
              </a:rPr>
              <a:t>PyTorch</a:t>
            </a:r>
            <a:r>
              <a:rPr lang="en-IN" sz="1870" i="1" dirty="0">
                <a:latin typeface="Graphik" panose="020B0503030202060203"/>
                <a:hlinkClick r:id="rId4"/>
              </a:rPr>
              <a:t> &gt; ONNX &gt; CoreML &gt; </a:t>
            </a:r>
            <a:r>
              <a:rPr lang="en-IN" sz="1870" i="1" dirty="0" err="1">
                <a:latin typeface="Graphik" panose="020B0503030202060203"/>
                <a:hlinkClick r:id="rId4"/>
              </a:rPr>
              <a:t>TFLite</a:t>
            </a:r>
            <a:endParaRPr lang="en-GB" sz="1870" i="1" kern="0" dirty="0">
              <a:solidFill>
                <a:srgbClr val="000000"/>
              </a:solidFill>
              <a:latin typeface="Graphik" panose="020B0503030202060203"/>
              <a:sym typeface="Google Sans SemiBold"/>
            </a:endParaRPr>
          </a:p>
          <a:p>
            <a:pPr marL="457200" indent="-457200" defTabSz="1219170">
              <a:lnSpc>
                <a:spcPct val="150000"/>
              </a:lnSpc>
              <a:buClr>
                <a:srgbClr val="000000"/>
              </a:buClr>
              <a:buSzPts val="1100"/>
              <a:buFont typeface="+mj-lt"/>
              <a:buAutoNum type="arabicPeriod"/>
            </a:pPr>
            <a:r>
              <a:rPr lang="en-US" sz="1870" dirty="0" err="1">
                <a:latin typeface="Graphik" panose="020B0503030202060203"/>
              </a:rPr>
              <a:t>eSpeak</a:t>
            </a:r>
            <a:r>
              <a:rPr lang="en-US" sz="1870" dirty="0">
                <a:latin typeface="Graphik" panose="020B0503030202060203"/>
              </a:rPr>
              <a:t> NG – Open-Source Speech Synthesizer</a:t>
            </a:r>
            <a:r>
              <a:rPr lang="en-GB" sz="1870" kern="0" dirty="0">
                <a:solidFill>
                  <a:srgbClr val="000000"/>
                </a:solidFill>
                <a:latin typeface="Graphik" panose="020B0503030202060203"/>
                <a:sym typeface="Google Sans SemiBold"/>
              </a:rPr>
              <a:t>-</a:t>
            </a:r>
            <a:r>
              <a:rPr lang="en-US" sz="1870" i="1" dirty="0" err="1">
                <a:latin typeface="Graphik" panose="020B0503030202060203"/>
                <a:hlinkClick r:id="rId5"/>
              </a:rPr>
              <a:t>espeak</a:t>
            </a:r>
            <a:r>
              <a:rPr lang="en-US" sz="1870" i="1" dirty="0">
                <a:latin typeface="Graphik" panose="020B0503030202060203"/>
                <a:hlinkClick r:id="rId5"/>
              </a:rPr>
              <a:t>-ng/</a:t>
            </a:r>
            <a:r>
              <a:rPr lang="en-US" sz="1870" i="1" dirty="0" err="1">
                <a:latin typeface="Graphik" panose="020B0503030202060203"/>
                <a:hlinkClick r:id="rId5"/>
              </a:rPr>
              <a:t>espeak</a:t>
            </a:r>
            <a:r>
              <a:rPr lang="en-US" sz="1870" i="1" dirty="0">
                <a:latin typeface="Graphik" panose="020B0503030202060203"/>
                <a:hlinkClick r:id="rId5"/>
              </a:rPr>
              <a:t>-ng: </a:t>
            </a:r>
            <a:r>
              <a:rPr lang="en-US" sz="1870" i="1" dirty="0" err="1">
                <a:latin typeface="Graphik" panose="020B0503030202060203"/>
                <a:hlinkClick r:id="rId5"/>
              </a:rPr>
              <a:t>eSpeak</a:t>
            </a:r>
            <a:r>
              <a:rPr lang="en-US" sz="1870" i="1" dirty="0">
                <a:latin typeface="Graphik" panose="020B0503030202060203"/>
                <a:hlinkClick r:id="rId5"/>
              </a:rPr>
              <a:t> NG is an open source speech synthesizer that supports more than hundred languages and accents.</a:t>
            </a:r>
            <a:endParaRPr lang="en-GB" sz="1870" i="1" kern="0" dirty="0">
              <a:solidFill>
                <a:srgbClr val="000000"/>
              </a:solidFill>
              <a:latin typeface="Graphik" panose="020B0503030202060203"/>
              <a:sym typeface="Google Sans SemiBold"/>
            </a:endParaRPr>
          </a:p>
          <a:p>
            <a:pPr marL="457200" indent="-457200" defTabSz="1219170">
              <a:lnSpc>
                <a:spcPct val="150000"/>
              </a:lnSpc>
              <a:buClr>
                <a:srgbClr val="000000"/>
              </a:buClr>
              <a:buSzPts val="1100"/>
              <a:buFont typeface="+mj-lt"/>
              <a:buAutoNum type="arabicPeriod"/>
            </a:pPr>
            <a:r>
              <a:rPr lang="en-US" sz="1870" dirty="0">
                <a:latin typeface="Graphik" panose="020B0503030202060203"/>
              </a:rPr>
              <a:t>United Nations Convention on the Rights of Persons with Disabilities (UNCRPD)</a:t>
            </a:r>
            <a:r>
              <a:rPr lang="en-GB" sz="1870" kern="0" dirty="0">
                <a:solidFill>
                  <a:srgbClr val="000000"/>
                </a:solidFill>
                <a:latin typeface="Graphik" panose="020B0503030202060203"/>
                <a:sym typeface="Google Sans SemiBold"/>
              </a:rPr>
              <a:t>-</a:t>
            </a:r>
            <a:r>
              <a:rPr lang="en-US" sz="1870" i="1" dirty="0">
                <a:latin typeface="Graphik" panose="020B0503030202060203"/>
                <a:hlinkClick r:id="rId6"/>
              </a:rPr>
              <a:t>Convention on the Rights of Persons with Disabilities (CRPD) | Division for Inclusive Social Development (DISD)</a:t>
            </a:r>
            <a:endParaRPr lang="en-GB" sz="1870" i="1" kern="0" dirty="0">
              <a:solidFill>
                <a:srgbClr val="000000"/>
              </a:solidFill>
              <a:latin typeface="Graphik" panose="020B0503030202060203"/>
              <a:sym typeface="Google Sans SemiBold"/>
            </a:endParaRPr>
          </a:p>
          <a:p>
            <a:pPr marL="457200" indent="-457200" defTabSz="1219170">
              <a:lnSpc>
                <a:spcPct val="150000"/>
              </a:lnSpc>
              <a:buClr>
                <a:srgbClr val="000000"/>
              </a:buClr>
              <a:buSzPts val="1100"/>
              <a:buFont typeface="+mj-lt"/>
              <a:buAutoNum type="arabicPeriod"/>
            </a:pPr>
            <a:r>
              <a:rPr lang="en-IN" sz="1870" dirty="0">
                <a:latin typeface="Graphik" panose="020B0503030202060203"/>
              </a:rPr>
              <a:t>NVIDIA Jetson Nano Benchmarks</a:t>
            </a:r>
            <a:r>
              <a:rPr lang="en-GB" sz="1870" kern="0" dirty="0">
                <a:solidFill>
                  <a:srgbClr val="000000"/>
                </a:solidFill>
                <a:latin typeface="Graphik" panose="020B0503030202060203"/>
                <a:sym typeface="Google Sans SemiBold"/>
              </a:rPr>
              <a:t>-</a:t>
            </a:r>
            <a:r>
              <a:rPr lang="en-IN" sz="1870" i="1" dirty="0">
                <a:latin typeface="Graphik" panose="020B0503030202060203"/>
                <a:hlinkClick r:id="rId7"/>
              </a:rPr>
              <a:t>Jetson Benchmarks | NVIDIA Developer</a:t>
            </a:r>
            <a:endParaRPr lang="en-GB" sz="1870" i="1" kern="0" dirty="0">
              <a:solidFill>
                <a:srgbClr val="000000"/>
              </a:solidFill>
              <a:latin typeface="Graphik" panose="020B0503030202060203"/>
              <a:ea typeface="Google Sans SemiBold"/>
              <a:cs typeface="Google Sans SemiBold"/>
              <a:sym typeface="Google Sans SemiBold"/>
            </a:endParaRPr>
          </a:p>
          <a:p>
            <a:pPr defTabSz="1219170">
              <a:lnSpc>
                <a:spcPct val="80000"/>
              </a:lnSpc>
              <a:buClr>
                <a:srgbClr val="000000"/>
              </a:buClr>
              <a:buSzPts val="1100"/>
            </a:pPr>
            <a:endParaRPr lang="en-GB" sz="2667" b="1" kern="0" dirty="0">
              <a:solidFill>
                <a:srgbClr val="000000"/>
              </a:solidFill>
              <a:latin typeface="Graphik" panose="020B0503030202060203" pitchFamily="34" charset="0"/>
              <a:ea typeface="Google Sans SemiBold"/>
              <a:cs typeface="Google Sans SemiBold"/>
              <a:sym typeface="Google Sans SemiBold"/>
            </a:endParaRPr>
          </a:p>
          <a:p>
            <a:pPr defTabSz="1219170">
              <a:lnSpc>
                <a:spcPct val="80000"/>
              </a:lnSpc>
              <a:buClr>
                <a:srgbClr val="000000"/>
              </a:buClr>
              <a:buSzPts val="1100"/>
            </a:pPr>
            <a:endParaRPr lang="en-GB" sz="2667" b="1" kern="0" dirty="0">
              <a:solidFill>
                <a:srgbClr val="000000"/>
              </a:solidFill>
              <a:latin typeface="Graphik" panose="020B0503030202060203" pitchFamily="34" charset="0"/>
              <a:ea typeface="Google Sans SemiBold"/>
              <a:cs typeface="Google Sans SemiBold"/>
              <a:sym typeface="Google Sans SemiBold"/>
            </a:endParaRPr>
          </a:p>
        </p:txBody>
      </p:sp>
    </p:spTree>
    <p:extLst>
      <p:ext uri="{BB962C8B-B14F-4D97-AF65-F5344CB8AC3E}">
        <p14:creationId xmlns:p14="http://schemas.microsoft.com/office/powerpoint/2010/main" val="4123678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F1016"/>
        </a:solidFill>
        <a:effectLst/>
      </p:bgPr>
    </p:bg>
    <p:spTree>
      <p:nvGrpSpPr>
        <p:cNvPr id="1" name="Shape 139"/>
        <p:cNvGrpSpPr/>
        <p:nvPr/>
      </p:nvGrpSpPr>
      <p:grpSpPr>
        <a:xfrm>
          <a:off x="0" y="0"/>
          <a:ext cx="0" cy="0"/>
          <a:chOff x="0" y="0"/>
          <a:chExt cx="0" cy="0"/>
        </a:xfrm>
      </p:grpSpPr>
      <p:pic>
        <p:nvPicPr>
          <p:cNvPr id="140" name="Google Shape;140;p24" descr="5.png"/>
          <p:cNvPicPr preferRelativeResize="0"/>
          <p:nvPr/>
        </p:nvPicPr>
        <p:blipFill rotWithShape="1">
          <a:blip r:embed="rId3">
            <a:alphaModFix/>
          </a:blip>
          <a:srcRect l="37699" t="55828" r="25355"/>
          <a:stretch/>
        </p:blipFill>
        <p:spPr>
          <a:xfrm>
            <a:off x="-18005" y="-13189"/>
            <a:ext cx="5881517" cy="3955604"/>
          </a:xfrm>
          <a:prstGeom prst="rect">
            <a:avLst/>
          </a:prstGeom>
          <a:noFill/>
          <a:ln>
            <a:noFill/>
          </a:ln>
        </p:spPr>
      </p:pic>
      <p:pic>
        <p:nvPicPr>
          <p:cNvPr id="141" name="Google Shape;141;p24" descr="5.png"/>
          <p:cNvPicPr preferRelativeResize="0"/>
          <p:nvPr/>
        </p:nvPicPr>
        <p:blipFill rotWithShape="1">
          <a:blip r:embed="rId3">
            <a:alphaModFix amt="55980"/>
          </a:blip>
          <a:srcRect l="12849" r="46909" b="51453"/>
          <a:stretch/>
        </p:blipFill>
        <p:spPr>
          <a:xfrm>
            <a:off x="5267499" y="2166593"/>
            <a:ext cx="6914227" cy="4691927"/>
          </a:xfrm>
          <a:prstGeom prst="rect">
            <a:avLst/>
          </a:prstGeom>
          <a:noFill/>
          <a:ln>
            <a:noFill/>
          </a:ln>
        </p:spPr>
      </p:pic>
      <p:sp>
        <p:nvSpPr>
          <p:cNvPr id="143" name="Google Shape;143;p24"/>
          <p:cNvSpPr txBox="1"/>
          <p:nvPr/>
        </p:nvSpPr>
        <p:spPr>
          <a:xfrm>
            <a:off x="1246000" y="3179322"/>
            <a:ext cx="4850000" cy="1019200"/>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4400" b="1">
                <a:solidFill>
                  <a:schemeClr val="bg1"/>
                </a:solidFill>
                <a:latin typeface="Graphik Semibold" panose="020B0503030202060203" pitchFamily="34" charset="77"/>
                <a:sym typeface="Google Sans SemiBold"/>
              </a:rPr>
              <a:t>Thank You</a:t>
            </a:r>
            <a:endParaRPr sz="4400" b="1">
              <a:solidFill>
                <a:schemeClr val="bg1"/>
              </a:solidFill>
              <a:latin typeface="Graphik Semibold" panose="020B0503030202060203" pitchFamily="34" charset="77"/>
              <a:sym typeface="Google Sans SemiBold"/>
            </a:endParaRPr>
          </a:p>
        </p:txBody>
      </p:sp>
    </p:spTree>
  </p:cSld>
  <p:clrMapOvr>
    <a:masterClrMapping/>
  </p:clrMapOvr>
</p:sld>
</file>

<file path=ppt/theme/theme1.xml><?xml version="1.0" encoding="utf-8"?>
<a:theme xmlns:a="http://schemas.openxmlformats.org/drawingml/2006/main" name="1_Canvas-Theme">
  <a:themeElements>
    <a:clrScheme name="Accenture Default">
      <a:dk1>
        <a:srgbClr val="000000"/>
      </a:dk1>
      <a:lt1>
        <a:srgbClr val="FFFFFF"/>
      </a:lt1>
      <a:dk2>
        <a:srgbClr val="96968C"/>
      </a:dk2>
      <a:lt2>
        <a:srgbClr val="E6E6DC"/>
      </a:lt2>
      <a:accent1>
        <a:srgbClr val="A100FF"/>
      </a:accent1>
      <a:accent2>
        <a:srgbClr val="7500C0"/>
      </a:accent2>
      <a:accent3>
        <a:srgbClr val="460073"/>
      </a:accent3>
      <a:accent4>
        <a:srgbClr val="B355AA"/>
      </a:accent4>
      <a:accent5>
        <a:srgbClr val="BE82FF"/>
      </a:accent5>
      <a:accent6>
        <a:srgbClr val="E6DCFF"/>
      </a:accent6>
      <a:hlink>
        <a:srgbClr val="A100FF"/>
      </a:hlink>
      <a:folHlink>
        <a:srgbClr val="B455AA"/>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marL="0" marR="0" indent="0" algn="l" defTabSz="914400" rtl="0" eaLnBrk="1" fontAlgn="auto" latinLnBrk="0" hangingPunct="1">
          <a:lnSpc>
            <a:spcPct val="100000"/>
          </a:lnSpc>
          <a:spcBef>
            <a:spcPts val="0"/>
          </a:spcBef>
          <a:spcAft>
            <a:spcPts val="0"/>
          </a:spcAft>
          <a:buClrTx/>
          <a:buSzTx/>
          <a:buFontTx/>
          <a:buNone/>
          <a:tabLst/>
          <a:defRPr kumimoji="0" sz="1050" b="0" i="0" u="none" strike="noStrike" kern="1200" cap="none" spc="0" normalizeH="0" baseline="0" noProof="0" dirty="0">
            <a:ln>
              <a:noFill/>
            </a:ln>
            <a:solidFill>
              <a:prstClr val="black">
                <a:alpha val="40000"/>
              </a:prstClr>
            </a:solidFill>
            <a:effectLst/>
            <a:uLnTx/>
            <a:uFillTx/>
            <a:latin typeface="Graphik" panose="020B0503030202060203" pitchFamily="34" charset="77"/>
            <a:ea typeface="+mn-ea"/>
            <a:cs typeface="+mn-cs"/>
          </a:defRPr>
        </a:defPPr>
      </a:lstStyle>
    </a:txDef>
  </a:objectDefaults>
  <a:extraClrSchemeLst/>
  <a:extLst>
    <a:ext uri="{05A4C25C-085E-4340-85A3-A5531E510DB2}">
      <thm15:themeFamily xmlns:thm15="http://schemas.microsoft.com/office/thememl/2012/main" name="Mc_Exp_Presentation-Template_v5-2024" id="{632751DD-A84D-D849-B0B6-44CCDFA99F61}" vid="{69070162-6984-CD4F-9F36-7088033C2B3F}"/>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otalTime>1615</TotalTime>
  <Words>876</Words>
  <Application>Microsoft Office PowerPoint</Application>
  <PresentationFormat>Widescreen</PresentationFormat>
  <Paragraphs>61</Paragraphs>
  <Slides>9</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Aptos</vt:lpstr>
      <vt:lpstr>Arial</vt:lpstr>
      <vt:lpstr>Graphik</vt:lpstr>
      <vt:lpstr>Graphik Light</vt:lpstr>
      <vt:lpstr>Graphik Medium</vt:lpstr>
      <vt:lpstr>Graphik Semibold</vt:lpstr>
      <vt:lpstr>1_Canvas-Theme</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Tolentino, Ma. Antonette</dc:creator>
  <cp:lastModifiedBy>Poorvi Shrivastava</cp:lastModifiedBy>
  <cp:revision>3</cp:revision>
  <dcterms:created xsi:type="dcterms:W3CDTF">2025-02-26T01:18:59Z</dcterms:created>
  <dcterms:modified xsi:type="dcterms:W3CDTF">2025-04-06T11:45:53Z</dcterms:modified>
</cp:coreProperties>
</file>