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74" r:id="rId6"/>
    <p:sldId id="279" r:id="rId7"/>
    <p:sldId id="277" r:id="rId8"/>
    <p:sldId id="278" r:id="rId9"/>
  </p:sldIdLst>
  <p:sldSz cx="12192000" cy="6858000"/>
  <p:notesSz cx="12192000" cy="6858000"/>
  <p:custDataLst>
    <p:tags r:id="rId10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78" d="100"/>
          <a:sy n="78" d="100"/>
        </p:scale>
        <p:origin x="84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9906" y="292423"/>
            <a:ext cx="625602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411071" y="4695653"/>
            <a:ext cx="430149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8/20/2024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8/20/2024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8/20/2024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8/20/2024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8/20/2024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978" y="186054"/>
            <a:ext cx="8831879" cy="1173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277" y="1446660"/>
            <a:ext cx="10866755" cy="146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1225" y="6445270"/>
            <a:ext cx="64389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8/20/2024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40770" y="6445270"/>
            <a:ext cx="310832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01375" y="6445270"/>
            <a:ext cx="3175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56674" y="250189"/>
              <a:ext cx="11678650" cy="63576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05813" y="500378"/>
              <a:ext cx="5644906" cy="13868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ubTitle" idx="4"/>
          </p:nvPr>
        </p:nvSpPr>
        <p:spPr>
          <a:xfrm>
            <a:off x="4648200" y="3200401"/>
            <a:ext cx="6400800" cy="3057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Calibri"/>
                <a:cs typeface="Calibri"/>
              </a:rPr>
              <a:t> By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Calibri"/>
                <a:cs typeface="Calibri"/>
              </a:rPr>
              <a:t>     Mohammed Adel Rahman N 717822P232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Calibri"/>
                <a:cs typeface="Calibri"/>
              </a:rPr>
              <a:t>     Poothesh M 717822P239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Calibri"/>
                <a:cs typeface="Calibri"/>
              </a:rPr>
              <a:t>     </a:t>
            </a:r>
            <a:r>
              <a:rPr lang="en-IN" sz="2400" dirty="0" err="1">
                <a:latin typeface="Calibri"/>
                <a:cs typeface="Calibri"/>
              </a:rPr>
              <a:t>Kavin</a:t>
            </a:r>
            <a:r>
              <a:rPr lang="en-IN" sz="2400" dirty="0">
                <a:latin typeface="Calibri"/>
                <a:cs typeface="Calibri"/>
              </a:rPr>
              <a:t> Kumar K M 717822P225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Calibri"/>
                <a:cs typeface="Calibri"/>
              </a:rPr>
              <a:t>     </a:t>
            </a:r>
            <a:r>
              <a:rPr lang="en-IN" sz="2400" dirty="0" err="1">
                <a:latin typeface="Calibri"/>
                <a:cs typeface="Calibri"/>
              </a:rPr>
              <a:t>Muthukrishnan</a:t>
            </a:r>
            <a:r>
              <a:rPr lang="en-IN" sz="2400" dirty="0">
                <a:latin typeface="Calibri"/>
                <a:cs typeface="Calibri"/>
              </a:rPr>
              <a:t> S 717822P234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 err="1">
                <a:latin typeface="Calibri"/>
                <a:cs typeface="Calibri"/>
              </a:rPr>
              <a:t>Supervisior</a:t>
            </a:r>
            <a:r>
              <a:rPr lang="en-IN" sz="2400" dirty="0">
                <a:latin typeface="Calibri"/>
                <a:cs typeface="Calibri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Calibri"/>
                <a:cs typeface="Calibri"/>
              </a:rPr>
              <a:t>      </a:t>
            </a:r>
            <a:r>
              <a:rPr lang="en-IN" sz="2400" dirty="0" err="1">
                <a:latin typeface="Calibri"/>
                <a:cs typeface="Calibri"/>
              </a:rPr>
              <a:t>Dr.S</a:t>
            </a:r>
            <a:r>
              <a:rPr lang="en-IN" sz="2400" dirty="0">
                <a:latin typeface="Calibri"/>
                <a:cs typeface="Calibri"/>
              </a:rPr>
              <a:t>. Arul </a:t>
            </a:r>
            <a:r>
              <a:rPr lang="en-IN" sz="2400" dirty="0" err="1">
                <a:latin typeface="Calibri"/>
                <a:cs typeface="Calibri"/>
              </a:rPr>
              <a:t>Antran</a:t>
            </a:r>
            <a:r>
              <a:rPr lang="en-IN" sz="2400" dirty="0">
                <a:latin typeface="Calibri"/>
                <a:cs typeface="Calibri"/>
              </a:rPr>
              <a:t> Vijay, ASP/CSE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Calibri"/>
                <a:cs typeface="Calibri"/>
              </a:rPr>
              <a:t>Computer Science and Engineering 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60592" y="2467413"/>
            <a:ext cx="8931208" cy="842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330"/>
              </a:lnSpc>
              <a:spcBef>
                <a:spcPts val="100"/>
              </a:spcBef>
            </a:pPr>
            <a:r>
              <a:rPr lang="en-US" sz="6600" dirty="0">
                <a:latin typeface="Calibri"/>
                <a:cs typeface="Calibri"/>
              </a:rPr>
              <a:t>Fingerprint Voting System</a:t>
            </a:r>
            <a:endParaRPr sz="66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978" y="186054"/>
            <a:ext cx="8831879" cy="1065106"/>
          </a:xfrm>
          <a:prstGeom prst="rect">
            <a:avLst/>
          </a:prstGeom>
        </p:spPr>
        <p:txBody>
          <a:bodyPr vert="horz" wrap="square" lIns="0" tIns="567125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00"/>
              </a:spcBef>
            </a:pPr>
            <a:r>
              <a:rPr lang="en-IN" spc="-10">
                <a:latin typeface="Arial"/>
                <a:cs typeface="Arial"/>
              </a:rPr>
              <a:t>INTRODUCTION</a:t>
            </a:r>
            <a:endParaRPr spc="-1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1225" y="6445270"/>
            <a:ext cx="643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10/5/2024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2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838200" y="1828801"/>
            <a:ext cx="10744200" cy="457304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just"/>
            <a:r>
              <a:rPr lang="en-US" sz="2400" dirty="0"/>
              <a:t>	A Fingerprint Voting System is a biometric-based voting method that uses fingerprints for voter authentication. It ensures that only eligible voters can cast their vote, preventing fraud and duplication. This system offers a more secure and reliable approach to the electoral process.</a:t>
            </a:r>
          </a:p>
          <a:p>
            <a:pPr algn="l"/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Importance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voter fraud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ensuring only registered voters can vote.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election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using unique biometric data for authentication.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Streamlines the voting process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quick and accurate voter verification, reducing errors. </a:t>
            </a:r>
          </a:p>
          <a:p>
            <a:pPr marL="12065" marR="437515">
              <a:lnSpc>
                <a:spcPts val="3020"/>
              </a:lnSpc>
              <a:spcBef>
                <a:spcPts val="480"/>
              </a:spcBef>
              <a:tabLst>
                <a:tab pos="187960" algn="l"/>
              </a:tabLst>
            </a:pPr>
            <a:endParaRPr lang="en-US" sz="28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978" y="186054"/>
            <a:ext cx="8831879" cy="1065106"/>
          </a:xfrm>
          <a:prstGeom prst="rect">
            <a:avLst/>
          </a:prstGeom>
        </p:spPr>
        <p:txBody>
          <a:bodyPr vert="horz" wrap="square" lIns="0" tIns="567125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00"/>
              </a:spcBef>
            </a:pPr>
            <a:r>
              <a:rPr lang="en-IN" spc="-10">
                <a:latin typeface="Arial"/>
                <a:cs typeface="Arial"/>
              </a:rPr>
              <a:t>Problem Statement</a:t>
            </a:r>
            <a:endParaRPr spc="-1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1225" y="6445270"/>
            <a:ext cx="643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10/5/2024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3</a:t>
            </a:fld>
            <a:endParaRPr spc="-25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FF70556-4C12-E287-A763-59CABB1B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B72BE-55E6-E201-C319-080C2ADADD41}"/>
              </a:ext>
            </a:extLst>
          </p:cNvPr>
          <p:cNvSpPr txBox="1"/>
          <p:nvPr/>
        </p:nvSpPr>
        <p:spPr>
          <a:xfrm>
            <a:off x="1233170" y="1600200"/>
            <a:ext cx="98122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Infrastructure: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India’s vast and diverse population requires significant technological investment in biometric scanners, reliable internet, and secure databases, especially in remote or underdeveloped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Privacy Concerns: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Collecting and storing biometric data like fingerprints raises concerns about data misuse, privacy violations, and potential hacking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Inclusion Issues: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everyone may have clear fingerprints due to age, manual labor, or health conditions, which could lead to disenfranchisement if alternative methods are not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of Implementation: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 up the required technology and ensuring secure maintenance of the system across a large and diverse country like India can be expensive and logistically complex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978" y="186054"/>
            <a:ext cx="8831879" cy="843507"/>
          </a:xfrm>
          <a:prstGeom prst="rect">
            <a:avLst/>
          </a:prstGeom>
        </p:spPr>
        <p:txBody>
          <a:bodyPr vert="horz" wrap="square" lIns="0" tIns="347669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00"/>
              </a:spcBef>
            </a:pPr>
            <a:r>
              <a:rPr lang="en-IN" spc="-10">
                <a:latin typeface="Arial"/>
                <a:cs typeface="Arial"/>
              </a:rPr>
              <a:t>Objective</a:t>
            </a:r>
            <a:endParaRPr spc="-1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1225" y="6445270"/>
            <a:ext cx="643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10/5/2024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4</a:t>
            </a:fld>
            <a:endParaRPr spc="-25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DF482-C60E-E551-732C-C6183A37A0BA}"/>
              </a:ext>
            </a:extLst>
          </p:cNvPr>
          <p:cNvSpPr txBox="1"/>
          <p:nvPr/>
        </p:nvSpPr>
        <p:spPr>
          <a:xfrm>
            <a:off x="1233169" y="1582340"/>
            <a:ext cx="97682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1.Enhance Voter Authentication: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ensure secure, accurate, and unique voter identification using biometric fingerprint technology, preventing identity fraud and multiple voting.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2.Improve Election Transparency: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increase the transparency and integrity of the voting process by reducing manual errors and electoral malpractices.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3.Streamline the Voting Process: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simplify and expedite the voting process through quick and efficient biometric verification, minimizing long queues and wait times at polling stations.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4.Promote Inclusive and Secure Elections: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ensure fair access to elections for all eligible voters while maintaining the security and confidentiality of voter data.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978" y="186054"/>
            <a:ext cx="8831879" cy="843507"/>
          </a:xfrm>
          <a:prstGeom prst="rect">
            <a:avLst/>
          </a:prstGeom>
        </p:spPr>
        <p:txBody>
          <a:bodyPr vert="horz" wrap="square" lIns="0" tIns="347669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/>
                <a:cs typeface="Arial"/>
              </a:rPr>
              <a:t>LITERATURE 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1225" y="6445270"/>
            <a:ext cx="643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10/5/2024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5</a:t>
            </a:fld>
            <a:endParaRPr spc="-25"/>
          </a:p>
        </p:txBody>
      </p:sp>
      <p:sp>
        <p:nvSpPr>
          <p:cNvPr id="5" name="object 5"/>
          <p:cNvSpPr txBox="1"/>
          <p:nvPr/>
        </p:nvSpPr>
        <p:spPr>
          <a:xfrm>
            <a:off x="847090" y="1447800"/>
            <a:ext cx="11573510" cy="449353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lvl="1" algn="l"/>
            <a:r>
              <a:rPr lang="en-US" sz="2400" b="1" dirty="0"/>
              <a:t>Relevant Research</a:t>
            </a:r>
          </a:p>
          <a:p>
            <a:pPr lvl="1" algn="l"/>
            <a:r>
              <a:rPr lang="en-US" sz="2400" b="1" dirty="0"/>
              <a:t>      Article 1</a:t>
            </a:r>
            <a:r>
              <a:rPr lang="en-US" sz="2400" dirty="0"/>
              <a:t>: Overview of Biometric Voting Systems. </a:t>
            </a:r>
          </a:p>
          <a:p>
            <a:pPr marL="457200" lvl="2" algn="l"/>
            <a:r>
              <a:rPr lang="en-US" sz="2400" b="1" dirty="0"/>
              <a:t>Article 2</a:t>
            </a:r>
            <a:r>
              <a:rPr lang="en-US" sz="2400" dirty="0"/>
              <a:t>: Global Adoption of Fingerprint Voting Systems.</a:t>
            </a:r>
          </a:p>
          <a:p>
            <a:pPr marL="457200" lvl="2" algn="l"/>
            <a:r>
              <a:rPr lang="en-US" sz="2400" b="1" dirty="0"/>
              <a:t>Article 3</a:t>
            </a:r>
            <a:r>
              <a:rPr lang="en-US" sz="2400" dirty="0"/>
              <a:t>: Fingerprint Technology: Advantages and Accuracy.</a:t>
            </a:r>
          </a:p>
          <a:p>
            <a:pPr marL="457200" lvl="2" algn="l"/>
            <a:r>
              <a:rPr lang="en-US" sz="2400" b="1" dirty="0"/>
              <a:t>Article 4</a:t>
            </a:r>
            <a:r>
              <a:rPr lang="en-US" sz="2400" dirty="0"/>
              <a:t>: Challenges in Rural and Low-Resource Settings.</a:t>
            </a:r>
          </a:p>
          <a:p>
            <a:pPr marL="457200" lvl="2" algn="l"/>
            <a:r>
              <a:rPr lang="en-US" sz="2400" b="1" dirty="0"/>
              <a:t>Article 5</a:t>
            </a:r>
            <a:r>
              <a:rPr lang="en-US" sz="2400" dirty="0"/>
              <a:t>: Data Security and Privacy Concerns.</a:t>
            </a:r>
          </a:p>
          <a:p>
            <a:pPr marL="457200" lvl="2" algn="l"/>
            <a:r>
              <a:rPr lang="en-US" sz="2400" b="1" dirty="0"/>
              <a:t>Article 6</a:t>
            </a:r>
            <a:r>
              <a:rPr lang="en-US" sz="2400" dirty="0"/>
              <a:t>: Inclusion and Accessibility Issues.</a:t>
            </a:r>
          </a:p>
          <a:p>
            <a:pPr marL="457200" lvl="2" algn="l"/>
            <a:r>
              <a:rPr lang="en-US" sz="2400" b="1" dirty="0"/>
              <a:t>Article 7</a:t>
            </a:r>
            <a:r>
              <a:rPr lang="en-US" sz="2400" dirty="0"/>
              <a:t>: Cost-Benefit Analysis of Biometric Voting.</a:t>
            </a:r>
          </a:p>
          <a:p>
            <a:pPr marL="457200" lvl="2" algn="l"/>
            <a:r>
              <a:rPr lang="en-US" sz="2400" b="1" dirty="0"/>
              <a:t>Article 8</a:t>
            </a:r>
            <a:r>
              <a:rPr lang="en-US" sz="2400" dirty="0"/>
              <a:t>: Legal and Ethical Considerations.</a:t>
            </a:r>
          </a:p>
          <a:p>
            <a:pPr marL="457200" lvl="2" algn="l"/>
            <a:r>
              <a:rPr lang="en-US" sz="2400" b="1" dirty="0"/>
              <a:t>Article 9</a:t>
            </a:r>
            <a:r>
              <a:rPr lang="en-US" sz="2400" dirty="0"/>
              <a:t>: Success Stories and Lessons from Other Democracies.</a:t>
            </a:r>
          </a:p>
          <a:p>
            <a:pPr marL="457200" lvl="2" algn="l"/>
            <a:r>
              <a:rPr lang="en-US" sz="2400" b="1" dirty="0"/>
              <a:t>Article 10</a:t>
            </a:r>
            <a:r>
              <a:rPr lang="en-US" sz="2400" dirty="0"/>
              <a:t>: Future Prospects and Technological Advancements.</a:t>
            </a:r>
          </a:p>
          <a:p>
            <a:pPr lvl="1" algn="l"/>
            <a:endParaRPr lang="en-IN" sz="2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978" y="186054"/>
            <a:ext cx="8831879" cy="843507"/>
          </a:xfrm>
          <a:prstGeom prst="rect">
            <a:avLst/>
          </a:prstGeom>
        </p:spPr>
        <p:txBody>
          <a:bodyPr vert="horz" wrap="square" lIns="0" tIns="347669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00"/>
              </a:spcBef>
            </a:pPr>
            <a:r>
              <a:rPr lang="en-US">
                <a:latin typeface="Arial"/>
                <a:cs typeface="Arial"/>
              </a:rPr>
              <a:t>Methodology</a:t>
            </a:r>
            <a:endParaRPr lang="en-US" spc="-1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1225" y="6445270"/>
            <a:ext cx="643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10/5/2024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6</a:t>
            </a:fld>
            <a:endParaRPr spc="-25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CCA10-BD9A-AEF3-EECF-B7AA494E37FA}"/>
              </a:ext>
            </a:extLst>
          </p:cNvPr>
          <p:cNvSpPr txBox="1"/>
          <p:nvPr/>
        </p:nvSpPr>
        <p:spPr>
          <a:xfrm>
            <a:off x="1233170" y="1600200"/>
            <a:ext cx="97682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 1 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Biometric Data Registration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-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voter information and fingerprint data for secure storage in the central database.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 2 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 Verification at Polling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-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Voter’s fingerprint is scanned at polling stations to match with stored biometric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 3 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- The system confirms the voter’s identity using real-time fingerprint verification.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 4 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 Casting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-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authenticated, the voter is allowed to cast their vote, recorded securely.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 5 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&amp; Auditing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encrypted storage and auditing of votes to protect data integrity and confidentiality.</a:t>
            </a:r>
          </a:p>
        </p:txBody>
      </p:sp>
    </p:spTree>
    <p:extLst>
      <p:ext uri="{BB962C8B-B14F-4D97-AF65-F5344CB8AC3E}">
        <p14:creationId xmlns:p14="http://schemas.microsoft.com/office/powerpoint/2010/main" val="10164270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515" y="708338"/>
            <a:ext cx="4755515" cy="46038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110"/>
              </a:lnSpc>
              <a:spcBef>
                <a:spcPts val="490"/>
              </a:spcBef>
            </a:pPr>
            <a:r>
              <a:rPr lang="en-IN" sz="2850">
                <a:latin typeface="Arial"/>
                <a:cs typeface="Arial"/>
              </a:rPr>
              <a:t>Work Plan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1225" y="6445270"/>
            <a:ext cx="643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10/5/2024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7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979760" y="1581772"/>
            <a:ext cx="10296525" cy="440954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665"/>
              </a:spcBef>
              <a:buSzPct val="97222"/>
              <a:tabLst>
                <a:tab pos="172720" algn="l"/>
              </a:tabLst>
            </a:pPr>
            <a:r>
              <a:rPr lang="en-US" sz="3000" dirty="0">
                <a:latin typeface="Arial MT"/>
                <a:cs typeface="Arial MT"/>
              </a:rPr>
              <a:t>Work Plan for the Project</a:t>
            </a:r>
          </a:p>
          <a:p>
            <a:pPr marL="461645" indent="-457200">
              <a:lnSpc>
                <a:spcPct val="100000"/>
              </a:lnSpc>
              <a:spcBef>
                <a:spcPts val="665"/>
              </a:spcBef>
              <a:buSzPct val="97222"/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US" sz="3000" dirty="0"/>
              <a:t>Phase 1: Planning and Requirement Analysis </a:t>
            </a:r>
            <a:r>
              <a:rPr lang="en-US" sz="3000" dirty="0">
                <a:latin typeface="Arial MT"/>
                <a:cs typeface="Arial MT"/>
              </a:rPr>
              <a:t>(Weeks 1-2)</a:t>
            </a:r>
          </a:p>
          <a:p>
            <a:pPr marL="461645" indent="-457200">
              <a:lnSpc>
                <a:spcPct val="100000"/>
              </a:lnSpc>
              <a:spcBef>
                <a:spcPts val="665"/>
              </a:spcBef>
              <a:buSzPct val="97222"/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US" sz="3000" dirty="0"/>
              <a:t>Phase 2: System Design and Development</a:t>
            </a:r>
            <a:r>
              <a:rPr lang="en-US" sz="3000" dirty="0">
                <a:latin typeface="Arial MT"/>
                <a:cs typeface="Arial MT"/>
              </a:rPr>
              <a:t> (Weeks 3-5)</a:t>
            </a:r>
          </a:p>
          <a:p>
            <a:pPr marL="461645" indent="-457200">
              <a:lnSpc>
                <a:spcPct val="100000"/>
              </a:lnSpc>
              <a:spcBef>
                <a:spcPts val="665"/>
              </a:spcBef>
              <a:buSzPct val="97222"/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US" sz="3000" dirty="0"/>
              <a:t>Phase 3: Pilot Testing and Validation </a:t>
            </a:r>
            <a:r>
              <a:rPr lang="en-US" sz="3000" dirty="0">
                <a:latin typeface="Arial MT"/>
                <a:cs typeface="Arial MT"/>
              </a:rPr>
              <a:t>(Weeks 6-8)</a:t>
            </a:r>
          </a:p>
          <a:p>
            <a:pPr marL="461645" indent="-457200">
              <a:lnSpc>
                <a:spcPct val="100000"/>
              </a:lnSpc>
              <a:spcBef>
                <a:spcPts val="665"/>
              </a:spcBef>
              <a:buSzPct val="97222"/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US" sz="3000" dirty="0"/>
              <a:t>Phase 4: Voter Registration and Training </a:t>
            </a:r>
            <a:r>
              <a:rPr lang="en-US" sz="3000" dirty="0">
                <a:latin typeface="Arial MT"/>
                <a:cs typeface="Arial MT"/>
              </a:rPr>
              <a:t>(Weeks 9-10)</a:t>
            </a:r>
          </a:p>
          <a:p>
            <a:pPr marL="461645" indent="-457200">
              <a:lnSpc>
                <a:spcPct val="100000"/>
              </a:lnSpc>
              <a:spcBef>
                <a:spcPts val="665"/>
              </a:spcBef>
              <a:buSzPct val="97222"/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US" sz="3000" dirty="0"/>
              <a:t>Phase 5: Full-Scale Implementation and Monitoring </a:t>
            </a:r>
            <a:r>
              <a:rPr lang="en-US" sz="3000" dirty="0">
                <a:latin typeface="Arial MT"/>
                <a:cs typeface="Arial MT"/>
              </a:rPr>
              <a:t>(Weeks 11-12)</a:t>
            </a:r>
          </a:p>
          <a:p>
            <a:pPr marL="172720" indent="-168275">
              <a:lnSpc>
                <a:spcPct val="100000"/>
              </a:lnSpc>
              <a:spcBef>
                <a:spcPts val="665"/>
              </a:spcBef>
              <a:buSzPct val="97222"/>
              <a:buChar char="•"/>
              <a:tabLst>
                <a:tab pos="172720" algn="l"/>
              </a:tabLst>
            </a:pPr>
            <a:endParaRPr lang="en-IN" sz="36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978" y="186054"/>
            <a:ext cx="8831879" cy="843507"/>
          </a:xfrm>
          <a:prstGeom prst="rect">
            <a:avLst/>
          </a:prstGeom>
        </p:spPr>
        <p:txBody>
          <a:bodyPr vert="horz" wrap="square" lIns="0" tIns="347669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00"/>
              </a:spcBef>
            </a:pPr>
            <a:endParaRPr spc="-1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1225" y="6445270"/>
            <a:ext cx="643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10</a:t>
            </a:r>
            <a:r>
              <a:rPr spc="-10" dirty="0"/>
              <a:t>/</a:t>
            </a:r>
            <a:r>
              <a:rPr lang="en-US" spc="-10" dirty="0"/>
              <a:t>5</a:t>
            </a:r>
            <a:r>
              <a:rPr spc="-10" dirty="0"/>
              <a:t>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/>
              <a:t>Department</a:t>
            </a:r>
            <a:r>
              <a:rPr spc="-35"/>
              <a:t> </a:t>
            </a:r>
            <a:r>
              <a:t>of</a:t>
            </a:r>
            <a:r>
              <a:rPr spc="-30"/>
              <a:t> </a:t>
            </a:r>
            <a:r>
              <a:t>Computer</a:t>
            </a:r>
            <a:r>
              <a:rPr spc="-30"/>
              <a:t> </a:t>
            </a:r>
            <a:r>
              <a:t>Science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rPr spc="-1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25"/>
              <a:t>8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3666337" y="2612748"/>
            <a:ext cx="796551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7165" algn="l"/>
              </a:tabLst>
            </a:pPr>
            <a:r>
              <a:rPr lang="en-US" sz="7200"/>
              <a:t>Thank you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192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698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MT</vt:lpstr>
      <vt:lpstr>Calibri</vt:lpstr>
      <vt:lpstr>Times New Roman</vt:lpstr>
      <vt:lpstr>Office Theme</vt:lpstr>
      <vt:lpstr>PowerPoint Presentation</vt:lpstr>
      <vt:lpstr>INTRODUCTION</vt:lpstr>
      <vt:lpstr>Problem Statement</vt:lpstr>
      <vt:lpstr>Objective</vt:lpstr>
      <vt:lpstr>LITERATURE REVIEW</vt:lpstr>
      <vt:lpstr>Methodology</vt:lpstr>
      <vt:lpstr>Work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Poothesh M</cp:lastModifiedBy>
  <cp:revision>3</cp:revision>
  <dcterms:created xsi:type="dcterms:W3CDTF">2024-10-04T12:03:10Z</dcterms:created>
  <dcterms:modified xsi:type="dcterms:W3CDTF">2024-10-04T16:47:56Z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