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2" r:id="rId26"/>
    <p:sldId id="299" r:id="rId27"/>
    <p:sldId id="30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513522-034F-4105-A218-6240F339860D}" type="datetimeFigureOut">
              <a:rPr lang="en-US" smtClean="0"/>
              <a:pPr/>
              <a:t>2/22/2018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13522-034F-4105-A218-6240F339860D}" type="datetimeFigureOut">
              <a:rPr lang="en-US" smtClean="0"/>
              <a:pPr/>
              <a:t>2/22/2018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13522-034F-4105-A218-6240F339860D}" type="datetimeFigureOut">
              <a:rPr lang="en-US" smtClean="0"/>
              <a:pPr/>
              <a:t>2/22/2018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13522-034F-4105-A218-6240F339860D}" type="datetimeFigureOut">
              <a:rPr lang="en-US" smtClean="0"/>
              <a:pPr/>
              <a:t>2/22/2018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13522-034F-4105-A218-6240F339860D}" type="datetimeFigureOut">
              <a:rPr lang="en-US" smtClean="0"/>
              <a:pPr/>
              <a:t>2/22/2018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513522-034F-4105-A218-6240F339860D}" type="datetimeFigureOut">
              <a:rPr lang="en-US" smtClean="0"/>
              <a:pPr/>
              <a:t>2/22/2018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513522-034F-4105-A218-6240F339860D}" type="datetimeFigureOut">
              <a:rPr lang="en-US" smtClean="0"/>
              <a:pPr/>
              <a:t>2/22/2018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513522-034F-4105-A218-6240F339860D}" type="datetimeFigureOut">
              <a:rPr lang="en-US" smtClean="0"/>
              <a:pPr/>
              <a:t>2/22/2018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13522-034F-4105-A218-6240F339860D}" type="datetimeFigureOut">
              <a:rPr lang="en-US" smtClean="0"/>
              <a:pPr/>
              <a:t>2/22/2018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13522-034F-4105-A218-6240F339860D}" type="datetimeFigureOut">
              <a:rPr lang="en-US" smtClean="0"/>
              <a:pPr/>
              <a:t>2/22/2018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13522-034F-4105-A218-6240F339860D}" type="datetimeFigureOut">
              <a:rPr lang="en-US" smtClean="0"/>
              <a:pPr/>
              <a:t>2/22/2018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1B0B9-EEDF-45C3-8338-8025EAC5692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13522-034F-4105-A218-6240F339860D}" type="datetimeFigureOut">
              <a:rPr lang="en-US" smtClean="0"/>
              <a:pPr/>
              <a:t>2/22/2018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1B0B9-EEDF-45C3-8338-8025EAC5692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quackit.com/xml/tutorial/xslt_introduction.cfm" TargetMode="External"/><Relationship Id="rId2" Type="http://schemas.openxmlformats.org/officeDocument/2006/relationships/hyperlink" Target="https://www.quackit.com/xml/tutorial/dtd_introduction.cfm" TargetMode="External"/><Relationship Id="rId1" Type="http://schemas.openxmlformats.org/officeDocument/2006/relationships/slideLayout" Target="../slideLayouts/slideLayout2.xml"/><Relationship Id="rId4" Type="http://schemas.openxmlformats.org/officeDocument/2006/relationships/hyperlink" Target="https://www.quackit.com/xml/tutorial/xpath_introduction.cf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DOM/window" TargetMode="External"/><Relationship Id="rId2" Type="http://schemas.openxmlformats.org/officeDocument/2006/relationships/hyperlink" Target="https://developer.mozilla.org/en-US/docs/DOM/documen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t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Numbers &amp; Date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dirty="0" smtClean="0"/>
              <a:t>: Addition </a:t>
            </a:r>
            <a:r>
              <a:rPr lang="en-IN" dirty="0"/>
              <a:t>or Concatenation</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If both the operands to a </a:t>
            </a:r>
            <a:r>
              <a:rPr lang="en-IN" dirty="0" smtClean="0"/>
              <a:t>'+'</a:t>
            </a:r>
            <a:r>
              <a:rPr lang="en-IN" dirty="0"/>
              <a:t> operator are </a:t>
            </a:r>
            <a:r>
              <a:rPr lang="en-IN" dirty="0" smtClean="0"/>
              <a:t>numbers</a:t>
            </a:r>
            <a:r>
              <a:rPr lang="en-IN" dirty="0"/>
              <a:t>, it performs the usual numeric </a:t>
            </a:r>
            <a:r>
              <a:rPr lang="en-IN" i="1" dirty="0" smtClean="0"/>
              <a:t>addition</a:t>
            </a:r>
            <a:r>
              <a:rPr lang="en-IN" dirty="0" smtClean="0"/>
              <a:t>.</a:t>
            </a:r>
          </a:p>
          <a:p>
            <a:pPr algn="just"/>
            <a:r>
              <a:rPr lang="en-IN" dirty="0" smtClean="0"/>
              <a:t>However</a:t>
            </a:r>
            <a:r>
              <a:rPr lang="en-IN" dirty="0"/>
              <a:t>, if one (or both) of the operand is a </a:t>
            </a:r>
            <a:r>
              <a:rPr lang="en-IN" dirty="0" smtClean="0"/>
              <a:t>string</a:t>
            </a:r>
            <a:r>
              <a:rPr lang="en-IN" dirty="0"/>
              <a:t>, the </a:t>
            </a:r>
            <a:r>
              <a:rPr lang="en-IN" dirty="0" smtClean="0"/>
              <a:t>'+'</a:t>
            </a:r>
            <a:r>
              <a:rPr lang="en-IN" dirty="0"/>
              <a:t> operator is </a:t>
            </a:r>
            <a:r>
              <a:rPr lang="en-IN" i="1" dirty="0"/>
              <a:t>overloaded</a:t>
            </a:r>
            <a:r>
              <a:rPr lang="en-IN" dirty="0"/>
              <a:t> to perform string </a:t>
            </a:r>
            <a:r>
              <a:rPr lang="en-IN" i="1" dirty="0"/>
              <a:t>concatenation</a:t>
            </a:r>
            <a:r>
              <a:rPr lang="en-IN" dirty="0"/>
              <a:t>. The other operand will be converted to a </a:t>
            </a:r>
            <a:r>
              <a:rPr lang="en-IN" dirty="0" smtClean="0"/>
              <a:t>string</a:t>
            </a:r>
            <a:r>
              <a:rPr lang="en-IN" dirty="0"/>
              <a:t>, if necessary. </a:t>
            </a:r>
            <a:endParaRPr lang="en-IN" dirty="0" smtClean="0"/>
          </a:p>
          <a:p>
            <a:r>
              <a:rPr lang="en-IN" dirty="0" smtClean="0"/>
              <a:t>Example:</a:t>
            </a:r>
          </a:p>
          <a:p>
            <a:pPr lvl="2">
              <a:buNone/>
            </a:pPr>
            <a:r>
              <a:rPr lang="en-IN" sz="2000" dirty="0" smtClean="0"/>
              <a:t>console.log(11 + 22); </a:t>
            </a:r>
            <a:r>
              <a:rPr lang="en-IN" sz="2000" dirty="0"/>
              <a:t>// gives Number 33 (usual </a:t>
            </a:r>
            <a:r>
              <a:rPr lang="en-IN" sz="2000" dirty="0" smtClean="0"/>
              <a:t>addition)</a:t>
            </a:r>
            <a:endParaRPr lang="en-IN" sz="2000" dirty="0"/>
          </a:p>
          <a:p>
            <a:pPr lvl="2">
              <a:buNone/>
            </a:pPr>
            <a:r>
              <a:rPr lang="en-IN" sz="2000" dirty="0" smtClean="0"/>
              <a:t>console.log('11' + '22'); </a:t>
            </a:r>
            <a:r>
              <a:rPr lang="en-IN" sz="2000" dirty="0"/>
              <a:t>// gives string 1122 (concatenation)</a:t>
            </a:r>
            <a:r>
              <a:rPr lang="en-IN" sz="2000" dirty="0" smtClean="0"/>
              <a:t> </a:t>
            </a:r>
          </a:p>
          <a:p>
            <a:pPr lvl="2">
              <a:buNone/>
            </a:pPr>
            <a:r>
              <a:rPr lang="en-IN" sz="2000" dirty="0" smtClean="0"/>
              <a:t>console.log('11' + 22); </a:t>
            </a:r>
            <a:r>
              <a:rPr lang="en-IN" sz="2000" dirty="0"/>
              <a:t>// gives string 1122 (</a:t>
            </a:r>
            <a:r>
              <a:rPr lang="en-IN" sz="2000" dirty="0" smtClean="0"/>
              <a:t>concatenation)</a:t>
            </a:r>
            <a:endParaRPr lang="en-IN" sz="2000" dirty="0"/>
          </a:p>
          <a:p>
            <a:pPr lvl="2">
              <a:buNone/>
            </a:pPr>
            <a:r>
              <a:rPr lang="en-IN" sz="2000" dirty="0" smtClean="0"/>
              <a:t>console.log('Hello' + 22); </a:t>
            </a:r>
            <a:r>
              <a:rPr lang="en-IN" sz="2000" dirty="0"/>
              <a:t>// gives string </a:t>
            </a:r>
            <a:r>
              <a:rPr lang="en-IN" sz="2000" dirty="0" smtClean="0"/>
              <a:t>Hello22(concatenation)</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Built-in </a:t>
            </a:r>
            <a:r>
              <a:rPr lang="en-IN" dirty="0" smtClean="0"/>
              <a:t>Functions</a:t>
            </a:r>
            <a:endParaRPr lang="en-IN" dirty="0"/>
          </a:p>
        </p:txBody>
      </p:sp>
      <p:sp>
        <p:nvSpPr>
          <p:cNvPr id="3" name="Content Placeholder 2"/>
          <p:cNvSpPr>
            <a:spLocks noGrp="1"/>
          </p:cNvSpPr>
          <p:nvPr>
            <p:ph idx="1"/>
          </p:nvPr>
        </p:nvSpPr>
        <p:spPr/>
        <p:txBody>
          <a:bodyPr>
            <a:normAutofit fontScale="77500" lnSpcReduction="20000"/>
          </a:bodyPr>
          <a:lstStyle/>
          <a:p>
            <a:r>
              <a:rPr lang="en-IN" dirty="0"/>
              <a:t>To convert a numeric </a:t>
            </a:r>
            <a:r>
              <a:rPr lang="en-IN" dirty="0" smtClean="0"/>
              <a:t>string</a:t>
            </a:r>
            <a:r>
              <a:rPr lang="en-IN" dirty="0"/>
              <a:t> to a </a:t>
            </a:r>
            <a:r>
              <a:rPr lang="en-IN" dirty="0" smtClean="0"/>
              <a:t>number</a:t>
            </a:r>
            <a:r>
              <a:rPr lang="en-IN" dirty="0"/>
              <a:t>, you could use the </a:t>
            </a:r>
            <a:r>
              <a:rPr lang="en-IN" dirty="0" smtClean="0"/>
              <a:t>built-in functions</a:t>
            </a:r>
            <a:r>
              <a:rPr lang="en-IN" dirty="0"/>
              <a:t> </a:t>
            </a:r>
            <a:r>
              <a:rPr lang="en-IN" dirty="0" err="1" smtClean="0"/>
              <a:t>parseInt</a:t>
            </a:r>
            <a:r>
              <a:rPr lang="en-IN" dirty="0" smtClean="0"/>
              <a:t>()</a:t>
            </a:r>
            <a:r>
              <a:rPr lang="en-IN" dirty="0"/>
              <a:t> or </a:t>
            </a:r>
            <a:r>
              <a:rPr lang="en-IN" dirty="0" err="1" smtClean="0"/>
              <a:t>parseFloat</a:t>
            </a:r>
            <a:r>
              <a:rPr lang="en-IN" dirty="0" smtClean="0"/>
              <a:t>()</a:t>
            </a:r>
            <a:r>
              <a:rPr lang="en-IN" dirty="0"/>
              <a:t>, which returns a </a:t>
            </a:r>
            <a:r>
              <a:rPr lang="en-IN" dirty="0" smtClean="0"/>
              <a:t>number</a:t>
            </a:r>
            <a:r>
              <a:rPr lang="en-IN" dirty="0"/>
              <a:t> if conversion is successful; or </a:t>
            </a:r>
            <a:r>
              <a:rPr lang="en-IN" dirty="0" err="1" smtClean="0"/>
              <a:t>NaN</a:t>
            </a:r>
            <a:r>
              <a:rPr lang="en-IN" dirty="0"/>
              <a:t> otherwise</a:t>
            </a:r>
            <a:r>
              <a:rPr lang="en-IN" dirty="0" smtClean="0"/>
              <a:t>.</a:t>
            </a:r>
          </a:p>
          <a:p>
            <a:r>
              <a:rPr lang="en-IN" dirty="0" smtClean="0"/>
              <a:t>Example</a:t>
            </a:r>
            <a:endParaRPr lang="en-IN" sz="2900" dirty="0" smtClean="0"/>
          </a:p>
          <a:p>
            <a:pPr lvl="2">
              <a:buNone/>
            </a:pPr>
            <a:r>
              <a:rPr lang="en-IN" sz="2100" dirty="0" err="1" smtClean="0"/>
              <a:t>var</a:t>
            </a:r>
            <a:r>
              <a:rPr lang="en-IN" sz="2100" dirty="0" smtClean="0"/>
              <a:t> magic = "11"; // string </a:t>
            </a:r>
          </a:p>
          <a:p>
            <a:pPr lvl="2">
              <a:buNone/>
            </a:pPr>
            <a:r>
              <a:rPr lang="en-IN" sz="2100" dirty="0" smtClean="0"/>
              <a:t>console.log(magic + 22); // string concatenation - string "1122" </a:t>
            </a:r>
          </a:p>
          <a:p>
            <a:pPr lvl="2">
              <a:buNone/>
            </a:pPr>
            <a:r>
              <a:rPr lang="en-IN" sz="2100" dirty="0" smtClean="0"/>
              <a:t>console.log(</a:t>
            </a:r>
            <a:r>
              <a:rPr lang="en-IN" sz="2100" dirty="0" err="1" smtClean="0"/>
              <a:t>parseInt</a:t>
            </a:r>
            <a:r>
              <a:rPr lang="en-IN" sz="2100" dirty="0" smtClean="0"/>
              <a:t>(magic) + 22); // Addition - number 33</a:t>
            </a:r>
          </a:p>
          <a:p>
            <a:pPr lvl="2">
              <a:buNone/>
            </a:pPr>
            <a:r>
              <a:rPr lang="en-IN" sz="2100" dirty="0" smtClean="0"/>
              <a:t>console.log(</a:t>
            </a:r>
            <a:r>
              <a:rPr lang="en-IN" sz="2100" dirty="0" err="1" smtClean="0"/>
              <a:t>parseInt</a:t>
            </a:r>
            <a:r>
              <a:rPr lang="en-IN" sz="2100" dirty="0" smtClean="0"/>
              <a:t>(magic) + "22"); // string "1122" </a:t>
            </a:r>
          </a:p>
          <a:p>
            <a:pPr lvl="2">
              <a:buNone/>
            </a:pPr>
            <a:r>
              <a:rPr lang="en-IN" sz="2100" dirty="0" smtClean="0"/>
              <a:t>console.log(</a:t>
            </a:r>
            <a:r>
              <a:rPr lang="en-IN" sz="2100" dirty="0" err="1" smtClean="0"/>
              <a:t>parseInt</a:t>
            </a:r>
            <a:r>
              <a:rPr lang="en-IN" sz="2100" dirty="0" smtClean="0"/>
              <a:t>(magic) + </a:t>
            </a:r>
            <a:r>
              <a:rPr lang="en-IN" sz="2100" dirty="0" err="1" smtClean="0"/>
              <a:t>parseFloat</a:t>
            </a:r>
            <a:r>
              <a:rPr lang="en-IN" sz="2100" dirty="0" smtClean="0"/>
              <a:t>("22.33")); // Addition -33.33</a:t>
            </a:r>
          </a:p>
          <a:p>
            <a:pPr lvl="2">
              <a:buNone/>
            </a:pPr>
            <a:r>
              <a:rPr lang="en-IN" sz="2100" dirty="0" smtClean="0"/>
              <a:t> console.log(</a:t>
            </a:r>
            <a:r>
              <a:rPr lang="en-IN" sz="2100" dirty="0" err="1" smtClean="0"/>
              <a:t>parseInt</a:t>
            </a:r>
            <a:r>
              <a:rPr lang="en-IN" sz="2100" dirty="0" smtClean="0"/>
              <a:t>("</a:t>
            </a:r>
            <a:r>
              <a:rPr lang="en-IN" sz="2100" dirty="0" err="1" smtClean="0"/>
              <a:t>abc</a:t>
            </a:r>
            <a:r>
              <a:rPr lang="en-IN" sz="2100" dirty="0" smtClean="0"/>
              <a:t>")); // </a:t>
            </a:r>
            <a:r>
              <a:rPr lang="en-IN" sz="2100" dirty="0" err="1" smtClean="0"/>
              <a:t>NaN</a:t>
            </a:r>
            <a:endParaRPr lang="en-IN" dirty="0" smtClean="0"/>
          </a:p>
          <a:p>
            <a:r>
              <a:rPr lang="en-IN" dirty="0" smtClean="0"/>
              <a:t>Number</a:t>
            </a:r>
            <a:r>
              <a:rPr lang="en-IN" dirty="0"/>
              <a:t>() also works on Object such as Date, </a:t>
            </a:r>
            <a:endParaRPr lang="en-IN" dirty="0" smtClean="0"/>
          </a:p>
          <a:p>
            <a:r>
              <a:rPr lang="en-IN" dirty="0" smtClean="0"/>
              <a:t>Example</a:t>
            </a:r>
          </a:p>
          <a:p>
            <a:pPr>
              <a:buNone/>
            </a:pPr>
            <a:r>
              <a:rPr lang="en-IN" dirty="0"/>
              <a:t>	</a:t>
            </a:r>
            <a:r>
              <a:rPr lang="en-IN" dirty="0" smtClean="0"/>
              <a:t>	console.log(new Date(2015, 5, 1, 12, 34, 56));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Object : Constructors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new </a:t>
            </a:r>
            <a:r>
              <a:rPr lang="en-IN" dirty="0"/>
              <a:t>Date(): constructs a Date object with the current date and time.</a:t>
            </a:r>
          </a:p>
          <a:p>
            <a:r>
              <a:rPr lang="en-IN" dirty="0"/>
              <a:t>new Date(</a:t>
            </a:r>
            <a:r>
              <a:rPr lang="en-IN" dirty="0" err="1"/>
              <a:t>dateTimeStr</a:t>
            </a:r>
            <a:r>
              <a:rPr lang="en-IN" dirty="0"/>
              <a:t>): constructs a Date object with the given date-time string in an acceptable form (e.g., "Month, day, year, </a:t>
            </a:r>
            <a:r>
              <a:rPr lang="en-IN" dirty="0" err="1"/>
              <a:t>hours:minutes:seconds</a:t>
            </a:r>
            <a:r>
              <a:rPr lang="en-IN" dirty="0"/>
              <a:t>").</a:t>
            </a:r>
          </a:p>
          <a:p>
            <a:r>
              <a:rPr lang="en-IN" dirty="0"/>
              <a:t>new Date(year, Month, day): where month is 0-11 for Jan to Dec.</a:t>
            </a:r>
          </a:p>
          <a:p>
            <a:r>
              <a:rPr lang="en-IN" dirty="0"/>
              <a:t>new Date(year, Month, day, hours, minutes, seconds, milliseconds)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Object Methods</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getDate</a:t>
            </a:r>
            <a:r>
              <a:rPr lang="en-IN" dirty="0" smtClean="0"/>
              <a:t>(), </a:t>
            </a:r>
            <a:r>
              <a:rPr lang="en-IN" dirty="0" err="1" smtClean="0"/>
              <a:t>setDate</a:t>
            </a:r>
            <a:r>
              <a:rPr lang="en-IN" dirty="0" smtClean="0"/>
              <a:t>(), </a:t>
            </a:r>
            <a:r>
              <a:rPr lang="en-IN" dirty="0" err="1" smtClean="0"/>
              <a:t>getMonth</a:t>
            </a:r>
            <a:r>
              <a:rPr lang="en-IN" dirty="0" smtClean="0"/>
              <a:t>(), </a:t>
            </a:r>
            <a:r>
              <a:rPr lang="en-IN" dirty="0" err="1" smtClean="0"/>
              <a:t>setMonth</a:t>
            </a:r>
            <a:r>
              <a:rPr lang="en-IN" dirty="0" smtClean="0"/>
              <a:t>(), </a:t>
            </a:r>
            <a:r>
              <a:rPr lang="en-IN" dirty="0" err="1" smtClean="0"/>
              <a:t>getFullYear</a:t>
            </a:r>
            <a:r>
              <a:rPr lang="en-IN" dirty="0" smtClean="0"/>
              <a:t>(), </a:t>
            </a:r>
            <a:r>
              <a:rPr lang="en-IN" dirty="0" err="1" smtClean="0"/>
              <a:t>setFullYear</a:t>
            </a:r>
            <a:r>
              <a:rPr lang="en-IN" dirty="0" smtClean="0"/>
              <a:t>(): get/set the date (1-31), month (0-11 for Jan to Dec), year (4-digit year).</a:t>
            </a:r>
          </a:p>
          <a:p>
            <a:r>
              <a:rPr lang="en-IN" dirty="0" err="1" smtClean="0"/>
              <a:t>getDay</a:t>
            </a:r>
            <a:r>
              <a:rPr lang="en-IN" dirty="0" smtClean="0"/>
              <a:t>(): get the day of the week (0-6 for Sunday to Saturday).</a:t>
            </a:r>
          </a:p>
          <a:p>
            <a:r>
              <a:rPr lang="en-IN" dirty="0" err="1" smtClean="0"/>
              <a:t>getHours</a:t>
            </a:r>
            <a:r>
              <a:rPr lang="en-IN" dirty="0" smtClean="0"/>
              <a:t>(), </a:t>
            </a:r>
            <a:r>
              <a:rPr lang="en-IN" dirty="0" err="1" smtClean="0"/>
              <a:t>setHours</a:t>
            </a:r>
            <a:r>
              <a:rPr lang="en-IN" dirty="0" smtClean="0"/>
              <a:t>(), </a:t>
            </a:r>
            <a:r>
              <a:rPr lang="en-IN" dirty="0" err="1" smtClean="0"/>
              <a:t>getMinutes</a:t>
            </a:r>
            <a:r>
              <a:rPr lang="en-IN" dirty="0" smtClean="0"/>
              <a:t>(), </a:t>
            </a:r>
            <a:r>
              <a:rPr lang="en-IN" dirty="0" err="1" smtClean="0"/>
              <a:t>setMinutes</a:t>
            </a:r>
            <a:r>
              <a:rPr lang="en-IN" dirty="0" smtClean="0"/>
              <a:t>(), </a:t>
            </a:r>
            <a:r>
              <a:rPr lang="en-IN" dirty="0" err="1" smtClean="0"/>
              <a:t>getSeconds</a:t>
            </a:r>
            <a:r>
              <a:rPr lang="en-IN" dirty="0" smtClean="0"/>
              <a:t>(), </a:t>
            </a:r>
            <a:r>
              <a:rPr lang="en-IN" dirty="0" err="1" smtClean="0"/>
              <a:t>setSeconds</a:t>
            </a:r>
            <a:r>
              <a:rPr lang="en-IN" dirty="0" smtClean="0"/>
              <a:t>(): get/set the hours/minutes/seconds.</a:t>
            </a:r>
          </a:p>
          <a:p>
            <a:r>
              <a:rPr lang="en-IN" dirty="0" err="1" smtClean="0"/>
              <a:t>getTime</a:t>
            </a:r>
            <a:r>
              <a:rPr lang="en-IN" dirty="0" smtClean="0"/>
              <a:t>(), </a:t>
            </a:r>
            <a:r>
              <a:rPr lang="en-IN" dirty="0" err="1" smtClean="0"/>
              <a:t>setTime</a:t>
            </a:r>
            <a:r>
              <a:rPr lang="en-IN" dirty="0" smtClean="0"/>
              <a:t>(): get/set the number of milliseconds since January 1, 1970, 00:00:00.</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Regular Expression</a:t>
            </a:r>
            <a:endParaRPr lang="en-IN" dirty="0"/>
          </a:p>
        </p:txBody>
      </p:sp>
      <p:sp>
        <p:nvSpPr>
          <p:cNvPr id="3" name="Content Placeholder 2"/>
          <p:cNvSpPr>
            <a:spLocks noGrp="1"/>
          </p:cNvSpPr>
          <p:nvPr>
            <p:ph idx="1"/>
          </p:nvPr>
        </p:nvSpPr>
        <p:spPr/>
        <p:txBody>
          <a:bodyPr>
            <a:normAutofit/>
          </a:bodyPr>
          <a:lstStyle/>
          <a:p>
            <a:r>
              <a:rPr lang="en-IN" dirty="0"/>
              <a:t>JavaScript” is said to </a:t>
            </a:r>
            <a:r>
              <a:rPr lang="en-IN" b="1" dirty="0" smtClean="0"/>
              <a:t>match </a:t>
            </a:r>
            <a:r>
              <a:rPr lang="en-IN" dirty="0" smtClean="0"/>
              <a:t>this </a:t>
            </a:r>
            <a:r>
              <a:rPr lang="en-IN" dirty="0"/>
              <a:t>regular expression. </a:t>
            </a:r>
            <a:endParaRPr lang="en-IN" dirty="0" smtClean="0"/>
          </a:p>
          <a:p>
            <a:r>
              <a:rPr lang="en-IN" dirty="0" smtClean="0"/>
              <a:t>Thus</a:t>
            </a:r>
            <a:r>
              <a:rPr lang="en-IN" dirty="0"/>
              <a:t>, this regular expression allows us to detect strings containing this particular string of text. </a:t>
            </a:r>
            <a:endParaRPr lang="en-IN" dirty="0" smtClean="0"/>
          </a:p>
          <a:p>
            <a:r>
              <a:rPr lang="en-IN" dirty="0" smtClean="0"/>
              <a:t>Syntax</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smtClean="0"/>
              <a:t>First of all, a caret (^) may be used to indicate the beginning of the string, while a dollar sign ($) is used to mark the end</a:t>
            </a:r>
          </a:p>
          <a:p>
            <a:r>
              <a:rPr lang="en-IN" dirty="0"/>
              <a:t>To remove the special meaning of a character, prefix it with a </a:t>
            </a:r>
            <a:r>
              <a:rPr lang="en-IN" dirty="0" smtClean="0"/>
              <a:t>backslash \$\@</a:t>
            </a:r>
          </a:p>
          <a:p>
            <a:r>
              <a:rPr lang="en-IN" dirty="0"/>
              <a:t>Square brackets may be used to define a set of characters that may </a:t>
            </a:r>
            <a:r>
              <a:rPr lang="en-IN" dirty="0" smtClean="0"/>
              <a:t>match [a – z]</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Regular Expression</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1943100" y="2358231"/>
            <a:ext cx="5257800"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Quantifiers</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723900" y="2234406"/>
            <a:ext cx="769620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RegEx</a:t>
            </a:r>
            <a:r>
              <a:rPr lang="en-IN" dirty="0" smtClean="0"/>
              <a:t> : test()</a:t>
            </a:r>
            <a:endParaRPr lang="en-IN" dirty="0"/>
          </a:p>
        </p:txBody>
      </p:sp>
      <p:sp>
        <p:nvSpPr>
          <p:cNvPr id="3" name="Content Placeholder 2"/>
          <p:cNvSpPr>
            <a:spLocks noGrp="1"/>
          </p:cNvSpPr>
          <p:nvPr>
            <p:ph idx="1"/>
          </p:nvPr>
        </p:nvSpPr>
        <p:spPr/>
        <p:txBody>
          <a:bodyPr/>
          <a:lstStyle/>
          <a:p>
            <a:pPr fontAlgn="base">
              <a:buNone/>
            </a:pPr>
            <a:r>
              <a:rPr lang="en-IN" dirty="0" err="1"/>
              <a:t>var</a:t>
            </a:r>
            <a:r>
              <a:rPr lang="en-IN" dirty="0"/>
              <a:t> username = </a:t>
            </a:r>
            <a:r>
              <a:rPr lang="en-IN" dirty="0" smtClean="0"/>
              <a:t>‘JavaScript';</a:t>
            </a:r>
            <a:endParaRPr lang="en-IN" dirty="0"/>
          </a:p>
          <a:p>
            <a:pPr fontAlgn="base">
              <a:buNone/>
            </a:pPr>
            <a:r>
              <a:rPr lang="en-IN" dirty="0"/>
              <a:t>alert(/[</a:t>
            </a:r>
            <a:r>
              <a:rPr lang="en-IN" dirty="0" smtClean="0"/>
              <a:t>A-Z </a:t>
            </a:r>
            <a:r>
              <a:rPr lang="en-IN" dirty="0" err="1" smtClean="0"/>
              <a:t>a-z</a:t>
            </a:r>
            <a:r>
              <a:rPr lang="en-IN" dirty="0"/>
              <a:t>_-]+/.test(username)); // returns true</a:t>
            </a:r>
          </a:p>
          <a:p>
            <a:pPr>
              <a:buNone/>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RegEx</a:t>
            </a:r>
            <a:r>
              <a:rPr lang="en-IN" dirty="0" smtClean="0"/>
              <a:t> : split()</a:t>
            </a:r>
            <a:endParaRPr lang="en-IN" dirty="0"/>
          </a:p>
        </p:txBody>
      </p:sp>
      <p:sp>
        <p:nvSpPr>
          <p:cNvPr id="3" name="Content Placeholder 2"/>
          <p:cNvSpPr>
            <a:spLocks noGrp="1"/>
          </p:cNvSpPr>
          <p:nvPr>
            <p:ph idx="1"/>
          </p:nvPr>
        </p:nvSpPr>
        <p:spPr/>
        <p:txBody>
          <a:bodyPr/>
          <a:lstStyle/>
          <a:p>
            <a:pPr fontAlgn="base"/>
            <a:r>
              <a:rPr lang="en-IN" dirty="0" err="1"/>
              <a:t>var</a:t>
            </a:r>
            <a:r>
              <a:rPr lang="en-IN" dirty="0"/>
              <a:t> </a:t>
            </a:r>
            <a:r>
              <a:rPr lang="en-IN" dirty="0" err="1"/>
              <a:t>str</a:t>
            </a:r>
            <a:r>
              <a:rPr lang="en-IN" dirty="0"/>
              <a:t> = 'this is my string';</a:t>
            </a:r>
          </a:p>
          <a:p>
            <a:pPr fontAlgn="base"/>
            <a:r>
              <a:rPr lang="en-IN" dirty="0"/>
              <a:t>alert(</a:t>
            </a:r>
            <a:r>
              <a:rPr lang="en-IN" dirty="0" err="1"/>
              <a:t>str.split</a:t>
            </a:r>
            <a:r>
              <a:rPr lang="en-IN" dirty="0"/>
              <a:t>(/\s/)); // alerts "this, is, my, string"</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literals</a:t>
            </a:r>
            <a:endParaRPr lang="en-IN" dirty="0"/>
          </a:p>
        </p:txBody>
      </p:sp>
      <p:sp>
        <p:nvSpPr>
          <p:cNvPr id="3" name="Content Placeholder 2"/>
          <p:cNvSpPr>
            <a:spLocks noGrp="1"/>
          </p:cNvSpPr>
          <p:nvPr>
            <p:ph idx="1"/>
          </p:nvPr>
        </p:nvSpPr>
        <p:spPr/>
        <p:txBody>
          <a:bodyPr/>
          <a:lstStyle/>
          <a:p>
            <a:r>
              <a:rPr lang="en-IN" dirty="0"/>
              <a:t>A variable of type </a:t>
            </a:r>
            <a:r>
              <a:rPr lang="en-IN" dirty="0" smtClean="0"/>
              <a:t>number</a:t>
            </a:r>
            <a:r>
              <a:rPr lang="en-IN" dirty="0"/>
              <a:t> holds a number, either an integer or a floating-point number.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RegEx</a:t>
            </a:r>
            <a:r>
              <a:rPr lang="en-IN" dirty="0" smtClean="0"/>
              <a:t> : replace()</a:t>
            </a:r>
            <a:endParaRPr lang="en-IN" dirty="0"/>
          </a:p>
        </p:txBody>
      </p:sp>
      <p:sp>
        <p:nvSpPr>
          <p:cNvPr id="3" name="Content Placeholder 2"/>
          <p:cNvSpPr>
            <a:spLocks noGrp="1"/>
          </p:cNvSpPr>
          <p:nvPr>
            <p:ph idx="1"/>
          </p:nvPr>
        </p:nvSpPr>
        <p:spPr/>
        <p:txBody>
          <a:bodyPr/>
          <a:lstStyle/>
          <a:p>
            <a:pPr fontAlgn="base">
              <a:buNone/>
            </a:pPr>
            <a:r>
              <a:rPr lang="en-IN" dirty="0" err="1"/>
              <a:t>var</a:t>
            </a:r>
            <a:r>
              <a:rPr lang="en-IN" dirty="0"/>
              <a:t> </a:t>
            </a:r>
            <a:r>
              <a:rPr lang="en-IN" dirty="0" err="1"/>
              <a:t>someString</a:t>
            </a:r>
            <a:r>
              <a:rPr lang="en-IN" dirty="0"/>
              <a:t> = 'Hello, World';</a:t>
            </a:r>
          </a:p>
          <a:p>
            <a:pPr fontAlgn="base">
              <a:buNone/>
            </a:pPr>
            <a:r>
              <a:rPr lang="en-IN" dirty="0" err="1"/>
              <a:t>someString</a:t>
            </a:r>
            <a:r>
              <a:rPr lang="en-IN" dirty="0"/>
              <a:t> = </a:t>
            </a:r>
            <a:r>
              <a:rPr lang="en-IN" dirty="0" err="1"/>
              <a:t>someString.replace</a:t>
            </a:r>
            <a:r>
              <a:rPr lang="en-IN" dirty="0"/>
              <a:t>(/World/, 'Universe');</a:t>
            </a:r>
          </a:p>
          <a:p>
            <a:pPr fontAlgn="base">
              <a:buNone/>
            </a:pPr>
            <a:r>
              <a:rPr lang="en-IN" dirty="0"/>
              <a:t>alert(</a:t>
            </a:r>
            <a:r>
              <a:rPr lang="en-IN" dirty="0" err="1"/>
              <a:t>someString</a:t>
            </a:r>
            <a:r>
              <a:rPr lang="en-IN" dirty="0"/>
              <a:t>); // alerts "Hello, Universe"</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RegEx</a:t>
            </a:r>
            <a:r>
              <a:rPr lang="en-IN" dirty="0" smtClean="0"/>
              <a:t> : match()</a:t>
            </a:r>
            <a:endParaRPr lang="en-IN" dirty="0"/>
          </a:p>
        </p:txBody>
      </p:sp>
      <p:sp>
        <p:nvSpPr>
          <p:cNvPr id="3" name="Content Placeholder 2"/>
          <p:cNvSpPr>
            <a:spLocks noGrp="1"/>
          </p:cNvSpPr>
          <p:nvPr>
            <p:ph idx="1"/>
          </p:nvPr>
        </p:nvSpPr>
        <p:spPr/>
        <p:txBody>
          <a:bodyPr/>
          <a:lstStyle/>
          <a:p>
            <a:pPr fontAlgn="base">
              <a:buNone/>
            </a:pPr>
            <a:r>
              <a:rPr lang="de-DE" dirty="0"/>
              <a:t>var name = </a:t>
            </a:r>
            <a:r>
              <a:rPr lang="de-DE" dirty="0" smtClean="0"/>
              <a:t>'JavaScript';</a:t>
            </a:r>
            <a:endParaRPr lang="de-DE" dirty="0"/>
          </a:p>
          <a:p>
            <a:pPr fontAlgn="base">
              <a:buNone/>
            </a:pPr>
            <a:r>
              <a:rPr lang="de-DE" dirty="0"/>
              <a:t>alert(name.match</a:t>
            </a:r>
            <a:r>
              <a:rPr lang="de-DE" dirty="0" smtClean="0"/>
              <a:t>(/a/c)[</a:t>
            </a:r>
            <a:r>
              <a:rPr lang="de-DE" dirty="0"/>
              <a:t>1]); // </a:t>
            </a:r>
            <a:r>
              <a:rPr lang="de-DE" dirty="0" smtClean="0"/>
              <a:t>alerts“a &amp; c“</a:t>
            </a:r>
            <a:endParaRPr lang="de-DE" dirty="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Splitting an Email Address</a:t>
            </a:r>
          </a:p>
        </p:txBody>
      </p:sp>
      <p:sp>
        <p:nvSpPr>
          <p:cNvPr id="3" name="Content Placeholder 2"/>
          <p:cNvSpPr>
            <a:spLocks noGrp="1"/>
          </p:cNvSpPr>
          <p:nvPr>
            <p:ph idx="1"/>
          </p:nvPr>
        </p:nvSpPr>
        <p:spPr/>
        <p:txBody>
          <a:bodyPr>
            <a:normAutofit/>
          </a:bodyPr>
          <a:lstStyle/>
          <a:p>
            <a:pPr fontAlgn="base">
              <a:buNone/>
            </a:pPr>
            <a:r>
              <a:rPr lang="fr-FR" sz="2000" dirty="0"/>
              <a:t>var email = </a:t>
            </a:r>
            <a:r>
              <a:rPr lang="fr-FR" sz="2000" dirty="0" smtClean="0"/>
              <a:t>‘javascript@gmail.com</a:t>
            </a:r>
            <a:r>
              <a:rPr lang="fr-FR" sz="2000" dirty="0"/>
              <a:t>';</a:t>
            </a:r>
          </a:p>
          <a:p>
            <a:pPr fontAlgn="base">
              <a:buNone/>
            </a:pPr>
            <a:r>
              <a:rPr lang="fr-FR" sz="2000" dirty="0" err="1"/>
              <a:t>alert</a:t>
            </a:r>
            <a:r>
              <a:rPr lang="fr-FR" sz="2000" dirty="0"/>
              <a:t>(</a:t>
            </a:r>
            <a:r>
              <a:rPr lang="fr-FR" sz="2000" dirty="0" err="1"/>
              <a:t>email.replace</a:t>
            </a:r>
            <a:r>
              <a:rPr lang="fr-FR" sz="2000" dirty="0"/>
              <a:t>(/([a-z\d_-]+)@([a-z\d_-]+)\.[a-z]{2,4}/</a:t>
            </a:r>
            <a:r>
              <a:rPr lang="fr-FR" sz="2000" dirty="0" err="1"/>
              <a:t>ig</a:t>
            </a:r>
            <a:r>
              <a:rPr lang="fr-FR" sz="2000" dirty="0"/>
              <a:t>, '$1, $2')); </a:t>
            </a:r>
          </a:p>
          <a:p>
            <a:endParaRPr lang="en-I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noAutofit/>
          </a:bodyPr>
          <a:lstStyle/>
          <a:p>
            <a:r>
              <a:rPr lang="en-IN" sz="2400" dirty="0"/>
              <a:t>A function (also known as a </a:t>
            </a:r>
            <a:r>
              <a:rPr lang="en-IN" sz="2400" i="1" dirty="0"/>
              <a:t>method</a:t>
            </a:r>
            <a:r>
              <a:rPr lang="en-IN" sz="2400" dirty="0"/>
              <a:t>) is a self-contained piece of code that performs a particular "function", then returns a value. You can recognise a function by its format — it's a piece of descriptive text, followed by open and close brackets</a:t>
            </a:r>
            <a:r>
              <a:rPr lang="en-IN" sz="2400" dirty="0" smtClean="0"/>
              <a:t>.</a:t>
            </a:r>
          </a:p>
          <a:p>
            <a:r>
              <a:rPr lang="en-IN" sz="2400" dirty="0" smtClean="0"/>
              <a:t>Function syntax</a:t>
            </a:r>
          </a:p>
          <a:p>
            <a:pPr>
              <a:buNone/>
            </a:pPr>
            <a:r>
              <a:rPr lang="en-IN" sz="2400" dirty="0"/>
              <a:t>	</a:t>
            </a:r>
            <a:r>
              <a:rPr lang="en-IN" sz="2400" dirty="0" smtClean="0"/>
              <a:t>	function </a:t>
            </a:r>
            <a:r>
              <a:rPr lang="en-IN" sz="2400" dirty="0" err="1" smtClean="0"/>
              <a:t>function_name</a:t>
            </a:r>
            <a:r>
              <a:rPr lang="en-IN" sz="2400" dirty="0" smtClean="0"/>
              <a:t>(parameter1)</a:t>
            </a:r>
          </a:p>
          <a:p>
            <a:pPr>
              <a:buNone/>
            </a:pPr>
            <a:r>
              <a:rPr lang="en-IN" sz="2400" dirty="0"/>
              <a:t>	</a:t>
            </a:r>
            <a:r>
              <a:rPr lang="en-IN" sz="2400" dirty="0" smtClean="0"/>
              <a:t>	{</a:t>
            </a:r>
          </a:p>
          <a:p>
            <a:pPr>
              <a:buNone/>
            </a:pPr>
            <a:r>
              <a:rPr lang="en-IN" sz="2400" dirty="0"/>
              <a:t>	</a:t>
            </a:r>
            <a:r>
              <a:rPr lang="en-IN" sz="2400" dirty="0" smtClean="0"/>
              <a:t>		// Insert Line of Code</a:t>
            </a:r>
          </a:p>
          <a:p>
            <a:pPr>
              <a:buNone/>
            </a:pPr>
            <a:r>
              <a:rPr lang="en-IN" sz="2400" dirty="0"/>
              <a:t>	</a:t>
            </a:r>
            <a:r>
              <a:rPr lang="en-IN" sz="2400" dirty="0" smtClean="0"/>
              <a:t>	}</a:t>
            </a:r>
          </a:p>
          <a:p>
            <a:r>
              <a:rPr lang="en-IN" sz="2400" dirty="0" err="1" smtClean="0"/>
              <a:t>Arugument</a:t>
            </a:r>
            <a:endParaRPr lang="en-IN" sz="2400" dirty="0" smtClean="0"/>
          </a:p>
          <a:p>
            <a:pPr lvl="1">
              <a:buNone/>
            </a:pPr>
            <a:r>
              <a:rPr lang="en-IN" sz="2400" dirty="0" err="1" smtClean="0"/>
              <a:t>Function_name</a:t>
            </a:r>
            <a:r>
              <a:rPr lang="en-IN" sz="2400" dirty="0" smtClean="0"/>
              <a:t>(value);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Calling functions</a:t>
            </a:r>
            <a:endParaRPr lang="en-IN" dirty="0"/>
          </a:p>
        </p:txBody>
      </p:sp>
      <p:sp>
        <p:nvSpPr>
          <p:cNvPr id="3" name="Content Placeholder 2"/>
          <p:cNvSpPr>
            <a:spLocks noGrp="1"/>
          </p:cNvSpPr>
          <p:nvPr>
            <p:ph idx="1"/>
          </p:nvPr>
        </p:nvSpPr>
        <p:spPr/>
        <p:txBody>
          <a:bodyPr/>
          <a:lstStyle/>
          <a:p>
            <a:pPr>
              <a:buNone/>
            </a:pPr>
            <a:r>
              <a:rPr lang="en-IN" dirty="0" smtClean="0"/>
              <a:t>&lt;head&gt;</a:t>
            </a:r>
          </a:p>
          <a:p>
            <a:pPr>
              <a:buNone/>
            </a:pPr>
            <a:r>
              <a:rPr lang="en-IN" dirty="0" smtClean="0"/>
              <a:t>	&lt;</a:t>
            </a:r>
            <a:r>
              <a:rPr lang="en-IN" dirty="0"/>
              <a:t>script </a:t>
            </a:r>
            <a:r>
              <a:rPr lang="en-IN" dirty="0" err="1"/>
              <a:t>src</a:t>
            </a:r>
            <a:r>
              <a:rPr lang="en-IN" dirty="0" smtClean="0"/>
              <a:t>=“fileName.js</a:t>
            </a:r>
            <a:r>
              <a:rPr lang="en-IN" dirty="0"/>
              <a:t>"&gt;&lt;/script</a:t>
            </a:r>
            <a:r>
              <a:rPr lang="en-IN" dirty="0" smtClean="0"/>
              <a:t>&gt;</a:t>
            </a:r>
          </a:p>
          <a:p>
            <a:pPr>
              <a:buNone/>
            </a:pPr>
            <a:r>
              <a:rPr lang="en-IN" dirty="0" smtClean="0"/>
              <a:t>&lt;/head&gt;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a:t>
            </a:r>
            <a:endParaRPr lang="en-IN" dirty="0"/>
          </a:p>
        </p:txBody>
      </p:sp>
      <p:sp>
        <p:nvSpPr>
          <p:cNvPr id="3" name="Content Placeholder 2"/>
          <p:cNvSpPr>
            <a:spLocks noGrp="1"/>
          </p:cNvSpPr>
          <p:nvPr>
            <p:ph idx="1"/>
          </p:nvPr>
        </p:nvSpPr>
        <p:spPr/>
        <p:txBody>
          <a:bodyPr/>
          <a:lstStyle/>
          <a:p>
            <a:r>
              <a:rPr lang="en-IN" dirty="0"/>
              <a:t>JSON is a human-readable text format that facilitates data interchange between different programming languages</a:t>
            </a:r>
            <a:r>
              <a:rPr lang="en-IN" dirty="0" smtClean="0"/>
              <a:t>.</a:t>
            </a:r>
          </a:p>
          <a:p>
            <a:r>
              <a:rPr lang="en-IN" dirty="0"/>
              <a:t>JSON stores data in </a:t>
            </a:r>
            <a:r>
              <a:rPr lang="en-IN" b="1" dirty="0"/>
              <a:t>objects</a:t>
            </a:r>
            <a:r>
              <a:rPr lang="en-IN" dirty="0"/>
              <a:t> and </a:t>
            </a:r>
            <a:r>
              <a:rPr lang="en-IN" b="1" dirty="0"/>
              <a:t>arrays</a:t>
            </a:r>
            <a:r>
              <a:rPr lang="en-IN" dirty="0"/>
              <a:t>. The JSON syntax reflects how these are defined.</a:t>
            </a:r>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a:t>
            </a:r>
            <a:r>
              <a:rPr lang="en-IN" dirty="0" err="1" smtClean="0"/>
              <a:t>vs</a:t>
            </a:r>
            <a:r>
              <a:rPr lang="en-IN" dirty="0" smtClean="0"/>
              <a:t> XML</a:t>
            </a:r>
            <a:endParaRPr lang="en-IN" dirty="0"/>
          </a:p>
        </p:txBody>
      </p:sp>
      <p:sp>
        <p:nvSpPr>
          <p:cNvPr id="3" name="Content Placeholder 2"/>
          <p:cNvSpPr>
            <a:spLocks noGrp="1"/>
          </p:cNvSpPr>
          <p:nvPr>
            <p:ph idx="1"/>
          </p:nvPr>
        </p:nvSpPr>
        <p:spPr/>
        <p:txBody>
          <a:bodyPr/>
          <a:lstStyle/>
          <a:p>
            <a:r>
              <a:rPr lang="en-IN" dirty="0" smtClean="0"/>
              <a:t>JSON is a data interchange format. Its purpose is to </a:t>
            </a:r>
            <a:r>
              <a:rPr lang="en-IN" dirty="0" err="1" smtClean="0"/>
              <a:t>faciliate</a:t>
            </a:r>
            <a:r>
              <a:rPr lang="en-IN" dirty="0" smtClean="0"/>
              <a:t> structured data interchange. It achieves this by directly representing objects, arrays, numbers, strings, and </a:t>
            </a:r>
            <a:r>
              <a:rPr lang="en-IN" dirty="0" err="1" smtClean="0"/>
              <a:t>booleans</a:t>
            </a:r>
            <a:r>
              <a:rPr lang="en-IN" dirty="0" smtClean="0"/>
              <a:t> that are often present in the source environment and the destination.</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a:t>
            </a:r>
            <a:r>
              <a:rPr lang="en-IN" dirty="0" err="1" smtClean="0"/>
              <a:t>vs</a:t>
            </a:r>
            <a:r>
              <a:rPr lang="en-IN" dirty="0" smtClean="0"/>
              <a:t> XML</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XML on the other hand, is a </a:t>
            </a:r>
            <a:r>
              <a:rPr lang="en-IN" dirty="0" err="1" smtClean="0"/>
              <a:t>markup</a:t>
            </a:r>
            <a:r>
              <a:rPr lang="en-IN" dirty="0" smtClean="0"/>
              <a:t> language. XML's purpose is document </a:t>
            </a:r>
            <a:r>
              <a:rPr lang="en-IN" dirty="0" err="1" smtClean="0"/>
              <a:t>markup</a:t>
            </a:r>
            <a:r>
              <a:rPr lang="en-IN" dirty="0" smtClean="0"/>
              <a:t>. Although XML can be easy to learn for the purpose of data interchange, there's a lot more to learn if you want to become proficient in using XML as a </a:t>
            </a:r>
            <a:r>
              <a:rPr lang="en-IN" dirty="0" err="1" smtClean="0"/>
              <a:t>markup</a:t>
            </a:r>
            <a:r>
              <a:rPr lang="en-IN" dirty="0" smtClean="0"/>
              <a:t> language. For example, you'll need to learn things like, how to create a </a:t>
            </a:r>
            <a:r>
              <a:rPr lang="en-IN" dirty="0" smtClean="0">
                <a:hlinkClick r:id="rId2"/>
              </a:rPr>
              <a:t>document type definition</a:t>
            </a:r>
            <a:r>
              <a:rPr lang="en-IN" dirty="0" smtClean="0"/>
              <a:t>, how to use </a:t>
            </a:r>
            <a:r>
              <a:rPr lang="en-IN" dirty="0" smtClean="0">
                <a:hlinkClick r:id="rId3"/>
              </a:rPr>
              <a:t>XSLT</a:t>
            </a:r>
            <a:r>
              <a:rPr lang="en-IN" dirty="0" smtClean="0"/>
              <a:t> to transform XML documents into another form, and how to query XML documents using </a:t>
            </a:r>
            <a:r>
              <a:rPr lang="en-IN" dirty="0" err="1" smtClean="0">
                <a:hlinkClick r:id="rId4"/>
              </a:rPr>
              <a:t>XPath</a:t>
            </a:r>
            <a:r>
              <a:rPr lang="en-IN" dirty="0" smtClean="0"/>
              <a:t>.</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Basic </a:t>
            </a:r>
            <a:r>
              <a:rPr lang="en-IN" dirty="0" smtClean="0"/>
              <a:t>Constructs</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There four basic and built-in data types in JSON. They are strings, numbers, </a:t>
            </a:r>
            <a:r>
              <a:rPr lang="en-IN" dirty="0" err="1"/>
              <a:t>booleans</a:t>
            </a:r>
            <a:r>
              <a:rPr lang="en-IN" dirty="0"/>
              <a:t> (</a:t>
            </a:r>
            <a:r>
              <a:rPr lang="en-IN" dirty="0" err="1"/>
              <a:t>i.e</a:t>
            </a:r>
            <a:r>
              <a:rPr lang="en-IN" dirty="0"/>
              <a:t> true and false) and null. Besides, there are two data types which are structured - objects and arrays.</a:t>
            </a:r>
          </a:p>
          <a:p>
            <a:r>
              <a:rPr lang="en-IN" dirty="0"/>
              <a:t>Objects are wrapped within '{' and '}'. Arrays are enclosed by '[' and ']'. Objects are a list of label-value pairs. Arrays are list of values.</a:t>
            </a:r>
          </a:p>
          <a:p>
            <a:r>
              <a:rPr lang="en-IN" dirty="0"/>
              <a:t>Both objects and arrays can be nested.</a:t>
            </a:r>
          </a:p>
          <a:p>
            <a:r>
              <a:rPr lang="en-IN" dirty="0"/>
              <a:t>strings, numbers, </a:t>
            </a:r>
            <a:r>
              <a:rPr lang="en-IN" dirty="0" err="1"/>
              <a:t>booleans</a:t>
            </a:r>
            <a:r>
              <a:rPr lang="en-IN" dirty="0"/>
              <a:t> (</a:t>
            </a:r>
            <a:r>
              <a:rPr lang="en-IN" dirty="0" err="1"/>
              <a:t>i.e</a:t>
            </a:r>
            <a:r>
              <a:rPr lang="en-IN" dirty="0"/>
              <a:t> true and false) and null can be used as values.</a:t>
            </a:r>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json-introduction.png"/>
          <p:cNvPicPr>
            <a:picLocks noGrp="1" noChangeAspect="1"/>
          </p:cNvPicPr>
          <p:nvPr>
            <p:ph idx="1"/>
          </p:nvPr>
        </p:nvPicPr>
        <p:blipFill>
          <a:blip r:embed="rId2"/>
          <a:stretch>
            <a:fillRect/>
          </a:stretch>
        </p:blipFill>
        <p:spPr>
          <a:xfrm>
            <a:off x="1695450" y="1924844"/>
            <a:ext cx="5753100" cy="38766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literals</a:t>
            </a:r>
          </a:p>
        </p:txBody>
      </p:sp>
      <p:sp>
        <p:nvSpPr>
          <p:cNvPr id="3" name="Content Placeholder 2"/>
          <p:cNvSpPr>
            <a:spLocks noGrp="1"/>
          </p:cNvSpPr>
          <p:nvPr>
            <p:ph idx="1"/>
          </p:nvPr>
        </p:nvSpPr>
        <p:spPr/>
        <p:txBody>
          <a:bodyPr>
            <a:normAutofit fontScale="92500" lnSpcReduction="10000"/>
          </a:bodyPr>
          <a:lstStyle/>
          <a:p>
            <a:r>
              <a:rPr lang="en-IN" dirty="0"/>
              <a:t>Integer literals can be expressed in:</a:t>
            </a:r>
          </a:p>
          <a:p>
            <a:r>
              <a:rPr lang="en-IN" dirty="0"/>
              <a:t>Decimal: begins with a digit 1 to 9 (not 0), e.g., 123 or -456,</a:t>
            </a:r>
          </a:p>
          <a:p>
            <a:r>
              <a:rPr lang="en-IN" dirty="0"/>
              <a:t>Octal: begins with a digit 0, e.g., 0123 or -0456,</a:t>
            </a:r>
          </a:p>
          <a:p>
            <a:r>
              <a:rPr lang="en-IN" dirty="0"/>
              <a:t>Hexadecimal: begins with 0x (or 0X), e.g., 0xA1B2 or -0XA1B2.</a:t>
            </a:r>
          </a:p>
          <a:p>
            <a:r>
              <a:rPr lang="en-IN" dirty="0"/>
              <a:t>Binary: begins with 0b (or 0B), e.g., 0b10011100 or -0B11001100. [Binary may not be supported in some browsers.]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JSON object is an unordered set of name/value pairs inserted between </a:t>
            </a:r>
            <a:r>
              <a:rPr lang="en-IN" dirty="0" smtClean="0"/>
              <a:t>{}</a:t>
            </a:r>
            <a:r>
              <a:rPr lang="en-IN" dirty="0"/>
              <a:t>(curly braces</a:t>
            </a:r>
            <a:r>
              <a:rPr lang="en-IN" dirty="0" smtClean="0"/>
              <a:t>).</a:t>
            </a:r>
          </a:p>
          <a:p>
            <a:r>
              <a:rPr lang="en-IN" dirty="0"/>
              <a:t>A JSON array is an ordered collection of values. It allows you to provide a list of values.</a:t>
            </a:r>
          </a:p>
          <a:p>
            <a:r>
              <a:rPr lang="en-IN" dirty="0"/>
              <a:t>A JSON array begins with [ (left bracket) and ends with ] (right bracket). Its values are separated by , (comma).</a:t>
            </a:r>
          </a:p>
          <a:p>
            <a:r>
              <a:rPr lang="en-IN" dirty="0"/>
              <a:t>Simply adding whitespace doesn't have any impact on the </a:t>
            </a:r>
            <a:r>
              <a:rPr lang="en-IN" dirty="0" smtClean="0"/>
              <a:t>data.</a:t>
            </a:r>
          </a:p>
          <a:p>
            <a:r>
              <a:rPr lang="en-IN" dirty="0" err="1" smtClean="0"/>
              <a:t>eval</a:t>
            </a:r>
            <a:r>
              <a:rPr lang="en-IN" dirty="0" smtClean="0"/>
              <a:t>() is not recommended because your application for read JSON</a:t>
            </a:r>
          </a:p>
          <a:p>
            <a:endParaRPr lang="en-IN" dirty="0" smtClean="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Data Reading</a:t>
            </a:r>
            <a:endParaRPr lang="en-IN" dirty="0"/>
          </a:p>
        </p:txBody>
      </p:sp>
      <p:pic>
        <p:nvPicPr>
          <p:cNvPr id="7170" name="Picture 2"/>
          <p:cNvPicPr>
            <a:picLocks noGrp="1" noChangeAspect="1" noChangeArrowheads="1"/>
          </p:cNvPicPr>
          <p:nvPr>
            <p:ph sz="half" idx="2"/>
          </p:nvPr>
        </p:nvPicPr>
        <p:blipFill>
          <a:blip r:embed="rId2"/>
          <a:srcRect/>
          <a:stretch>
            <a:fillRect/>
          </a:stretch>
        </p:blipFill>
        <p:spPr bwMode="auto">
          <a:xfrm>
            <a:off x="4648200" y="3144805"/>
            <a:ext cx="4038600" cy="1436752"/>
          </a:xfrm>
          <a:prstGeom prst="rect">
            <a:avLst/>
          </a:prstGeom>
          <a:noFill/>
          <a:ln w="9525">
            <a:noFill/>
            <a:miter lim="800000"/>
            <a:headEnd/>
            <a:tailEnd/>
          </a:ln>
          <a:effectLst/>
        </p:spPr>
      </p:pic>
      <p:pic>
        <p:nvPicPr>
          <p:cNvPr id="7171" name="Picture 3"/>
          <p:cNvPicPr>
            <a:picLocks noGrp="1" noChangeAspect="1" noChangeArrowheads="1"/>
          </p:cNvPicPr>
          <p:nvPr>
            <p:ph sz="half" idx="1"/>
          </p:nvPr>
        </p:nvPicPr>
        <p:blipFill>
          <a:blip r:embed="rId3"/>
          <a:srcRect/>
          <a:stretch>
            <a:fillRect/>
          </a:stretch>
        </p:blipFill>
        <p:spPr bwMode="auto">
          <a:xfrm>
            <a:off x="900112" y="3044031"/>
            <a:ext cx="3152775"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Strict Mode</a:t>
            </a:r>
            <a:endParaRPr lang="en-IN" dirty="0"/>
          </a:p>
        </p:txBody>
      </p:sp>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BOM – </a:t>
            </a:r>
            <a:r>
              <a:rPr lang="en-IN" smtClean="0"/>
              <a:t>Browser Object Model</a:t>
            </a:r>
            <a:endParaRPr lang="en-IN"/>
          </a:p>
        </p:txBody>
      </p:sp>
      <p:sp>
        <p:nvSpPr>
          <p:cNvPr id="7" name="Subtitle 6"/>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Window Event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window object represents the browser's frame or window, in which the webpage is </a:t>
            </a:r>
            <a:r>
              <a:rPr lang="en-IN" dirty="0" smtClean="0"/>
              <a:t>contained</a:t>
            </a:r>
          </a:p>
          <a:p>
            <a:r>
              <a:rPr lang="en-IN" dirty="0"/>
              <a:t>window object is a </a:t>
            </a:r>
            <a:r>
              <a:rPr lang="en-IN" b="1" i="1" dirty="0"/>
              <a:t>Global Object</a:t>
            </a:r>
            <a:r>
              <a:rPr lang="en-IN" dirty="0"/>
              <a:t>, hence its name need not be used to access its properties and methods</a:t>
            </a:r>
            <a:r>
              <a:rPr lang="en-IN" dirty="0" smtClean="0"/>
              <a:t>.</a:t>
            </a:r>
          </a:p>
          <a:p>
            <a:r>
              <a:rPr lang="en-IN" dirty="0"/>
              <a:t>window object's </a:t>
            </a:r>
            <a:r>
              <a:rPr lang="en-IN" b="1" i="1" dirty="0"/>
              <a:t>open()</a:t>
            </a:r>
            <a:r>
              <a:rPr lang="en-IN" dirty="0"/>
              <a:t> method is used to open windows and close using </a:t>
            </a:r>
            <a:r>
              <a:rPr lang="en-IN" b="1" i="1" dirty="0"/>
              <a:t>close()</a:t>
            </a:r>
            <a:r>
              <a:rPr lang="en-IN" b="1" dirty="0"/>
              <a:t> method</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Moving and Resizing a </a:t>
            </a:r>
            <a:r>
              <a:rPr lang="en-IN" dirty="0" smtClean="0"/>
              <a:t>Window</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33412" y="3010694"/>
            <a:ext cx="7877175"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i="1" dirty="0"/>
              <a:t>screen</a:t>
            </a:r>
            <a:r>
              <a:rPr lang="en-IN" dirty="0"/>
              <a:t> object is get information about the user's display and number of </a:t>
            </a:r>
            <a:r>
              <a:rPr lang="en-IN" dirty="0" err="1"/>
              <a:t>color</a:t>
            </a:r>
            <a:r>
              <a:rPr lang="en-IN" dirty="0"/>
              <a:t> pixels available on </a:t>
            </a:r>
            <a:r>
              <a:rPr lang="en-IN" dirty="0" smtClean="0"/>
              <a:t>it.</a:t>
            </a:r>
          </a:p>
          <a:p>
            <a:pPr algn="just"/>
            <a:r>
              <a:rPr lang="en-IN" dirty="0" smtClean="0"/>
              <a:t>This </a:t>
            </a:r>
            <a:r>
              <a:rPr lang="en-IN" dirty="0"/>
              <a:t>object is has no programmatic use; it used purely to get information about the client's screen capabilities such as </a:t>
            </a:r>
            <a:r>
              <a:rPr lang="en-IN" b="1" i="1" dirty="0"/>
              <a:t>width</a:t>
            </a:r>
            <a:r>
              <a:rPr lang="en-IN" dirty="0"/>
              <a:t>, </a:t>
            </a:r>
            <a:r>
              <a:rPr lang="en-IN" b="1" i="1" dirty="0"/>
              <a:t>height</a:t>
            </a:r>
            <a:r>
              <a:rPr lang="en-IN" dirty="0"/>
              <a:t> , </a:t>
            </a:r>
            <a:r>
              <a:rPr lang="en-IN" b="1" i="1" dirty="0" err="1"/>
              <a:t>color</a:t>
            </a:r>
            <a:r>
              <a:rPr lang="en-IN" b="1" i="1" dirty="0"/>
              <a:t>-depth</a:t>
            </a:r>
            <a:r>
              <a:rPr lang="en-IN" dirty="0"/>
              <a:t> </a:t>
            </a:r>
            <a:r>
              <a:rPr lang="en-IN" dirty="0" smtClean="0"/>
              <a:t>etc</a:t>
            </a:r>
          </a:p>
          <a:p>
            <a:pPr algn="just"/>
            <a:r>
              <a:rPr lang="en-IN" dirty="0" smtClean="0"/>
              <a:t>history</a:t>
            </a:r>
            <a:r>
              <a:rPr lang="en-IN" dirty="0"/>
              <a:t> object methods </a:t>
            </a:r>
            <a:r>
              <a:rPr lang="en-IN" b="1" i="1" dirty="0"/>
              <a:t>back()</a:t>
            </a:r>
            <a:r>
              <a:rPr lang="en-IN" dirty="0"/>
              <a:t> , </a:t>
            </a:r>
            <a:r>
              <a:rPr lang="en-IN" b="1" i="1" dirty="0"/>
              <a:t>forward()</a:t>
            </a:r>
            <a:r>
              <a:rPr lang="en-IN" dirty="0"/>
              <a:t> and </a:t>
            </a:r>
            <a:r>
              <a:rPr lang="en-IN" b="1" i="1" dirty="0"/>
              <a:t>go()</a:t>
            </a:r>
            <a:r>
              <a:rPr lang="en-IN" dirty="0"/>
              <a:t> are used to tell the browser to </a:t>
            </a:r>
            <a:r>
              <a:rPr lang="en-IN" dirty="0" err="1"/>
              <a:t>naviagte</a:t>
            </a:r>
            <a:r>
              <a:rPr lang="en-IN" dirty="0"/>
              <a:t> to specified URL in </a:t>
            </a:r>
            <a:r>
              <a:rPr lang="en-IN" dirty="0" smtClean="0"/>
              <a:t>history.</a:t>
            </a:r>
          </a:p>
          <a:p>
            <a:pPr algn="just"/>
            <a:r>
              <a:rPr lang="en-IN" dirty="0" smtClean="0"/>
              <a:t>The </a:t>
            </a:r>
            <a:r>
              <a:rPr lang="en-IN" dirty="0"/>
              <a:t>methods </a:t>
            </a:r>
            <a:r>
              <a:rPr lang="en-IN" b="1" i="1" dirty="0"/>
              <a:t>back()</a:t>
            </a:r>
            <a:r>
              <a:rPr lang="en-IN" dirty="0"/>
              <a:t> and </a:t>
            </a:r>
            <a:r>
              <a:rPr lang="en-IN" b="1" i="1" dirty="0"/>
              <a:t>forward()</a:t>
            </a:r>
            <a:r>
              <a:rPr lang="en-IN" dirty="0"/>
              <a:t> have the same effect as the browser's back and forward </a:t>
            </a:r>
            <a:r>
              <a:rPr lang="en-IN" dirty="0" smtClean="0"/>
              <a:t>button.</a:t>
            </a:r>
          </a:p>
          <a:p>
            <a:pPr algn="just"/>
            <a:r>
              <a:rPr lang="en-IN" dirty="0" smtClean="0"/>
              <a:t>The </a:t>
            </a:r>
            <a:r>
              <a:rPr lang="en-IN" dirty="0"/>
              <a:t>method </a:t>
            </a:r>
            <a:r>
              <a:rPr lang="en-IN" b="1" i="1" dirty="0"/>
              <a:t>go()</a:t>
            </a:r>
            <a:r>
              <a:rPr lang="en-IN" dirty="0"/>
              <a:t> is used to navigate to a URL in history relative to the current </a:t>
            </a:r>
            <a:r>
              <a:rPr lang="en-IN" dirty="0" err="1"/>
              <a:t>document.A</a:t>
            </a:r>
            <a:r>
              <a:rPr lang="en-IN" dirty="0"/>
              <a:t> positive value is used to move forward in the history while a negative value is used to move backwards.</a:t>
            </a:r>
          </a:p>
          <a:p>
            <a:pPr algn="just"/>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a:t>
            </a:r>
            <a:endParaRPr lang="en-IN" dirty="0"/>
          </a:p>
        </p:txBody>
      </p:sp>
      <p:sp>
        <p:nvSpPr>
          <p:cNvPr id="3" name="Content Placeholder 2"/>
          <p:cNvSpPr>
            <a:spLocks noGrp="1"/>
          </p:cNvSpPr>
          <p:nvPr>
            <p:ph idx="1"/>
          </p:nvPr>
        </p:nvSpPr>
        <p:spPr/>
        <p:txBody>
          <a:bodyPr/>
          <a:lstStyle/>
          <a:p>
            <a:r>
              <a:rPr lang="en-IN" b="1" dirty="0"/>
              <a:t>window</a:t>
            </a:r>
            <a:r>
              <a:rPr lang="en-IN" dirty="0"/>
              <a:t> object property of </a:t>
            </a:r>
            <a:r>
              <a:rPr lang="en-IN" b="1" dirty="0"/>
              <a:t>location</a:t>
            </a:r>
            <a:r>
              <a:rPr lang="en-IN" dirty="0"/>
              <a:t> is used to access the URL of the document currently loaded in the window and also provides information about the general navigation functionality of the document</a:t>
            </a:r>
            <a:r>
              <a:rPr lang="en-IN" dirty="0" smtClean="0"/>
              <a:t>.</a:t>
            </a:r>
          </a:p>
          <a:p>
            <a:r>
              <a:rPr lang="en-IN" dirty="0" err="1" smtClean="0"/>
              <a:t>Location.property</a:t>
            </a:r>
            <a:r>
              <a:rPr lang="en-IN" dirty="0" smtClean="0"/>
              <a:t>;</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 Properties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843087" y="2472531"/>
            <a:ext cx="5457825"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Floating-point literals</a:t>
            </a:r>
          </a:p>
        </p:txBody>
      </p:sp>
      <p:sp>
        <p:nvSpPr>
          <p:cNvPr id="3" name="Content Placeholder 2"/>
          <p:cNvSpPr>
            <a:spLocks noGrp="1"/>
          </p:cNvSpPr>
          <p:nvPr>
            <p:ph idx="1"/>
          </p:nvPr>
        </p:nvSpPr>
        <p:spPr/>
        <p:txBody>
          <a:bodyPr/>
          <a:lstStyle/>
          <a:p>
            <a:r>
              <a:rPr lang="en-IN" dirty="0"/>
              <a:t>JavaScript also provides some special number literals:</a:t>
            </a:r>
          </a:p>
          <a:p>
            <a:r>
              <a:rPr lang="en-IN" dirty="0"/>
              <a:t>infinity: e.g., 1/0</a:t>
            </a:r>
          </a:p>
          <a:p>
            <a:r>
              <a:rPr lang="en-IN" dirty="0"/>
              <a:t>-infinity: e.g., -1/0</a:t>
            </a:r>
          </a:p>
          <a:p>
            <a:r>
              <a:rPr lang="en-IN" dirty="0" err="1"/>
              <a:t>NaN</a:t>
            </a:r>
            <a:r>
              <a:rPr lang="en-IN" dirty="0"/>
              <a:t> (Not-a-Number): e.g., 0/0, or converting the string 'Hello' to a number</a:t>
            </a:r>
            <a:r>
              <a:rPr lang="en-IN" dirty="0" smtClean="0"/>
              <a:t>.</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idx="1"/>
          </p:nvPr>
        </p:nvSpPr>
        <p:spPr>
          <a:xfrm>
            <a:off x="642910" y="612775"/>
            <a:ext cx="7858180" cy="4114800"/>
          </a:xfrm>
        </p:spPr>
      </p:sp>
      <p:sp>
        <p:nvSpPr>
          <p:cNvPr id="5" name="Text Placeholder 4"/>
          <p:cNvSpPr>
            <a:spLocks noGrp="1"/>
          </p:cNvSpPr>
          <p:nvPr>
            <p:ph type="body" sz="half" idx="2"/>
          </p:nvPr>
        </p:nvSpPr>
        <p:spPr/>
        <p:txBody>
          <a:bodyPr>
            <a:normAutofit/>
          </a:bodyPr>
          <a:lstStyle/>
          <a:p>
            <a:r>
              <a:rPr lang="en-IN" sz="2000" dirty="0"/>
              <a:t>Browser can invoke system dialogs to display to the user using methods </a:t>
            </a:r>
            <a:r>
              <a:rPr lang="en-IN" sz="2000" i="1" dirty="0"/>
              <a:t>alert()</a:t>
            </a:r>
            <a:r>
              <a:rPr lang="en-IN" sz="2000" dirty="0"/>
              <a:t> , </a:t>
            </a:r>
            <a:r>
              <a:rPr lang="en-IN" sz="2000" i="1" dirty="0"/>
              <a:t>confirm()</a:t>
            </a:r>
            <a:r>
              <a:rPr lang="en-IN" sz="2000" dirty="0"/>
              <a:t> , </a:t>
            </a:r>
            <a:r>
              <a:rPr lang="en-IN" sz="2000" i="1" dirty="0"/>
              <a:t>prompt()</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647700" y="2790825"/>
            <a:ext cx="7848600"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Cookie</a:t>
            </a:r>
            <a:endParaRPr lang="en-IN" dirty="0"/>
          </a:p>
        </p:txBody>
      </p:sp>
      <p:sp>
        <p:nvSpPr>
          <p:cNvPr id="6" name="Content Placeholder 5"/>
          <p:cNvSpPr>
            <a:spLocks noGrp="1"/>
          </p:cNvSpPr>
          <p:nvPr>
            <p:ph idx="1"/>
          </p:nvPr>
        </p:nvSpPr>
        <p:spPr/>
        <p:txBody>
          <a:bodyPr/>
          <a:lstStyle/>
          <a:p>
            <a:r>
              <a:rPr lang="en-IN" dirty="0"/>
              <a:t>To store small amounts of user specific information on User's Machine.</a:t>
            </a:r>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Properties of a JavaScript </a:t>
            </a:r>
            <a:r>
              <a:rPr lang="en-IN" dirty="0" smtClean="0"/>
              <a:t>Cookie</a:t>
            </a:r>
            <a:endParaRPr lang="en-IN" dirty="0"/>
          </a:p>
        </p:txBody>
      </p:sp>
      <p:sp>
        <p:nvSpPr>
          <p:cNvPr id="3" name="Content Placeholder 2"/>
          <p:cNvSpPr>
            <a:spLocks noGrp="1"/>
          </p:cNvSpPr>
          <p:nvPr>
            <p:ph idx="1"/>
          </p:nvPr>
        </p:nvSpPr>
        <p:spPr/>
        <p:txBody>
          <a:bodyPr>
            <a:noAutofit/>
          </a:bodyPr>
          <a:lstStyle/>
          <a:p>
            <a:pPr>
              <a:buFont typeface="+mj-lt"/>
              <a:buAutoNum type="arabicPeriod"/>
            </a:pPr>
            <a:r>
              <a:rPr lang="en-IN" sz="1600" dirty="0"/>
              <a:t>Cookies comprises of text in form of </a:t>
            </a:r>
            <a:r>
              <a:rPr lang="en-IN" sz="1600" b="1" i="1" dirty="0"/>
              <a:t>name/value</a:t>
            </a:r>
            <a:r>
              <a:rPr lang="en-IN" sz="1600" dirty="0"/>
              <a:t> pairs, commonly also called as </a:t>
            </a:r>
            <a:r>
              <a:rPr lang="en-IN" sz="1600" b="1" i="1" dirty="0"/>
              <a:t>"</a:t>
            </a:r>
            <a:r>
              <a:rPr lang="en-IN" sz="1600" b="1" i="1" dirty="0" smtClean="0"/>
              <a:t>crumbs“</a:t>
            </a:r>
          </a:p>
          <a:p>
            <a:pPr>
              <a:buFont typeface="+mj-lt"/>
              <a:buAutoNum type="arabicPeriod"/>
            </a:pPr>
            <a:r>
              <a:rPr lang="en-IN" sz="1600" dirty="0" smtClean="0"/>
              <a:t>Cookies </a:t>
            </a:r>
            <a:r>
              <a:rPr lang="en-IN" sz="1600" dirty="0"/>
              <a:t>are attached to specific domain, and when set it is sent along with all requests to the same domain which created it, ensuring that the information within these cookies are available only to approved </a:t>
            </a:r>
            <a:r>
              <a:rPr lang="en-IN" sz="1600" dirty="0" smtClean="0"/>
              <a:t>domains.</a:t>
            </a:r>
          </a:p>
          <a:p>
            <a:pPr>
              <a:buFont typeface="+mj-lt"/>
              <a:buAutoNum type="arabicPeriod"/>
            </a:pPr>
            <a:r>
              <a:rPr lang="en-IN" sz="1600" dirty="0" smtClean="0"/>
              <a:t>Cookies </a:t>
            </a:r>
            <a:r>
              <a:rPr lang="en-IN" sz="1600" dirty="0"/>
              <a:t>are stored on client's machine and hence to disallow it from occupying too much space, there exists an upper limit to number of cookies per domain, this upper limit varies from browser to </a:t>
            </a:r>
            <a:r>
              <a:rPr lang="en-IN" sz="1600" dirty="0" smtClean="0"/>
              <a:t>browser.</a:t>
            </a:r>
          </a:p>
          <a:p>
            <a:pPr>
              <a:buNone/>
            </a:pPr>
            <a:r>
              <a:rPr lang="en-IN" sz="1600" b="1" dirty="0" smtClean="0"/>
              <a:t>		Internet </a:t>
            </a:r>
            <a:r>
              <a:rPr lang="en-IN" sz="1600" b="1" dirty="0"/>
              <a:t>Explorer and Firefox</a:t>
            </a:r>
            <a:r>
              <a:rPr lang="en-IN" sz="1600" dirty="0"/>
              <a:t>: Maximum of 50 cookies per domain.</a:t>
            </a:r>
          </a:p>
          <a:p>
            <a:pPr>
              <a:buNone/>
            </a:pPr>
            <a:r>
              <a:rPr lang="en-IN" sz="1600" b="1" dirty="0" smtClean="0"/>
              <a:t>		Opera</a:t>
            </a:r>
            <a:r>
              <a:rPr lang="en-IN" sz="1600" dirty="0"/>
              <a:t>: Maximum of 30 cookies per </a:t>
            </a:r>
            <a:r>
              <a:rPr lang="en-IN" sz="1600" dirty="0" smtClean="0"/>
              <a:t>domain.</a:t>
            </a:r>
          </a:p>
          <a:p>
            <a:pPr>
              <a:buNone/>
            </a:pPr>
            <a:r>
              <a:rPr lang="en-IN" sz="1600" b="1" dirty="0"/>
              <a:t>	</a:t>
            </a:r>
            <a:r>
              <a:rPr lang="en-IN" sz="1600" b="1" dirty="0" smtClean="0"/>
              <a:t>	Safari </a:t>
            </a:r>
            <a:r>
              <a:rPr lang="en-IN" sz="1600" b="1" dirty="0"/>
              <a:t>&amp; Google Chrome</a:t>
            </a:r>
            <a:r>
              <a:rPr lang="en-IN" sz="1600" dirty="0"/>
              <a:t>: No limit of cookies per </a:t>
            </a:r>
            <a:r>
              <a:rPr lang="en-IN" sz="1600" dirty="0" smtClean="0"/>
              <a:t>domain.</a:t>
            </a:r>
          </a:p>
          <a:p>
            <a:pPr>
              <a:buAutoNum type="arabicPeriod" startAt="4"/>
            </a:pPr>
            <a:r>
              <a:rPr lang="en-IN" sz="1600" dirty="0" smtClean="0"/>
              <a:t>When </a:t>
            </a:r>
            <a:r>
              <a:rPr lang="en-IN" sz="1600" dirty="0"/>
              <a:t>the number of cookies exceeds the maximum limit, the browser begins to eliminate old cookies using the </a:t>
            </a:r>
            <a:r>
              <a:rPr lang="en-IN" sz="1600" b="1" i="1" dirty="0"/>
              <a:t>least recently used (LRU)</a:t>
            </a:r>
            <a:r>
              <a:rPr lang="en-IN" sz="1600" dirty="0"/>
              <a:t> method, thus vacating space for new </a:t>
            </a:r>
            <a:r>
              <a:rPr lang="en-IN" sz="1600" dirty="0" smtClean="0"/>
              <a:t>cookies.</a:t>
            </a:r>
          </a:p>
          <a:p>
            <a:pPr>
              <a:buAutoNum type="arabicPeriod" startAt="4"/>
            </a:pPr>
            <a:r>
              <a:rPr lang="en-IN" sz="1600" dirty="0" smtClean="0"/>
              <a:t>There </a:t>
            </a:r>
            <a:r>
              <a:rPr lang="en-IN" sz="1600" dirty="0"/>
              <a:t>is also a size upper limit for cookies, its around </a:t>
            </a:r>
            <a:r>
              <a:rPr lang="en-IN" sz="1600" b="1" dirty="0"/>
              <a:t>4KB(4096 bytes)</a:t>
            </a:r>
            <a:r>
              <a:rPr lang="en-IN" sz="1600" dirty="0"/>
              <a:t>, this size </a:t>
            </a:r>
            <a:r>
              <a:rPr lang="en-IN" sz="1600" dirty="0" err="1"/>
              <a:t>upperlimit</a:t>
            </a:r>
            <a:r>
              <a:rPr lang="en-IN" sz="1600" dirty="0"/>
              <a:t> is applicable to all cookies for a domain, and not per cookie. Any cookie exceeding this size </a:t>
            </a:r>
            <a:r>
              <a:rPr lang="en-IN" sz="1600" dirty="0" err="1"/>
              <a:t>upperlimit</a:t>
            </a:r>
            <a:r>
              <a:rPr lang="en-IN" sz="1600" dirty="0"/>
              <a:t> gets </a:t>
            </a:r>
            <a:r>
              <a:rPr lang="en-IN" sz="1600" dirty="0" smtClean="0"/>
              <a:t>dropped.</a:t>
            </a:r>
          </a:p>
          <a:p>
            <a:pPr>
              <a:buAutoNum type="arabicPeriod" startAt="4"/>
            </a:pPr>
            <a:r>
              <a:rPr lang="en-IN" sz="1600" dirty="0" smtClean="0"/>
              <a:t>Cookies </a:t>
            </a:r>
            <a:r>
              <a:rPr lang="en-IN" sz="1600" dirty="0"/>
              <a:t>can be turned off and completely removed from the hard disk. </a:t>
            </a:r>
            <a:r>
              <a:rPr lang="en-IN" sz="1600" dirty="0" err="1"/>
              <a:t>Eg</a:t>
            </a:r>
            <a:r>
              <a:rPr lang="en-IN" sz="1600" dirty="0"/>
              <a:t>: for Firefox browser visit </a:t>
            </a:r>
            <a:r>
              <a:rPr lang="en-IN" sz="1600" b="1" dirty="0"/>
              <a:t>Tools =&gt; Options =&gt; Privacy</a:t>
            </a:r>
            <a:r>
              <a:rPr lang="en-IN" sz="1600" dirty="0"/>
              <a:t> where you have the option to block all cookies from any websites. Similarly all other browsers have a such options within their privacy settings.</a:t>
            </a:r>
          </a:p>
          <a:p>
            <a:endParaRPr lang="en-IN"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Attributes of JavaScript </a:t>
            </a:r>
            <a:r>
              <a:rPr lang="en-IN" dirty="0" smtClean="0"/>
              <a:t>Cookies</a:t>
            </a:r>
            <a:endParaRPr lang="en-IN" dirty="0"/>
          </a:p>
        </p:txBody>
      </p:sp>
      <p:sp>
        <p:nvSpPr>
          <p:cNvPr id="3" name="Content Placeholder 2"/>
          <p:cNvSpPr>
            <a:spLocks noGrp="1"/>
          </p:cNvSpPr>
          <p:nvPr>
            <p:ph idx="1"/>
          </p:nvPr>
        </p:nvSpPr>
        <p:spPr/>
        <p:txBody>
          <a:bodyPr>
            <a:normAutofit/>
          </a:bodyPr>
          <a:lstStyle/>
          <a:p>
            <a:r>
              <a:rPr lang="en-IN" sz="2000" dirty="0" smtClean="0"/>
              <a:t>name = value; [expires=date]; [path=path]; [domain=</a:t>
            </a:r>
            <a:r>
              <a:rPr lang="en-IN" sz="2000" dirty="0" err="1" smtClean="0"/>
              <a:t>domainname</a:t>
            </a:r>
            <a:r>
              <a:rPr lang="en-IN" sz="2000" dirty="0" smtClean="0"/>
              <a:t>]; [secure]</a:t>
            </a:r>
          </a:p>
          <a:p>
            <a:r>
              <a:rPr lang="en-IN" sz="2000" dirty="0" err="1" smtClean="0"/>
              <a:t>Javascript</a:t>
            </a:r>
            <a:r>
              <a:rPr lang="en-IN" sz="2000" dirty="0" smtClean="0"/>
              <a:t> </a:t>
            </a:r>
            <a:r>
              <a:rPr lang="en-IN" sz="2000" dirty="0"/>
              <a:t>Cookies: Functions </a:t>
            </a:r>
            <a:r>
              <a:rPr lang="en-IN" sz="2000" i="1" dirty="0"/>
              <a:t>escape()</a:t>
            </a:r>
            <a:r>
              <a:rPr lang="en-IN" sz="2000" dirty="0"/>
              <a:t> and </a:t>
            </a:r>
            <a:r>
              <a:rPr lang="en-IN" sz="2000" i="1" dirty="0" err="1"/>
              <a:t>unescape</a:t>
            </a:r>
            <a:r>
              <a:rPr lang="en-IN" sz="2000" i="1" dirty="0"/>
              <a:t>()</a:t>
            </a:r>
            <a:endParaRPr lang="en-IN" sz="2000" dirty="0"/>
          </a:p>
          <a:p>
            <a:r>
              <a:rPr lang="en-IN" sz="2000" b="1" i="1" dirty="0" smtClean="0"/>
              <a:t>escape</a:t>
            </a:r>
            <a:r>
              <a:rPr lang="en-IN" sz="2000" b="1" i="1" dirty="0"/>
              <a:t>()</a:t>
            </a:r>
            <a:r>
              <a:rPr lang="en-IN" sz="2000" dirty="0"/>
              <a:t> and </a:t>
            </a:r>
            <a:r>
              <a:rPr lang="en-IN" sz="2000" b="1" i="1" dirty="0" err="1"/>
              <a:t>unescape</a:t>
            </a:r>
            <a:r>
              <a:rPr lang="en-IN" sz="2000" b="1" i="1" dirty="0"/>
              <a:t>()</a:t>
            </a:r>
            <a:r>
              <a:rPr lang="en-IN" sz="2000" dirty="0"/>
              <a:t> are built-in and used for encoding and decoding purposes.</a:t>
            </a:r>
          </a:p>
          <a:p>
            <a:r>
              <a:rPr lang="en-IN" sz="2000" dirty="0"/>
              <a:t>escape() function is used to encode the characters that are not text or numbers into the hexadecimal equivalent of their character in </a:t>
            </a:r>
            <a:r>
              <a:rPr lang="en-IN" sz="2000" b="1" dirty="0"/>
              <a:t>Latin-1</a:t>
            </a:r>
            <a:r>
              <a:rPr lang="en-IN" sz="2000" dirty="0"/>
              <a:t> character set, preceding with a character </a:t>
            </a:r>
            <a:r>
              <a:rPr lang="en-IN" sz="2000" b="1" dirty="0"/>
              <a:t>%</a:t>
            </a:r>
            <a:r>
              <a:rPr lang="en-IN" sz="2000" dirty="0"/>
              <a:t>.</a:t>
            </a:r>
          </a:p>
          <a:p>
            <a:r>
              <a:rPr lang="en-IN" sz="2000" dirty="0" err="1"/>
              <a:t>unescape</a:t>
            </a:r>
            <a:r>
              <a:rPr lang="en-IN" sz="2000" dirty="0"/>
              <a:t>() function is used while retrieving the cookie, it converts the encoded data to plain text</a:t>
            </a:r>
            <a:r>
              <a:rPr lang="en-IN" sz="2000" dirty="0" smtClean="0"/>
              <a:t>.</a:t>
            </a:r>
          </a:p>
          <a:p>
            <a:endParaRPr lang="en-IN" sz="2000" dirty="0"/>
          </a:p>
          <a:p>
            <a:pPr>
              <a:buNone/>
            </a:pPr>
            <a:endParaRPr lang="en-IN"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t>
            </a:r>
            <a:endParaRPr lang="en-IN" dirty="0"/>
          </a:p>
        </p:txBody>
      </p:sp>
      <p:sp>
        <p:nvSpPr>
          <p:cNvPr id="3" name="Content Placeholder 2"/>
          <p:cNvSpPr>
            <a:spLocks noGrp="1"/>
          </p:cNvSpPr>
          <p:nvPr>
            <p:ph idx="1"/>
          </p:nvPr>
        </p:nvSpPr>
        <p:spPr/>
        <p:txBody>
          <a:bodyPr>
            <a:normAutofit lnSpcReduction="10000"/>
          </a:bodyPr>
          <a:lstStyle/>
          <a:p>
            <a:pPr algn="just"/>
            <a:r>
              <a:rPr lang="en-IN" dirty="0"/>
              <a:t>Document Object Model (DOM) is a programming interface for HTML and XML documents</a:t>
            </a:r>
            <a:r>
              <a:rPr lang="en-IN" dirty="0" smtClean="0"/>
              <a:t>.</a:t>
            </a:r>
          </a:p>
          <a:p>
            <a:pPr algn="just"/>
            <a:r>
              <a:rPr lang="en-IN" dirty="0" smtClean="0"/>
              <a:t>It </a:t>
            </a:r>
            <a:r>
              <a:rPr lang="en-IN" dirty="0"/>
              <a:t>represents the page so that programs can change the document structure, style, and content. </a:t>
            </a:r>
            <a:endParaRPr lang="en-IN" dirty="0" smtClean="0"/>
          </a:p>
          <a:p>
            <a:pPr algn="just"/>
            <a:r>
              <a:rPr lang="en-IN" dirty="0" smtClean="0"/>
              <a:t>The </a:t>
            </a:r>
            <a:r>
              <a:rPr lang="en-IN" dirty="0"/>
              <a:t>DOM represents the document as nodes and objects. That way, programming languages can connect to the page.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DOM and </a:t>
            </a:r>
            <a:r>
              <a:rPr lang="en-IN" dirty="0" smtClean="0"/>
              <a:t>JavaScript</a:t>
            </a:r>
            <a:endParaRPr lang="en-IN" dirty="0"/>
          </a:p>
        </p:txBody>
      </p:sp>
      <p:sp>
        <p:nvSpPr>
          <p:cNvPr id="3" name="Content Placeholder 2"/>
          <p:cNvSpPr>
            <a:spLocks noGrp="1"/>
          </p:cNvSpPr>
          <p:nvPr>
            <p:ph idx="1"/>
          </p:nvPr>
        </p:nvSpPr>
        <p:spPr/>
        <p:txBody>
          <a:bodyPr>
            <a:normAutofit/>
          </a:bodyPr>
          <a:lstStyle/>
          <a:p>
            <a:pPr algn="ctr">
              <a:buNone/>
            </a:pPr>
            <a:endParaRPr lang="en-IN" sz="2400" dirty="0" smtClean="0"/>
          </a:p>
          <a:p>
            <a:pPr algn="ctr">
              <a:buNone/>
            </a:pPr>
            <a:r>
              <a:rPr lang="en-IN" sz="2400" dirty="0" smtClean="0"/>
              <a:t>API </a:t>
            </a:r>
            <a:r>
              <a:rPr lang="en-IN" sz="2400" dirty="0"/>
              <a:t>(HTML or XML page) = DOM + JS (scripting language)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Access the DOM</a:t>
            </a:r>
            <a:r>
              <a:rPr lang="en-IN" dirty="0" smtClean="0"/>
              <a:t>?</a:t>
            </a:r>
            <a:endParaRPr lang="en-IN" dirty="0"/>
          </a:p>
        </p:txBody>
      </p:sp>
      <p:sp>
        <p:nvSpPr>
          <p:cNvPr id="3" name="Content Placeholder 2"/>
          <p:cNvSpPr>
            <a:spLocks noGrp="1"/>
          </p:cNvSpPr>
          <p:nvPr>
            <p:ph idx="1"/>
          </p:nvPr>
        </p:nvSpPr>
        <p:spPr/>
        <p:txBody>
          <a:bodyPr/>
          <a:lstStyle/>
          <a:p>
            <a:r>
              <a:rPr lang="en-IN" dirty="0" smtClean="0"/>
              <a:t>&lt;script&gt;</a:t>
            </a:r>
            <a:r>
              <a:rPr lang="en-IN" dirty="0"/>
              <a:t> element or included in the web page by means of a script loading instruction–you can immediately begin using the API for the </a:t>
            </a:r>
            <a:r>
              <a:rPr lang="en-IN" dirty="0">
                <a:hlinkClick r:id="rId2" tooltip="DOM/document"/>
              </a:rPr>
              <a:t>document</a:t>
            </a:r>
            <a:r>
              <a:rPr lang="en-IN" dirty="0"/>
              <a:t> or </a:t>
            </a:r>
            <a:r>
              <a:rPr lang="en-IN" dirty="0">
                <a:hlinkClick r:id="rId3" tooltip="DOM/window"/>
              </a:rPr>
              <a:t>window</a:t>
            </a:r>
            <a:r>
              <a:rPr lang="en-IN" dirty="0"/>
              <a:t> elements to manipulate the document itself or to get at the children of that document, which are the various elements in the web page.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Most </a:t>
            </a:r>
            <a:r>
              <a:rPr lang="en-IN" dirty="0"/>
              <a:t>commonly-used </a:t>
            </a:r>
            <a:r>
              <a:rPr lang="en-IN" dirty="0" smtClean="0"/>
              <a:t>interfaces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3005137" y="1924844"/>
            <a:ext cx="3133725"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Selector</a:t>
            </a:r>
            <a:endParaRPr lang="en-IN" dirty="0"/>
          </a:p>
        </p:txBody>
      </p:sp>
      <p:sp>
        <p:nvSpPr>
          <p:cNvPr id="3" name="Content Placeholder 2"/>
          <p:cNvSpPr>
            <a:spLocks noGrp="1"/>
          </p:cNvSpPr>
          <p:nvPr>
            <p:ph idx="1"/>
          </p:nvPr>
        </p:nvSpPr>
        <p:spPr/>
        <p:txBody>
          <a:bodyPr>
            <a:normAutofit/>
          </a:bodyPr>
          <a:lstStyle/>
          <a:p>
            <a:r>
              <a:rPr lang="en-IN" sz="2800" dirty="0" err="1" smtClean="0"/>
              <a:t>document.getElementById</a:t>
            </a:r>
            <a:r>
              <a:rPr lang="en-IN" sz="2800" dirty="0" smtClean="0"/>
              <a:t>(</a:t>
            </a:r>
            <a:r>
              <a:rPr lang="en-IN" sz="2800" dirty="0" err="1" smtClean="0"/>
              <a:t>id_string</a:t>
            </a:r>
            <a:r>
              <a:rPr lang="en-IN" sz="2800" dirty="0" smtClean="0"/>
              <a:t>)</a:t>
            </a:r>
          </a:p>
          <a:p>
            <a:r>
              <a:rPr lang="en-IN" sz="2800" dirty="0" err="1" smtClean="0"/>
              <a:t>document.getElementById</a:t>
            </a:r>
            <a:r>
              <a:rPr lang="en-IN" sz="2800" dirty="0" smtClean="0"/>
              <a:t>(</a:t>
            </a:r>
            <a:r>
              <a:rPr lang="en-IN" sz="2800" dirty="0" err="1" smtClean="0"/>
              <a:t>id_string</a:t>
            </a:r>
            <a:r>
              <a:rPr lang="en-IN" sz="2800" dirty="0" smtClean="0"/>
              <a:t>)</a:t>
            </a:r>
          </a:p>
          <a:p>
            <a:r>
              <a:rPr lang="en-IN" sz="2800" dirty="0" err="1" smtClean="0"/>
              <a:t>document.getElementsByClassName</a:t>
            </a:r>
            <a:r>
              <a:rPr lang="en-IN" sz="2800" dirty="0" smtClean="0"/>
              <a:t>("</a:t>
            </a:r>
            <a:r>
              <a:rPr lang="en-IN" sz="2800" dirty="0" err="1" smtClean="0"/>
              <a:t>class_values</a:t>
            </a:r>
            <a:r>
              <a:rPr lang="en-IN" sz="2800" dirty="0" smtClean="0"/>
              <a:t>")</a:t>
            </a:r>
          </a:p>
          <a:p>
            <a:r>
              <a:rPr lang="en-IN" sz="2800" dirty="0" err="1" smtClean="0"/>
              <a:t>document.getElementsByName</a:t>
            </a:r>
            <a:r>
              <a:rPr lang="en-IN" sz="2800" dirty="0" smtClean="0"/>
              <a:t>("</a:t>
            </a:r>
            <a:r>
              <a:rPr lang="en-IN" sz="2800" dirty="0" err="1" smtClean="0"/>
              <a:t>name_value</a:t>
            </a:r>
            <a:r>
              <a:rPr lang="en-IN" sz="2800" dirty="0" smtClean="0"/>
              <a:t>")</a:t>
            </a:r>
            <a:endParaRPr lang="en-IN"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Selector using CSS</a:t>
            </a:r>
            <a:endParaRPr lang="en-IN" dirty="0"/>
          </a:p>
        </p:txBody>
      </p:sp>
      <p:sp>
        <p:nvSpPr>
          <p:cNvPr id="3" name="Content Placeholder 2"/>
          <p:cNvSpPr>
            <a:spLocks noGrp="1"/>
          </p:cNvSpPr>
          <p:nvPr>
            <p:ph idx="1"/>
          </p:nvPr>
        </p:nvSpPr>
        <p:spPr/>
        <p:txBody>
          <a:bodyPr>
            <a:normAutofit/>
          </a:bodyPr>
          <a:lstStyle/>
          <a:p>
            <a:r>
              <a:rPr lang="en-IN" sz="2800" dirty="0" err="1" smtClean="0"/>
              <a:t>document.querySelector</a:t>
            </a:r>
            <a:r>
              <a:rPr lang="en-IN" sz="2800" dirty="0" smtClean="0"/>
              <a:t>(</a:t>
            </a:r>
            <a:r>
              <a:rPr lang="en-IN" sz="2800" dirty="0" err="1" smtClean="0"/>
              <a:t>css_selector</a:t>
            </a:r>
            <a:r>
              <a:rPr lang="en-IN" sz="2800" dirty="0" smtClean="0"/>
              <a:t>)</a:t>
            </a:r>
          </a:p>
          <a:p>
            <a:r>
              <a:rPr lang="en-IN" sz="2800" dirty="0" err="1" smtClean="0"/>
              <a:t>document.querySelectorAll</a:t>
            </a:r>
            <a:r>
              <a:rPr lang="en-IN" sz="2800" dirty="0" smtClean="0"/>
              <a:t>(</a:t>
            </a:r>
            <a:r>
              <a:rPr lang="en-IN" sz="2800" dirty="0" err="1" smtClean="0"/>
              <a:t>css_selector</a:t>
            </a:r>
            <a:r>
              <a:rPr lang="en-IN" sz="2800" dirty="0" smtClean="0"/>
              <a:t>)</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Object</a:t>
            </a:r>
            <a:endParaRPr lang="en-IN" dirty="0"/>
          </a:p>
        </p:txBody>
      </p:sp>
      <p:sp>
        <p:nvSpPr>
          <p:cNvPr id="3" name="Content Placeholder 2"/>
          <p:cNvSpPr>
            <a:spLocks noGrp="1"/>
          </p:cNvSpPr>
          <p:nvPr>
            <p:ph idx="1"/>
          </p:nvPr>
        </p:nvSpPr>
        <p:spPr/>
        <p:txBody>
          <a:bodyPr/>
          <a:lstStyle/>
          <a:p>
            <a:r>
              <a:rPr lang="en-IN" dirty="0" smtClean="0"/>
              <a:t>Built-in </a:t>
            </a:r>
            <a:r>
              <a:rPr lang="en-IN" i="1" u="sng" dirty="0" smtClean="0"/>
              <a:t>Number</a:t>
            </a:r>
            <a:r>
              <a:rPr lang="en-IN" dirty="0" smtClean="0"/>
              <a:t> object </a:t>
            </a:r>
            <a:r>
              <a:rPr lang="en-IN" dirty="0"/>
              <a:t>has properties for numerical constants, such as maximum value, not-a-number, and infinity</a:t>
            </a: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DOM: Create/Insert HTML </a:t>
            </a:r>
            <a:r>
              <a:rPr lang="en-IN" dirty="0" smtClean="0"/>
              <a:t>Element</a:t>
            </a:r>
            <a:endParaRPr lang="en-IN" dirty="0"/>
          </a:p>
        </p:txBody>
      </p:sp>
      <p:sp>
        <p:nvSpPr>
          <p:cNvPr id="3" name="Content Placeholder 2"/>
          <p:cNvSpPr>
            <a:spLocks noGrp="1"/>
          </p:cNvSpPr>
          <p:nvPr>
            <p:ph idx="1"/>
          </p:nvPr>
        </p:nvSpPr>
        <p:spPr/>
        <p:txBody>
          <a:bodyPr>
            <a:normAutofit/>
          </a:bodyPr>
          <a:lstStyle/>
          <a:p>
            <a:r>
              <a:rPr lang="en-IN" sz="2800" dirty="0" err="1" smtClean="0"/>
              <a:t>document.createElement</a:t>
            </a:r>
            <a:endParaRPr lang="en-IN" sz="2800" dirty="0" smtClean="0"/>
          </a:p>
          <a:p>
            <a:r>
              <a:rPr lang="en-IN" sz="2800" dirty="0" err="1" smtClean="0"/>
              <a:t>insertAdjacentElement</a:t>
            </a:r>
            <a:endParaRPr lang="en-IN" sz="2800" dirty="0" smtClean="0"/>
          </a:p>
          <a:p>
            <a:r>
              <a:rPr lang="en-IN" sz="2800" dirty="0" err="1" smtClean="0"/>
              <a:t>appendChild</a:t>
            </a:r>
            <a:endParaRPr lang="en-IN" sz="2800" dirty="0" smtClean="0"/>
          </a:p>
          <a:p>
            <a:r>
              <a:rPr lang="en-IN" sz="2800" dirty="0" err="1" smtClean="0"/>
              <a:t>insertBefore</a:t>
            </a:r>
            <a:endParaRPr lang="en-IN"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 Events</a:t>
            </a:r>
            <a:endParaRPr lang="en-IN" dirty="0"/>
          </a:p>
        </p:txBody>
      </p:sp>
      <p:sp>
        <p:nvSpPr>
          <p:cNvPr id="3" name="Content Placeholder 2"/>
          <p:cNvSpPr>
            <a:spLocks noGrp="1"/>
          </p:cNvSpPr>
          <p:nvPr>
            <p:ph idx="1"/>
          </p:nvPr>
        </p:nvSpPr>
        <p:spPr/>
        <p:txBody>
          <a:bodyPr>
            <a:noAutofit/>
          </a:bodyPr>
          <a:lstStyle/>
          <a:p>
            <a:r>
              <a:rPr lang="en-IN" sz="2000" dirty="0" smtClean="0">
                <a:latin typeface="Cambria" pitchFamily="18" charset="0"/>
              </a:rPr>
              <a:t>Events</a:t>
            </a:r>
          </a:p>
          <a:p>
            <a:pPr lvl="1"/>
            <a:r>
              <a:rPr lang="en-IN" sz="2000" dirty="0" smtClean="0">
                <a:latin typeface="Cambria" pitchFamily="18" charset="0"/>
              </a:rPr>
              <a:t>GUI </a:t>
            </a:r>
            <a:r>
              <a:rPr lang="en-IN" sz="2000" dirty="0">
                <a:latin typeface="Cambria" pitchFamily="18" charset="0"/>
              </a:rPr>
              <a:t>elements are actionable. These actions are called events. For example, a button can be pressed, menu item can be selected, check box can be clicked, window can be resized or </a:t>
            </a:r>
            <a:r>
              <a:rPr lang="en-IN" sz="2000" dirty="0" smtClean="0">
                <a:latin typeface="Cambria" pitchFamily="18" charset="0"/>
              </a:rPr>
              <a:t>scrolled.</a:t>
            </a:r>
          </a:p>
          <a:p>
            <a:pPr lvl="1"/>
            <a:r>
              <a:rPr lang="en-IN" sz="2000" dirty="0" smtClean="0">
                <a:latin typeface="Cambria" pitchFamily="18" charset="0"/>
              </a:rPr>
              <a:t>Browser </a:t>
            </a:r>
            <a:r>
              <a:rPr lang="en-IN" sz="2000" dirty="0">
                <a:latin typeface="Cambria" pitchFamily="18" charset="0"/>
              </a:rPr>
              <a:t>keeps track of events. For example, when a button is pressed, browser knows, and will invoke the “event”.</a:t>
            </a:r>
          </a:p>
          <a:p>
            <a:r>
              <a:rPr lang="en-IN" sz="2000" dirty="0">
                <a:latin typeface="Cambria" pitchFamily="18" charset="0"/>
              </a:rPr>
              <a:t>Event </a:t>
            </a:r>
            <a:r>
              <a:rPr lang="en-IN" sz="2000" dirty="0" smtClean="0">
                <a:latin typeface="Cambria" pitchFamily="18" charset="0"/>
              </a:rPr>
              <a:t>Handler</a:t>
            </a:r>
          </a:p>
          <a:p>
            <a:pPr lvl="1"/>
            <a:r>
              <a:rPr lang="en-IN" sz="2000" dirty="0" smtClean="0">
                <a:latin typeface="Cambria" pitchFamily="18" charset="0"/>
              </a:rPr>
              <a:t>For </a:t>
            </a:r>
            <a:r>
              <a:rPr lang="en-IN" sz="2000" dirty="0">
                <a:latin typeface="Cambria" pitchFamily="18" charset="0"/>
              </a:rPr>
              <a:t>each event, the </a:t>
            </a:r>
            <a:r>
              <a:rPr lang="en-IN" sz="2000" dirty="0" err="1">
                <a:latin typeface="Cambria" pitchFamily="18" charset="0"/>
              </a:rPr>
              <a:t>programer</a:t>
            </a:r>
            <a:r>
              <a:rPr lang="en-IN" sz="2000" dirty="0">
                <a:latin typeface="Cambria" pitchFamily="18" charset="0"/>
              </a:rPr>
              <a:t> (you) need to attach to it a function, so that when the event happens, the function runs, as a response. This function is called the “event handler”, for that </a:t>
            </a:r>
            <a:r>
              <a:rPr lang="en-IN" sz="2000" dirty="0" smtClean="0">
                <a:latin typeface="Cambria" pitchFamily="18" charset="0"/>
              </a:rPr>
              <a:t>event.</a:t>
            </a:r>
          </a:p>
          <a:p>
            <a:pPr lvl="1"/>
            <a:r>
              <a:rPr lang="en-IN" sz="2000" dirty="0" smtClean="0">
                <a:latin typeface="Cambria" pitchFamily="18" charset="0"/>
              </a:rPr>
              <a:t>Here's </a:t>
            </a:r>
            <a:r>
              <a:rPr lang="en-IN" sz="2000" dirty="0">
                <a:latin typeface="Cambria" pitchFamily="18" charset="0"/>
              </a:rPr>
              <a:t>a example of JavaScript code that attaches a function to a event named “click”, of a button element.</a:t>
            </a:r>
          </a:p>
          <a:p>
            <a:endParaRPr lang="en-IN" sz="2000" dirty="0">
              <a:latin typeface="Cambri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Window Events</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2050" name="Picture 2"/>
          <p:cNvPicPr>
            <a:picLocks noChangeAspect="1" noChangeArrowheads="1"/>
          </p:cNvPicPr>
          <p:nvPr/>
        </p:nvPicPr>
        <p:blipFill>
          <a:blip r:embed="rId2"/>
          <a:srcRect l="27452" t="21484" r="27525" b="26758"/>
          <a:stretch>
            <a:fillRect/>
          </a:stretch>
        </p:blipFill>
        <p:spPr bwMode="auto">
          <a:xfrm>
            <a:off x="500034" y="1643050"/>
            <a:ext cx="8072494" cy="442915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 Events</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3077" name="Picture 5"/>
          <p:cNvPicPr>
            <a:picLocks noChangeAspect="1" noChangeArrowheads="1"/>
          </p:cNvPicPr>
          <p:nvPr/>
        </p:nvPicPr>
        <p:blipFill>
          <a:blip r:embed="rId2"/>
          <a:srcRect l="27489" t="18750" r="28038" b="43164"/>
          <a:stretch>
            <a:fillRect/>
          </a:stretch>
        </p:blipFill>
        <p:spPr bwMode="auto">
          <a:xfrm>
            <a:off x="571472" y="1714488"/>
            <a:ext cx="7858180" cy="4429156"/>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Keyboard Events</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4098" name="Picture 2"/>
          <p:cNvPicPr>
            <a:picLocks noChangeAspect="1" noChangeArrowheads="1"/>
          </p:cNvPicPr>
          <p:nvPr/>
        </p:nvPicPr>
        <p:blipFill>
          <a:blip r:embed="rId2"/>
          <a:srcRect l="26903" t="37109" r="27525" b="49219"/>
          <a:stretch>
            <a:fillRect/>
          </a:stretch>
        </p:blipFill>
        <p:spPr bwMode="auto">
          <a:xfrm>
            <a:off x="1142976" y="2857496"/>
            <a:ext cx="5929354" cy="100013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Mouse Events</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5122" name="Picture 2"/>
          <p:cNvPicPr>
            <a:picLocks noChangeAspect="1" noChangeArrowheads="1"/>
          </p:cNvPicPr>
          <p:nvPr/>
        </p:nvPicPr>
        <p:blipFill>
          <a:blip r:embed="rId2"/>
          <a:srcRect l="27452" t="22461" r="28075" b="21875"/>
          <a:stretch>
            <a:fillRect/>
          </a:stretch>
        </p:blipFill>
        <p:spPr bwMode="auto">
          <a:xfrm>
            <a:off x="500034" y="1643050"/>
            <a:ext cx="8072494" cy="435771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 Events</a:t>
            </a:r>
            <a:endParaRPr lang="en-IN" dirty="0"/>
          </a:p>
        </p:txBody>
      </p:sp>
      <p:sp>
        <p:nvSpPr>
          <p:cNvPr id="3" name="Content Placeholder 2"/>
          <p:cNvSpPr>
            <a:spLocks noGrp="1"/>
          </p:cNvSpPr>
          <p:nvPr>
            <p:ph idx="1"/>
          </p:nvPr>
        </p:nvSpPr>
        <p:spPr>
          <a:xfrm>
            <a:off x="457200" y="1600200"/>
            <a:ext cx="8229600" cy="5257800"/>
          </a:xfrm>
        </p:spPr>
        <p:txBody>
          <a:bodyPr/>
          <a:lstStyle/>
          <a:p>
            <a:endParaRPr lang="en-IN" dirty="0"/>
          </a:p>
        </p:txBody>
      </p:sp>
      <p:pic>
        <p:nvPicPr>
          <p:cNvPr id="6146" name="Picture 2"/>
          <p:cNvPicPr>
            <a:picLocks noChangeAspect="1" noChangeArrowheads="1"/>
          </p:cNvPicPr>
          <p:nvPr/>
        </p:nvPicPr>
        <p:blipFill>
          <a:blip r:embed="rId2"/>
          <a:srcRect l="27453" t="7812" r="28074" b="6250"/>
          <a:stretch>
            <a:fillRect/>
          </a:stretch>
        </p:blipFill>
        <p:spPr bwMode="auto">
          <a:xfrm>
            <a:off x="428596" y="1580428"/>
            <a:ext cx="7858180" cy="527757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AJAX</a:t>
            </a:r>
            <a:endParaRPr lang="en-IN" dirty="0"/>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Technologies</a:t>
            </a:r>
            <a:endParaRPr lang="en-IN" dirty="0"/>
          </a:p>
        </p:txBody>
      </p:sp>
      <p:sp>
        <p:nvSpPr>
          <p:cNvPr id="3" name="Content Placeholder 2"/>
          <p:cNvSpPr>
            <a:spLocks noGrp="1"/>
          </p:cNvSpPr>
          <p:nvPr>
            <p:ph idx="1"/>
          </p:nvPr>
        </p:nvSpPr>
        <p:spPr/>
        <p:txBody>
          <a:bodyPr>
            <a:normAutofit fontScale="77500" lnSpcReduction="20000"/>
          </a:bodyPr>
          <a:lstStyle/>
          <a:p>
            <a:r>
              <a:rPr lang="en-IN" dirty="0"/>
              <a:t>JavaScript</a:t>
            </a:r>
          </a:p>
          <a:p>
            <a:pPr lvl="1"/>
            <a:r>
              <a:rPr lang="en-IN" dirty="0"/>
              <a:t>Loosely typed scripting language.</a:t>
            </a:r>
          </a:p>
          <a:p>
            <a:pPr lvl="1"/>
            <a:r>
              <a:rPr lang="en-IN" dirty="0"/>
              <a:t>JavaScript function is called when an event occurs in a page.</a:t>
            </a:r>
          </a:p>
          <a:p>
            <a:pPr lvl="1"/>
            <a:r>
              <a:rPr lang="en-IN" dirty="0"/>
              <a:t>Glue for the whole AJAX operation.</a:t>
            </a:r>
          </a:p>
          <a:p>
            <a:r>
              <a:rPr lang="en-IN" dirty="0"/>
              <a:t>DOM</a:t>
            </a:r>
          </a:p>
          <a:p>
            <a:pPr lvl="1"/>
            <a:r>
              <a:rPr lang="en-IN" dirty="0"/>
              <a:t>API for accessing and manipulating structured documents.</a:t>
            </a:r>
          </a:p>
          <a:p>
            <a:pPr lvl="1"/>
            <a:r>
              <a:rPr lang="en-IN" dirty="0"/>
              <a:t>Represents the structure of XML and HTML documents.</a:t>
            </a:r>
          </a:p>
          <a:p>
            <a:r>
              <a:rPr lang="en-IN" dirty="0"/>
              <a:t>CSS</a:t>
            </a:r>
          </a:p>
          <a:p>
            <a:pPr lvl="1"/>
            <a:r>
              <a:rPr lang="en-IN" dirty="0"/>
              <a:t>Allows for a clear separation of the presentation style from the content and may be changed programmatically by JavaScript</a:t>
            </a:r>
          </a:p>
          <a:p>
            <a:r>
              <a:rPr lang="en-IN" dirty="0" err="1"/>
              <a:t>XMLHttpRequest</a:t>
            </a:r>
            <a:endParaRPr lang="en-IN" dirty="0"/>
          </a:p>
          <a:p>
            <a:pPr lvl="1"/>
            <a:r>
              <a:rPr lang="en-IN" dirty="0"/>
              <a:t>JavaScript object that performs asynchronous interaction with the server.</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WorkFlow</a:t>
            </a:r>
            <a:endParaRPr lang="en-IN" dirty="0"/>
          </a:p>
        </p:txBody>
      </p:sp>
      <p:pic>
        <p:nvPicPr>
          <p:cNvPr id="4" name="Content Placeholder 3" descr="ajax_how_it_works.png"/>
          <p:cNvPicPr>
            <a:picLocks noGrp="1" noChangeAspect="1"/>
          </p:cNvPicPr>
          <p:nvPr>
            <p:ph idx="1"/>
          </p:nvPr>
        </p:nvPicPr>
        <p:blipFill>
          <a:blip r:embed="rId2"/>
          <a:stretch>
            <a:fillRect/>
          </a:stretch>
        </p:blipFill>
        <p:spPr>
          <a:xfrm>
            <a:off x="1033904" y="2129848"/>
            <a:ext cx="7076191" cy="346666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Object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290259"/>
            <a:ext cx="8229600" cy="3145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Browser</a:t>
            </a:r>
            <a:endParaRPr lang="en-IN" dirty="0"/>
          </a:p>
        </p:txBody>
      </p:sp>
      <p:sp>
        <p:nvSpPr>
          <p:cNvPr id="3" name="Content Placeholder 2"/>
          <p:cNvSpPr>
            <a:spLocks noGrp="1"/>
          </p:cNvSpPr>
          <p:nvPr>
            <p:ph idx="1"/>
          </p:nvPr>
        </p:nvSpPr>
        <p:spPr/>
        <p:txBody>
          <a:bodyPr>
            <a:normAutofit/>
          </a:bodyPr>
          <a:lstStyle/>
          <a:p>
            <a:pPr>
              <a:buNone/>
            </a:pPr>
            <a:r>
              <a:rPr lang="en-IN" sz="2400" dirty="0" smtClean="0"/>
              <a:t>//Create AJAX Using </a:t>
            </a:r>
            <a:r>
              <a:rPr lang="en-IN" sz="2400" dirty="0" err="1" smtClean="0"/>
              <a:t>XMLHttpRequest</a:t>
            </a:r>
            <a:endParaRPr lang="en-IN" sz="2400" dirty="0" smtClean="0"/>
          </a:p>
          <a:p>
            <a:pPr>
              <a:buNone/>
            </a:pPr>
            <a:r>
              <a:rPr lang="en-IN" sz="2400" dirty="0" smtClean="0"/>
              <a:t>	</a:t>
            </a:r>
            <a:r>
              <a:rPr lang="en-IN" sz="2400" dirty="0" err="1" smtClean="0"/>
              <a:t>var</a:t>
            </a:r>
            <a:r>
              <a:rPr lang="en-IN" sz="2400" dirty="0" smtClean="0"/>
              <a:t> </a:t>
            </a:r>
            <a:r>
              <a:rPr lang="en-IN" sz="2400" dirty="0" err="1" smtClean="0"/>
              <a:t>ajaxRequest</a:t>
            </a:r>
            <a:r>
              <a:rPr lang="en-IN" sz="2400" dirty="0" smtClean="0"/>
              <a:t> = new </a:t>
            </a:r>
            <a:r>
              <a:rPr lang="en-IN" sz="2400" dirty="0" err="1" smtClean="0"/>
              <a:t>XMLHttpRequest</a:t>
            </a:r>
            <a:r>
              <a:rPr lang="en-IN" sz="2400" dirty="0" smtClean="0"/>
              <a:t>();</a:t>
            </a:r>
          </a:p>
          <a:p>
            <a:pPr>
              <a:buNone/>
            </a:pPr>
            <a:r>
              <a:rPr lang="en-IN" sz="2400" dirty="0" smtClean="0"/>
              <a:t>// Browser Support action</a:t>
            </a:r>
          </a:p>
          <a:p>
            <a:pPr>
              <a:buNone/>
            </a:pPr>
            <a:r>
              <a:rPr lang="en-IN" sz="2400" dirty="0" smtClean="0"/>
              <a:t>// Opera 8.0+, Firefox, Safari </a:t>
            </a:r>
          </a:p>
          <a:p>
            <a:pPr>
              <a:buNone/>
            </a:pPr>
            <a:r>
              <a:rPr lang="en-IN" sz="2400" dirty="0" smtClean="0"/>
              <a:t>	</a:t>
            </a:r>
            <a:r>
              <a:rPr lang="en-IN" sz="2400" dirty="0" err="1" smtClean="0"/>
              <a:t>ajaxRequest</a:t>
            </a:r>
            <a:r>
              <a:rPr lang="en-IN" sz="2400" dirty="0" smtClean="0"/>
              <a:t> = new </a:t>
            </a:r>
            <a:r>
              <a:rPr lang="en-IN" sz="2400" dirty="0" err="1" smtClean="0"/>
              <a:t>XMLHttpRequest</a:t>
            </a:r>
            <a:r>
              <a:rPr lang="en-IN" sz="2400" dirty="0" smtClean="0"/>
              <a:t>();</a:t>
            </a:r>
          </a:p>
          <a:p>
            <a:pPr>
              <a:buNone/>
            </a:pPr>
            <a:r>
              <a:rPr lang="en-IN" sz="2400" dirty="0" smtClean="0"/>
              <a:t>//Internet Explorer</a:t>
            </a:r>
          </a:p>
          <a:p>
            <a:pPr>
              <a:buNone/>
            </a:pPr>
            <a:r>
              <a:rPr lang="en-IN" sz="2400" dirty="0" err="1" smtClean="0"/>
              <a:t>ajaxRequest</a:t>
            </a:r>
            <a:r>
              <a:rPr lang="en-IN" sz="2400" dirty="0" smtClean="0"/>
              <a:t> = new </a:t>
            </a:r>
            <a:r>
              <a:rPr lang="en-IN" sz="2400" dirty="0" err="1" smtClean="0"/>
              <a:t>ActiveXObject</a:t>
            </a:r>
            <a:r>
              <a:rPr lang="en-IN" sz="2400" dirty="0" smtClean="0"/>
              <a:t>(“</a:t>
            </a:r>
            <a:r>
              <a:rPr lang="en-IN" sz="2400" dirty="0" err="1" smtClean="0"/>
              <a:t>param</a:t>
            </a:r>
            <a:r>
              <a:rPr lang="en-IN" sz="2400" dirty="0" smtClean="0"/>
              <a:t>");</a:t>
            </a:r>
          </a:p>
          <a:p>
            <a:pPr>
              <a:buNone/>
            </a:pPr>
            <a:r>
              <a:rPr lang="en-IN" sz="2400" dirty="0" err="1" smtClean="0"/>
              <a:t>Param</a:t>
            </a:r>
            <a:r>
              <a:rPr lang="en-IN" sz="2400" dirty="0" smtClean="0"/>
              <a:t> = </a:t>
            </a:r>
            <a:r>
              <a:rPr lang="en-IN" sz="2400" dirty="0" err="1" smtClean="0"/>
              <a:t>Microsoft.XMLHTTP</a:t>
            </a:r>
            <a:r>
              <a:rPr lang="en-IN" sz="2400" dirty="0" smtClean="0"/>
              <a:t>/ Msxml2.XMLHTTP</a:t>
            </a:r>
          </a:p>
          <a:p>
            <a:endParaRPr lang="en-IN"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Action</a:t>
            </a:r>
            <a:endParaRPr lang="en-IN" dirty="0"/>
          </a:p>
        </p:txBody>
      </p:sp>
      <p:sp>
        <p:nvSpPr>
          <p:cNvPr id="3" name="Content Placeholder 2"/>
          <p:cNvSpPr>
            <a:spLocks noGrp="1"/>
          </p:cNvSpPr>
          <p:nvPr>
            <p:ph idx="1"/>
          </p:nvPr>
        </p:nvSpPr>
        <p:spPr/>
        <p:txBody>
          <a:bodyPr>
            <a:noAutofit/>
          </a:bodyPr>
          <a:lstStyle/>
          <a:p>
            <a:r>
              <a:rPr lang="en-IN" sz="2400" dirty="0">
                <a:latin typeface="Cambria" pitchFamily="18" charset="0"/>
              </a:rPr>
              <a:t>Define instance of this </a:t>
            </a:r>
            <a:r>
              <a:rPr lang="en-IN" sz="2400" dirty="0" err="1">
                <a:latin typeface="Cambria" pitchFamily="18" charset="0"/>
              </a:rPr>
              <a:t>XMLHttpRequest</a:t>
            </a:r>
            <a:r>
              <a:rPr lang="en-IN" sz="2400" dirty="0">
                <a:latin typeface="Cambria" pitchFamily="18" charset="0"/>
              </a:rPr>
              <a:t> object</a:t>
            </a:r>
          </a:p>
          <a:p>
            <a:pPr lvl="1"/>
            <a:r>
              <a:rPr lang="en-IN" sz="2000" dirty="0" err="1">
                <a:latin typeface="Cambria" pitchFamily="18" charset="0"/>
              </a:rPr>
              <a:t>var</a:t>
            </a:r>
            <a:r>
              <a:rPr lang="en-IN" sz="2000" dirty="0" smtClean="0">
                <a:latin typeface="Cambria" pitchFamily="18" charset="0"/>
              </a:rPr>
              <a:t> </a:t>
            </a:r>
            <a:r>
              <a:rPr lang="en-IN" sz="2000" dirty="0" err="1" smtClean="0">
                <a:latin typeface="Cambria" pitchFamily="18" charset="0"/>
              </a:rPr>
              <a:t>xhr</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new</a:t>
            </a:r>
            <a:r>
              <a:rPr lang="en-IN" sz="2000" dirty="0" smtClean="0">
                <a:latin typeface="Cambria" pitchFamily="18" charset="0"/>
              </a:rPr>
              <a:t> </a:t>
            </a:r>
            <a:r>
              <a:rPr lang="en-IN" sz="2000" dirty="0" err="1" smtClean="0">
                <a:latin typeface="Cambria" pitchFamily="18" charset="0"/>
              </a:rPr>
              <a:t>XMLHttpRequest</a:t>
            </a:r>
            <a:r>
              <a:rPr lang="en-IN" sz="2000" dirty="0" smtClean="0">
                <a:latin typeface="Cambria" pitchFamily="18" charset="0"/>
              </a:rPr>
              <a:t>();</a:t>
            </a:r>
          </a:p>
          <a:p>
            <a:r>
              <a:rPr lang="en-IN" sz="2400" dirty="0">
                <a:latin typeface="Cambria" pitchFamily="18" charset="0"/>
              </a:rPr>
              <a:t>Initialize open() method</a:t>
            </a:r>
          </a:p>
          <a:p>
            <a:pPr lvl="1"/>
            <a:r>
              <a:rPr lang="en-IN" sz="2000" dirty="0" smtClean="0">
                <a:latin typeface="Cambria" pitchFamily="18" charset="0"/>
              </a:rPr>
              <a:t>open</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"method",</a:t>
            </a:r>
            <a:r>
              <a:rPr lang="en-IN" sz="2000" dirty="0" smtClean="0">
                <a:latin typeface="Cambria" pitchFamily="18" charset="0"/>
              </a:rPr>
              <a:t> </a:t>
            </a:r>
            <a:r>
              <a:rPr lang="en-IN" sz="2000" dirty="0">
                <a:latin typeface="Cambria" pitchFamily="18" charset="0"/>
              </a:rPr>
              <a:t>"URL"</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err="1" smtClean="0">
                <a:latin typeface="Cambria" pitchFamily="18" charset="0"/>
              </a:rPr>
              <a:t>asynchronous_flag</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"username"</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"password"</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r>
              <a:rPr lang="en-IN" sz="2000" dirty="0">
                <a:latin typeface="Cambria" pitchFamily="18" charset="0"/>
              </a:rPr>
              <a:t>]</a:t>
            </a:r>
            <a:r>
              <a:rPr lang="en-IN" sz="2000" dirty="0" smtClean="0">
                <a:latin typeface="Cambria" pitchFamily="18" charset="0"/>
              </a:rPr>
              <a:t> )</a:t>
            </a:r>
          </a:p>
          <a:p>
            <a:r>
              <a:rPr lang="en-IN" sz="2400" dirty="0">
                <a:latin typeface="Cambria" pitchFamily="18" charset="0"/>
              </a:rPr>
              <a:t>Request send using send() method</a:t>
            </a:r>
          </a:p>
          <a:p>
            <a:pPr lvl="1"/>
            <a:r>
              <a:rPr lang="en-IN" sz="2000" dirty="0" err="1" smtClean="0">
                <a:latin typeface="Cambria" pitchFamily="18" charset="0"/>
              </a:rPr>
              <a:t>variable.send</a:t>
            </a:r>
            <a:endParaRPr lang="en-IN" sz="2000" dirty="0" smtClean="0">
              <a:latin typeface="Cambria" pitchFamily="18" charset="0"/>
            </a:endParaRPr>
          </a:p>
          <a:p>
            <a:r>
              <a:rPr lang="en-IN" sz="2400" dirty="0" err="1">
                <a:latin typeface="Cambria" pitchFamily="18" charset="0"/>
              </a:rPr>
              <a:t>onreadystatechange</a:t>
            </a:r>
            <a:endParaRPr lang="en-IN" sz="2400" dirty="0">
              <a:latin typeface="Cambria" pitchFamily="18" charset="0"/>
            </a:endParaRPr>
          </a:p>
          <a:p>
            <a:pPr lvl="1" algn="just"/>
            <a:r>
              <a:rPr lang="en-IN" sz="2000" dirty="0">
                <a:latin typeface="Cambria" pitchFamily="18" charset="0"/>
              </a:rPr>
              <a:t>Before you calling send method, Using </a:t>
            </a:r>
            <a:r>
              <a:rPr lang="en-IN" sz="2000" dirty="0" err="1" smtClean="0">
                <a:latin typeface="Cambria" pitchFamily="18" charset="0"/>
              </a:rPr>
              <a:t>onreadystatechange</a:t>
            </a:r>
            <a:r>
              <a:rPr lang="en-IN" sz="2000" dirty="0">
                <a:latin typeface="Cambria" pitchFamily="18" charset="0"/>
              </a:rPr>
              <a:t> event to set </a:t>
            </a:r>
            <a:r>
              <a:rPr lang="en-IN" sz="2000" dirty="0" err="1">
                <a:latin typeface="Cambria" pitchFamily="18" charset="0"/>
              </a:rPr>
              <a:t>callback</a:t>
            </a:r>
            <a:r>
              <a:rPr lang="en-IN" sz="2000" dirty="0">
                <a:latin typeface="Cambria" pitchFamily="18" charset="0"/>
              </a:rPr>
              <a:t> (handler) function to be executed when the status of the request </a:t>
            </a:r>
            <a:r>
              <a:rPr lang="en-IN" sz="2000" dirty="0" smtClean="0">
                <a:latin typeface="Cambria" pitchFamily="18" charset="0"/>
              </a:rPr>
              <a:t>changes</a:t>
            </a:r>
            <a:endParaRPr lang="en-IN" sz="2000" dirty="0">
              <a:latin typeface="Cambria"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XMLHttpRequest</a:t>
            </a:r>
            <a:r>
              <a:rPr lang="en-IN" dirty="0"/>
              <a:t> </a:t>
            </a:r>
            <a:r>
              <a:rPr lang="en-IN" dirty="0" smtClean="0"/>
              <a:t>Methods</a:t>
            </a:r>
            <a:endParaRPr lang="en-IN" dirty="0"/>
          </a:p>
        </p:txBody>
      </p:sp>
      <p:sp>
        <p:nvSpPr>
          <p:cNvPr id="3" name="Content Placeholder 2"/>
          <p:cNvSpPr>
            <a:spLocks noGrp="1"/>
          </p:cNvSpPr>
          <p:nvPr>
            <p:ph idx="1"/>
          </p:nvPr>
        </p:nvSpPr>
        <p:spPr/>
        <p:txBody>
          <a:bodyPr/>
          <a:lstStyle/>
          <a:p>
            <a:r>
              <a:rPr lang="en-IN" dirty="0" err="1" smtClean="0"/>
              <a:t>setRequestHeader</a:t>
            </a:r>
            <a:r>
              <a:rPr lang="en-IN" dirty="0"/>
              <a:t>("label",</a:t>
            </a:r>
            <a:r>
              <a:rPr lang="en-IN" dirty="0" smtClean="0"/>
              <a:t> </a:t>
            </a:r>
            <a:r>
              <a:rPr lang="en-IN" dirty="0"/>
              <a:t>"value</a:t>
            </a:r>
            <a:r>
              <a:rPr lang="en-IN" dirty="0" smtClean="0"/>
              <a:t>");</a:t>
            </a:r>
          </a:p>
          <a:p>
            <a:r>
              <a:rPr lang="en-IN" dirty="0" smtClean="0"/>
              <a:t>Open();</a:t>
            </a:r>
          </a:p>
          <a:p>
            <a:r>
              <a:rPr lang="en-IN" dirty="0" smtClean="0"/>
              <a:t>Variable.</a:t>
            </a:r>
            <a:r>
              <a:rPr lang="en-IN" dirty="0"/>
              <a:t> abort</a:t>
            </a:r>
            <a:r>
              <a:rPr lang="en-IN" dirty="0" smtClean="0"/>
              <a:t>();</a:t>
            </a:r>
          </a:p>
          <a:p>
            <a:r>
              <a:rPr lang="en-IN" dirty="0" err="1" smtClean="0"/>
              <a:t>getResponseHeader</a:t>
            </a:r>
            <a:r>
              <a:rPr lang="en-IN" dirty="0"/>
              <a:t>(</a:t>
            </a:r>
            <a:r>
              <a:rPr lang="en-IN" dirty="0" err="1" smtClean="0"/>
              <a:t>header_name</a:t>
            </a:r>
            <a:r>
              <a:rPr lang="en-IN" dirty="0" smtClean="0"/>
              <a:t>);</a:t>
            </a:r>
          </a:p>
          <a:p>
            <a:r>
              <a:rPr lang="en-IN" dirty="0" err="1" smtClean="0"/>
              <a:t>getAllResponseHeaders</a:t>
            </a:r>
            <a:r>
              <a:rPr lang="en-IN"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XMLHttpRequest</a:t>
            </a:r>
            <a:r>
              <a:rPr lang="en-IN" dirty="0"/>
              <a:t> </a:t>
            </a:r>
            <a:r>
              <a:rPr lang="en-IN" dirty="0" smtClean="0"/>
              <a:t>Properties</a:t>
            </a:r>
            <a:endParaRPr lang="en-IN" dirty="0"/>
          </a:p>
        </p:txBody>
      </p:sp>
      <p:sp>
        <p:nvSpPr>
          <p:cNvPr id="3" name="Content Placeholder 2"/>
          <p:cNvSpPr>
            <a:spLocks noGrp="1"/>
          </p:cNvSpPr>
          <p:nvPr>
            <p:ph idx="1"/>
          </p:nvPr>
        </p:nvSpPr>
        <p:spPr/>
        <p:txBody>
          <a:bodyPr>
            <a:normAutofit/>
          </a:bodyPr>
          <a:lstStyle/>
          <a:p>
            <a:r>
              <a:rPr lang="en-IN" sz="2800" b="1" dirty="0" err="1"/>
              <a:t>onreadystatechange</a:t>
            </a:r>
            <a:endParaRPr lang="en-IN" sz="2800" dirty="0"/>
          </a:p>
          <a:p>
            <a:pPr lvl="1"/>
            <a:r>
              <a:rPr lang="en-IN" sz="2400" dirty="0"/>
              <a:t>An event handler for an event that fires at every state change.</a:t>
            </a:r>
          </a:p>
          <a:p>
            <a:r>
              <a:rPr lang="en-IN" sz="2800" b="1" dirty="0" err="1"/>
              <a:t>readyState</a:t>
            </a:r>
            <a:endParaRPr lang="en-IN" sz="2800" dirty="0"/>
          </a:p>
          <a:p>
            <a:pPr lvl="1"/>
            <a:r>
              <a:rPr lang="en-IN" sz="2400" dirty="0"/>
              <a:t>The </a:t>
            </a:r>
            <a:r>
              <a:rPr lang="en-IN" sz="2400" dirty="0" err="1"/>
              <a:t>readyState</a:t>
            </a:r>
            <a:r>
              <a:rPr lang="en-IN" sz="2400" dirty="0"/>
              <a:t> property defines the current state of the </a:t>
            </a:r>
            <a:r>
              <a:rPr lang="en-IN" sz="2400" dirty="0" err="1"/>
              <a:t>XMLHttpRequest</a:t>
            </a:r>
            <a:r>
              <a:rPr lang="en-IN" sz="2400" dirty="0"/>
              <a:t> </a:t>
            </a:r>
            <a:r>
              <a:rPr lang="en-IN" sz="2400" dirty="0" smtClean="0"/>
              <a:t>object.</a:t>
            </a:r>
          </a:p>
          <a:p>
            <a:pPr lvl="3"/>
            <a:r>
              <a:rPr lang="en-IN" sz="1600" dirty="0" smtClean="0"/>
              <a:t>UNSENT=&gt;0,</a:t>
            </a:r>
          </a:p>
          <a:p>
            <a:pPr lvl="3"/>
            <a:r>
              <a:rPr lang="en-IN" sz="1600" dirty="0" smtClean="0"/>
              <a:t>OPENED=&gt;1, </a:t>
            </a:r>
          </a:p>
          <a:p>
            <a:pPr lvl="3"/>
            <a:r>
              <a:rPr lang="en-IN" sz="1600" dirty="0" smtClean="0"/>
              <a:t>HEADERS_RECEIVED=&gt;2,</a:t>
            </a:r>
          </a:p>
          <a:p>
            <a:pPr lvl="3"/>
            <a:r>
              <a:rPr lang="en-IN" sz="1600" dirty="0" smtClean="0"/>
              <a:t>LOADING=&gt;3,</a:t>
            </a:r>
          </a:p>
          <a:p>
            <a:pPr lvl="3"/>
            <a:r>
              <a:rPr lang="en-IN" sz="1600" dirty="0" smtClean="0"/>
              <a:t>DONE=&gt;4</a:t>
            </a:r>
            <a:endParaRPr lang="en-IN"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Ready state response properties</a:t>
            </a:r>
            <a:endParaRPr lang="en-IN" dirty="0"/>
          </a:p>
        </p:txBody>
      </p:sp>
      <p:sp>
        <p:nvSpPr>
          <p:cNvPr id="3" name="Content Placeholder 2"/>
          <p:cNvSpPr>
            <a:spLocks noGrp="1"/>
          </p:cNvSpPr>
          <p:nvPr>
            <p:ph idx="1"/>
          </p:nvPr>
        </p:nvSpPr>
        <p:spPr/>
        <p:txBody>
          <a:bodyPr/>
          <a:lstStyle/>
          <a:p>
            <a:r>
              <a:rPr lang="en-IN" dirty="0" smtClean="0"/>
              <a:t>Status</a:t>
            </a:r>
          </a:p>
          <a:p>
            <a:pPr lvl="1"/>
            <a:r>
              <a:rPr lang="en-IN" dirty="0" err="1" smtClean="0"/>
              <a:t>statuscode</a:t>
            </a:r>
            <a:r>
              <a:rPr lang="en-IN" dirty="0" smtClean="0"/>
              <a:t>, </a:t>
            </a:r>
            <a:r>
              <a:rPr lang="en-IN" dirty="0" err="1" smtClean="0"/>
              <a:t>statusText</a:t>
            </a:r>
            <a:endParaRPr lang="en-IN" dirty="0" smtClean="0"/>
          </a:p>
          <a:p>
            <a:r>
              <a:rPr lang="en-IN" dirty="0" err="1" smtClean="0"/>
              <a:t>responseText</a:t>
            </a:r>
            <a:r>
              <a:rPr lang="en-IN" dirty="0" smtClean="0"/>
              <a:t>/XML/Body</a:t>
            </a:r>
          </a:p>
          <a:p>
            <a:pPr lvl="1"/>
            <a:r>
              <a:rPr lang="en-IN" dirty="0" err="1" smtClean="0"/>
              <a:t>responseText</a:t>
            </a:r>
            <a:r>
              <a:rPr lang="en-IN" dirty="0" smtClean="0"/>
              <a:t>, </a:t>
            </a:r>
            <a:r>
              <a:rPr lang="en-IN" dirty="0" err="1" smtClean="0"/>
              <a:t>responseXML</a:t>
            </a:r>
            <a:r>
              <a:rPr lang="en-IN" dirty="0" smtClean="0"/>
              <a:t>, </a:t>
            </a:r>
            <a:r>
              <a:rPr lang="en-IN" dirty="0" err="1" smtClean="0"/>
              <a:t>responseBody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Methods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518956"/>
            <a:ext cx="8229600" cy="2688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Object</a:t>
            </a:r>
            <a:endParaRPr lang="en-IN" dirty="0"/>
          </a:p>
        </p:txBody>
      </p:sp>
      <p:sp>
        <p:nvSpPr>
          <p:cNvPr id="3" name="Content Placeholder 2"/>
          <p:cNvSpPr>
            <a:spLocks noGrp="1"/>
          </p:cNvSpPr>
          <p:nvPr>
            <p:ph idx="1"/>
          </p:nvPr>
        </p:nvSpPr>
        <p:spPr/>
        <p:txBody>
          <a:bodyPr/>
          <a:lstStyle/>
          <a:p>
            <a:r>
              <a:rPr lang="en-IN" dirty="0"/>
              <a:t>The built-in </a:t>
            </a:r>
            <a:r>
              <a:rPr lang="en-IN" dirty="0">
                <a:hlinkClick r:id="rId2" tooltip="Math is a built-in object that has properties and methods for mathematical constants and functions. Not a function object."/>
              </a:rPr>
              <a:t>Math</a:t>
            </a:r>
            <a:r>
              <a:rPr lang="en-IN" dirty="0"/>
              <a:t> object has properties and methods for mathematical constants and functions. </a:t>
            </a:r>
            <a:endParaRPr lang="en-IN" dirty="0" smtClean="0"/>
          </a:p>
          <a:p>
            <a:r>
              <a:rPr lang="en-IN" dirty="0" smtClean="0"/>
              <a:t>Example</a:t>
            </a:r>
          </a:p>
          <a:p>
            <a:pPr lvl="1"/>
            <a:r>
              <a:rPr lang="en-IN" dirty="0" smtClean="0"/>
              <a:t>Math.sin(5.16)</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Literals</a:t>
            </a:r>
            <a:endParaRPr lang="en-IN" dirty="0"/>
          </a:p>
        </p:txBody>
      </p:sp>
      <p:sp>
        <p:nvSpPr>
          <p:cNvPr id="3" name="Content Placeholder 2"/>
          <p:cNvSpPr>
            <a:spLocks noGrp="1"/>
          </p:cNvSpPr>
          <p:nvPr>
            <p:ph idx="1"/>
          </p:nvPr>
        </p:nvSpPr>
        <p:spPr/>
        <p:txBody>
          <a:bodyPr>
            <a:noAutofit/>
          </a:bodyPr>
          <a:lstStyle/>
          <a:p>
            <a:r>
              <a:rPr lang="en-IN" sz="2400" dirty="0"/>
              <a:t>A </a:t>
            </a:r>
            <a:r>
              <a:rPr lang="en-IN" sz="2400" dirty="0" smtClean="0"/>
              <a:t>string</a:t>
            </a:r>
            <a:r>
              <a:rPr lang="en-IN" sz="2400" dirty="0"/>
              <a:t> is a sequence of characters enclosed within a pair of </a:t>
            </a:r>
            <a:r>
              <a:rPr lang="en-IN" sz="2400" i="1" dirty="0"/>
              <a:t>single</a:t>
            </a:r>
            <a:r>
              <a:rPr lang="en-IN" sz="2400" dirty="0"/>
              <a:t> quotes or </a:t>
            </a:r>
            <a:r>
              <a:rPr lang="en-IN" sz="2400" i="1" dirty="0"/>
              <a:t>double</a:t>
            </a:r>
            <a:r>
              <a:rPr lang="en-IN" sz="2400" dirty="0"/>
              <a:t> quotes (e.g., </a:t>
            </a:r>
            <a:r>
              <a:rPr lang="en-IN" sz="2400" dirty="0" smtClean="0"/>
              <a:t>"Hello"</a:t>
            </a:r>
            <a:r>
              <a:rPr lang="en-IN" sz="2400" dirty="0"/>
              <a:t>, </a:t>
            </a:r>
            <a:r>
              <a:rPr lang="en-IN" sz="2400" dirty="0" smtClean="0"/>
              <a:t>'world'</a:t>
            </a:r>
            <a:r>
              <a:rPr lang="en-IN" sz="2400" dirty="0"/>
              <a:t>, </a:t>
            </a:r>
            <a:r>
              <a:rPr lang="en-IN" sz="2400" dirty="0" smtClean="0"/>
              <a:t>"5566"</a:t>
            </a:r>
            <a:r>
              <a:rPr lang="en-IN" sz="2400" dirty="0"/>
              <a:t>, </a:t>
            </a:r>
            <a:r>
              <a:rPr lang="en-IN" sz="2400" dirty="0" smtClean="0"/>
              <a:t>'3.1416')</a:t>
            </a:r>
          </a:p>
          <a:p>
            <a:r>
              <a:rPr lang="en-IN" sz="2400" dirty="0"/>
              <a:t>You can use an </a:t>
            </a:r>
            <a:r>
              <a:rPr lang="en-IN" sz="2400" i="1" dirty="0"/>
              <a:t>escape sequence</a:t>
            </a:r>
            <a:r>
              <a:rPr lang="en-IN" sz="2400" dirty="0"/>
              <a:t> to represent special characters (such as </a:t>
            </a:r>
            <a:r>
              <a:rPr lang="en-IN" sz="2400" dirty="0" smtClean="0"/>
              <a:t>\n</a:t>
            </a:r>
            <a:r>
              <a:rPr lang="en-IN" sz="2400" dirty="0"/>
              <a:t> for new-line, </a:t>
            </a:r>
            <a:r>
              <a:rPr lang="en-IN" sz="2400" dirty="0" smtClean="0"/>
              <a:t>\t</a:t>
            </a:r>
            <a:r>
              <a:rPr lang="en-IN" sz="2400" dirty="0"/>
              <a:t> for tab, and </a:t>
            </a:r>
            <a:r>
              <a:rPr lang="en-IN" sz="2400" dirty="0" smtClean="0"/>
              <a:t>\</a:t>
            </a:r>
            <a:r>
              <a:rPr lang="en-IN" sz="2400" dirty="0" err="1" smtClean="0"/>
              <a:t>u</a:t>
            </a:r>
            <a:r>
              <a:rPr lang="en-IN" sz="2400" i="1" dirty="0" err="1" smtClean="0"/>
              <a:t>hhhh</a:t>
            </a:r>
            <a:r>
              <a:rPr lang="en-IN" sz="2400" dirty="0"/>
              <a:t> for Unicode character); and to resolve conflict (e.g., </a:t>
            </a:r>
            <a:r>
              <a:rPr lang="en-IN" sz="2400" dirty="0" smtClean="0"/>
              <a:t>\"</a:t>
            </a:r>
            <a:r>
              <a:rPr lang="en-IN" sz="2400" dirty="0"/>
              <a:t>, </a:t>
            </a:r>
            <a:r>
              <a:rPr lang="en-IN" sz="2400" dirty="0" smtClean="0"/>
              <a:t>\'</a:t>
            </a:r>
            <a:r>
              <a:rPr lang="en-IN" sz="2400" dirty="0"/>
              <a:t>, </a:t>
            </a:r>
            <a:r>
              <a:rPr lang="en-IN" sz="2400" dirty="0" smtClean="0"/>
              <a:t>\\).</a:t>
            </a:r>
          </a:p>
          <a:p>
            <a:r>
              <a:rPr lang="en-IN" sz="2400" dirty="0"/>
              <a:t>JavaScript is </a:t>
            </a:r>
            <a:r>
              <a:rPr lang="en-IN" sz="2400" i="1" dirty="0"/>
              <a:t>dynamically-type</a:t>
            </a:r>
            <a:r>
              <a:rPr lang="en-IN" sz="2400" dirty="0"/>
              <a:t>, and performs type conversion automatically. </a:t>
            </a:r>
            <a:endParaRPr lang="en-IN" sz="2400" dirty="0" smtClean="0"/>
          </a:p>
          <a:p>
            <a:r>
              <a:rPr lang="en-IN" sz="2400" dirty="0" smtClean="0"/>
              <a:t>When </a:t>
            </a:r>
            <a:r>
              <a:rPr lang="en-IN" sz="2400" dirty="0"/>
              <a:t>a </a:t>
            </a:r>
            <a:r>
              <a:rPr lang="en-IN" sz="2400" dirty="0" smtClean="0"/>
              <a:t>string</a:t>
            </a:r>
            <a:r>
              <a:rPr lang="en-IN" sz="2400" dirty="0"/>
              <a:t> value is used in arithmetic operations (such as subtraction or multiplication), JavaScript runtime automatically converts the </a:t>
            </a:r>
            <a:r>
              <a:rPr lang="en-IN" sz="2400" dirty="0" smtClean="0"/>
              <a:t>string</a:t>
            </a:r>
            <a:r>
              <a:rPr lang="en-IN" sz="2400" dirty="0"/>
              <a:t> to a </a:t>
            </a:r>
            <a:r>
              <a:rPr lang="en-IN" sz="2400" dirty="0" smtClean="0"/>
              <a:t>number</a:t>
            </a:r>
            <a:r>
              <a:rPr lang="en-IN" sz="2400" dirty="0"/>
              <a:t> if it represents a valid </a:t>
            </a:r>
            <a:r>
              <a:rPr lang="en-IN" sz="2400" dirty="0" smtClean="0"/>
              <a:t>number</a:t>
            </a:r>
            <a:r>
              <a:rPr lang="en-IN" sz="2400" dirty="0"/>
              <a:t>; or a special </a:t>
            </a:r>
            <a:r>
              <a:rPr lang="en-IN" sz="2400" dirty="0" smtClean="0"/>
              <a:t>number</a:t>
            </a:r>
            <a:r>
              <a:rPr lang="en-IN" sz="2400" dirty="0"/>
              <a:t> called </a:t>
            </a:r>
            <a:r>
              <a:rPr lang="en-IN" sz="2400" dirty="0" err="1" smtClean="0"/>
              <a:t>NaN</a:t>
            </a:r>
            <a:r>
              <a:rPr lang="en-IN" sz="2400" dirty="0"/>
              <a:t> (not-a-number) otherwise</a:t>
            </a:r>
            <a:r>
              <a:rPr lang="en-IN"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981</Words>
  <Application>Microsoft Office PowerPoint</Application>
  <PresentationFormat>On-screen Show (4:3)</PresentationFormat>
  <Paragraphs>240</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Numbers &amp; Date</vt:lpstr>
      <vt:lpstr>Number literals</vt:lpstr>
      <vt:lpstr>Integer literals</vt:lpstr>
      <vt:lpstr>Floating-point literals</vt:lpstr>
      <vt:lpstr>Number Object</vt:lpstr>
      <vt:lpstr>Number Object</vt:lpstr>
      <vt:lpstr>Number Methods</vt:lpstr>
      <vt:lpstr>Math Object</vt:lpstr>
      <vt:lpstr>String Literals</vt:lpstr>
      <vt:lpstr>'+' : Addition or Concatenation?</vt:lpstr>
      <vt:lpstr>Built-in Functions</vt:lpstr>
      <vt:lpstr>Date Object : Constructors</vt:lpstr>
      <vt:lpstr>Date Object Methods</vt:lpstr>
      <vt:lpstr>Regular Expression</vt:lpstr>
      <vt:lpstr>Syntax</vt:lpstr>
      <vt:lpstr>Regular Expression</vt:lpstr>
      <vt:lpstr>Quantifiers</vt:lpstr>
      <vt:lpstr>RegEx : test()</vt:lpstr>
      <vt:lpstr>RegEx : split()</vt:lpstr>
      <vt:lpstr>RegEx : replace()</vt:lpstr>
      <vt:lpstr>RegEx : match()</vt:lpstr>
      <vt:lpstr>Splitting an Email Address</vt:lpstr>
      <vt:lpstr>Functions</vt:lpstr>
      <vt:lpstr>Calling functions</vt:lpstr>
      <vt:lpstr>JSON</vt:lpstr>
      <vt:lpstr>JSON vs XML</vt:lpstr>
      <vt:lpstr>JSON vs XML</vt:lpstr>
      <vt:lpstr>Basic Constructs</vt:lpstr>
      <vt:lpstr>Example</vt:lpstr>
      <vt:lpstr>Syntax</vt:lpstr>
      <vt:lpstr>JSON Data Reading</vt:lpstr>
      <vt:lpstr>Strict Mode</vt:lpstr>
      <vt:lpstr>BOM – Browser Object Model</vt:lpstr>
      <vt:lpstr>Window Event</vt:lpstr>
      <vt:lpstr>Slide 35</vt:lpstr>
      <vt:lpstr>Moving and Resizing a Window</vt:lpstr>
      <vt:lpstr>Screen</vt:lpstr>
      <vt:lpstr>Location</vt:lpstr>
      <vt:lpstr>Location Properties</vt:lpstr>
      <vt:lpstr>Slide 40</vt:lpstr>
      <vt:lpstr>Cookie</vt:lpstr>
      <vt:lpstr>Properties of a JavaScript Cookie</vt:lpstr>
      <vt:lpstr>Attributes of JavaScript Cookies</vt:lpstr>
      <vt:lpstr>DOM</vt:lpstr>
      <vt:lpstr>DOM and JavaScript</vt:lpstr>
      <vt:lpstr>Access the DOM?</vt:lpstr>
      <vt:lpstr>Most commonly-used interfaces</vt:lpstr>
      <vt:lpstr>Document Selector</vt:lpstr>
      <vt:lpstr>Document Selector using CSS</vt:lpstr>
      <vt:lpstr>DOM: Create/Insert HTML Element</vt:lpstr>
      <vt:lpstr>DOM Events</vt:lpstr>
      <vt:lpstr>Window Events</vt:lpstr>
      <vt:lpstr>Form Events</vt:lpstr>
      <vt:lpstr>Keyboard Events</vt:lpstr>
      <vt:lpstr>Mouse Events</vt:lpstr>
      <vt:lpstr>Media Events</vt:lpstr>
      <vt:lpstr>AJAX</vt:lpstr>
      <vt:lpstr>AJAX Technologies</vt:lpstr>
      <vt:lpstr>WorkFlow</vt:lpstr>
      <vt:lpstr>Cross Browser</vt:lpstr>
      <vt:lpstr>AJAX Action</vt:lpstr>
      <vt:lpstr>XMLHttpRequest Methods</vt:lpstr>
      <vt:lpstr>XMLHttpRequest Properties</vt:lpstr>
      <vt:lpstr>Ready state response properties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Numbers &amp; Date</dc:title>
  <dc:creator>POOVARAGAVAN</dc:creator>
  <cp:lastModifiedBy>POOVARAGAVAN</cp:lastModifiedBy>
  <cp:revision>27</cp:revision>
  <dcterms:created xsi:type="dcterms:W3CDTF">2018-02-21T03:34:33Z</dcterms:created>
  <dcterms:modified xsi:type="dcterms:W3CDTF">2018-02-22T14:36:24Z</dcterms:modified>
</cp:coreProperties>
</file>