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2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7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E0D5-0572-441B-8C43-385D8379B7AD}" type="datetimeFigureOut">
              <a:rPr lang="en-IN" smtClean="0"/>
              <a:t>21-11-22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56A9-C57F-4B55-97E7-D78BAD7EB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0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dog.com/guides/css/" TargetMode="External"/><Relationship Id="rId2" Type="http://schemas.openxmlformats.org/officeDocument/2006/relationships/hyperlink" Target="https://www.htmldog.com/guides/htm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callback-func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bom/javascript-get-query-string/" TargetMode="External"/><Relationship Id="rId2" Type="http://schemas.openxmlformats.org/officeDocument/2006/relationships/hyperlink" Target="https://www.javascripttutorial.net/javascript-bom/javascript-lo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scripttutorial.net/javascript-bom/javascript-redirec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bom/javascript-navigato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bom/javascript-scree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bom/javascript-histor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HTML</a:t>
            </a:r>
            <a:r>
              <a:rPr lang="en-GB" dirty="0"/>
              <a:t> is for </a:t>
            </a:r>
            <a:r>
              <a:rPr lang="en-GB" b="1" dirty="0"/>
              <a:t>content</a:t>
            </a:r>
            <a:r>
              <a:rPr lang="en-GB" dirty="0"/>
              <a:t> and 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CSS</a:t>
            </a:r>
            <a:r>
              <a:rPr lang="en-GB" dirty="0"/>
              <a:t> is for </a:t>
            </a:r>
            <a:r>
              <a:rPr lang="en-GB" b="1" dirty="0"/>
              <a:t>presentation</a:t>
            </a:r>
            <a:r>
              <a:rPr lang="en-GB" dirty="0" smtClean="0"/>
              <a:t>,</a:t>
            </a:r>
          </a:p>
          <a:p>
            <a:r>
              <a:rPr lang="en-GB" dirty="0"/>
              <a:t> </a:t>
            </a:r>
            <a:r>
              <a:rPr lang="en-GB" b="1" dirty="0"/>
              <a:t>JavaScript</a:t>
            </a:r>
            <a:r>
              <a:rPr lang="en-GB" dirty="0"/>
              <a:t> is for </a:t>
            </a:r>
            <a:r>
              <a:rPr lang="en-GB" b="1" dirty="0"/>
              <a:t>interactivity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0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Dialog </a:t>
            </a:r>
            <a:r>
              <a:rPr lang="en-IN" dirty="0" smtClean="0"/>
              <a:t>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JavaScript</a:t>
            </a:r>
            <a:r>
              <a:rPr lang="en-GB" dirty="0"/>
              <a:t> supports three dialog box. These dialog boxes are build in </a:t>
            </a:r>
            <a:r>
              <a:rPr lang="en-GB" b="1" dirty="0"/>
              <a:t>functions</a:t>
            </a:r>
            <a:r>
              <a:rPr lang="en-GB" dirty="0"/>
              <a:t> of window object. Three dialog box in </a:t>
            </a:r>
            <a:r>
              <a:rPr lang="en-GB" dirty="0" err="1"/>
              <a:t>javascript</a:t>
            </a:r>
            <a:r>
              <a:rPr lang="en-GB" dirty="0"/>
              <a:t> are alert, prompt and confirm.</a:t>
            </a:r>
          </a:p>
          <a:p>
            <a:pPr lvl="1"/>
            <a:r>
              <a:rPr lang="en-GB" dirty="0"/>
              <a:t>alert</a:t>
            </a:r>
          </a:p>
          <a:p>
            <a:pPr lvl="1"/>
            <a:r>
              <a:rPr lang="en-GB" dirty="0"/>
              <a:t>prompt</a:t>
            </a:r>
          </a:p>
          <a:p>
            <a:pPr lvl="1"/>
            <a:r>
              <a:rPr lang="en-GB" dirty="0"/>
              <a:t>confirm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31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b="1" dirty="0"/>
              <a:t>Comments </a:t>
            </a:r>
            <a:r>
              <a:rPr lang="en-GB" dirty="0"/>
              <a:t>are used to write explanations, hints, and to stop execution of code. </a:t>
            </a:r>
            <a:r>
              <a:rPr lang="en-GB" b="1" dirty="0"/>
              <a:t>JavaScript</a:t>
            </a:r>
            <a:r>
              <a:rPr lang="en-GB" dirty="0"/>
              <a:t> use two comments syntax. One is </a:t>
            </a:r>
            <a:r>
              <a:rPr lang="en-GB" b="1" dirty="0"/>
              <a:t>Single line comment</a:t>
            </a:r>
            <a:r>
              <a:rPr lang="en-GB" dirty="0"/>
              <a:t>, and second is </a:t>
            </a:r>
            <a:r>
              <a:rPr lang="en-GB" b="1" dirty="0"/>
              <a:t>Multi-line comment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Always prefer </a:t>
            </a:r>
            <a:r>
              <a:rPr lang="en-GB" b="1" dirty="0"/>
              <a:t>Multi-line comments in </a:t>
            </a:r>
            <a:r>
              <a:rPr lang="en-GB" b="1" dirty="0" err="1"/>
              <a:t>javascript</a:t>
            </a:r>
            <a:r>
              <a:rPr lang="en-GB" dirty="0"/>
              <a:t> for production. Single line comments in </a:t>
            </a:r>
            <a:r>
              <a:rPr lang="en-GB" dirty="0" err="1"/>
              <a:t>javascript</a:t>
            </a:r>
            <a:r>
              <a:rPr lang="en-GB" dirty="0"/>
              <a:t> are good for development purpose. But in production, they can create errors after JS </a:t>
            </a:r>
            <a:r>
              <a:rPr lang="en-GB" dirty="0" err="1"/>
              <a:t>Minification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In HTML5, </a:t>
            </a:r>
            <a:r>
              <a:rPr lang="en-GB" b="1" dirty="0"/>
              <a:t>type="text/</a:t>
            </a:r>
            <a:r>
              <a:rPr lang="en-GB" b="1" dirty="0" err="1"/>
              <a:t>javascript</a:t>
            </a:r>
            <a:r>
              <a:rPr lang="en-GB" b="1" dirty="0"/>
              <a:t>"</a:t>
            </a:r>
            <a:r>
              <a:rPr lang="en-GB" dirty="0"/>
              <a:t> and </a:t>
            </a:r>
            <a:r>
              <a:rPr lang="en-GB" b="1" dirty="0"/>
              <a:t>language</a:t>
            </a:r>
            <a:r>
              <a:rPr lang="en-GB" dirty="0"/>
              <a:t> attributes from script tag has been </a:t>
            </a:r>
            <a:r>
              <a:rPr lang="en-GB" b="1" dirty="0"/>
              <a:t>deprecated</a:t>
            </a:r>
            <a:r>
              <a:rPr lang="en-GB" dirty="0"/>
              <a:t>. So we can write </a:t>
            </a:r>
            <a:r>
              <a:rPr lang="en-GB" dirty="0" err="1"/>
              <a:t>javascript</a:t>
            </a:r>
            <a:r>
              <a:rPr lang="en-GB" dirty="0"/>
              <a:t> code directly in script tag without any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14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 </a:t>
            </a:r>
            <a:r>
              <a:rPr lang="en-GB" b="1" dirty="0"/>
              <a:t>variable</a:t>
            </a:r>
            <a:r>
              <a:rPr lang="en-GB" dirty="0"/>
              <a:t> is the storage area used to </a:t>
            </a:r>
            <a:r>
              <a:rPr lang="en-GB" b="1" dirty="0"/>
              <a:t>store any value</a:t>
            </a:r>
            <a:r>
              <a:rPr lang="en-GB" dirty="0"/>
              <a:t> in memory</a:t>
            </a:r>
            <a:r>
              <a:rPr lang="en-GB" dirty="0" smtClean="0"/>
              <a:t>.</a:t>
            </a:r>
          </a:p>
          <a:p>
            <a:r>
              <a:rPr lang="en-IN" dirty="0"/>
              <a:t>Strict Mode</a:t>
            </a:r>
          </a:p>
          <a:p>
            <a:pPr lvl="1"/>
            <a:r>
              <a:rPr lang="en-GB" b="1" dirty="0"/>
              <a:t>"use strict"</a:t>
            </a:r>
            <a:r>
              <a:rPr lang="en-GB" dirty="0"/>
              <a:t> string is used to follow </a:t>
            </a:r>
            <a:r>
              <a:rPr lang="en-GB" b="1" dirty="0"/>
              <a:t>strict mode</a:t>
            </a:r>
            <a:r>
              <a:rPr lang="en-GB" dirty="0"/>
              <a:t>. In strict mode, </a:t>
            </a:r>
            <a:r>
              <a:rPr lang="en-GB" dirty="0" err="1"/>
              <a:t>var</a:t>
            </a:r>
            <a:r>
              <a:rPr lang="en-GB" dirty="0"/>
              <a:t> is compulsory, but in sloppy mode, we can also create variables without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smtClean="0"/>
              <a:t>keyword.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is recommended to use </a:t>
            </a:r>
            <a:r>
              <a:rPr lang="en-GB" b="1" dirty="0"/>
              <a:t>strict mode</a:t>
            </a:r>
            <a:r>
              <a:rPr lang="en-GB" dirty="0"/>
              <a:t> for faster Compilation and to avoid runtime errors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49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and </a:t>
            </a:r>
            <a:r>
              <a:rPr lang="en-GB" dirty="0" err="1"/>
              <a:t>Const</a:t>
            </a:r>
            <a:r>
              <a:rPr lang="en-GB" dirty="0"/>
              <a:t> block scope</a:t>
            </a:r>
          </a:p>
          <a:p>
            <a:pPr lvl="1"/>
            <a:r>
              <a:rPr lang="en-GB" b="1" dirty="0"/>
              <a:t>let</a:t>
            </a:r>
            <a:r>
              <a:rPr lang="en-GB" dirty="0"/>
              <a:t> is used to declare temporary values with block scope, inside {} . Whereas </a:t>
            </a:r>
            <a:r>
              <a:rPr lang="en-GB" b="1" dirty="0" err="1"/>
              <a:t>const</a:t>
            </a:r>
            <a:r>
              <a:rPr lang="en-GB" dirty="0"/>
              <a:t> is used to declare permanent values, which can't be change. Like value of pi, e, G and other constants.</a:t>
            </a:r>
          </a:p>
          <a:p>
            <a:pPr lvl="1"/>
            <a:r>
              <a:rPr lang="en-GB" dirty="0"/>
              <a:t>Scope of </a:t>
            </a:r>
            <a:r>
              <a:rPr lang="en-GB" dirty="0" err="1"/>
              <a:t>var</a:t>
            </a:r>
            <a:r>
              <a:rPr lang="en-GB" dirty="0"/>
              <a:t> is global or local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/>
              <a:t>const</a:t>
            </a:r>
            <a:r>
              <a:rPr lang="en-GB" dirty="0"/>
              <a:t> is used to declared immutable values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Types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Data Types in </a:t>
            </a:r>
            <a:r>
              <a:rPr lang="en-GB" b="1" dirty="0" err="1"/>
              <a:t>javascript</a:t>
            </a:r>
            <a:r>
              <a:rPr lang="en-GB" dirty="0"/>
              <a:t> means the type of data stored in a variable. </a:t>
            </a:r>
            <a:endParaRPr lang="en-GB" dirty="0" smtClean="0"/>
          </a:p>
          <a:p>
            <a:r>
              <a:rPr lang="en-GB" b="1" dirty="0" err="1" smtClean="0"/>
              <a:t>typeof</a:t>
            </a:r>
            <a:r>
              <a:rPr lang="en-GB" dirty="0" smtClean="0"/>
              <a:t> operator in </a:t>
            </a:r>
            <a:r>
              <a:rPr lang="en-GB" dirty="0" err="1" smtClean="0"/>
              <a:t>javascript</a:t>
            </a:r>
            <a:r>
              <a:rPr lang="en-GB" dirty="0" smtClean="0"/>
              <a:t> is used to check </a:t>
            </a:r>
            <a:r>
              <a:rPr lang="en-GB" b="1" dirty="0" smtClean="0"/>
              <a:t>data type</a:t>
            </a:r>
            <a:r>
              <a:rPr lang="en-GB" dirty="0" smtClean="0"/>
              <a:t> of a variable.</a:t>
            </a:r>
            <a:endParaRPr lang="en-GB" dirty="0" smtClean="0"/>
          </a:p>
          <a:p>
            <a:pPr lvl="1"/>
            <a:r>
              <a:rPr lang="en-IN" dirty="0" smtClean="0"/>
              <a:t>Primitive Data Types</a:t>
            </a:r>
          </a:p>
          <a:p>
            <a:pPr lvl="2"/>
            <a:r>
              <a:rPr lang="en-GB" b="1" dirty="0"/>
              <a:t>string</a:t>
            </a:r>
            <a:r>
              <a:rPr lang="en-GB" dirty="0"/>
              <a:t>, </a:t>
            </a:r>
            <a:r>
              <a:rPr lang="en-GB" b="1" dirty="0"/>
              <a:t>numbers</a:t>
            </a:r>
            <a:r>
              <a:rPr lang="en-GB" dirty="0"/>
              <a:t>, </a:t>
            </a:r>
            <a:r>
              <a:rPr lang="en-GB" b="1" dirty="0" err="1"/>
              <a:t>boolean</a:t>
            </a:r>
            <a:r>
              <a:rPr lang="en-GB" dirty="0"/>
              <a:t>, </a:t>
            </a:r>
            <a:r>
              <a:rPr lang="en-GB" b="1" dirty="0"/>
              <a:t>undefined</a:t>
            </a:r>
            <a:r>
              <a:rPr lang="en-GB" dirty="0"/>
              <a:t> and </a:t>
            </a:r>
            <a:r>
              <a:rPr lang="en-GB" b="1" dirty="0"/>
              <a:t>null</a:t>
            </a:r>
            <a:r>
              <a:rPr lang="en-GB" dirty="0"/>
              <a:t>.</a:t>
            </a:r>
            <a:endParaRPr lang="en-IN" dirty="0" smtClean="0"/>
          </a:p>
          <a:p>
            <a:pPr lvl="1"/>
            <a:r>
              <a:rPr lang="en-IN" dirty="0" smtClean="0"/>
              <a:t>Reference Data Types</a:t>
            </a:r>
          </a:p>
          <a:p>
            <a:pPr lvl="2"/>
            <a:r>
              <a:rPr lang="en-GB" b="1" dirty="0"/>
              <a:t>Reference</a:t>
            </a:r>
            <a:r>
              <a:rPr lang="en-GB" dirty="0"/>
              <a:t> are data types based on </a:t>
            </a:r>
            <a:r>
              <a:rPr lang="en-GB" b="1" dirty="0"/>
              <a:t>primitive</a:t>
            </a:r>
            <a:r>
              <a:rPr lang="en-GB" dirty="0"/>
              <a:t>. Like </a:t>
            </a:r>
            <a:r>
              <a:rPr lang="en-GB" b="1" dirty="0"/>
              <a:t>Array</a:t>
            </a:r>
            <a:r>
              <a:rPr lang="en-GB" dirty="0"/>
              <a:t>, </a:t>
            </a:r>
            <a:r>
              <a:rPr lang="en-GB" b="1" dirty="0"/>
              <a:t>Object</a:t>
            </a:r>
            <a:r>
              <a:rPr lang="en-GB" dirty="0"/>
              <a:t> and </a:t>
            </a:r>
            <a:r>
              <a:rPr lang="en-GB" b="1" dirty="0"/>
              <a:t>Functions</a:t>
            </a:r>
            <a:r>
              <a:rPr lang="en-GB" dirty="0"/>
              <a:t>. </a:t>
            </a:r>
            <a:endParaRPr lang="en-GB" dirty="0" smtClean="0"/>
          </a:p>
          <a:p>
            <a:pPr lvl="2"/>
            <a:r>
              <a:rPr lang="en-GB" dirty="0" smtClean="0"/>
              <a:t>Everything </a:t>
            </a:r>
            <a:r>
              <a:rPr lang="en-GB" dirty="0"/>
              <a:t>is JavaScript is either a primitive </a:t>
            </a:r>
            <a:r>
              <a:rPr lang="en-GB" dirty="0" err="1"/>
              <a:t>datatype</a:t>
            </a:r>
            <a:r>
              <a:rPr lang="en-GB" dirty="0"/>
              <a:t> or Object. </a:t>
            </a:r>
            <a:endParaRPr lang="en-GB" dirty="0" smtClean="0"/>
          </a:p>
          <a:p>
            <a:pPr lvl="2"/>
            <a:r>
              <a:rPr lang="en-GB" dirty="0" smtClean="0"/>
              <a:t>Even </a:t>
            </a:r>
            <a:r>
              <a:rPr lang="en-GB" dirty="0"/>
              <a:t>Arrays and Functions are objects, but they are </a:t>
            </a:r>
            <a:r>
              <a:rPr lang="en-GB" i="1" dirty="0"/>
              <a:t>build-in objects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4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data </a:t>
            </a:r>
            <a:r>
              <a:rPr lang="en-IN" dirty="0" smtClean="0"/>
              <a:t>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71828"/>
              </p:ext>
            </p:extLst>
          </p:nvPr>
        </p:nvGraphicFramePr>
        <p:xfrm>
          <a:off x="457200" y="1600200"/>
          <a:ext cx="8229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Primitive Data Type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Meaning</a:t>
                      </a:r>
                    </a:p>
                  </a:txBody>
                  <a:tcPr marL="50800" marR="50800" marT="50800" marB="50800"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x="HELLO"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x="3"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x='3'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undefined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x=undefined;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undefined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x=null;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x=3;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number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x=3.5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number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x=2n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BigInt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x=Symbol('a')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Symbol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x=true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Boolean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x=false;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Boolean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 Data </a:t>
            </a:r>
            <a:r>
              <a:rPr lang="en-IN" dirty="0" smtClean="0"/>
              <a:t>Type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380"/>
              </p:ext>
            </p:extLst>
          </p:nvPr>
        </p:nvGraphicFramePr>
        <p:xfrm>
          <a:off x="457200" y="1600200"/>
          <a:ext cx="8229600" cy="263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Reference Data Type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Meaning</a:t>
                      </a:r>
                    </a:p>
                  </a:txBody>
                  <a:tcPr marL="50800" marR="50800" marT="50800" marB="50800"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let month=[ "Jan", "Feb", "Mar" ];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Array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let user={ name : "ABC", age : 22 };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Object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x=function(x,y){ return x+y;};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Function Expression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function sum(x,y){ return x+y;}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Function Declaration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x=new Date();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Date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var x=/^[0-9]{6}$/;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Regex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5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Javascript</a:t>
            </a:r>
            <a:r>
              <a:rPr lang="en-GB" b="1" dirty="0"/>
              <a:t> Operators</a:t>
            </a:r>
            <a:r>
              <a:rPr lang="en-GB" dirty="0"/>
              <a:t> are used to assign, add, subtract, compare data. JavaScript is having </a:t>
            </a:r>
            <a:r>
              <a:rPr lang="en-GB" b="1" dirty="0"/>
              <a:t>arithmetic</a:t>
            </a:r>
            <a:r>
              <a:rPr lang="en-GB" dirty="0"/>
              <a:t>, </a:t>
            </a:r>
            <a:r>
              <a:rPr lang="en-GB" b="1" dirty="0"/>
              <a:t>logical</a:t>
            </a:r>
            <a:r>
              <a:rPr lang="en-GB" dirty="0"/>
              <a:t>, </a:t>
            </a:r>
            <a:r>
              <a:rPr lang="en-GB" b="1" dirty="0"/>
              <a:t>assignment</a:t>
            </a:r>
            <a:r>
              <a:rPr lang="en-GB" dirty="0"/>
              <a:t> and </a:t>
            </a:r>
            <a:r>
              <a:rPr lang="en-GB" b="1" dirty="0"/>
              <a:t>comparison</a:t>
            </a:r>
            <a:r>
              <a:rPr lang="en-GB" dirty="0"/>
              <a:t> operators.</a:t>
            </a:r>
          </a:p>
          <a:p>
            <a:r>
              <a:rPr lang="en-GB" dirty="0"/>
              <a:t>JavaScript has both </a:t>
            </a:r>
            <a:r>
              <a:rPr lang="en-GB" b="1" dirty="0"/>
              <a:t>binary</a:t>
            </a:r>
            <a:r>
              <a:rPr lang="en-GB" dirty="0"/>
              <a:t> and </a:t>
            </a:r>
            <a:r>
              <a:rPr lang="en-GB" b="1" dirty="0"/>
              <a:t>unary</a:t>
            </a:r>
            <a:r>
              <a:rPr lang="en-GB" dirty="0"/>
              <a:t> operator including one </a:t>
            </a:r>
            <a:r>
              <a:rPr lang="en-GB" b="1" dirty="0"/>
              <a:t>ternary</a:t>
            </a:r>
            <a:r>
              <a:rPr lang="en-GB" dirty="0"/>
              <a:t> operator (conditional operator).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2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of Operators in </a:t>
            </a:r>
            <a:r>
              <a:rPr lang="en-GB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r>
              <a:rPr lang="en-GB" dirty="0" smtClean="0"/>
              <a:t>Logical </a:t>
            </a:r>
            <a:r>
              <a:rPr lang="en-GB" dirty="0" err="1" smtClean="0"/>
              <a:t>Operaors</a:t>
            </a:r>
            <a:endParaRPr lang="en-GB" dirty="0" smtClean="0"/>
          </a:p>
          <a:p>
            <a:r>
              <a:rPr lang="en-GB" dirty="0" smtClean="0"/>
              <a:t>Assignment Operators</a:t>
            </a:r>
          </a:p>
          <a:p>
            <a:r>
              <a:rPr lang="en-GB" dirty="0" err="1" smtClean="0"/>
              <a:t>Comparision</a:t>
            </a:r>
            <a:r>
              <a:rPr lang="en-GB" dirty="0" smtClean="0"/>
              <a:t>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50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Function</a:t>
            </a:r>
            <a:r>
              <a:rPr lang="en-GB" dirty="0"/>
              <a:t> is a set of code, that is defined once and can be called n number of </a:t>
            </a:r>
            <a:r>
              <a:rPr lang="en-GB" dirty="0" smtClean="0"/>
              <a:t>times.</a:t>
            </a:r>
          </a:p>
          <a:p>
            <a:pPr algn="just"/>
            <a:r>
              <a:rPr lang="en-GB" dirty="0" smtClean="0"/>
              <a:t>A</a:t>
            </a:r>
            <a:r>
              <a:rPr lang="en-GB" dirty="0"/>
              <a:t> </a:t>
            </a:r>
            <a:r>
              <a:rPr lang="en-GB" b="1" dirty="0"/>
              <a:t>function</a:t>
            </a:r>
            <a:r>
              <a:rPr lang="en-GB" dirty="0"/>
              <a:t> can be reused, thus they are also used to avoid repetition of code. </a:t>
            </a:r>
            <a:endParaRPr lang="en-GB" dirty="0" smtClean="0"/>
          </a:p>
          <a:p>
            <a:pPr algn="just"/>
            <a:r>
              <a:rPr lang="en-GB" dirty="0" smtClean="0"/>
              <a:t>Function </a:t>
            </a:r>
            <a:r>
              <a:rPr lang="en-GB" dirty="0"/>
              <a:t>are </a:t>
            </a:r>
            <a:r>
              <a:rPr lang="en-GB" i="1" dirty="0"/>
              <a:t>reference </a:t>
            </a:r>
            <a:r>
              <a:rPr lang="en-GB" i="1" dirty="0" err="1"/>
              <a:t>datatype</a:t>
            </a:r>
            <a:r>
              <a:rPr lang="en-GB" dirty="0"/>
              <a:t> in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Function </a:t>
            </a:r>
            <a:r>
              <a:rPr lang="en-GB" dirty="0"/>
              <a:t>includes multiple statements to perform task. </a:t>
            </a:r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dirty="0"/>
              <a:t>function can take input and then </a:t>
            </a:r>
            <a:r>
              <a:rPr lang="en-GB" b="1" dirty="0"/>
              <a:t>return</a:t>
            </a:r>
            <a:r>
              <a:rPr lang="en-GB" dirty="0"/>
              <a:t> output. </a:t>
            </a:r>
            <a:endParaRPr lang="en-GB" dirty="0" smtClean="0"/>
          </a:p>
          <a:p>
            <a:pPr algn="just"/>
            <a:r>
              <a:rPr lang="en-GB" b="1" dirty="0" smtClean="0"/>
              <a:t>Functions</a:t>
            </a:r>
            <a:r>
              <a:rPr lang="en-GB" dirty="0"/>
              <a:t> are one of the major building blocks in JavaScript</a:t>
            </a:r>
            <a:r>
              <a:rPr lang="en-GB" dirty="0" smtClean="0"/>
              <a:t>.</a:t>
            </a:r>
          </a:p>
          <a:p>
            <a:pPr algn="just"/>
            <a:r>
              <a:rPr lang="en-GB" b="1" dirty="0"/>
              <a:t>Function</a:t>
            </a:r>
            <a:r>
              <a:rPr lang="en-GB" dirty="0"/>
              <a:t> can be both </a:t>
            </a:r>
            <a:r>
              <a:rPr lang="en-GB" i="1" dirty="0"/>
              <a:t>User Defined</a:t>
            </a:r>
            <a:r>
              <a:rPr lang="en-GB" dirty="0"/>
              <a:t> and </a:t>
            </a:r>
            <a:r>
              <a:rPr lang="en-GB" i="1" dirty="0"/>
              <a:t>Pre-defined</a:t>
            </a:r>
            <a:r>
              <a:rPr lang="en-GB" dirty="0"/>
              <a:t> ( </a:t>
            </a:r>
            <a:r>
              <a:rPr lang="en-GB" dirty="0" smtClean="0"/>
              <a:t>like alert, print, close, open </a:t>
            </a:r>
            <a:r>
              <a:rPr lang="en-GB" dirty="0" err="1" smtClean="0"/>
              <a:t>etc</a:t>
            </a:r>
            <a:r>
              <a:rPr lang="en-GB" dirty="0"/>
              <a:t> 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1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you should learn </a:t>
            </a:r>
            <a:r>
              <a:rPr lang="en-GB" dirty="0" smtClean="0"/>
              <a:t>JS </a:t>
            </a:r>
            <a:r>
              <a:rPr lang="en-GB" dirty="0"/>
              <a:t>in 2022</a:t>
            </a:r>
            <a:r>
              <a:rPr lang="en-GB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486650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86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JavaScript Functions are first class objects</a:t>
            </a:r>
            <a:r>
              <a:rPr lang="en-GB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Functions can be assigned to variables.</a:t>
            </a:r>
          </a:p>
          <a:p>
            <a:r>
              <a:rPr lang="en-GB" sz="2600" dirty="0"/>
              <a:t>Functions can have properties and methods.</a:t>
            </a:r>
          </a:p>
          <a:p>
            <a:r>
              <a:rPr lang="en-GB" sz="2600" dirty="0"/>
              <a:t>Functions can return functions (</a:t>
            </a:r>
            <a:r>
              <a:rPr lang="en-GB" sz="2600" i="1" dirty="0"/>
              <a:t>High order function</a:t>
            </a:r>
            <a:r>
              <a:rPr lang="en-GB" sz="2600" dirty="0"/>
              <a:t>).</a:t>
            </a:r>
          </a:p>
          <a:p>
            <a:r>
              <a:rPr lang="en-GB" sz="2600" dirty="0"/>
              <a:t>Functions can have </a:t>
            </a:r>
            <a:r>
              <a:rPr lang="en-GB" sz="2600" dirty="0" err="1">
                <a:hlinkClick r:id="rId2"/>
              </a:rPr>
              <a:t>callbacks</a:t>
            </a:r>
            <a:r>
              <a:rPr lang="en-GB" sz="2600" dirty="0"/>
              <a:t> (</a:t>
            </a:r>
            <a:r>
              <a:rPr lang="en-GB" sz="2600" i="1" dirty="0"/>
              <a:t>High order function</a:t>
            </a:r>
            <a:r>
              <a:rPr lang="en-GB" sz="2600" dirty="0"/>
              <a:t>).</a:t>
            </a:r>
          </a:p>
          <a:p>
            <a:pPr lvl="1"/>
            <a:r>
              <a:rPr lang="en-GB" b="1" dirty="0"/>
              <a:t>Functions</a:t>
            </a:r>
            <a:r>
              <a:rPr lang="en-GB" dirty="0"/>
              <a:t> can be easily reused.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invoke a function, we can use events like click, hover, submit, focus, </a:t>
            </a:r>
            <a:r>
              <a:rPr lang="en-GB" dirty="0" err="1"/>
              <a:t>mousemove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, or just call by function name followed by parentheses.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5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Function </a:t>
            </a:r>
            <a:r>
              <a:rPr lang="en-IN" dirty="0" smtClean="0"/>
              <a:t>Declaration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0523"/>
            <a:ext cx="8229600" cy="3085317"/>
          </a:xfrm>
        </p:spPr>
      </p:pic>
    </p:spTree>
    <p:extLst>
      <p:ext uri="{BB962C8B-B14F-4D97-AF65-F5344CB8AC3E}">
        <p14:creationId xmlns:p14="http://schemas.microsoft.com/office/powerpoint/2010/main" val="24152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Call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dirty="0"/>
              <a:t>call a function in </a:t>
            </a:r>
            <a:r>
              <a:rPr lang="en-GB" dirty="0" err="1"/>
              <a:t>javascript</a:t>
            </a:r>
            <a:r>
              <a:rPr lang="en-GB" dirty="0"/>
              <a:t>, use function name followed by parenthesis.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52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Arrow </a:t>
            </a:r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Arrow functions are actually short form of expression functions. To call arrow functions, we have to declare function first and then call.</a:t>
            </a:r>
          </a:p>
          <a:p>
            <a:pPr algn="just"/>
            <a:r>
              <a:rPr lang="en-GB" dirty="0" smtClean="0"/>
              <a:t>Arrow functions were introduced in ES6. Its recommended to use function declaration or expression for IE browsers.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myFunc1=(</a:t>
            </a:r>
            <a:r>
              <a:rPr lang="en-IN" dirty="0" err="1" smtClean="0"/>
              <a:t>x,y</a:t>
            </a:r>
            <a:r>
              <a:rPr lang="en-IN" dirty="0" smtClean="0"/>
              <a:t>)=&gt;{ };  // 2 parameters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myFunc2=(x)=&gt;{ };    // 1 parameter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myFunc3=x=&gt;{ };      // 1 parameter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5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 keyword in </a:t>
            </a:r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this</a:t>
            </a:r>
            <a:r>
              <a:rPr lang="en-GB" dirty="0"/>
              <a:t> keyword in JavaScript refers to </a:t>
            </a:r>
            <a:r>
              <a:rPr lang="en-GB" b="1" dirty="0"/>
              <a:t>current object</a:t>
            </a:r>
            <a:r>
              <a:rPr lang="en-GB" dirty="0"/>
              <a:t>. In a function, </a:t>
            </a:r>
            <a:r>
              <a:rPr lang="en-GB" b="1" dirty="0"/>
              <a:t>this keywords</a:t>
            </a:r>
            <a:r>
              <a:rPr lang="en-GB" dirty="0"/>
              <a:t> value depends upon how the function is called.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any function, </a:t>
            </a:r>
            <a:r>
              <a:rPr lang="en-GB" b="1" dirty="0"/>
              <a:t>this </a:t>
            </a:r>
            <a:r>
              <a:rPr lang="en-GB" dirty="0"/>
              <a:t>keyword is window object, but in </a:t>
            </a:r>
            <a:r>
              <a:rPr lang="en-GB" i="1" dirty="0"/>
              <a:t>strict mode</a:t>
            </a:r>
            <a:r>
              <a:rPr lang="en-GB" dirty="0"/>
              <a:t>, </a:t>
            </a:r>
            <a:r>
              <a:rPr lang="en-GB" b="1" dirty="0"/>
              <a:t>this</a:t>
            </a:r>
            <a:r>
              <a:rPr lang="en-GB" dirty="0"/>
              <a:t> keyword is </a:t>
            </a:r>
            <a:r>
              <a:rPr lang="en-GB" dirty="0" smtClean="0"/>
              <a:t>undefined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Events, this keyword is element on which event is triggered.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27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GB" dirty="0"/>
              <a:t>Its better to use </a:t>
            </a:r>
            <a:r>
              <a:rPr lang="en-GB" b="1" dirty="0"/>
              <a:t>JavaScript Objects</a:t>
            </a:r>
            <a:r>
              <a:rPr lang="en-GB" dirty="0"/>
              <a:t> to declare properties and methods instead of functions. 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user={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"name":"</a:t>
            </a:r>
            <a:r>
              <a:rPr lang="en-GB" dirty="0" err="1" smtClean="0"/>
              <a:t>abc</a:t>
            </a:r>
            <a:r>
              <a:rPr lang="en-GB" dirty="0" smtClean="0"/>
              <a:t>", 	"year":2012, 	"</a:t>
            </a:r>
            <a:r>
              <a:rPr lang="en-GB" dirty="0" err="1" smtClean="0"/>
              <a:t>location":"Noida</a:t>
            </a:r>
            <a:r>
              <a:rPr lang="en-GB" dirty="0" smtClean="0"/>
              <a:t>"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112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Exception Handling using try </a:t>
            </a:r>
            <a:r>
              <a:rPr lang="en-GB" dirty="0" smtClean="0"/>
              <a:t>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 </a:t>
            </a:r>
            <a:r>
              <a:rPr lang="en-GB" b="1" dirty="0"/>
              <a:t>error handling</a:t>
            </a:r>
            <a:r>
              <a:rPr lang="en-GB" dirty="0"/>
              <a:t> or </a:t>
            </a:r>
            <a:r>
              <a:rPr lang="en-GB" b="1" dirty="0"/>
              <a:t>exception handling</a:t>
            </a:r>
            <a:r>
              <a:rPr lang="en-GB" dirty="0"/>
              <a:t> in </a:t>
            </a:r>
            <a:r>
              <a:rPr lang="en-GB" dirty="0" err="1"/>
              <a:t>javascript</a:t>
            </a:r>
            <a:r>
              <a:rPr lang="en-GB" dirty="0"/>
              <a:t>, we can use </a:t>
            </a:r>
            <a:r>
              <a:rPr lang="en-GB" b="1" dirty="0"/>
              <a:t>try catch</a:t>
            </a:r>
            <a:r>
              <a:rPr lang="en-GB" dirty="0"/>
              <a:t>.</a:t>
            </a:r>
          </a:p>
          <a:p>
            <a:r>
              <a:rPr lang="en-GB" dirty="0"/>
              <a:t>It is compulsory to handle runtime errors in </a:t>
            </a:r>
            <a:r>
              <a:rPr lang="en-GB" dirty="0" err="1"/>
              <a:t>javascript</a:t>
            </a:r>
            <a:r>
              <a:rPr lang="en-GB" dirty="0"/>
              <a:t>. Errors can block the whole code</a:t>
            </a:r>
            <a:r>
              <a:rPr lang="en-GB" dirty="0" smtClean="0"/>
              <a:t>.</a:t>
            </a:r>
          </a:p>
          <a:p>
            <a:r>
              <a:rPr lang="en-GB" dirty="0"/>
              <a:t>Forms of try statement</a:t>
            </a:r>
          </a:p>
          <a:p>
            <a:pPr lvl="1"/>
            <a:r>
              <a:rPr lang="en-GB" dirty="0"/>
              <a:t>try ... catch</a:t>
            </a:r>
          </a:p>
          <a:p>
            <a:pPr lvl="1"/>
            <a:r>
              <a:rPr lang="en-GB" dirty="0"/>
              <a:t>try ... finally</a:t>
            </a:r>
          </a:p>
          <a:p>
            <a:pPr lvl="1"/>
            <a:r>
              <a:rPr lang="en-GB" dirty="0"/>
              <a:t>try ... catch...finally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9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Exception Handling using try </a:t>
            </a:r>
            <a:r>
              <a:rPr lang="en-GB" dirty="0" smtClean="0"/>
              <a:t>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 </a:t>
            </a:r>
            <a:r>
              <a:rPr lang="en-GB" b="1" dirty="0"/>
              <a:t>error handling</a:t>
            </a:r>
            <a:r>
              <a:rPr lang="en-GB" dirty="0"/>
              <a:t> or </a:t>
            </a:r>
            <a:r>
              <a:rPr lang="en-GB" b="1" dirty="0"/>
              <a:t>exception handling</a:t>
            </a:r>
            <a:r>
              <a:rPr lang="en-GB" dirty="0"/>
              <a:t> in </a:t>
            </a:r>
            <a:r>
              <a:rPr lang="en-GB" dirty="0" err="1"/>
              <a:t>javascript</a:t>
            </a:r>
            <a:r>
              <a:rPr lang="en-GB" dirty="0"/>
              <a:t>, we can use </a:t>
            </a:r>
            <a:r>
              <a:rPr lang="en-GB" b="1" dirty="0"/>
              <a:t>try catch</a:t>
            </a:r>
            <a:r>
              <a:rPr lang="en-GB" dirty="0"/>
              <a:t>.</a:t>
            </a:r>
          </a:p>
          <a:p>
            <a:r>
              <a:rPr lang="en-GB" dirty="0"/>
              <a:t>It is compulsory to handle runtime errors in </a:t>
            </a:r>
            <a:r>
              <a:rPr lang="en-GB" dirty="0" err="1"/>
              <a:t>javascript</a:t>
            </a:r>
            <a:r>
              <a:rPr lang="en-GB" dirty="0"/>
              <a:t>. Errors can block the whole code</a:t>
            </a:r>
            <a:r>
              <a:rPr lang="en-GB" dirty="0" smtClean="0"/>
              <a:t>.</a:t>
            </a:r>
          </a:p>
          <a:p>
            <a:r>
              <a:rPr lang="en-GB" dirty="0"/>
              <a:t>Forms of try statement</a:t>
            </a:r>
          </a:p>
          <a:p>
            <a:pPr lvl="1"/>
            <a:r>
              <a:rPr lang="en-GB" dirty="0"/>
              <a:t>try ... catch</a:t>
            </a:r>
          </a:p>
          <a:p>
            <a:pPr lvl="1"/>
            <a:r>
              <a:rPr lang="en-GB" dirty="0"/>
              <a:t>try ... finally</a:t>
            </a:r>
          </a:p>
          <a:p>
            <a:pPr lvl="1"/>
            <a:r>
              <a:rPr lang="en-GB" dirty="0"/>
              <a:t>try ... catch...finally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94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Exception Handling using try </a:t>
            </a:r>
            <a:r>
              <a:rPr lang="en-GB" dirty="0" smtClean="0"/>
              <a:t>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try</a:t>
            </a:r>
          </a:p>
          <a:p>
            <a:pPr lvl="1"/>
            <a:r>
              <a:rPr lang="en-GB" b="1" dirty="0"/>
              <a:t>try</a:t>
            </a:r>
            <a:r>
              <a:rPr lang="en-GB" dirty="0"/>
              <a:t> is a code block used to wrap exceptions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throw</a:t>
            </a:r>
            <a:endParaRPr lang="en-GB" dirty="0"/>
          </a:p>
          <a:p>
            <a:pPr lvl="1"/>
            <a:r>
              <a:rPr lang="en-GB" b="1" dirty="0"/>
              <a:t>throw</a:t>
            </a:r>
            <a:r>
              <a:rPr lang="en-GB" dirty="0"/>
              <a:t> block is used to throw exceptions. </a:t>
            </a:r>
            <a:endParaRPr lang="en-GB" dirty="0" smtClean="0"/>
          </a:p>
          <a:p>
            <a:pPr lvl="1"/>
            <a:r>
              <a:rPr lang="en-GB" b="1" dirty="0" smtClean="0"/>
              <a:t>throw</a:t>
            </a:r>
            <a:r>
              <a:rPr lang="en-GB" dirty="0"/>
              <a:t> can send a string error message, or </a:t>
            </a:r>
            <a:r>
              <a:rPr lang="en-GB" b="1" dirty="0"/>
              <a:t>error object</a:t>
            </a:r>
            <a:r>
              <a:rPr lang="en-GB" dirty="0" smtClean="0"/>
              <a:t>.</a:t>
            </a:r>
          </a:p>
          <a:p>
            <a:r>
              <a:rPr lang="en-GB" dirty="0"/>
              <a:t>Catch</a:t>
            </a:r>
          </a:p>
          <a:p>
            <a:pPr lvl="1"/>
            <a:r>
              <a:rPr lang="en-GB" b="1" dirty="0"/>
              <a:t>catch</a:t>
            </a:r>
            <a:r>
              <a:rPr lang="en-GB" dirty="0"/>
              <a:t> statement is used to catch the error thrown by try block.</a:t>
            </a:r>
          </a:p>
          <a:p>
            <a:r>
              <a:rPr lang="en-GB" dirty="0"/>
              <a:t>Error Object</a:t>
            </a:r>
          </a:p>
          <a:p>
            <a:pPr lvl="1"/>
            <a:r>
              <a:rPr lang="en-GB" dirty="0"/>
              <a:t>We can also </a:t>
            </a:r>
            <a:r>
              <a:rPr lang="en-GB" b="1" dirty="0"/>
              <a:t>error object</a:t>
            </a:r>
            <a:r>
              <a:rPr lang="en-GB" dirty="0"/>
              <a:t> to handle runtime errors.</a:t>
            </a:r>
          </a:p>
          <a:p>
            <a:r>
              <a:rPr lang="en-GB" dirty="0"/>
              <a:t>finally</a:t>
            </a:r>
          </a:p>
          <a:p>
            <a:pPr lvl="1"/>
            <a:r>
              <a:rPr lang="en-GB" b="1" dirty="0"/>
              <a:t>finally</a:t>
            </a:r>
            <a:r>
              <a:rPr lang="en-GB" dirty="0"/>
              <a:t> block is used after catch block. </a:t>
            </a:r>
            <a:r>
              <a:rPr lang="en-GB" b="1" dirty="0"/>
              <a:t>finally</a:t>
            </a:r>
            <a:r>
              <a:rPr lang="en-GB" dirty="0"/>
              <a:t> block will always execute whether an error occurs or not. 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8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 Object Model or 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DOM</a:t>
            </a:r>
            <a:r>
              <a:rPr lang="en-GB" dirty="0"/>
              <a:t> is a </a:t>
            </a:r>
            <a:r>
              <a:rPr lang="en-GB" b="1" dirty="0"/>
              <a:t>Browser API</a:t>
            </a:r>
            <a:r>
              <a:rPr lang="en-GB" dirty="0"/>
              <a:t> to get, change and update the HTML Elements or attributes on runtime in a browser window.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can see these changes in browser inspect, but not in source code. </a:t>
            </a:r>
            <a:endParaRPr lang="en-GB" dirty="0" smtClean="0"/>
          </a:p>
          <a:p>
            <a:r>
              <a:rPr lang="en-GB" b="1" dirty="0" smtClean="0"/>
              <a:t>DOM</a:t>
            </a:r>
            <a:r>
              <a:rPr lang="en-GB" dirty="0"/>
              <a:t> is a </a:t>
            </a:r>
            <a:r>
              <a:rPr lang="en-GB" i="1" dirty="0"/>
              <a:t>Tree Like Structure</a:t>
            </a:r>
            <a:r>
              <a:rPr lang="en-GB" dirty="0"/>
              <a:t> of HTML Document, with connected nodes, as shown below. </a:t>
            </a:r>
            <a:endParaRPr lang="en-GB" dirty="0" smtClean="0"/>
          </a:p>
          <a:p>
            <a:r>
              <a:rPr lang="en-GB" dirty="0" smtClean="0"/>
              <a:t>Everything </a:t>
            </a:r>
            <a:r>
              <a:rPr lang="en-GB" dirty="0"/>
              <a:t>in a webpage page is treated as a node, </a:t>
            </a:r>
            <a:endParaRPr lang="en-GB" dirty="0" smtClean="0"/>
          </a:p>
          <a:p>
            <a:r>
              <a:rPr lang="en-GB" dirty="0"/>
              <a:t>To access </a:t>
            </a:r>
            <a:r>
              <a:rPr lang="en-GB" b="1" dirty="0"/>
              <a:t>DOM Element</a:t>
            </a:r>
            <a:r>
              <a:rPr lang="en-GB" dirty="0"/>
              <a:t>, or Elements, </a:t>
            </a:r>
            <a:r>
              <a:rPr lang="en-GB" dirty="0" smtClean="0"/>
              <a:t>document</a:t>
            </a:r>
            <a:r>
              <a:rPr lang="en-GB" dirty="0"/>
              <a:t> or </a:t>
            </a:r>
            <a:r>
              <a:rPr lang="en-GB" dirty="0" err="1" smtClean="0"/>
              <a:t>window.document</a:t>
            </a:r>
            <a:r>
              <a:rPr lang="en-GB" dirty="0"/>
              <a:t> keyword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65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Facts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is the only client side programming language for web browser used on 98% websites for frontend and 2% for backend(Node JS).</a:t>
            </a:r>
          </a:p>
          <a:p>
            <a:r>
              <a:rPr lang="en-IN" dirty="0" smtClean="0"/>
              <a:t>JavaScript can add interactions to website 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is Object Based language with prototype inheritance model for OOPS.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is Case Sensitive.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put dynamic content into a webpage using DOM Manipulation and get data from both frontend or backend.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react to events like Mouse Click, mouse hover, mouse out, form submit </a:t>
            </a:r>
            <a:r>
              <a:rPr lang="en-IN" dirty="0" err="1" smtClean="0"/>
              <a:t>etc</a:t>
            </a:r>
            <a:r>
              <a:rPr lang="en-IN" dirty="0" smtClean="0"/>
              <a:t> known as JavaScript Events.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validate form data.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detect user's browser and operating system using navigator Object.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be used to create cookies.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add animation to a webpage JS timing functions.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detect user physical location using HTML5 </a:t>
            </a:r>
            <a:r>
              <a:rPr lang="en-IN" dirty="0" err="1" smtClean="0"/>
              <a:t>Geolocation</a:t>
            </a:r>
            <a:r>
              <a:rPr lang="en-IN" dirty="0" smtClean="0"/>
              <a:t> API.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also be used to draw shapes, graphs, create animations and games development using HTML5 Canvas.</a:t>
            </a:r>
          </a:p>
          <a:p>
            <a:r>
              <a:rPr lang="en-IN" dirty="0" smtClean="0"/>
              <a:t>At present, </a:t>
            </a:r>
            <a:r>
              <a:rPr lang="en-IN" dirty="0" err="1" smtClean="0"/>
              <a:t>Javascript</a:t>
            </a:r>
            <a:r>
              <a:rPr lang="en-IN" dirty="0" smtClean="0"/>
              <a:t> has lot of libraries and framework, </a:t>
            </a:r>
            <a:r>
              <a:rPr lang="en-IN" dirty="0" err="1" smtClean="0"/>
              <a:t>exp</a:t>
            </a:r>
            <a:r>
              <a:rPr lang="en-IN" dirty="0" smtClean="0"/>
              <a:t> </a:t>
            </a:r>
            <a:r>
              <a:rPr lang="en-IN" dirty="0" err="1" smtClean="0"/>
              <a:t>JQuery</a:t>
            </a:r>
            <a:r>
              <a:rPr lang="en-IN" dirty="0" smtClean="0"/>
              <a:t>, Angular JS, React JS, Backbone JS </a:t>
            </a:r>
            <a:r>
              <a:rPr lang="en-IN" dirty="0" err="1" smtClean="0"/>
              <a:t>etc</a:t>
            </a:r>
            <a:r>
              <a:rPr lang="en-IN" dirty="0" smtClean="0"/>
              <a:t>, thus making </a:t>
            </a:r>
            <a:r>
              <a:rPr lang="en-IN" dirty="0" err="1" smtClean="0"/>
              <a:t>Javascript</a:t>
            </a:r>
            <a:r>
              <a:rPr lang="en-IN" dirty="0" smtClean="0"/>
              <a:t> more popular.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can also be used in developing server side application using Node JS.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99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Document</a:t>
            </a:r>
          </a:p>
          <a:p>
            <a:r>
              <a:rPr lang="en-IN" dirty="0" err="1" smtClean="0"/>
              <a:t>document.write</a:t>
            </a:r>
            <a:endParaRPr lang="en-IN" dirty="0"/>
          </a:p>
          <a:p>
            <a:r>
              <a:rPr lang="en-IN" dirty="0" smtClean="0"/>
              <a:t>getting elements</a:t>
            </a:r>
          </a:p>
          <a:p>
            <a:r>
              <a:rPr lang="en-IN" dirty="0" err="1" smtClean="0"/>
              <a:t>getElementById</a:t>
            </a:r>
            <a:endParaRPr lang="en-IN" dirty="0"/>
          </a:p>
          <a:p>
            <a:r>
              <a:rPr lang="en-IN" dirty="0" err="1" smtClean="0"/>
              <a:t>getElementsByTagName</a:t>
            </a:r>
            <a:endParaRPr lang="en-IN" dirty="0"/>
          </a:p>
          <a:p>
            <a:r>
              <a:rPr lang="en-IN" dirty="0" err="1" smtClean="0"/>
              <a:t>getElementsByClassName</a:t>
            </a:r>
            <a:endParaRPr lang="en-IN" dirty="0"/>
          </a:p>
          <a:p>
            <a:r>
              <a:rPr lang="en-IN" dirty="0" err="1" smtClean="0"/>
              <a:t>querySelector</a:t>
            </a:r>
            <a:endParaRPr lang="en-IN" dirty="0"/>
          </a:p>
          <a:p>
            <a:r>
              <a:rPr lang="en-IN" dirty="0" err="1" smtClean="0"/>
              <a:t>querySelectorAll</a:t>
            </a:r>
            <a:endParaRPr lang="en-IN" dirty="0"/>
          </a:p>
          <a:p>
            <a:r>
              <a:rPr lang="en-IN" dirty="0" err="1" smtClean="0"/>
              <a:t>createElement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558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Javascript</a:t>
            </a:r>
            <a:r>
              <a:rPr lang="en-IN" dirty="0"/>
              <a:t> </a:t>
            </a:r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Events are the techniques used by a user to interact with webpage, like mouse click, mouse hover, key press, </a:t>
            </a:r>
            <a:r>
              <a:rPr lang="en-GB" dirty="0" err="1"/>
              <a:t>keyup</a:t>
            </a:r>
            <a:r>
              <a:rPr lang="en-GB" dirty="0"/>
              <a:t>, right click, drag touch etc. </a:t>
            </a:r>
            <a:r>
              <a:rPr lang="en-GB" dirty="0" err="1"/>
              <a:t>Javascript</a:t>
            </a:r>
            <a:r>
              <a:rPr lang="en-GB" dirty="0"/>
              <a:t> can handle Keyboard based events, mouse based events and Touch Based events. A fully interactive website is not possible without JS Events.</a:t>
            </a:r>
          </a:p>
          <a:p>
            <a:r>
              <a:rPr lang="en-GB" dirty="0"/>
              <a:t>Touch based events are also supported in </a:t>
            </a:r>
            <a:r>
              <a:rPr lang="en-GB" dirty="0" err="1"/>
              <a:t>javascript</a:t>
            </a:r>
            <a:r>
              <a:rPr lang="en-GB" dirty="0"/>
              <a:t> after ES5(2011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72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Browser Object Model (BOM)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BOM is a tree-like hierarchy of objects, each with useful access properties and methods. Essentially, this object allows you to talk with your user's browser.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89" y="2615342"/>
            <a:ext cx="3321221" cy="2495678"/>
          </a:xfrm>
        </p:spPr>
      </p:pic>
    </p:spTree>
    <p:extLst>
      <p:ext uri="{BB962C8B-B14F-4D97-AF65-F5344CB8AC3E}">
        <p14:creationId xmlns:p14="http://schemas.microsoft.com/office/powerpoint/2010/main" val="204847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BOM - </a:t>
            </a:r>
            <a:r>
              <a:rPr lang="en-IN" dirty="0" smtClean="0"/>
              <a:t>Window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Window – understand the window object.</a:t>
            </a:r>
          </a:p>
          <a:p>
            <a:r>
              <a:rPr lang="en-GB" dirty="0" smtClean="0"/>
              <a:t>Alert – display an alert dialog.</a:t>
            </a:r>
          </a:p>
          <a:p>
            <a:r>
              <a:rPr lang="en-GB" dirty="0" smtClean="0"/>
              <a:t>Confirm – display a modal dialog with a question.</a:t>
            </a:r>
          </a:p>
          <a:p>
            <a:r>
              <a:rPr lang="en-GB" dirty="0" smtClean="0"/>
              <a:t>Prompt – prompt the user to input some text.</a:t>
            </a:r>
          </a:p>
          <a:p>
            <a:r>
              <a:rPr lang="en-GB" dirty="0" err="1" smtClean="0"/>
              <a:t>setTimeout</a:t>
            </a:r>
            <a:r>
              <a:rPr lang="en-GB" dirty="0" smtClean="0"/>
              <a:t> – set a timer and execute a </a:t>
            </a:r>
            <a:r>
              <a:rPr lang="en-GB" dirty="0" err="1" smtClean="0"/>
              <a:t>callback</a:t>
            </a:r>
            <a:r>
              <a:rPr lang="en-GB" dirty="0" smtClean="0"/>
              <a:t> function once the timer expires.</a:t>
            </a:r>
          </a:p>
          <a:p>
            <a:r>
              <a:rPr lang="en-GB" dirty="0" err="1" smtClean="0"/>
              <a:t>setInterval</a:t>
            </a:r>
            <a:r>
              <a:rPr lang="en-GB" dirty="0" smtClean="0"/>
              <a:t> – execute a </a:t>
            </a:r>
            <a:r>
              <a:rPr lang="en-GB" dirty="0" err="1" smtClean="0"/>
              <a:t>callback</a:t>
            </a:r>
            <a:r>
              <a:rPr lang="en-GB" dirty="0" smtClean="0"/>
              <a:t> function repeatedly with a fixed delay between each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7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BOM - </a:t>
            </a:r>
            <a:r>
              <a:rPr lang="en-IN" dirty="0" smtClean="0"/>
              <a:t>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Location</a:t>
            </a:r>
            <a:r>
              <a:rPr lang="en-GB" dirty="0"/>
              <a:t> – manipulate the location of a document via the </a:t>
            </a:r>
            <a:r>
              <a:rPr lang="en-GB" dirty="0">
                <a:hlinkClick r:id="rId2"/>
              </a:rPr>
              <a:t>location</a:t>
            </a:r>
            <a:r>
              <a:rPr lang="en-GB" dirty="0"/>
              <a:t> object.</a:t>
            </a:r>
          </a:p>
          <a:p>
            <a:r>
              <a:rPr lang="en-GB" dirty="0">
                <a:hlinkClick r:id="rId3"/>
              </a:rPr>
              <a:t>Get query string parameters</a:t>
            </a:r>
            <a:r>
              <a:rPr lang="en-GB" dirty="0"/>
              <a:t> – learn how to retrieve query string parameters.</a:t>
            </a:r>
          </a:p>
          <a:p>
            <a:r>
              <a:rPr lang="en-GB" dirty="0">
                <a:hlinkClick r:id="rId4"/>
              </a:rPr>
              <a:t>Redirect to a new URL</a:t>
            </a:r>
            <a:r>
              <a:rPr lang="en-GB" dirty="0"/>
              <a:t> – show you how to redirect to a new URL using 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30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BOM - </a:t>
            </a:r>
            <a:r>
              <a:rPr lang="en-GB" dirty="0" smtClean="0"/>
              <a:t>Navigator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>
                <a:hlinkClick r:id="rId2"/>
              </a:rPr>
              <a:t>Navigator</a:t>
            </a:r>
            <a:r>
              <a:rPr lang="en-GB" dirty="0"/>
              <a:t> – query the information and capabilities of the browser using the </a:t>
            </a:r>
            <a:r>
              <a:rPr lang="en-GB" dirty="0">
                <a:hlinkClick r:id="rId2"/>
              </a:rPr>
              <a:t>navigator</a:t>
            </a:r>
            <a:r>
              <a:rPr lang="en-GB" dirty="0"/>
              <a:t> object</a:t>
            </a:r>
            <a:r>
              <a:rPr lang="en-GB" dirty="0" smtClean="0"/>
              <a:t>.</a:t>
            </a:r>
          </a:p>
          <a:p>
            <a:pPr algn="just"/>
            <a:r>
              <a:rPr lang="en-GB" dirty="0" err="1" smtClean="0"/>
              <a:t>window.navigator.userAgent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5188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BOM - </a:t>
            </a:r>
            <a:r>
              <a:rPr lang="en-GB" dirty="0" smtClean="0"/>
              <a:t>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Screen</a:t>
            </a:r>
            <a:r>
              <a:rPr lang="en-GB" dirty="0"/>
              <a:t> – get the information about the screen on which the browser is running by using the </a:t>
            </a:r>
            <a:r>
              <a:rPr lang="en-GB" dirty="0">
                <a:hlinkClick r:id="rId2"/>
              </a:rPr>
              <a:t>screen</a:t>
            </a:r>
            <a:r>
              <a:rPr lang="en-GB" dirty="0"/>
              <a:t> object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window.screen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6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BOM - </a:t>
            </a:r>
            <a:r>
              <a:rPr lang="en-GB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History</a:t>
            </a:r>
            <a:r>
              <a:rPr lang="en-GB" dirty="0"/>
              <a:t> – manage the web browser’s history stack with the </a:t>
            </a:r>
            <a:r>
              <a:rPr lang="en-GB" dirty="0">
                <a:hlinkClick r:id="rId2"/>
              </a:rPr>
              <a:t>history</a:t>
            </a:r>
            <a:r>
              <a:rPr lang="en-GB" dirty="0"/>
              <a:t> object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The </a:t>
            </a:r>
            <a:r>
              <a:rPr lang="en-GB" dirty="0" err="1"/>
              <a:t>window.history</a:t>
            </a:r>
            <a:r>
              <a:rPr lang="en-GB" dirty="0"/>
              <a:t> object allows you to access the history stack of the browser.</a:t>
            </a:r>
          </a:p>
          <a:p>
            <a:pPr lvl="1"/>
            <a:r>
              <a:rPr lang="en-GB" dirty="0"/>
              <a:t>To navigate to a URL in the history, you use the back(), forward(), and go() methods.</a:t>
            </a:r>
          </a:p>
          <a:p>
            <a:pPr lvl="1"/>
            <a:r>
              <a:rPr lang="en-GB" dirty="0"/>
              <a:t>The </a:t>
            </a:r>
            <a:r>
              <a:rPr lang="en-GB" dirty="0" err="1"/>
              <a:t>history.length</a:t>
            </a:r>
            <a:r>
              <a:rPr lang="en-GB" dirty="0"/>
              <a:t> returns the number of URLs in the history stack.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883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Regular </a:t>
            </a:r>
            <a:r>
              <a:rPr lang="en-IN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Regular Expression</a:t>
            </a:r>
            <a:r>
              <a:rPr lang="en-GB" dirty="0"/>
              <a:t> or </a:t>
            </a:r>
            <a:r>
              <a:rPr lang="en-GB" b="1" dirty="0"/>
              <a:t>regex</a:t>
            </a:r>
            <a:r>
              <a:rPr lang="en-GB" dirty="0"/>
              <a:t> </a:t>
            </a:r>
            <a:r>
              <a:rPr lang="en-GB" i="1" dirty="0"/>
              <a:t>in short</a:t>
            </a:r>
            <a:r>
              <a:rPr lang="en-GB" dirty="0"/>
              <a:t> is a build in JS Object used to Test and Match strings. This can check characters in strings and also their sequence. One of the main use of </a:t>
            </a:r>
            <a:r>
              <a:rPr lang="en-GB" b="1" dirty="0"/>
              <a:t>Regular Expression</a:t>
            </a:r>
            <a:r>
              <a:rPr lang="en-GB" dirty="0"/>
              <a:t> is to test password strength.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05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RegExp</a:t>
            </a:r>
            <a:r>
              <a:rPr lang="en-IN" dirty="0"/>
              <a:t> </a:t>
            </a:r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To build a </a:t>
            </a:r>
            <a:r>
              <a:rPr lang="en-GB" b="1" dirty="0"/>
              <a:t>regular expression pattern</a:t>
            </a:r>
            <a:r>
              <a:rPr lang="en-GB" dirty="0"/>
              <a:t>, </a:t>
            </a:r>
            <a:r>
              <a:rPr lang="en-GB" dirty="0" err="1"/>
              <a:t>javascript</a:t>
            </a:r>
            <a:r>
              <a:rPr lang="en-GB" dirty="0"/>
              <a:t> use build in </a:t>
            </a:r>
            <a:r>
              <a:rPr lang="en-GB" b="1" dirty="0" err="1"/>
              <a:t>regexp</a:t>
            </a:r>
            <a:r>
              <a:rPr lang="en-GB" b="1" dirty="0"/>
              <a:t> object</a:t>
            </a:r>
            <a:r>
              <a:rPr lang="en-GB" dirty="0"/>
              <a:t> using </a:t>
            </a:r>
            <a:r>
              <a:rPr lang="en-GB" i="1" dirty="0"/>
              <a:t>new</a:t>
            </a:r>
            <a:r>
              <a:rPr lang="en-GB" dirty="0"/>
              <a:t> Constructor Object or by using literal notation. We will prefer using </a:t>
            </a:r>
            <a:r>
              <a:rPr lang="en-GB" b="1" dirty="0"/>
              <a:t>literal notation</a:t>
            </a:r>
            <a:r>
              <a:rPr lang="en-GB" dirty="0"/>
              <a:t> as it is short.</a:t>
            </a:r>
          </a:p>
          <a:p>
            <a:r>
              <a:rPr lang="en-GB" dirty="0"/>
              <a:t>new </a:t>
            </a:r>
            <a:r>
              <a:rPr lang="en-GB" dirty="0" err="1"/>
              <a:t>RegExp</a:t>
            </a:r>
            <a:endParaRPr lang="en-GB" dirty="0"/>
          </a:p>
          <a:p>
            <a:pPr lvl="1"/>
            <a:r>
              <a:rPr lang="en-GB" dirty="0"/>
              <a:t>In constructor form, new </a:t>
            </a:r>
            <a:r>
              <a:rPr lang="en-GB" dirty="0" err="1"/>
              <a:t>RegExp</a:t>
            </a:r>
            <a:r>
              <a:rPr lang="en-GB" dirty="0"/>
              <a:t> is used to create </a:t>
            </a:r>
            <a:r>
              <a:rPr lang="en-GB" dirty="0" err="1"/>
              <a:t>regexp</a:t>
            </a:r>
            <a:r>
              <a:rPr lang="en-GB" dirty="0"/>
              <a:t> and pattern is stored inside.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pattern=new </a:t>
            </a:r>
            <a:r>
              <a:rPr lang="en-GB" dirty="0" err="1" smtClean="0"/>
              <a:t>RegExp</a:t>
            </a:r>
            <a:r>
              <a:rPr lang="en-GB" dirty="0" smtClean="0"/>
              <a:t>('\s'); // pattern for white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</a:t>
            </a:r>
            <a:r>
              <a:rPr lang="en-IN" dirty="0" smtClean="0"/>
              <a:t>Engines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JavaScript Engines</a:t>
            </a:r>
            <a:r>
              <a:rPr lang="en-IN" dirty="0"/>
              <a:t> are the computer programs used to interpret or compile </a:t>
            </a:r>
            <a:r>
              <a:rPr lang="en-IN" b="1" dirty="0"/>
              <a:t>JavaScript </a:t>
            </a:r>
            <a:r>
              <a:rPr lang="en-IN" dirty="0"/>
              <a:t>into machine code. JavaScript was primarily developed for browser environment only, but non-browser environments are also using JavaScript now, like Node JS, </a:t>
            </a:r>
            <a:r>
              <a:rPr lang="en-IN" dirty="0" err="1"/>
              <a:t>Deno</a:t>
            </a:r>
            <a:r>
              <a:rPr lang="en-IN" dirty="0"/>
              <a:t> and Bun.</a:t>
            </a:r>
          </a:p>
        </p:txBody>
      </p:sp>
    </p:spTree>
    <p:extLst>
      <p:ext uri="{BB962C8B-B14F-4D97-AF65-F5344CB8AC3E}">
        <p14:creationId xmlns:p14="http://schemas.microsoft.com/office/powerpoint/2010/main" val="2160574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smtClean="0"/>
              <a:t>JavaScript </a:t>
            </a:r>
            <a:r>
              <a:rPr lang="en-GB" b="1" dirty="0"/>
              <a:t>Form Validation</a:t>
            </a:r>
            <a:r>
              <a:rPr lang="en-GB" dirty="0"/>
              <a:t> is the process of </a:t>
            </a:r>
            <a:r>
              <a:rPr lang="en-GB" b="1" dirty="0"/>
              <a:t>validating form data </a:t>
            </a:r>
            <a:r>
              <a:rPr lang="en-GB" dirty="0"/>
              <a:t>on submit. </a:t>
            </a:r>
            <a:endParaRPr lang="en-GB" dirty="0" smtClean="0"/>
          </a:p>
          <a:p>
            <a:pPr algn="just"/>
            <a:r>
              <a:rPr lang="en-GB" dirty="0" smtClean="0"/>
              <a:t>This </a:t>
            </a:r>
            <a:r>
              <a:rPr lang="en-GB" dirty="0"/>
              <a:t>includes </a:t>
            </a:r>
            <a:r>
              <a:rPr lang="en-GB" b="1" dirty="0"/>
              <a:t>validation </a:t>
            </a:r>
            <a:r>
              <a:rPr lang="en-GB" dirty="0"/>
              <a:t>of inputs, select, radio buttons, checkbox, file, </a:t>
            </a:r>
            <a:r>
              <a:rPr lang="en-GB" dirty="0" err="1"/>
              <a:t>textarea</a:t>
            </a:r>
            <a:r>
              <a:rPr lang="en-GB" dirty="0"/>
              <a:t> etc. </a:t>
            </a:r>
            <a:endParaRPr lang="en-GB" dirty="0" smtClean="0"/>
          </a:p>
          <a:p>
            <a:pPr algn="just"/>
            <a:r>
              <a:rPr lang="en-GB" b="1" dirty="0" smtClean="0"/>
              <a:t>Validating </a:t>
            </a:r>
            <a:r>
              <a:rPr lang="en-GB" b="1" dirty="0"/>
              <a:t>form data</a:t>
            </a:r>
            <a:r>
              <a:rPr lang="en-GB" dirty="0"/>
              <a:t> on client side is very important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8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Engines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227638"/>
              </p:ext>
            </p:extLst>
          </p:nvPr>
        </p:nvGraphicFramePr>
        <p:xfrm>
          <a:off x="457200" y="1600200"/>
          <a:ext cx="82296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JavaScript Engine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Browser</a:t>
                      </a:r>
                    </a:p>
                  </a:txBody>
                  <a:tcPr marL="50800" marR="5080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Other Environments</a:t>
                      </a:r>
                    </a:p>
                  </a:txBody>
                  <a:tcPr marL="50800" marR="50800" marT="50800" marB="50800"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Chrome V8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Google Chrome, Chromium, Brave,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Microsoft Edge ( </a:t>
                      </a:r>
                      <a:r>
                        <a:rPr lang="en-GB" i="1" dirty="0">
                          <a:effectLst/>
                        </a:rPr>
                        <a:t>Jan 2020 onwards</a:t>
                      </a:r>
                      <a:r>
                        <a:rPr lang="en-GB" dirty="0">
                          <a:effectLst/>
                        </a:rPr>
                        <a:t> 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Node JS, Deno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SpiderMonkey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Firefox, Netscape Navigator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MongoDB</a:t>
                      </a:r>
                      <a:r>
                        <a:rPr lang="en-GB" dirty="0">
                          <a:effectLst/>
                        </a:rPr>
                        <a:t> 3.2 and above, Adobe Acrobat and Reader, </a:t>
                      </a:r>
                      <a:r>
                        <a:rPr lang="en-GB" dirty="0" err="1">
                          <a:effectLst/>
                        </a:rPr>
                        <a:t>CouchDB</a:t>
                      </a:r>
                      <a:endParaRPr lang="en-GB" dirty="0">
                        <a:effectLst/>
                      </a:endParaRP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JavaScriptCore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Safari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Bun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Chakra ( </a:t>
                      </a:r>
                      <a:r>
                        <a:rPr lang="en-IN" i="1">
                          <a:effectLst/>
                        </a:rPr>
                        <a:t>deprecated</a:t>
                      </a:r>
                      <a:r>
                        <a:rPr lang="en-IN">
                          <a:effectLst/>
                        </a:rPr>
                        <a:t> 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Internet Explorer, Edge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0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write JavaScript </a:t>
            </a:r>
            <a:r>
              <a:rPr lang="en-GB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Internal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	&lt;script&gt; </a:t>
            </a:r>
            <a:r>
              <a:rPr lang="en-IN" dirty="0" err="1" smtClean="0"/>
              <a:t>document.body.textContent</a:t>
            </a:r>
            <a:r>
              <a:rPr lang="en-IN" dirty="0" smtClean="0"/>
              <a:t>="Hello 	</a:t>
            </a:r>
            <a:r>
              <a:rPr lang="en-IN" dirty="0" err="1" smtClean="0"/>
              <a:t>Javascript</a:t>
            </a:r>
            <a:r>
              <a:rPr lang="en-IN" dirty="0" smtClean="0"/>
              <a:t>"; &lt;/script&gt; </a:t>
            </a:r>
          </a:p>
          <a:p>
            <a:r>
              <a:rPr lang="en-IN" dirty="0" smtClean="0"/>
              <a:t>External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="custom.js"&gt;&lt;/script&gt;</a:t>
            </a:r>
          </a:p>
          <a:p>
            <a:r>
              <a:rPr lang="en-IN" dirty="0" smtClean="0"/>
              <a:t>Inline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&lt;button </a:t>
            </a:r>
            <a:r>
              <a:rPr lang="en-GB" dirty="0" err="1" smtClean="0"/>
              <a:t>onclick</a:t>
            </a:r>
            <a:r>
              <a:rPr lang="en-GB" dirty="0" smtClean="0"/>
              <a:t>="alert('Hello JS')"&gt;Check&lt;/button&gt;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terms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  <a:p>
            <a:pPr lvl="1"/>
            <a:r>
              <a:rPr lang="en-GB" dirty="0"/>
              <a:t>Anything which has property and method is called an object. Like a car is an object. Car can have properties like power, engine and methods like run, reverse. To access property or method of object, use dot (.) or brackets [].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1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terms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 algn="just"/>
            <a:r>
              <a:rPr lang="en-GB" dirty="0"/>
              <a:t>Functions are first class objects in </a:t>
            </a:r>
            <a:r>
              <a:rPr lang="en-GB" dirty="0" err="1"/>
              <a:t>javascript</a:t>
            </a:r>
            <a:r>
              <a:rPr lang="en-GB" dirty="0"/>
              <a:t> used to store multiple statements to reuse </a:t>
            </a:r>
            <a:r>
              <a:rPr lang="en-GB" dirty="0" smtClean="0"/>
              <a:t>code.</a:t>
            </a:r>
          </a:p>
          <a:p>
            <a:pPr lvl="1" algn="just"/>
            <a:r>
              <a:rPr lang="en-GB" dirty="0" smtClean="0"/>
              <a:t>Functions </a:t>
            </a:r>
            <a:r>
              <a:rPr lang="en-GB" dirty="0"/>
              <a:t>are called or invoked using parenthesis 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9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terms in </a:t>
            </a:r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  <a:p>
            <a:pPr lvl="1"/>
            <a:r>
              <a:rPr lang="en-GB" dirty="0"/>
              <a:t>Operators are symbols used in programme to perform mathematical or logical operations.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 + is used to add numbers, = is used to assign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53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847</Words>
  <Application>Microsoft Office PowerPoint</Application>
  <PresentationFormat>On-screen Show (4:3)</PresentationFormat>
  <Paragraphs>247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JavaScript </vt:lpstr>
      <vt:lpstr>Why you should learn JS in 2022?</vt:lpstr>
      <vt:lpstr>JavaScript Facts</vt:lpstr>
      <vt:lpstr>JavaScript Engines</vt:lpstr>
      <vt:lpstr>JavaScript Engines</vt:lpstr>
      <vt:lpstr>How to write JavaScript Code</vt:lpstr>
      <vt:lpstr>Important terms in JavaScript</vt:lpstr>
      <vt:lpstr>Important terms in JavaScript</vt:lpstr>
      <vt:lpstr>Important terms in JavaScript</vt:lpstr>
      <vt:lpstr>JavaScript Dialog Box</vt:lpstr>
      <vt:lpstr>JavaScript Comments</vt:lpstr>
      <vt:lpstr>Variables in JavaScript</vt:lpstr>
      <vt:lpstr>Variables in JavaScript</vt:lpstr>
      <vt:lpstr>Data Types in JavaScript</vt:lpstr>
      <vt:lpstr>Primitive data types</vt:lpstr>
      <vt:lpstr>Reference Data Type</vt:lpstr>
      <vt:lpstr>Operators</vt:lpstr>
      <vt:lpstr>Type of Operators in Javascript</vt:lpstr>
      <vt:lpstr>Functions</vt:lpstr>
      <vt:lpstr>Why JavaScript Functions are first class objects?</vt:lpstr>
      <vt:lpstr>JavaScript Function Declaration</vt:lpstr>
      <vt:lpstr>Call a Function</vt:lpstr>
      <vt:lpstr>Arrow Functions</vt:lpstr>
      <vt:lpstr>this keyword in functions</vt:lpstr>
      <vt:lpstr>Note</vt:lpstr>
      <vt:lpstr>Exception Handling using try catch</vt:lpstr>
      <vt:lpstr>Exception Handling using try catch</vt:lpstr>
      <vt:lpstr>Exception Handling using try catch</vt:lpstr>
      <vt:lpstr>Document Object Model or DOM</vt:lpstr>
      <vt:lpstr>DOM Methods</vt:lpstr>
      <vt:lpstr>Javascript Events</vt:lpstr>
      <vt:lpstr>Browser Object Model (BOM)</vt:lpstr>
      <vt:lpstr>BOM - Window</vt:lpstr>
      <vt:lpstr>BOM - Location</vt:lpstr>
      <vt:lpstr>BOM - Navigator</vt:lpstr>
      <vt:lpstr>BOM - Screen</vt:lpstr>
      <vt:lpstr>BOM - History</vt:lpstr>
      <vt:lpstr>Regular Expression</vt:lpstr>
      <vt:lpstr>RegExp Object</vt:lpstr>
      <vt:lpstr>Form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Msgtovpragavan@outlook.in</dc:creator>
  <cp:lastModifiedBy>Msgtovpragavan@outlook.in</cp:lastModifiedBy>
  <cp:revision>6</cp:revision>
  <dcterms:created xsi:type="dcterms:W3CDTF">2022-11-21T17:23:22Z</dcterms:created>
  <dcterms:modified xsi:type="dcterms:W3CDTF">2022-11-21T18:13:41Z</dcterms:modified>
</cp:coreProperties>
</file>