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338" r:id="rId4"/>
    <p:sldId id="257" r:id="rId5"/>
    <p:sldId id="258" r:id="rId6"/>
    <p:sldId id="259" r:id="rId7"/>
    <p:sldId id="260" r:id="rId8"/>
    <p:sldId id="330" r:id="rId9"/>
    <p:sldId id="261" r:id="rId10"/>
    <p:sldId id="262" r:id="rId11"/>
    <p:sldId id="263" r:id="rId12"/>
    <p:sldId id="264" r:id="rId13"/>
    <p:sldId id="265" r:id="rId14"/>
    <p:sldId id="266" r:id="rId15"/>
    <p:sldId id="267" r:id="rId16"/>
    <p:sldId id="268" r:id="rId17"/>
    <p:sldId id="331" r:id="rId18"/>
    <p:sldId id="269" r:id="rId19"/>
    <p:sldId id="270" r:id="rId20"/>
    <p:sldId id="271" r:id="rId21"/>
    <p:sldId id="272" r:id="rId22"/>
    <p:sldId id="273" r:id="rId23"/>
    <p:sldId id="274" r:id="rId24"/>
    <p:sldId id="275" r:id="rId25"/>
    <p:sldId id="276" r:id="rId26"/>
    <p:sldId id="332" r:id="rId27"/>
    <p:sldId id="335" r:id="rId28"/>
    <p:sldId id="333" r:id="rId29"/>
    <p:sldId id="334" r:id="rId30"/>
    <p:sldId id="279" r:id="rId31"/>
    <p:sldId id="280" r:id="rId32"/>
    <p:sldId id="281" r:id="rId33"/>
    <p:sldId id="336" r:id="rId34"/>
    <p:sldId id="282" r:id="rId35"/>
    <p:sldId id="283" r:id="rId36"/>
    <p:sldId id="284" r:id="rId37"/>
    <p:sldId id="285" r:id="rId38"/>
    <p:sldId id="286" r:id="rId39"/>
    <p:sldId id="287" r:id="rId40"/>
    <p:sldId id="288" r:id="rId41"/>
    <p:sldId id="289" r:id="rId42"/>
    <p:sldId id="290" r:id="rId43"/>
    <p:sldId id="29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75532-B030-4115-BBC3-BF5295DE9487}"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82DD6-C30C-4B0A-83DB-7CA92E122B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75532-B030-4115-BBC3-BF5295DE9487}" type="datetimeFigureOut">
              <a:rPr lang="en-US" smtClean="0"/>
              <a:pPr/>
              <a:t>12/23/2022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82DD6-C30C-4B0A-83DB-7CA92E122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republic.com/html-tutorial/html-styles.php" TargetMode="External"/><Relationship Id="rId2" Type="http://schemas.openxmlformats.org/officeDocument/2006/relationships/hyperlink" Target="https://www.tutorialrepublic.com/html-tutorial/html-tables.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republic.com/html-reference/html5-footer-tag.php" TargetMode="External"/><Relationship Id="rId7" Type="http://schemas.openxmlformats.org/officeDocument/2006/relationships/hyperlink" Target="https://www.tutorialrepublic.com/html-reference/html5-aside-tag.php" TargetMode="External"/><Relationship Id="rId2" Type="http://schemas.openxmlformats.org/officeDocument/2006/relationships/hyperlink" Target="https://www.tutorialrepublic.com/html-reference/html5-header-tag.php" TargetMode="External"/><Relationship Id="rId1" Type="http://schemas.openxmlformats.org/officeDocument/2006/relationships/slideLayout" Target="../slideLayouts/slideLayout2.xml"/><Relationship Id="rId6" Type="http://schemas.openxmlformats.org/officeDocument/2006/relationships/hyperlink" Target="https://www.tutorialrepublic.com/html-reference/html5-article-tag.php" TargetMode="External"/><Relationship Id="rId5" Type="http://schemas.openxmlformats.org/officeDocument/2006/relationships/hyperlink" Target="https://www.tutorialrepublic.com/html-reference/html5-section-tag.php" TargetMode="External"/><Relationship Id="rId4" Type="http://schemas.openxmlformats.org/officeDocument/2006/relationships/hyperlink" Target="https://www.tutorialrepublic.com/html-reference/html5-nav-tag.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republic.com/html-reference/html-input-tag.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utorialrepublic.com/css-reference/css-border-property.ph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tutorialrepublic.com/css-reference/css-background-color-property.ph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Module 3</a:t>
            </a:r>
            <a:endParaRPr lang="en-US" b="1"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GB" dirty="0" smtClean="0"/>
              <a:t>&lt;</a:t>
            </a:r>
            <a:r>
              <a:rPr lang="en-GB" dirty="0" err="1" smtClean="0"/>
              <a:t>img</a:t>
            </a:r>
            <a:r>
              <a:rPr lang="en-GB" dirty="0" smtClean="0"/>
              <a:t>&gt;</a:t>
            </a:r>
            <a:r>
              <a:rPr lang="en-GB" dirty="0"/>
              <a:t> tag is used to insert images in the HTML documents</a:t>
            </a:r>
            <a:r>
              <a:rPr lang="en-GB" dirty="0" smtClean="0"/>
              <a:t>.</a:t>
            </a:r>
          </a:p>
          <a:p>
            <a:pPr algn="just"/>
            <a:r>
              <a:rPr lang="en-GB" b="1" dirty="0"/>
              <a:t>Using the HTML5 Picture Element</a:t>
            </a:r>
          </a:p>
          <a:p>
            <a:pPr lvl="1" algn="just"/>
            <a:r>
              <a:rPr lang="en-GB" dirty="0"/>
              <a:t>HTML5 has introduced the </a:t>
            </a:r>
            <a:r>
              <a:rPr lang="en-GB" dirty="0" smtClean="0"/>
              <a:t>&lt;picture&gt;</a:t>
            </a:r>
            <a:r>
              <a:rPr lang="en-GB" dirty="0"/>
              <a:t> tag that allows you to define multiple versions of an image to target different types of devices</a:t>
            </a:r>
            <a:r>
              <a:rPr lang="en-GB" dirty="0" smtClean="0"/>
              <a:t>.</a:t>
            </a:r>
          </a:p>
          <a:p>
            <a:pPr lvl="1" algn="just"/>
            <a:r>
              <a:rPr lang="en-GB" dirty="0" smtClean="0"/>
              <a:t>&lt;picture&gt;</a:t>
            </a:r>
            <a:r>
              <a:rPr lang="en-GB" dirty="0"/>
              <a:t> element contains zero or more </a:t>
            </a:r>
            <a:r>
              <a:rPr lang="en-GB" dirty="0" smtClean="0"/>
              <a:t>&lt;source&gt;</a:t>
            </a:r>
            <a:r>
              <a:rPr lang="en-GB" dirty="0"/>
              <a:t> elements, each referring to different image source, and one </a:t>
            </a:r>
            <a:r>
              <a:rPr lang="en-GB" dirty="0" smtClean="0"/>
              <a:t>&lt;</a:t>
            </a:r>
            <a:r>
              <a:rPr lang="en-GB" dirty="0" err="1" smtClean="0"/>
              <a:t>img</a:t>
            </a:r>
            <a:r>
              <a:rPr lang="en-GB" dirty="0" smtClean="0"/>
              <a:t>&gt;</a:t>
            </a:r>
            <a:r>
              <a:rPr lang="en-GB" dirty="0"/>
              <a:t> element at the end. </a:t>
            </a:r>
            <a:endParaRPr lang="en-GB" dirty="0" smtClean="0"/>
          </a:p>
          <a:p>
            <a:pPr lvl="1" algn="just"/>
            <a:r>
              <a:rPr lang="en-GB" dirty="0" smtClean="0"/>
              <a:t>Also </a:t>
            </a:r>
            <a:r>
              <a:rPr lang="en-GB" dirty="0"/>
              <a:t>each </a:t>
            </a:r>
            <a:r>
              <a:rPr lang="en-GB" dirty="0" smtClean="0"/>
              <a:t>&lt;source&gt;</a:t>
            </a:r>
            <a:r>
              <a:rPr lang="en-GB" dirty="0"/>
              <a:t> element has the </a:t>
            </a:r>
            <a:r>
              <a:rPr lang="en-GB" dirty="0" smtClean="0"/>
              <a:t>media</a:t>
            </a:r>
            <a:r>
              <a:rPr lang="en-GB" dirty="0"/>
              <a:t> attribute which specifies a media condition (similar to the media query) that is used by the browser to determine when a particular source should be used.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GB" dirty="0"/>
              <a:t>HTML table allows you to arrange data into rows and columns. They are commonly used to display tabular data like product listings, customer's details, financial reports, and so on.</a:t>
            </a:r>
          </a:p>
          <a:p>
            <a:pPr fontAlgn="base"/>
            <a:r>
              <a:rPr lang="en-GB" dirty="0"/>
              <a:t>You can create a table using the &lt;table&gt; element. Inside the &lt;table&gt; element, you can use the &lt;</a:t>
            </a:r>
            <a:r>
              <a:rPr lang="en-GB" dirty="0" err="1"/>
              <a:t>tr</a:t>
            </a:r>
            <a:r>
              <a:rPr lang="en-GB" dirty="0"/>
              <a:t>&gt; elements to create rows, and to create columns inside a row you can use the &lt;td&gt; elements. You can also define a cell as a header for a group of table cells using the &lt;</a:t>
            </a:r>
            <a:r>
              <a:rPr lang="en-GB" dirty="0" err="1"/>
              <a:t>th</a:t>
            </a:r>
            <a:r>
              <a:rPr lang="en-GB" dirty="0"/>
              <a:t>&gt; element.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GB" b="1" dirty="0"/>
              <a:t>Unordered list</a:t>
            </a:r>
            <a:r>
              <a:rPr lang="en-GB" dirty="0"/>
              <a:t> — Used to create a list of related items, in no particular order.</a:t>
            </a:r>
          </a:p>
          <a:p>
            <a:r>
              <a:rPr lang="en-GB" b="1" dirty="0"/>
              <a:t>Ordered list</a:t>
            </a:r>
            <a:r>
              <a:rPr lang="en-GB" dirty="0"/>
              <a:t> — Used to create a list of related items, in a specific order.</a:t>
            </a:r>
          </a:p>
          <a:p>
            <a:r>
              <a:rPr lang="en-GB" b="1" dirty="0"/>
              <a:t>Description list</a:t>
            </a:r>
            <a:r>
              <a:rPr lang="en-GB" dirty="0"/>
              <a:t> — Used to create a list of terms and their descriptions.</a:t>
            </a:r>
          </a:p>
          <a:p>
            <a:pPr lvl="1"/>
            <a:r>
              <a:rPr lang="en-GB" dirty="0"/>
              <a:t>The description list is created using </a:t>
            </a:r>
            <a:r>
              <a:rPr lang="en-GB" dirty="0" smtClean="0"/>
              <a:t>&lt;dl&gt;</a:t>
            </a:r>
            <a:r>
              <a:rPr lang="en-GB" dirty="0"/>
              <a:t> element. The </a:t>
            </a:r>
            <a:r>
              <a:rPr lang="en-GB" dirty="0" smtClean="0"/>
              <a:t>&lt;dl&gt;</a:t>
            </a:r>
            <a:r>
              <a:rPr lang="en-GB" dirty="0"/>
              <a:t> element is used in conjunction with the </a:t>
            </a:r>
            <a:r>
              <a:rPr lang="en-GB" dirty="0" smtClean="0"/>
              <a:t>&lt;</a:t>
            </a:r>
            <a:r>
              <a:rPr lang="en-GB" dirty="0" err="1" smtClean="0"/>
              <a:t>dt</a:t>
            </a:r>
            <a:r>
              <a:rPr lang="en-GB" dirty="0" smtClean="0"/>
              <a:t>&gt;</a:t>
            </a:r>
            <a:r>
              <a:rPr lang="en-GB" dirty="0"/>
              <a:t> element which specify a term, and the </a:t>
            </a:r>
            <a:r>
              <a:rPr lang="en-GB" dirty="0" smtClean="0"/>
              <a:t>&lt;</a:t>
            </a:r>
            <a:r>
              <a:rPr lang="en-GB" dirty="0" err="1" smtClean="0"/>
              <a:t>dd</a:t>
            </a:r>
            <a:r>
              <a:rPr lang="en-GB" dirty="0" smtClean="0"/>
              <a:t>&gt;</a:t>
            </a:r>
            <a:r>
              <a:rPr lang="en-GB" dirty="0"/>
              <a:t> element which specify the term's definition.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a:t>
            </a:r>
            <a:endParaRPr lang="en-US" dirty="0"/>
          </a:p>
        </p:txBody>
      </p:sp>
      <p:sp>
        <p:nvSpPr>
          <p:cNvPr id="3" name="Content Placeholder 2"/>
          <p:cNvSpPr>
            <a:spLocks noGrp="1"/>
          </p:cNvSpPr>
          <p:nvPr>
            <p:ph idx="1"/>
          </p:nvPr>
        </p:nvSpPr>
        <p:spPr/>
        <p:txBody>
          <a:bodyPr/>
          <a:lstStyle/>
          <a:p>
            <a:r>
              <a:rPr lang="en-GB" dirty="0"/>
              <a:t>HTML Forms are required to collect different kinds of user inputs, such as contact details like name, email address, phone numbers, or details like credit card information, etc.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iFrame</a:t>
            </a:r>
            <a:endParaRPr lang="en-US" dirty="0"/>
          </a:p>
        </p:txBody>
      </p:sp>
      <p:sp>
        <p:nvSpPr>
          <p:cNvPr id="3" name="Content Placeholder 2"/>
          <p:cNvSpPr>
            <a:spLocks noGrp="1"/>
          </p:cNvSpPr>
          <p:nvPr>
            <p:ph idx="1"/>
          </p:nvPr>
        </p:nvSpPr>
        <p:spPr/>
        <p:txBody>
          <a:bodyPr/>
          <a:lstStyle/>
          <a:p>
            <a:pPr algn="just"/>
            <a:r>
              <a:rPr lang="en-GB" dirty="0"/>
              <a:t>An </a:t>
            </a:r>
            <a:r>
              <a:rPr lang="en-GB" dirty="0" err="1"/>
              <a:t>iframe</a:t>
            </a:r>
            <a:r>
              <a:rPr lang="en-GB" dirty="0"/>
              <a:t> or inline frame is used to display external objects including other web pages within a web page. </a:t>
            </a:r>
            <a:endParaRPr lang="en-GB" dirty="0" smtClean="0"/>
          </a:p>
          <a:p>
            <a:pPr algn="just"/>
            <a:r>
              <a:rPr lang="en-GB" dirty="0" smtClean="0"/>
              <a:t>An </a:t>
            </a:r>
            <a:r>
              <a:rPr lang="en-GB" dirty="0" err="1"/>
              <a:t>iframe</a:t>
            </a:r>
            <a:r>
              <a:rPr lang="en-GB" dirty="0"/>
              <a:t> pretty much acts like a mini web browser within a web browser</a:t>
            </a:r>
            <a:r>
              <a:rPr lang="en-GB" dirty="0" smtClean="0"/>
              <a:t>.</a:t>
            </a:r>
          </a:p>
          <a:p>
            <a:pPr algn="just"/>
            <a:r>
              <a:rPr lang="en-US" dirty="0"/>
              <a:t>&lt;</a:t>
            </a:r>
            <a:r>
              <a:rPr lang="en-US" dirty="0" err="1"/>
              <a:t>iframe</a:t>
            </a:r>
            <a:r>
              <a:rPr lang="en-US" dirty="0"/>
              <a:t> </a:t>
            </a:r>
            <a:r>
              <a:rPr lang="en-US" dirty="0" err="1"/>
              <a:t>src</a:t>
            </a:r>
            <a:r>
              <a:rPr lang="en-US" dirty="0"/>
              <a:t>="hello.html"&gt;&lt;/</a:t>
            </a:r>
            <a:r>
              <a:rPr lang="en-US" dirty="0" err="1"/>
              <a:t>iframe</a:t>
            </a:r>
            <a:r>
              <a:rPr lang="en-US" dirty="0"/>
              <a: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DOCTYPE</a:t>
            </a:r>
            <a:endParaRPr lang="en-US" dirty="0"/>
          </a:p>
        </p:txBody>
      </p:sp>
      <p:sp>
        <p:nvSpPr>
          <p:cNvPr id="3" name="Content Placeholder 2"/>
          <p:cNvSpPr>
            <a:spLocks noGrp="1"/>
          </p:cNvSpPr>
          <p:nvPr>
            <p:ph idx="1"/>
          </p:nvPr>
        </p:nvSpPr>
        <p:spPr/>
        <p:txBody>
          <a:bodyPr/>
          <a:lstStyle/>
          <a:p>
            <a:r>
              <a:rPr lang="en-GB" dirty="0"/>
              <a:t>A Document Type Declaration, or DOCTYPE for short, is an instruction to the web browser about the version of </a:t>
            </a:r>
            <a:r>
              <a:rPr lang="en-GB" dirty="0" err="1"/>
              <a:t>markup</a:t>
            </a:r>
            <a:r>
              <a:rPr lang="en-GB" dirty="0"/>
              <a:t> language in which a web page is written.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Layout</a:t>
            </a:r>
            <a:endParaRPr lang="en-US" dirty="0"/>
          </a:p>
        </p:txBody>
      </p:sp>
      <p:sp>
        <p:nvSpPr>
          <p:cNvPr id="3" name="Content Placeholder 2"/>
          <p:cNvSpPr>
            <a:spLocks noGrp="1"/>
          </p:cNvSpPr>
          <p:nvPr>
            <p:ph idx="1"/>
          </p:nvPr>
        </p:nvSpPr>
        <p:spPr/>
        <p:txBody>
          <a:bodyPr>
            <a:normAutofit fontScale="92500" lnSpcReduction="10000"/>
          </a:bodyPr>
          <a:lstStyle/>
          <a:p>
            <a:r>
              <a:rPr lang="en-GB" b="1" dirty="0"/>
              <a:t>Warning:</a:t>
            </a:r>
            <a:r>
              <a:rPr lang="en-GB" dirty="0"/>
              <a:t> The method used for creating layout in the above example is not wrong, but it's not recommended. Avoid </a:t>
            </a:r>
            <a:r>
              <a:rPr lang="en-GB" dirty="0">
                <a:hlinkClick r:id="rId2"/>
              </a:rPr>
              <a:t>tables</a:t>
            </a:r>
            <a:r>
              <a:rPr lang="en-GB" dirty="0"/>
              <a:t> and </a:t>
            </a:r>
            <a:r>
              <a:rPr lang="en-GB" dirty="0">
                <a:hlinkClick r:id="rId3"/>
              </a:rPr>
              <a:t>inline styles</a:t>
            </a:r>
            <a:r>
              <a:rPr lang="en-GB" dirty="0"/>
              <a:t> for creating layouts. Layouts created using tables often rendered very slowly. Tables should only be used to display tabular data</a:t>
            </a:r>
            <a:r>
              <a:rPr lang="en-GB" dirty="0" smtClean="0"/>
              <a:t>.</a:t>
            </a:r>
          </a:p>
          <a:p>
            <a:r>
              <a:rPr lang="en-GB" b="1" dirty="0"/>
              <a:t>Tip:</a:t>
            </a:r>
            <a:r>
              <a:rPr lang="en-GB" dirty="0"/>
              <a:t> Better web page layouts can be created by using the DIV elements and CSS. You can change the layout of all the pages of your website by editing just one CSS file</a:t>
            </a:r>
            <a:r>
              <a:rPr lang="en-GB"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Layout</a:t>
            </a:r>
            <a:endParaRPr lang="en-US" dirty="0"/>
          </a:p>
        </p:txBody>
      </p:sp>
      <p:graphicFrame>
        <p:nvGraphicFramePr>
          <p:cNvPr id="4" name="Content Placeholder 3"/>
          <p:cNvGraphicFramePr>
            <a:graphicFrameLocks noGrp="1"/>
          </p:cNvGraphicFramePr>
          <p:nvPr>
            <p:ph idx="1"/>
          </p:nvPr>
        </p:nvGraphicFramePr>
        <p:xfrm>
          <a:off x="457200" y="1600200"/>
          <a:ext cx="8229600" cy="38074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t"/>
                      <a:r>
                        <a:rPr lang="en-US" dirty="0">
                          <a:solidFill>
                            <a:srgbClr val="000000"/>
                          </a:solidFill>
                        </a:rPr>
                        <a:t>Tag</a:t>
                      </a:r>
                    </a:p>
                  </a:txBody>
                  <a:tcPr marL="44450" marR="44450" marT="50800" marB="50800"/>
                </a:tc>
                <a:tc>
                  <a:txBody>
                    <a:bodyPr/>
                    <a:lstStyle/>
                    <a:p>
                      <a:pPr algn="l" fontAlgn="t"/>
                      <a:r>
                        <a:rPr lang="en-US">
                          <a:solidFill>
                            <a:srgbClr val="000000"/>
                          </a:solidFill>
                        </a:rPr>
                        <a:t>Description</a:t>
                      </a:r>
                    </a:p>
                  </a:txBody>
                  <a:tcPr marL="44450" marR="44450" marT="50800" marB="50800"/>
                </a:tc>
              </a:tr>
              <a:tr h="370840">
                <a:tc>
                  <a:txBody>
                    <a:bodyPr/>
                    <a:lstStyle/>
                    <a:p>
                      <a:pPr fontAlgn="t"/>
                      <a:r>
                        <a:rPr lang="en-US" u="none" strike="noStrike">
                          <a:solidFill>
                            <a:srgbClr val="1EBBA3"/>
                          </a:solidFill>
                          <a:hlinkClick r:id="rId2"/>
                        </a:rPr>
                        <a:t>&lt;header&gt;</a:t>
                      </a:r>
                      <a:endParaRPr lang="en-US">
                        <a:solidFill>
                          <a:srgbClr val="484848"/>
                        </a:solidFill>
                      </a:endParaRPr>
                    </a:p>
                  </a:txBody>
                  <a:tcPr marL="44450" marR="44450" marT="31750" marB="31750"/>
                </a:tc>
                <a:tc>
                  <a:txBody>
                    <a:bodyPr/>
                    <a:lstStyle/>
                    <a:p>
                      <a:pPr fontAlgn="t"/>
                      <a:r>
                        <a:rPr lang="en-GB">
                          <a:solidFill>
                            <a:srgbClr val="484848"/>
                          </a:solidFill>
                        </a:rPr>
                        <a:t>Represents the header of a document or a section.</a:t>
                      </a:r>
                    </a:p>
                  </a:txBody>
                  <a:tcPr marL="44450" marR="44450" marT="31750" marB="31750"/>
                </a:tc>
              </a:tr>
              <a:tr h="370840">
                <a:tc>
                  <a:txBody>
                    <a:bodyPr/>
                    <a:lstStyle/>
                    <a:p>
                      <a:pPr fontAlgn="t"/>
                      <a:r>
                        <a:rPr lang="en-US" u="none" strike="noStrike">
                          <a:solidFill>
                            <a:srgbClr val="1EBBA3"/>
                          </a:solidFill>
                          <a:hlinkClick r:id="rId3"/>
                        </a:rPr>
                        <a:t>&lt;footer&gt;</a:t>
                      </a:r>
                      <a:endParaRPr lang="en-US">
                        <a:solidFill>
                          <a:srgbClr val="484848"/>
                        </a:solidFill>
                      </a:endParaRPr>
                    </a:p>
                  </a:txBody>
                  <a:tcPr marL="44450" marR="44450" marT="31750" marB="31750"/>
                </a:tc>
                <a:tc>
                  <a:txBody>
                    <a:bodyPr/>
                    <a:lstStyle/>
                    <a:p>
                      <a:pPr fontAlgn="t"/>
                      <a:r>
                        <a:rPr lang="en-GB">
                          <a:solidFill>
                            <a:srgbClr val="484848"/>
                          </a:solidFill>
                        </a:rPr>
                        <a:t>Represents the footer of a document or a section.</a:t>
                      </a:r>
                    </a:p>
                  </a:txBody>
                  <a:tcPr marL="44450" marR="44450" marT="31750" marB="31750"/>
                </a:tc>
              </a:tr>
              <a:tr h="370840">
                <a:tc>
                  <a:txBody>
                    <a:bodyPr/>
                    <a:lstStyle/>
                    <a:p>
                      <a:pPr fontAlgn="t"/>
                      <a:r>
                        <a:rPr lang="en-US" u="none" strike="noStrike">
                          <a:solidFill>
                            <a:srgbClr val="1EBBA3"/>
                          </a:solidFill>
                          <a:hlinkClick r:id="rId4"/>
                        </a:rPr>
                        <a:t>&lt;nav&gt;</a:t>
                      </a:r>
                      <a:endParaRPr lang="en-US">
                        <a:solidFill>
                          <a:srgbClr val="484848"/>
                        </a:solidFill>
                      </a:endParaRPr>
                    </a:p>
                  </a:txBody>
                  <a:tcPr marL="44450" marR="44450" marT="31750" marB="31750"/>
                </a:tc>
                <a:tc>
                  <a:txBody>
                    <a:bodyPr/>
                    <a:lstStyle/>
                    <a:p>
                      <a:pPr fontAlgn="t"/>
                      <a:r>
                        <a:rPr lang="en-GB">
                          <a:solidFill>
                            <a:srgbClr val="484848"/>
                          </a:solidFill>
                        </a:rPr>
                        <a:t>Represents a section of navigation links.</a:t>
                      </a:r>
                    </a:p>
                  </a:txBody>
                  <a:tcPr marL="44450" marR="44450" marT="31750" marB="31750"/>
                </a:tc>
              </a:tr>
              <a:tr h="370840">
                <a:tc>
                  <a:txBody>
                    <a:bodyPr/>
                    <a:lstStyle/>
                    <a:p>
                      <a:pPr fontAlgn="t"/>
                      <a:r>
                        <a:rPr lang="en-US" u="none" strike="noStrike">
                          <a:solidFill>
                            <a:srgbClr val="1EBBA3"/>
                          </a:solidFill>
                          <a:hlinkClick r:id="rId5"/>
                        </a:rPr>
                        <a:t>&lt;section&gt;</a:t>
                      </a:r>
                      <a:endParaRPr lang="en-US">
                        <a:solidFill>
                          <a:srgbClr val="484848"/>
                        </a:solidFill>
                      </a:endParaRPr>
                    </a:p>
                  </a:txBody>
                  <a:tcPr marL="44450" marR="44450" marT="31750" marB="31750"/>
                </a:tc>
                <a:tc>
                  <a:txBody>
                    <a:bodyPr/>
                    <a:lstStyle/>
                    <a:p>
                      <a:pPr fontAlgn="t"/>
                      <a:r>
                        <a:rPr lang="en-GB">
                          <a:solidFill>
                            <a:srgbClr val="484848"/>
                          </a:solidFill>
                        </a:rPr>
                        <a:t>Represents a section of a document, such as header, footer etc.</a:t>
                      </a:r>
                    </a:p>
                  </a:txBody>
                  <a:tcPr marL="44450" marR="44450" marT="31750" marB="31750"/>
                </a:tc>
              </a:tr>
              <a:tr h="370840">
                <a:tc>
                  <a:txBody>
                    <a:bodyPr/>
                    <a:lstStyle/>
                    <a:p>
                      <a:pPr fontAlgn="t"/>
                      <a:r>
                        <a:rPr lang="en-US" u="none" strike="noStrike">
                          <a:solidFill>
                            <a:srgbClr val="1EBBA3"/>
                          </a:solidFill>
                          <a:hlinkClick r:id="rId6"/>
                        </a:rPr>
                        <a:t>&lt;article&gt;</a:t>
                      </a:r>
                      <a:endParaRPr lang="en-US">
                        <a:solidFill>
                          <a:srgbClr val="484848"/>
                        </a:solidFill>
                      </a:endParaRPr>
                    </a:p>
                  </a:txBody>
                  <a:tcPr marL="44450" marR="44450" marT="31750" marB="31750"/>
                </a:tc>
                <a:tc>
                  <a:txBody>
                    <a:bodyPr/>
                    <a:lstStyle/>
                    <a:p>
                      <a:pPr fontAlgn="t"/>
                      <a:r>
                        <a:rPr lang="en-GB">
                          <a:solidFill>
                            <a:srgbClr val="484848"/>
                          </a:solidFill>
                        </a:rPr>
                        <a:t>Represents an article, blog post, or other self-contained unit of information.</a:t>
                      </a:r>
                    </a:p>
                  </a:txBody>
                  <a:tcPr marL="44450" marR="44450" marT="31750" marB="31750"/>
                </a:tc>
              </a:tr>
              <a:tr h="370840">
                <a:tc>
                  <a:txBody>
                    <a:bodyPr/>
                    <a:lstStyle/>
                    <a:p>
                      <a:pPr fontAlgn="t"/>
                      <a:r>
                        <a:rPr lang="en-US" u="none" strike="noStrike">
                          <a:solidFill>
                            <a:srgbClr val="1EBBA3"/>
                          </a:solidFill>
                          <a:hlinkClick r:id="rId7"/>
                        </a:rPr>
                        <a:t>&lt;aside&gt;</a:t>
                      </a:r>
                      <a:endParaRPr lang="en-US">
                        <a:solidFill>
                          <a:srgbClr val="484848"/>
                        </a:solidFill>
                      </a:endParaRPr>
                    </a:p>
                  </a:txBody>
                  <a:tcPr marL="44450" marR="44450" marT="31750" marB="31750"/>
                </a:tc>
                <a:tc>
                  <a:txBody>
                    <a:bodyPr/>
                    <a:lstStyle/>
                    <a:p>
                      <a:pPr fontAlgn="t"/>
                      <a:r>
                        <a:rPr lang="en-GB" dirty="0">
                          <a:solidFill>
                            <a:srgbClr val="484848"/>
                          </a:solidFill>
                        </a:rPr>
                        <a:t>Represents some content loosely related to the page content.</a:t>
                      </a:r>
                    </a:p>
                  </a:txBody>
                  <a:tcPr marL="44450" marR="44450" marT="31750" marB="317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Head</a:t>
            </a:r>
            <a:endParaRPr lang="en-US" dirty="0"/>
          </a:p>
        </p:txBody>
      </p:sp>
      <p:sp>
        <p:nvSpPr>
          <p:cNvPr id="3" name="Content Placeholder 2"/>
          <p:cNvSpPr>
            <a:spLocks noGrp="1"/>
          </p:cNvSpPr>
          <p:nvPr>
            <p:ph idx="1"/>
          </p:nvPr>
        </p:nvSpPr>
        <p:spPr/>
        <p:txBody>
          <a:bodyPr/>
          <a:lstStyle/>
          <a:p>
            <a:r>
              <a:rPr lang="en-US" dirty="0"/>
              <a:t>&lt;head</a:t>
            </a:r>
            <a:r>
              <a:rPr lang="en-US" dirty="0" smtClean="0"/>
              <a:t>&gt;</a:t>
            </a:r>
          </a:p>
          <a:p>
            <a:r>
              <a:rPr lang="en-US" dirty="0"/>
              <a:t>&lt;style</a:t>
            </a:r>
            <a:r>
              <a:rPr lang="en-US" dirty="0" smtClean="0"/>
              <a:t>&gt;</a:t>
            </a:r>
          </a:p>
          <a:p>
            <a:r>
              <a:rPr lang="en-IN" dirty="0" smtClean="0"/>
              <a:t>&lt;meta&gt;</a:t>
            </a:r>
          </a:p>
          <a:p>
            <a:r>
              <a:rPr lang="en-IN" dirty="0" smtClean="0"/>
              <a:t>&lt;script&gt;</a:t>
            </a:r>
            <a:endParaRPr lang="en-US" dirty="0" smtClean="0"/>
          </a:p>
          <a:p>
            <a:r>
              <a:rPr lang="en-US" dirty="0" smtClean="0"/>
              <a:t>&lt;</a:t>
            </a:r>
            <a:r>
              <a:rPr lang="en-US" dirty="0"/>
              <a:t>link&gt;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a:t>
            </a:r>
            <a:endParaRPr lang="en-US" b="1" dirty="0"/>
          </a:p>
        </p:txBody>
      </p:sp>
      <p:sp>
        <p:nvSpPr>
          <p:cNvPr id="3" name="Content Placeholder 2"/>
          <p:cNvSpPr>
            <a:spLocks noGrp="1"/>
          </p:cNvSpPr>
          <p:nvPr>
            <p:ph idx="1"/>
          </p:nvPr>
        </p:nvSpPr>
        <p:spPr/>
        <p:txBody>
          <a:bodyPr/>
          <a:lstStyle/>
          <a:p>
            <a:r>
              <a:rPr lang="en-GB" dirty="0" smtClean="0"/>
              <a:t>&lt;meta&gt;</a:t>
            </a:r>
            <a:r>
              <a:rPr lang="en-GB" dirty="0"/>
              <a:t> tags are typically used to provide structured metadata such as a document's </a:t>
            </a:r>
            <a:r>
              <a:rPr lang="en-GB" i="1" dirty="0"/>
              <a:t>keywords</a:t>
            </a:r>
            <a:r>
              <a:rPr lang="en-GB" dirty="0"/>
              <a:t>, </a:t>
            </a:r>
            <a:r>
              <a:rPr lang="en-GB" i="1" dirty="0"/>
              <a:t>description</a:t>
            </a:r>
            <a:r>
              <a:rPr lang="en-GB" dirty="0"/>
              <a:t>, </a:t>
            </a:r>
            <a:r>
              <a:rPr lang="en-GB" i="1" dirty="0"/>
              <a:t>author name</a:t>
            </a:r>
            <a:r>
              <a:rPr lang="en-GB" dirty="0"/>
              <a:t>, </a:t>
            </a:r>
            <a:r>
              <a:rPr lang="en-GB" i="1" dirty="0"/>
              <a:t>character encoding</a:t>
            </a:r>
            <a:r>
              <a:rPr lang="en-GB" dirty="0"/>
              <a:t>, and other metadata.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HTML5 Stack</a:t>
            </a:r>
            <a:endParaRPr lang="en-US" b="1" dirty="0"/>
          </a:p>
        </p:txBody>
      </p:sp>
      <p:sp>
        <p:nvSpPr>
          <p:cNvPr id="3" name="Content Placeholder 2"/>
          <p:cNvSpPr>
            <a:spLocks noGrp="1"/>
          </p:cNvSpPr>
          <p:nvPr>
            <p:ph idx="1"/>
          </p:nvPr>
        </p:nvSpPr>
        <p:spPr/>
        <p:txBody>
          <a:bodyPr>
            <a:normAutofit/>
          </a:bodyPr>
          <a:lstStyle/>
          <a:p>
            <a:pPr lvl="1" algn="just">
              <a:buNone/>
            </a:pPr>
            <a:endParaRPr lang="en-GB" b="1" dirty="0" smtClean="0"/>
          </a:p>
          <a:p>
            <a:pPr lvl="1" algn="just">
              <a:buNone/>
            </a:pPr>
            <a:r>
              <a:rPr lang="en-GB" b="1" dirty="0" smtClean="0"/>
              <a:t>Html5 </a:t>
            </a:r>
            <a:r>
              <a:rPr lang="en-GB" dirty="0" smtClean="0"/>
              <a:t>is the combination of three web technologies</a:t>
            </a:r>
          </a:p>
          <a:p>
            <a:pPr lvl="1" algn="just">
              <a:buNone/>
            </a:pPr>
            <a:r>
              <a:rPr lang="en-GB" b="1" dirty="0" smtClean="0"/>
              <a:t>HTML</a:t>
            </a:r>
            <a:r>
              <a:rPr lang="en-GB" dirty="0" smtClean="0"/>
              <a:t> → to build webpage structure</a:t>
            </a:r>
          </a:p>
          <a:p>
            <a:pPr lvl="1" algn="just">
              <a:buNone/>
            </a:pPr>
            <a:r>
              <a:rPr lang="en-GB" b="1" dirty="0" smtClean="0"/>
              <a:t>CSS</a:t>
            </a:r>
            <a:r>
              <a:rPr lang="en-GB" dirty="0" smtClean="0"/>
              <a:t> → to enhance look and feel( presentation layer)</a:t>
            </a:r>
          </a:p>
          <a:p>
            <a:pPr lvl="1" algn="just">
              <a:buNone/>
            </a:pPr>
            <a:r>
              <a:rPr lang="en-GB" b="1" dirty="0" err="1" smtClean="0"/>
              <a:t>Javascript</a:t>
            </a:r>
            <a:r>
              <a:rPr lang="en-GB" dirty="0" smtClean="0"/>
              <a:t> → to add functionality to HTML elements.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a:t>
            </a:r>
            <a:endParaRPr lang="en-US" dirty="0"/>
          </a:p>
        </p:txBody>
      </p:sp>
      <p:pic>
        <p:nvPicPr>
          <p:cNvPr id="1026" name="Picture 2"/>
          <p:cNvPicPr>
            <a:picLocks noGrp="1" noChangeAspect="1" noChangeArrowheads="1"/>
          </p:cNvPicPr>
          <p:nvPr>
            <p:ph idx="1"/>
          </p:nvPr>
        </p:nvPicPr>
        <p:blipFill>
          <a:blip r:embed="rId2"/>
          <a:srcRect l="10934" t="16731" r="15374" b="53279"/>
          <a:stretch>
            <a:fillRect/>
          </a:stretch>
        </p:blipFill>
        <p:spPr bwMode="auto">
          <a:xfrm>
            <a:off x="1428728" y="2357430"/>
            <a:ext cx="5929354" cy="13573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Entitites</a:t>
            </a:r>
            <a:endParaRPr lang="en-US" dirty="0"/>
          </a:p>
        </p:txBody>
      </p:sp>
      <p:sp>
        <p:nvSpPr>
          <p:cNvPr id="3" name="Content Placeholder 2"/>
          <p:cNvSpPr>
            <a:spLocks noGrp="1"/>
          </p:cNvSpPr>
          <p:nvPr>
            <p:ph idx="1"/>
          </p:nvPr>
        </p:nvSpPr>
        <p:spPr/>
        <p:txBody>
          <a:bodyPr/>
          <a:lstStyle/>
          <a:p>
            <a:r>
              <a:rPr lang="en-GB" dirty="0"/>
              <a:t>HTML entities to display special characters and symbols</a:t>
            </a:r>
            <a:r>
              <a:rPr lang="en-GB" dirty="0" smtClean="0"/>
              <a:t>.</a:t>
            </a:r>
          </a:p>
          <a:p>
            <a:r>
              <a:rPr lang="en-GB" dirty="0" smtClean="0"/>
              <a:t>Using &amp;</a:t>
            </a:r>
          </a:p>
          <a:p>
            <a:r>
              <a:rPr lang="en-US" dirty="0"/>
              <a:t>&lt;p&gt;&amp;#12854;&lt;/p&gt;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Input Types</a:t>
            </a:r>
            <a:endParaRPr lang="en-US" dirty="0"/>
          </a:p>
        </p:txBody>
      </p:sp>
      <p:sp>
        <p:nvSpPr>
          <p:cNvPr id="3" name="Content Placeholder 2"/>
          <p:cNvSpPr>
            <a:spLocks noGrp="1"/>
          </p:cNvSpPr>
          <p:nvPr>
            <p:ph idx="1"/>
          </p:nvPr>
        </p:nvSpPr>
        <p:spPr/>
        <p:txBody>
          <a:bodyPr/>
          <a:lstStyle/>
          <a:p>
            <a:r>
              <a:rPr lang="en-GB" dirty="0"/>
              <a:t>HTML5 introduces several new </a:t>
            </a:r>
            <a:r>
              <a:rPr lang="en-GB" dirty="0">
                <a:hlinkClick r:id="rId2"/>
              </a:rPr>
              <a:t>&lt;input&gt;</a:t>
            </a:r>
            <a:r>
              <a:rPr lang="en-GB" dirty="0"/>
              <a:t> types like email, date, time, </a:t>
            </a:r>
            <a:r>
              <a:rPr lang="en-GB" dirty="0" err="1"/>
              <a:t>color</a:t>
            </a:r>
            <a:r>
              <a:rPr lang="en-GB" dirty="0"/>
              <a:t>, range, and so on. to improve the user experience and to make the forms more interactive.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Audio &amp; Video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Geolocation</a:t>
            </a:r>
            <a:endParaRPr lang="en-US" dirty="0"/>
          </a:p>
        </p:txBody>
      </p:sp>
      <p:sp>
        <p:nvSpPr>
          <p:cNvPr id="3" name="Content Placeholder 2"/>
          <p:cNvSpPr>
            <a:spLocks noGrp="1"/>
          </p:cNvSpPr>
          <p:nvPr>
            <p:ph idx="1"/>
          </p:nvPr>
        </p:nvSpPr>
        <p:spPr/>
        <p:txBody>
          <a:bodyPr/>
          <a:lstStyle/>
          <a:p>
            <a:pPr fontAlgn="base"/>
            <a:r>
              <a:rPr lang="en-GB" b="1" dirty="0"/>
              <a:t>Finding a Visitor's Coordinates</a:t>
            </a:r>
          </a:p>
          <a:p>
            <a:pPr fontAlgn="base"/>
            <a:r>
              <a:rPr lang="en-GB" dirty="0"/>
              <a:t>Getting the position information of the site visitor using the HTML5 </a:t>
            </a:r>
            <a:r>
              <a:rPr lang="en-GB" dirty="0" err="1"/>
              <a:t>geolocation</a:t>
            </a:r>
            <a:r>
              <a:rPr lang="en-GB" dirty="0"/>
              <a:t> API is fairly simple. </a:t>
            </a:r>
            <a:endParaRPr lang="en-GB" dirty="0" smtClean="0"/>
          </a:p>
          <a:p>
            <a:pPr fontAlgn="base"/>
            <a:r>
              <a:rPr lang="en-GB" dirty="0" smtClean="0"/>
              <a:t>It </a:t>
            </a:r>
            <a:r>
              <a:rPr lang="en-GB" dirty="0"/>
              <a:t>utilizes the three methods that are packed </a:t>
            </a:r>
            <a:r>
              <a:rPr lang="en-GB" dirty="0" smtClean="0"/>
              <a:t>into the</a:t>
            </a:r>
            <a:r>
              <a:rPr lang="en-GB" dirty="0"/>
              <a:t> </a:t>
            </a:r>
            <a:r>
              <a:rPr lang="en-GB" dirty="0" err="1"/>
              <a:t>navigator.geolocation</a:t>
            </a:r>
            <a:r>
              <a:rPr lang="en-GB" dirty="0"/>
              <a:t> object — </a:t>
            </a:r>
            <a:r>
              <a:rPr lang="en-GB" dirty="0" err="1"/>
              <a:t>getCurrentPosition</a:t>
            </a:r>
            <a:r>
              <a:rPr lang="en-GB" dirty="0"/>
              <a:t>(), </a:t>
            </a:r>
            <a:r>
              <a:rPr lang="en-GB" dirty="0" err="1"/>
              <a:t>watchPosition</a:t>
            </a:r>
            <a:r>
              <a:rPr lang="en-GB" dirty="0"/>
              <a:t>() and </a:t>
            </a:r>
            <a:r>
              <a:rPr lang="en-GB" dirty="0" err="1"/>
              <a:t>clearWatch</a:t>
            </a:r>
            <a:r>
              <a:rPr lang="en-GB"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CSS3</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IN" dirty="0"/>
          </a:p>
        </p:txBody>
      </p:sp>
      <p:sp>
        <p:nvSpPr>
          <p:cNvPr id="3" name="Content Placeholder 2"/>
          <p:cNvSpPr>
            <a:spLocks noGrp="1"/>
          </p:cNvSpPr>
          <p:nvPr>
            <p:ph idx="1"/>
          </p:nvPr>
        </p:nvSpPr>
        <p:spPr/>
        <p:txBody>
          <a:bodyPr/>
          <a:lstStyle/>
          <a:p>
            <a:r>
              <a:rPr lang="en-GB" dirty="0"/>
              <a:t>HTML can only build webpage structure, </a:t>
            </a:r>
            <a:r>
              <a:rPr lang="en-GB" dirty="0" smtClean="0"/>
              <a:t>CSS can style HTML.</a:t>
            </a:r>
          </a:p>
          <a:p>
            <a:r>
              <a:rPr lang="en-GB" dirty="0"/>
              <a:t>CSS Advantage</a:t>
            </a:r>
          </a:p>
          <a:p>
            <a:pPr lvl="1"/>
            <a:r>
              <a:rPr lang="en-GB" dirty="0"/>
              <a:t>By using a single</a:t>
            </a:r>
            <a:r>
              <a:rPr lang="en-GB" b="1" dirty="0"/>
              <a:t> style sheet</a:t>
            </a:r>
            <a:r>
              <a:rPr lang="en-GB" dirty="0"/>
              <a:t> or </a:t>
            </a:r>
            <a:r>
              <a:rPr lang="en-GB" b="1" dirty="0" err="1"/>
              <a:t>css</a:t>
            </a:r>
            <a:r>
              <a:rPr lang="en-GB" b="1" dirty="0"/>
              <a:t> file</a:t>
            </a:r>
            <a:r>
              <a:rPr lang="en-GB" dirty="0"/>
              <a:t> for entire site, a web designer can apply styles across whole site while updating a single </a:t>
            </a:r>
            <a:r>
              <a:rPr lang="en-GB" dirty="0" err="1"/>
              <a:t>css</a:t>
            </a:r>
            <a:r>
              <a:rPr lang="en-GB" dirty="0"/>
              <a:t> file.</a:t>
            </a:r>
          </a:p>
          <a:p>
            <a:endParaRPr lang="en-IN" dirty="0"/>
          </a:p>
        </p:txBody>
      </p:sp>
    </p:spTree>
    <p:extLst>
      <p:ext uri="{BB962C8B-B14F-4D97-AF65-F5344CB8AC3E}">
        <p14:creationId xmlns="" xmlns:p14="http://schemas.microsoft.com/office/powerpoint/2010/main" val="8035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CSS ??</a:t>
            </a:r>
            <a:endParaRPr lang="en-US" dirty="0"/>
          </a:p>
        </p:txBody>
      </p:sp>
      <p:sp>
        <p:nvSpPr>
          <p:cNvPr id="3" name="Content Placeholder 2"/>
          <p:cNvSpPr>
            <a:spLocks noGrp="1"/>
          </p:cNvSpPr>
          <p:nvPr>
            <p:ph idx="1"/>
          </p:nvPr>
        </p:nvSpPr>
        <p:spPr/>
        <p:txBody>
          <a:bodyPr>
            <a:normAutofit/>
          </a:bodyPr>
          <a:lstStyle/>
          <a:p>
            <a:r>
              <a:rPr lang="en-GB" b="1" dirty="0"/>
              <a:t>CSS Save Lots of </a:t>
            </a:r>
            <a:r>
              <a:rPr lang="en-GB" b="1" dirty="0" smtClean="0"/>
              <a:t>Time</a:t>
            </a:r>
            <a:endParaRPr lang="en-GB" dirty="0"/>
          </a:p>
          <a:p>
            <a:r>
              <a:rPr lang="en-GB" b="1" dirty="0"/>
              <a:t>Easy </a:t>
            </a:r>
            <a:r>
              <a:rPr lang="en-GB" b="1" dirty="0" smtClean="0"/>
              <a:t>Maintenance</a:t>
            </a:r>
            <a:endParaRPr lang="en-GB" dirty="0"/>
          </a:p>
          <a:p>
            <a:r>
              <a:rPr lang="en-GB" b="1" dirty="0"/>
              <a:t>Pages Load Faster</a:t>
            </a:r>
            <a:r>
              <a:rPr lang="en-GB" dirty="0"/>
              <a:t> </a:t>
            </a:r>
          </a:p>
          <a:p>
            <a:r>
              <a:rPr lang="en-GB" b="1" dirty="0"/>
              <a:t>Superior Styles to </a:t>
            </a:r>
            <a:r>
              <a:rPr lang="en-GB" b="1" dirty="0" smtClean="0"/>
              <a:t>HTML</a:t>
            </a:r>
          </a:p>
          <a:p>
            <a:r>
              <a:rPr lang="en-GB" b="1" dirty="0" smtClean="0"/>
              <a:t>Multiple </a:t>
            </a:r>
            <a:r>
              <a:rPr lang="en-GB" b="1" dirty="0"/>
              <a:t>Device </a:t>
            </a:r>
            <a:r>
              <a:rPr lang="en-GB" b="1" dirty="0" smtClean="0"/>
              <a:t>Compatibility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a:t>
            </a:r>
            <a:r>
              <a:rPr lang="en-IN" dirty="0" smtClean="0"/>
              <a:t>Code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b="12270"/>
          <a:stretch/>
        </p:blipFill>
        <p:spPr>
          <a:xfrm>
            <a:off x="2032000" y="2910681"/>
            <a:ext cx="5080000" cy="1671258"/>
          </a:xfrm>
        </p:spPr>
      </p:pic>
    </p:spTree>
    <p:extLst>
      <p:ext uri="{BB962C8B-B14F-4D97-AF65-F5344CB8AC3E}">
        <p14:creationId xmlns="" xmlns:p14="http://schemas.microsoft.com/office/powerpoint/2010/main" val="203727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 of </a:t>
            </a:r>
            <a:r>
              <a:rPr lang="en-IN" dirty="0" err="1"/>
              <a:t>css</a:t>
            </a:r>
            <a:r>
              <a:rPr lang="en-IN" dirty="0"/>
              <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599782001"/>
              </p:ext>
            </p:extLst>
          </p:nvPr>
        </p:nvGraphicFramePr>
        <p:xfrm>
          <a:off x="395536" y="2204864"/>
          <a:ext cx="8229600" cy="2240280"/>
        </p:xfrm>
        <a:graphic>
          <a:graphicData uri="http://schemas.openxmlformats.org/drawingml/2006/table">
            <a:tbl>
              <a:tblPr firstRow="1" bandRow="1">
                <a:tableStyleId>{5C22544A-7EE6-4342-B048-85BDC9FD1C3A}</a:tableStyleId>
              </a:tblPr>
              <a:tblGrid>
                <a:gridCol w="2520280"/>
                <a:gridCol w="5709320"/>
              </a:tblGrid>
              <a:tr h="370840">
                <a:tc>
                  <a:txBody>
                    <a:bodyPr/>
                    <a:lstStyle/>
                    <a:p>
                      <a:pPr algn="ctr" fontAlgn="t"/>
                      <a:r>
                        <a:rPr lang="en-IN" dirty="0">
                          <a:effectLst/>
                        </a:rPr>
                        <a:t>CSS Type</a:t>
                      </a:r>
                    </a:p>
                  </a:txBody>
                  <a:tcPr marL="31750" marR="31750" marT="31750" marB="31750"/>
                </a:tc>
                <a:tc>
                  <a:txBody>
                    <a:bodyPr/>
                    <a:lstStyle/>
                    <a:p>
                      <a:pPr algn="ctr" fontAlgn="t"/>
                      <a:r>
                        <a:rPr lang="en-IN">
                          <a:effectLst/>
                        </a:rPr>
                        <a:t>Explanation</a:t>
                      </a:r>
                    </a:p>
                  </a:txBody>
                  <a:tcPr marL="31750" marR="31750" marT="31750" marB="31750"/>
                </a:tc>
              </a:tr>
              <a:tr h="370840">
                <a:tc>
                  <a:txBody>
                    <a:bodyPr/>
                    <a:lstStyle/>
                    <a:p>
                      <a:pPr fontAlgn="t"/>
                      <a:r>
                        <a:rPr lang="en-IN" b="1" u="none" strike="noStrike">
                          <a:solidFill>
                            <a:srgbClr val="005AFF"/>
                          </a:solidFill>
                          <a:effectLst/>
                          <a:hlinkClick r:id=""/>
                        </a:rPr>
                        <a:t>Internal CSS</a:t>
                      </a:r>
                      <a:endParaRPr lang="en-IN">
                        <a:effectLst/>
                      </a:endParaRPr>
                    </a:p>
                  </a:txBody>
                  <a:tcPr marL="31750" marR="31750" marT="31750" marB="31750"/>
                </a:tc>
                <a:tc>
                  <a:txBody>
                    <a:bodyPr/>
                    <a:lstStyle/>
                    <a:p>
                      <a:pPr fontAlgn="t"/>
                      <a:r>
                        <a:rPr lang="en-GB">
                          <a:effectLst/>
                        </a:rPr>
                        <a:t>CSS Code is written inside </a:t>
                      </a:r>
                      <a:r>
                        <a:rPr lang="en-GB" b="1">
                          <a:effectLst/>
                        </a:rPr>
                        <a:t>&lt;style&gt;</a:t>
                      </a:r>
                      <a:r>
                        <a:rPr lang="en-GB">
                          <a:effectLst/>
                        </a:rPr>
                        <a:t> tag in head. Recommended for single page only.</a:t>
                      </a:r>
                    </a:p>
                  </a:txBody>
                  <a:tcPr marL="31750" marR="31750" marT="31750" marB="31750"/>
                </a:tc>
              </a:tr>
              <a:tr h="370840">
                <a:tc>
                  <a:txBody>
                    <a:bodyPr/>
                    <a:lstStyle/>
                    <a:p>
                      <a:pPr fontAlgn="t"/>
                      <a:r>
                        <a:rPr lang="en-IN" b="1" u="none" strike="noStrike">
                          <a:solidFill>
                            <a:srgbClr val="005AFF"/>
                          </a:solidFill>
                          <a:effectLst/>
                          <a:hlinkClick r:id=""/>
                        </a:rPr>
                        <a:t>External CSS</a:t>
                      </a:r>
                      <a:endParaRPr lang="en-IN">
                        <a:effectLst/>
                      </a:endParaRPr>
                    </a:p>
                  </a:txBody>
                  <a:tcPr marL="31750" marR="31750" marT="31750" marB="31750"/>
                </a:tc>
                <a:tc>
                  <a:txBody>
                    <a:bodyPr/>
                    <a:lstStyle/>
                    <a:p>
                      <a:pPr fontAlgn="t"/>
                      <a:r>
                        <a:rPr lang="en-GB">
                          <a:effectLst/>
                        </a:rPr>
                        <a:t>CSS code is written in separate file with </a:t>
                      </a:r>
                      <a:r>
                        <a:rPr lang="en-GB" b="1">
                          <a:effectLst/>
                        </a:rPr>
                        <a:t>.css extension</a:t>
                      </a:r>
                      <a:r>
                        <a:rPr lang="en-GB">
                          <a:effectLst/>
                        </a:rPr>
                        <a:t> and &lt;link&gt; element is used to attach external css with html document. Used for multipage websites.</a:t>
                      </a:r>
                    </a:p>
                  </a:txBody>
                  <a:tcPr marL="31750" marR="31750" marT="31750" marB="31750"/>
                </a:tc>
              </a:tr>
              <a:tr h="370840">
                <a:tc>
                  <a:txBody>
                    <a:bodyPr/>
                    <a:lstStyle/>
                    <a:p>
                      <a:pPr fontAlgn="t"/>
                      <a:r>
                        <a:rPr lang="en-IN" b="1" u="none" strike="noStrike">
                          <a:solidFill>
                            <a:srgbClr val="005AFF"/>
                          </a:solidFill>
                          <a:effectLst/>
                          <a:hlinkClick r:id=""/>
                        </a:rPr>
                        <a:t>Inline CSS</a:t>
                      </a:r>
                      <a:endParaRPr lang="en-IN">
                        <a:effectLst/>
                      </a:endParaRPr>
                    </a:p>
                  </a:txBody>
                  <a:tcPr marL="31750" marR="31750" marT="31750" marB="31750"/>
                </a:tc>
                <a:tc>
                  <a:txBody>
                    <a:bodyPr/>
                    <a:lstStyle/>
                    <a:p>
                      <a:pPr fontAlgn="t"/>
                      <a:r>
                        <a:rPr lang="en-GB" dirty="0">
                          <a:effectLst/>
                        </a:rPr>
                        <a:t>CSS code is written inside html tag directly, in style attribute.</a:t>
                      </a:r>
                    </a:p>
                  </a:txBody>
                  <a:tcPr marL="31750" marR="31750" marT="31750" marB="31750"/>
                </a:tc>
              </a:tr>
            </a:tbl>
          </a:graphicData>
        </a:graphic>
      </p:graphicFrame>
    </p:spTree>
    <p:extLst>
      <p:ext uri="{BB962C8B-B14F-4D97-AF65-F5344CB8AC3E}">
        <p14:creationId xmlns="" xmlns:p14="http://schemas.microsoft.com/office/powerpoint/2010/main" val="396357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HTML5 -&gt; HTML + CSS + JS</a:t>
            </a:r>
            <a:endParaRPr lang="en-US" b="1" dirty="0"/>
          </a:p>
        </p:txBody>
      </p:sp>
      <p:pic>
        <p:nvPicPr>
          <p:cNvPr id="4" name="Content Placeholder 3" descr="1_lXKAoEYXdDvEUV8TeeqeBg.png"/>
          <p:cNvPicPr>
            <a:picLocks noGrp="1" noChangeAspect="1"/>
          </p:cNvPicPr>
          <p:nvPr>
            <p:ph idx="1"/>
          </p:nvPr>
        </p:nvPicPr>
        <p:blipFill>
          <a:blip r:embed="rId2"/>
          <a:stretch>
            <a:fillRect/>
          </a:stretch>
        </p:blipFill>
        <p:spPr>
          <a:xfrm>
            <a:off x="457200" y="1741392"/>
            <a:ext cx="8229600" cy="4243579"/>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a:t>
            </a:r>
            <a:r>
              <a:rPr lang="en-US" b="1" dirty="0" smtClean="0"/>
              <a:t>Color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a:t>
            </a:r>
            <a:r>
              <a:rPr lang="en-US" b="1" dirty="0" smtClean="0"/>
              <a:t>Background</a:t>
            </a:r>
            <a:endParaRPr lang="en-US" dirty="0"/>
          </a:p>
        </p:txBody>
      </p:sp>
      <p:sp>
        <p:nvSpPr>
          <p:cNvPr id="3" name="Content Placeholder 2"/>
          <p:cNvSpPr>
            <a:spLocks noGrp="1"/>
          </p:cNvSpPr>
          <p:nvPr>
            <p:ph sz="half" idx="1"/>
          </p:nvPr>
        </p:nvSpPr>
        <p:spPr/>
        <p:txBody>
          <a:bodyPr>
            <a:normAutofit/>
          </a:bodyPr>
          <a:lstStyle/>
          <a:p>
            <a:r>
              <a:rPr lang="en-GB" dirty="0" smtClean="0"/>
              <a:t>background-</a:t>
            </a:r>
            <a:r>
              <a:rPr lang="en-GB" dirty="0" err="1" smtClean="0"/>
              <a:t>color</a:t>
            </a:r>
            <a:endParaRPr lang="en-GB" dirty="0" smtClean="0"/>
          </a:p>
          <a:p>
            <a:r>
              <a:rPr lang="en-GB" dirty="0" smtClean="0"/>
              <a:t>background-image</a:t>
            </a:r>
            <a:r>
              <a:rPr lang="en-GB" dirty="0"/>
              <a:t> </a:t>
            </a:r>
            <a:endParaRPr lang="en-GB" dirty="0" smtClean="0"/>
          </a:p>
          <a:p>
            <a:r>
              <a:rPr lang="en-GB" dirty="0" smtClean="0"/>
              <a:t>background-repeat</a:t>
            </a:r>
          </a:p>
          <a:p>
            <a:r>
              <a:rPr lang="en-GB" dirty="0" smtClean="0"/>
              <a:t>background-attachment</a:t>
            </a:r>
          </a:p>
          <a:p>
            <a:r>
              <a:rPr lang="en-GB" dirty="0" smtClean="0"/>
              <a:t>background-position</a:t>
            </a:r>
            <a:endParaRPr lang="en-US" dirty="0"/>
          </a:p>
        </p:txBody>
      </p:sp>
      <p:sp>
        <p:nvSpPr>
          <p:cNvPr id="4" name="Content Placeholder 3"/>
          <p:cNvSpPr>
            <a:spLocks noGrp="1"/>
          </p:cNvSpPr>
          <p:nvPr>
            <p:ph sz="half" idx="2"/>
          </p:nvPr>
        </p:nvSpPr>
        <p:spPr/>
        <p:txBody>
          <a:bodyPr>
            <a:normAutofit/>
          </a:bodyPr>
          <a:lstStyle/>
          <a:p>
            <a:r>
              <a:rPr lang="en-GB" sz="1600" dirty="0"/>
              <a:t>background-</a:t>
            </a:r>
            <a:r>
              <a:rPr lang="en-GB" sz="1600" dirty="0" err="1"/>
              <a:t>color</a:t>
            </a:r>
            <a:r>
              <a:rPr lang="en-GB" sz="1600" dirty="0"/>
              <a:t>: #f0e68c; </a:t>
            </a:r>
            <a:endParaRPr lang="en-GB" sz="1600" dirty="0" smtClean="0"/>
          </a:p>
          <a:p>
            <a:r>
              <a:rPr lang="en-GB" sz="1600" dirty="0" smtClean="0"/>
              <a:t>background-image</a:t>
            </a:r>
            <a:r>
              <a:rPr lang="en-GB" sz="1600" dirty="0"/>
              <a:t>: </a:t>
            </a:r>
            <a:r>
              <a:rPr lang="en-GB" sz="1600" dirty="0" err="1"/>
              <a:t>url</a:t>
            </a:r>
            <a:r>
              <a:rPr lang="en-GB" sz="1600" dirty="0"/>
              <a:t>("images/smiley.png"); </a:t>
            </a:r>
            <a:endParaRPr lang="en-GB" sz="1600" dirty="0" smtClean="0"/>
          </a:p>
          <a:p>
            <a:r>
              <a:rPr lang="en-GB" sz="1600" dirty="0" smtClean="0"/>
              <a:t>background-repeat</a:t>
            </a:r>
            <a:r>
              <a:rPr lang="en-GB" sz="1600" dirty="0"/>
              <a:t>: no-repeat; </a:t>
            </a:r>
            <a:endParaRPr lang="en-GB" sz="1600" dirty="0" smtClean="0"/>
          </a:p>
          <a:p>
            <a:r>
              <a:rPr lang="en-GB" sz="1600" dirty="0" smtClean="0"/>
              <a:t>background-attachment</a:t>
            </a:r>
            <a:r>
              <a:rPr lang="en-GB" sz="1600" dirty="0"/>
              <a:t>: fixed; </a:t>
            </a:r>
            <a:endParaRPr lang="en-GB" sz="1600" dirty="0" smtClean="0"/>
          </a:p>
          <a:p>
            <a:r>
              <a:rPr lang="en-GB" sz="1600" dirty="0" smtClean="0"/>
              <a:t>background-position</a:t>
            </a:r>
            <a:r>
              <a:rPr lang="en-GB" sz="1600" dirty="0"/>
              <a:t>: 250px 25px;</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Font</a:t>
            </a:r>
            <a:endParaRPr lang="en-US" dirty="0"/>
          </a:p>
        </p:txBody>
      </p:sp>
      <p:sp>
        <p:nvSpPr>
          <p:cNvPr id="3" name="Content Placeholder 2"/>
          <p:cNvSpPr>
            <a:spLocks noGrp="1"/>
          </p:cNvSpPr>
          <p:nvPr>
            <p:ph idx="1"/>
          </p:nvPr>
        </p:nvSpPr>
        <p:spPr/>
        <p:txBody>
          <a:bodyPr/>
          <a:lstStyle/>
          <a:p>
            <a:r>
              <a:rPr lang="en-GB" dirty="0"/>
              <a:t>Choosing the right font and style is very crucial for the readability of text on a page.</a:t>
            </a:r>
            <a:endParaRPr lang="en-US" dirty="0" smtClean="0"/>
          </a:p>
          <a:p>
            <a:r>
              <a:rPr lang="en-US" dirty="0" smtClean="0"/>
              <a:t>font-family</a:t>
            </a:r>
            <a:r>
              <a:rPr lang="en-US" dirty="0"/>
              <a:t>, </a:t>
            </a:r>
            <a:r>
              <a:rPr lang="en-US" dirty="0" smtClean="0"/>
              <a:t>font-style</a:t>
            </a:r>
            <a:r>
              <a:rPr lang="en-US" dirty="0"/>
              <a:t>, </a:t>
            </a:r>
            <a:r>
              <a:rPr lang="en-US" dirty="0" smtClean="0"/>
              <a:t>font-weight</a:t>
            </a:r>
            <a:r>
              <a:rPr lang="en-US" dirty="0"/>
              <a:t>, </a:t>
            </a:r>
            <a:r>
              <a:rPr lang="en-US" dirty="0" smtClean="0"/>
              <a:t>font-size</a:t>
            </a:r>
            <a:r>
              <a:rPr lang="en-US" dirty="0"/>
              <a:t>, and </a:t>
            </a:r>
            <a:r>
              <a:rPr lang="en-US" dirty="0" smtClean="0"/>
              <a:t>font-variant</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Length </a:t>
            </a:r>
            <a:r>
              <a:rPr lang="en-US" b="1" dirty="0" smtClean="0"/>
              <a:t>Units</a:t>
            </a:r>
            <a:endParaRPr lang="en-US" dirty="0"/>
          </a:p>
        </p:txBody>
      </p:sp>
      <p:graphicFrame>
        <p:nvGraphicFramePr>
          <p:cNvPr id="4" name="Content Placeholder 3"/>
          <p:cNvGraphicFramePr>
            <a:graphicFrameLocks noGrp="1"/>
          </p:cNvGraphicFramePr>
          <p:nvPr>
            <p:ph idx="1"/>
          </p:nvPr>
        </p:nvGraphicFramePr>
        <p:xfrm>
          <a:off x="457200" y="1600200"/>
          <a:ext cx="8229600" cy="2600960"/>
        </p:xfrm>
        <a:graphic>
          <a:graphicData uri="http://schemas.openxmlformats.org/drawingml/2006/table">
            <a:tbl>
              <a:tblPr firstRow="1" bandRow="1">
                <a:tableStyleId>{00A15C55-8517-42AA-B614-E9B94910E393}</a:tableStyleId>
              </a:tblPr>
              <a:tblGrid>
                <a:gridCol w="2328850"/>
                <a:gridCol w="5900750"/>
              </a:tblGrid>
              <a:tr h="370840">
                <a:tc>
                  <a:txBody>
                    <a:bodyPr/>
                    <a:lstStyle/>
                    <a:p>
                      <a:pPr algn="l" fontAlgn="t"/>
                      <a:r>
                        <a:rPr lang="en-US" dirty="0"/>
                        <a:t>Unit</a:t>
                      </a:r>
                      <a:endParaRPr lang="en-US" dirty="0">
                        <a:solidFill>
                          <a:srgbClr val="000000"/>
                        </a:solidFill>
                      </a:endParaRPr>
                    </a:p>
                  </a:txBody>
                  <a:tcPr marL="44450" marR="44450" marT="50800" marB="50800"/>
                </a:tc>
                <a:tc>
                  <a:txBody>
                    <a:bodyPr/>
                    <a:lstStyle/>
                    <a:p>
                      <a:pPr algn="l" fontAlgn="t"/>
                      <a:r>
                        <a:rPr lang="en-US"/>
                        <a:t>Description</a:t>
                      </a:r>
                      <a:endParaRPr lang="en-US">
                        <a:solidFill>
                          <a:srgbClr val="000000"/>
                        </a:solidFill>
                      </a:endParaRPr>
                    </a:p>
                  </a:txBody>
                  <a:tcPr marL="44450" marR="44450" marT="50800" marB="50800"/>
                </a:tc>
              </a:tr>
              <a:tr h="370840">
                <a:tc>
                  <a:txBody>
                    <a:bodyPr/>
                    <a:lstStyle/>
                    <a:p>
                      <a:pPr fontAlgn="t"/>
                      <a:r>
                        <a:rPr lang="en-US"/>
                        <a:t>in</a:t>
                      </a:r>
                      <a:endParaRPr lang="en-US">
                        <a:solidFill>
                          <a:srgbClr val="484848"/>
                        </a:solidFill>
                      </a:endParaRPr>
                    </a:p>
                  </a:txBody>
                  <a:tcPr marL="44450" marR="44450" marT="31750" marB="31750"/>
                </a:tc>
                <a:tc>
                  <a:txBody>
                    <a:bodyPr/>
                    <a:lstStyle/>
                    <a:p>
                      <a:pPr fontAlgn="t"/>
                      <a:r>
                        <a:rPr lang="en-GB"/>
                        <a:t>inches – 1in is equal to 2.54cm.</a:t>
                      </a:r>
                      <a:endParaRPr lang="en-GB">
                        <a:solidFill>
                          <a:srgbClr val="484848"/>
                        </a:solidFill>
                      </a:endParaRPr>
                    </a:p>
                  </a:txBody>
                  <a:tcPr marL="44450" marR="44450" marT="31750" marB="31750"/>
                </a:tc>
              </a:tr>
              <a:tr h="370840">
                <a:tc>
                  <a:txBody>
                    <a:bodyPr/>
                    <a:lstStyle/>
                    <a:p>
                      <a:pPr fontAlgn="t"/>
                      <a:r>
                        <a:rPr lang="en-US"/>
                        <a:t>cm</a:t>
                      </a:r>
                      <a:endParaRPr lang="en-US">
                        <a:solidFill>
                          <a:srgbClr val="484848"/>
                        </a:solidFill>
                      </a:endParaRPr>
                    </a:p>
                  </a:txBody>
                  <a:tcPr marL="44450" marR="44450" marT="31750" marB="31750"/>
                </a:tc>
                <a:tc>
                  <a:txBody>
                    <a:bodyPr/>
                    <a:lstStyle/>
                    <a:p>
                      <a:pPr fontAlgn="t"/>
                      <a:r>
                        <a:rPr lang="en-US"/>
                        <a:t>centimeters.</a:t>
                      </a:r>
                      <a:endParaRPr lang="en-US">
                        <a:solidFill>
                          <a:srgbClr val="484848"/>
                        </a:solidFill>
                      </a:endParaRPr>
                    </a:p>
                  </a:txBody>
                  <a:tcPr marL="44450" marR="44450" marT="31750" marB="31750"/>
                </a:tc>
              </a:tr>
              <a:tr h="370840">
                <a:tc>
                  <a:txBody>
                    <a:bodyPr/>
                    <a:lstStyle/>
                    <a:p>
                      <a:pPr fontAlgn="t"/>
                      <a:r>
                        <a:rPr lang="en-US"/>
                        <a:t>mm</a:t>
                      </a:r>
                      <a:endParaRPr lang="en-US">
                        <a:solidFill>
                          <a:srgbClr val="484848"/>
                        </a:solidFill>
                      </a:endParaRPr>
                    </a:p>
                  </a:txBody>
                  <a:tcPr marL="44450" marR="44450" marT="31750" marB="31750"/>
                </a:tc>
                <a:tc>
                  <a:txBody>
                    <a:bodyPr/>
                    <a:lstStyle/>
                    <a:p>
                      <a:pPr fontAlgn="t"/>
                      <a:r>
                        <a:rPr lang="en-US"/>
                        <a:t>millimeters.</a:t>
                      </a:r>
                      <a:endParaRPr lang="en-US">
                        <a:solidFill>
                          <a:srgbClr val="484848"/>
                        </a:solidFill>
                      </a:endParaRPr>
                    </a:p>
                  </a:txBody>
                  <a:tcPr marL="44450" marR="44450" marT="31750" marB="31750"/>
                </a:tc>
              </a:tr>
              <a:tr h="370840">
                <a:tc>
                  <a:txBody>
                    <a:bodyPr/>
                    <a:lstStyle/>
                    <a:p>
                      <a:pPr fontAlgn="t"/>
                      <a:r>
                        <a:rPr lang="en-US"/>
                        <a:t>pt</a:t>
                      </a:r>
                      <a:endParaRPr lang="en-US">
                        <a:solidFill>
                          <a:srgbClr val="484848"/>
                        </a:solidFill>
                      </a:endParaRPr>
                    </a:p>
                  </a:txBody>
                  <a:tcPr marL="44450" marR="44450" marT="31750" marB="31750"/>
                </a:tc>
                <a:tc>
                  <a:txBody>
                    <a:bodyPr/>
                    <a:lstStyle/>
                    <a:p>
                      <a:pPr fontAlgn="t"/>
                      <a:r>
                        <a:rPr lang="en-GB"/>
                        <a:t>points – In CSS, one point is defined as 1/72 inch (0.353mm).</a:t>
                      </a:r>
                      <a:endParaRPr lang="en-GB">
                        <a:solidFill>
                          <a:srgbClr val="484848"/>
                        </a:solidFill>
                      </a:endParaRPr>
                    </a:p>
                  </a:txBody>
                  <a:tcPr marL="44450" marR="44450" marT="31750" marB="31750"/>
                </a:tc>
              </a:tr>
              <a:tr h="370840">
                <a:tc>
                  <a:txBody>
                    <a:bodyPr/>
                    <a:lstStyle/>
                    <a:p>
                      <a:pPr fontAlgn="t"/>
                      <a:r>
                        <a:rPr lang="en-US"/>
                        <a:t>pc</a:t>
                      </a:r>
                      <a:endParaRPr lang="en-US">
                        <a:solidFill>
                          <a:srgbClr val="484848"/>
                        </a:solidFill>
                      </a:endParaRPr>
                    </a:p>
                  </a:txBody>
                  <a:tcPr marL="44450" marR="44450" marT="31750" marB="31750"/>
                </a:tc>
                <a:tc>
                  <a:txBody>
                    <a:bodyPr/>
                    <a:lstStyle/>
                    <a:p>
                      <a:pPr fontAlgn="t"/>
                      <a:r>
                        <a:rPr lang="en-GB"/>
                        <a:t>picas – 1pc is equal to 12pt.</a:t>
                      </a:r>
                      <a:endParaRPr lang="en-GB">
                        <a:solidFill>
                          <a:srgbClr val="484848"/>
                        </a:solidFill>
                      </a:endParaRPr>
                    </a:p>
                  </a:txBody>
                  <a:tcPr marL="44450" marR="44450" marT="31750" marB="31750"/>
                </a:tc>
              </a:tr>
              <a:tr h="370840">
                <a:tc>
                  <a:txBody>
                    <a:bodyPr/>
                    <a:lstStyle/>
                    <a:p>
                      <a:pPr fontAlgn="t"/>
                      <a:r>
                        <a:rPr lang="en-US"/>
                        <a:t>px</a:t>
                      </a:r>
                      <a:endParaRPr lang="en-US">
                        <a:solidFill>
                          <a:srgbClr val="484848"/>
                        </a:solidFill>
                      </a:endParaRPr>
                    </a:p>
                  </a:txBody>
                  <a:tcPr marL="44450" marR="44450" marT="31750" marB="31750"/>
                </a:tc>
                <a:tc>
                  <a:txBody>
                    <a:bodyPr/>
                    <a:lstStyle/>
                    <a:p>
                      <a:pPr fontAlgn="t"/>
                      <a:r>
                        <a:rPr lang="en-GB" dirty="0"/>
                        <a:t>pixel units – 1px is equal to 0.75pt.</a:t>
                      </a:r>
                      <a:endParaRPr lang="en-GB" dirty="0">
                        <a:solidFill>
                          <a:srgbClr val="484848"/>
                        </a:solidFill>
                      </a:endParaRPr>
                    </a:p>
                  </a:txBody>
                  <a:tcPr marL="44450" marR="44450" marT="31750" marB="317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a:t>
            </a:r>
            <a:r>
              <a:rPr lang="en-US" b="1" dirty="0" smtClean="0"/>
              <a:t>Text</a:t>
            </a:r>
            <a:endParaRPr lang="en-US" dirty="0"/>
          </a:p>
        </p:txBody>
      </p:sp>
      <p:sp>
        <p:nvSpPr>
          <p:cNvPr id="3" name="Content Placeholder 2"/>
          <p:cNvSpPr>
            <a:spLocks noGrp="1"/>
          </p:cNvSpPr>
          <p:nvPr>
            <p:ph idx="1"/>
          </p:nvPr>
        </p:nvSpPr>
        <p:spPr/>
        <p:txBody>
          <a:bodyPr/>
          <a:lstStyle/>
          <a:p>
            <a:pPr fontAlgn="base"/>
            <a:r>
              <a:rPr lang="en-GB" dirty="0"/>
              <a:t>CSS provides several properties that allows you to define various text styles such as </a:t>
            </a:r>
            <a:r>
              <a:rPr lang="en-GB" dirty="0" err="1"/>
              <a:t>color</a:t>
            </a:r>
            <a:r>
              <a:rPr lang="en-GB" dirty="0"/>
              <a:t>, alignment, spacing, decoration, transformation, etc. very easily and effectively.</a:t>
            </a:r>
          </a:p>
          <a:p>
            <a:pPr fontAlgn="base"/>
            <a:r>
              <a:rPr lang="en-GB" dirty="0"/>
              <a:t>The commonly used text properties are: text-align, text-decoration, text-transform, text-indent, line-height, letter-spacing, </a:t>
            </a:r>
            <a:r>
              <a:rPr lang="en-GB" dirty="0" smtClean="0"/>
              <a:t>word-spacing</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Link</a:t>
            </a:r>
            <a:endParaRPr lang="en-US" dirty="0"/>
          </a:p>
        </p:txBody>
      </p:sp>
      <p:sp>
        <p:nvSpPr>
          <p:cNvPr id="3" name="Content Placeholder 2"/>
          <p:cNvSpPr>
            <a:spLocks noGrp="1"/>
          </p:cNvSpPr>
          <p:nvPr>
            <p:ph idx="1"/>
          </p:nvPr>
        </p:nvSpPr>
        <p:spPr/>
        <p:txBody>
          <a:bodyPr>
            <a:normAutofit/>
          </a:bodyPr>
          <a:lstStyle/>
          <a:p>
            <a:pPr fontAlgn="base"/>
            <a:r>
              <a:rPr lang="en-GB" dirty="0"/>
              <a:t>A link has four different </a:t>
            </a:r>
            <a:r>
              <a:rPr lang="en-GB" dirty="0" smtClean="0"/>
              <a:t>states</a:t>
            </a:r>
            <a:endParaRPr lang="en-GB" dirty="0"/>
          </a:p>
          <a:p>
            <a:pPr lvl="1"/>
            <a:r>
              <a:rPr lang="en-GB" b="1" dirty="0"/>
              <a:t>a:link</a:t>
            </a:r>
            <a:r>
              <a:rPr lang="en-GB" dirty="0"/>
              <a:t> — define styles for normal or unvisited links.</a:t>
            </a:r>
          </a:p>
          <a:p>
            <a:pPr lvl="1"/>
            <a:r>
              <a:rPr lang="en-GB" b="1" dirty="0"/>
              <a:t>a:visited</a:t>
            </a:r>
            <a:r>
              <a:rPr lang="en-GB" dirty="0"/>
              <a:t> — define styles for links that the user has already visited.</a:t>
            </a:r>
          </a:p>
          <a:p>
            <a:pPr lvl="1"/>
            <a:r>
              <a:rPr lang="en-GB" b="1" dirty="0"/>
              <a:t>a:hover</a:t>
            </a:r>
            <a:r>
              <a:rPr lang="en-GB" dirty="0"/>
              <a:t> — define styles for a link when the user place the mouse pointer over it.</a:t>
            </a:r>
          </a:p>
          <a:p>
            <a:pPr lvl="1"/>
            <a:r>
              <a:rPr lang="en-GB" b="1" dirty="0"/>
              <a:t>a:active</a:t>
            </a:r>
            <a:r>
              <a:rPr lang="en-GB" dirty="0"/>
              <a:t> — define styles for links when they are being clicked.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List</a:t>
            </a:r>
            <a:endParaRPr lang="en-US" dirty="0"/>
          </a:p>
        </p:txBody>
      </p:sp>
      <p:sp>
        <p:nvSpPr>
          <p:cNvPr id="3" name="Content Placeholder 2"/>
          <p:cNvSpPr>
            <a:spLocks noGrp="1"/>
          </p:cNvSpPr>
          <p:nvPr>
            <p:ph idx="1"/>
          </p:nvPr>
        </p:nvSpPr>
        <p:spPr/>
        <p:txBody>
          <a:bodyPr/>
          <a:lstStyle/>
          <a:p>
            <a:r>
              <a:rPr lang="en-US" dirty="0" smtClean="0"/>
              <a:t>list-style-type</a:t>
            </a:r>
            <a:r>
              <a:rPr lang="en-US" dirty="0"/>
              <a:t>, </a:t>
            </a:r>
            <a:endParaRPr lang="en-US" dirty="0" smtClean="0"/>
          </a:p>
          <a:p>
            <a:r>
              <a:rPr lang="en-US" dirty="0" smtClean="0"/>
              <a:t>list-style-image</a:t>
            </a:r>
            <a:r>
              <a:rPr lang="en-US" dirty="0"/>
              <a:t>, and </a:t>
            </a:r>
            <a:endParaRPr lang="en-US" dirty="0" smtClean="0"/>
          </a:p>
          <a:p>
            <a:r>
              <a:rPr lang="en-US" dirty="0" smtClean="0"/>
              <a:t>list-style-position</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a:t>
            </a:r>
            <a:r>
              <a:rPr lang="en-US" b="1" dirty="0" smtClean="0"/>
              <a:t>Tables</a:t>
            </a:r>
            <a:endParaRPr lang="en-US" dirty="0"/>
          </a:p>
        </p:txBody>
      </p:sp>
      <p:sp>
        <p:nvSpPr>
          <p:cNvPr id="3" name="Content Placeholder 2"/>
          <p:cNvSpPr>
            <a:spLocks noGrp="1"/>
          </p:cNvSpPr>
          <p:nvPr>
            <p:ph idx="1"/>
          </p:nvPr>
        </p:nvSpPr>
        <p:spPr/>
        <p:txBody>
          <a:bodyPr/>
          <a:lstStyle/>
          <a:p>
            <a:r>
              <a:rPr lang="en-GB" dirty="0"/>
              <a:t>CSS </a:t>
            </a:r>
            <a:r>
              <a:rPr lang="en-GB" dirty="0">
                <a:hlinkClick r:id="rId2"/>
              </a:rPr>
              <a:t>border</a:t>
            </a:r>
            <a:r>
              <a:rPr lang="en-GB" dirty="0"/>
              <a:t> property is the best way to define the borders for the tables.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Box </a:t>
            </a:r>
            <a:r>
              <a:rPr lang="en-US" b="1" dirty="0" smtClean="0"/>
              <a:t>Model</a:t>
            </a:r>
            <a:endParaRPr lang="en-US" dirty="0"/>
          </a:p>
        </p:txBody>
      </p:sp>
      <p:pic>
        <p:nvPicPr>
          <p:cNvPr id="6" name="Content Placeholder 5" descr="css-box-model.png"/>
          <p:cNvPicPr>
            <a:picLocks noGrp="1" noChangeAspect="1"/>
          </p:cNvPicPr>
          <p:nvPr>
            <p:ph sz="half" idx="1"/>
          </p:nvPr>
        </p:nvPicPr>
        <p:blipFill>
          <a:blip r:embed="rId2"/>
          <a:stretch>
            <a:fillRect/>
          </a:stretch>
        </p:blipFill>
        <p:spPr>
          <a:xfrm>
            <a:off x="1317625" y="2704306"/>
            <a:ext cx="2317750" cy="2317750"/>
          </a:xfrm>
        </p:spPr>
      </p:pic>
      <p:sp>
        <p:nvSpPr>
          <p:cNvPr id="5" name="Content Placeholder 4"/>
          <p:cNvSpPr>
            <a:spLocks noGrp="1"/>
          </p:cNvSpPr>
          <p:nvPr>
            <p:ph sz="half" idx="2"/>
          </p:nvPr>
        </p:nvSpPr>
        <p:spPr/>
        <p:txBody>
          <a:bodyPr/>
          <a:lstStyle/>
          <a:p>
            <a:pPr algn="just"/>
            <a:r>
              <a:rPr lang="en-GB" dirty="0" smtClean="0"/>
              <a:t>How </a:t>
            </a:r>
            <a:r>
              <a:rPr lang="en-GB" dirty="0"/>
              <a:t>elements are visually laid out on the web pages</a:t>
            </a:r>
            <a:r>
              <a:rPr lang="en-GB" dirty="0" smtClean="0"/>
              <a:t>.</a:t>
            </a:r>
          </a:p>
          <a:p>
            <a:pPr algn="just"/>
            <a:r>
              <a:rPr lang="en-GB" dirty="0" smtClean="0"/>
              <a:t>Every </a:t>
            </a:r>
            <a:r>
              <a:rPr lang="en-GB" dirty="0"/>
              <a:t>box has a </a:t>
            </a:r>
            <a:r>
              <a:rPr lang="en-GB" b="1" i="1" dirty="0"/>
              <a:t>content area</a:t>
            </a:r>
            <a:r>
              <a:rPr lang="en-GB" dirty="0"/>
              <a:t> and optional surrounding </a:t>
            </a:r>
            <a:r>
              <a:rPr lang="en-GB" b="1" i="1" dirty="0"/>
              <a:t>padding</a:t>
            </a:r>
            <a:r>
              <a:rPr lang="en-GB" dirty="0"/>
              <a:t>, </a:t>
            </a:r>
            <a:r>
              <a:rPr lang="en-GB" dirty="0" smtClean="0"/>
              <a:t>  </a:t>
            </a:r>
            <a:r>
              <a:rPr lang="en-GB" b="1" i="1" dirty="0" smtClean="0"/>
              <a:t>border</a:t>
            </a:r>
            <a:r>
              <a:rPr lang="en-GB" dirty="0"/>
              <a:t>, and </a:t>
            </a:r>
            <a:r>
              <a:rPr lang="en-GB" b="1" i="1" dirty="0"/>
              <a:t>margin areas</a:t>
            </a:r>
            <a:r>
              <a:rPr lang="en-GB" dirty="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CSS padding properties allow you to set the spacing between the content of an element and its border (or the edge of the element's box, if it has no defined border</a:t>
            </a:r>
            <a:r>
              <a:rPr lang="en-GB" dirty="0" smtClean="0"/>
              <a:t>).</a:t>
            </a:r>
          </a:p>
          <a:p>
            <a:r>
              <a:rPr lang="en-GB" dirty="0"/>
              <a:t>CSS </a:t>
            </a:r>
            <a:r>
              <a:rPr lang="en-GB" dirty="0" smtClean="0"/>
              <a:t>=&gt; padding-top</a:t>
            </a:r>
            <a:r>
              <a:rPr lang="en-GB" dirty="0"/>
              <a:t>, </a:t>
            </a:r>
            <a:r>
              <a:rPr lang="en-GB" dirty="0" smtClean="0"/>
              <a:t>padding-right</a:t>
            </a:r>
            <a:r>
              <a:rPr lang="en-GB" dirty="0"/>
              <a:t>, </a:t>
            </a:r>
            <a:r>
              <a:rPr lang="en-GB" dirty="0" smtClean="0"/>
              <a:t>padding-bottom</a:t>
            </a:r>
            <a:r>
              <a:rPr lang="en-GB" dirty="0"/>
              <a:t>, and the </a:t>
            </a:r>
            <a:r>
              <a:rPr lang="en-GB" dirty="0" smtClean="0"/>
              <a:t>padding-left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Headings</a:t>
            </a:r>
            <a:endParaRPr lang="en-US" dirty="0"/>
          </a:p>
        </p:txBody>
      </p:sp>
      <p:sp>
        <p:nvSpPr>
          <p:cNvPr id="3" name="Content Placeholder 2"/>
          <p:cNvSpPr>
            <a:spLocks noGrp="1"/>
          </p:cNvSpPr>
          <p:nvPr>
            <p:ph idx="1"/>
          </p:nvPr>
        </p:nvSpPr>
        <p:spPr/>
        <p:txBody>
          <a:bodyPr/>
          <a:lstStyle/>
          <a:p>
            <a:pPr algn="just"/>
            <a:r>
              <a:rPr lang="en-GB" dirty="0"/>
              <a:t>HTML offers six levels of heading tags, </a:t>
            </a:r>
            <a:r>
              <a:rPr lang="en-GB" dirty="0" smtClean="0"/>
              <a:t>&lt;h1&gt;</a:t>
            </a:r>
            <a:r>
              <a:rPr lang="en-GB" dirty="0"/>
              <a:t> through </a:t>
            </a:r>
            <a:r>
              <a:rPr lang="en-GB" dirty="0" smtClean="0"/>
              <a:t>&lt;h6&gt;</a:t>
            </a:r>
            <a:r>
              <a:rPr lang="en-GB" dirty="0"/>
              <a:t>; the lower the heading level number, the greater its importance — therefore </a:t>
            </a:r>
            <a:r>
              <a:rPr lang="en-GB" dirty="0" smtClean="0"/>
              <a:t>&lt;h1&gt;</a:t>
            </a:r>
            <a:r>
              <a:rPr lang="en-GB" dirty="0"/>
              <a:t> tag defines the most important heading, whereas the </a:t>
            </a:r>
            <a:r>
              <a:rPr lang="en-GB" dirty="0" smtClean="0"/>
              <a:t>&lt;h6&gt;</a:t>
            </a:r>
            <a:r>
              <a:rPr lang="en-GB" dirty="0"/>
              <a:t> tag defines the least important heading in the document.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GB" dirty="0"/>
              <a:t>CSS border properties allow you to define the border area of an element's box.</a:t>
            </a:r>
          </a:p>
          <a:p>
            <a:pPr fontAlgn="base"/>
            <a:r>
              <a:rPr lang="en-GB" dirty="0"/>
              <a:t>Borders appear directly between the margin and padding of an element.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r>
              <a:rPr lang="en-GB" dirty="0"/>
              <a:t>The CSS margin properties allow you to set the spacing around the border of an element's box (or the edge of the element's box, if it has no defined border).</a:t>
            </a:r>
          </a:p>
          <a:p>
            <a:pPr algn="just" fontAlgn="base"/>
            <a:r>
              <a:rPr lang="en-GB" dirty="0"/>
              <a:t>An element's margin is not affected by its </a:t>
            </a:r>
            <a:r>
              <a:rPr lang="en-GB" dirty="0">
                <a:hlinkClick r:id="rId2"/>
              </a:rPr>
              <a:t>background-</a:t>
            </a:r>
            <a:r>
              <a:rPr lang="en-GB" dirty="0" err="1">
                <a:hlinkClick r:id="rId2"/>
              </a:rPr>
              <a:t>color</a:t>
            </a:r>
            <a:r>
              <a:rPr lang="en-GB" dirty="0"/>
              <a:t>, it is always </a:t>
            </a:r>
            <a:r>
              <a:rPr lang="en-GB" dirty="0" smtClean="0"/>
              <a:t>transparent.</a:t>
            </a:r>
          </a:p>
          <a:p>
            <a:pPr algn="just" fontAlgn="base"/>
            <a:r>
              <a:rPr lang="en-GB" dirty="0" smtClean="0"/>
              <a:t>margin-top</a:t>
            </a:r>
            <a:r>
              <a:rPr lang="en-GB" dirty="0"/>
              <a:t>, </a:t>
            </a:r>
            <a:r>
              <a:rPr lang="en-GB" dirty="0" smtClean="0"/>
              <a:t>margin-right</a:t>
            </a:r>
            <a:r>
              <a:rPr lang="en-GB" dirty="0"/>
              <a:t>, </a:t>
            </a:r>
            <a:r>
              <a:rPr lang="en-GB" dirty="0" smtClean="0"/>
              <a:t>margin-bottom</a:t>
            </a:r>
            <a:r>
              <a:rPr lang="en-GB" dirty="0"/>
              <a:t> and </a:t>
            </a:r>
            <a:r>
              <a:rPr lang="en-GB" dirty="0" smtClean="0"/>
              <a:t>margin-left.</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2D </a:t>
            </a:r>
            <a:r>
              <a:rPr lang="en-US" b="1" dirty="0" smtClean="0"/>
              <a:t>Transforms</a:t>
            </a:r>
            <a:endParaRPr lang="en-US" dirty="0"/>
          </a:p>
        </p:txBody>
      </p:sp>
      <p:sp>
        <p:nvSpPr>
          <p:cNvPr id="3" name="Content Placeholder 2"/>
          <p:cNvSpPr>
            <a:spLocks noGrp="1"/>
          </p:cNvSpPr>
          <p:nvPr>
            <p:ph idx="1"/>
          </p:nvPr>
        </p:nvSpPr>
        <p:spPr/>
        <p:txBody>
          <a:bodyPr/>
          <a:lstStyle/>
          <a:p>
            <a:r>
              <a:rPr lang="en-GB" dirty="0"/>
              <a:t>With CSS3 2D transform feature you can perform basic transform manipulations such as move, rotate, scale and skew on elements in a two-dimensional space</a:t>
            </a:r>
            <a:r>
              <a:rPr lang="en-GB" dirty="0" smtClean="0"/>
              <a:t>.</a:t>
            </a:r>
          </a:p>
          <a:p>
            <a:r>
              <a:rPr lang="en-US" dirty="0"/>
              <a:t>transform: translate(200px, 50px</a:t>
            </a:r>
            <a:r>
              <a:rPr lang="en-US" dirty="0" smtClean="0"/>
              <a:t>);</a:t>
            </a:r>
          </a:p>
          <a:p>
            <a:r>
              <a:rPr lang="en-US" dirty="0"/>
              <a:t>transform: rotate(30deg);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3D </a:t>
            </a:r>
            <a:r>
              <a:rPr lang="en-US" b="1" dirty="0" smtClean="0"/>
              <a:t>Transforms</a:t>
            </a:r>
            <a:endParaRPr lang="en-US" dirty="0"/>
          </a:p>
        </p:txBody>
      </p:sp>
      <p:sp>
        <p:nvSpPr>
          <p:cNvPr id="3" name="Content Placeholder 2"/>
          <p:cNvSpPr>
            <a:spLocks noGrp="1"/>
          </p:cNvSpPr>
          <p:nvPr>
            <p:ph idx="1"/>
          </p:nvPr>
        </p:nvSpPr>
        <p:spPr/>
        <p:txBody>
          <a:bodyPr/>
          <a:lstStyle/>
          <a:p>
            <a:r>
              <a:rPr lang="en-US" dirty="0"/>
              <a:t>transform: rotate3d(0, 1, 0, 60deg</a:t>
            </a:r>
            <a:r>
              <a:rPr lang="en-US" dirty="0" smtClean="0"/>
              <a:t>);</a:t>
            </a:r>
          </a:p>
          <a:p>
            <a:r>
              <a:rPr lang="en-US" dirty="0"/>
              <a:t>transform: scale3d(1, 1, 2) rotate3d(1, 0, 0, 60deg);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Paragraphs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Creating Paragraphs</a:t>
            </a:r>
          </a:p>
          <a:p>
            <a:pPr lvl="1" fontAlgn="base"/>
            <a:r>
              <a:rPr lang="en-GB" dirty="0"/>
              <a:t>Paragraph element is used to publish text on the web pages.</a:t>
            </a:r>
          </a:p>
          <a:p>
            <a:pPr lvl="1" fontAlgn="base"/>
            <a:r>
              <a:rPr lang="en-GB" dirty="0"/>
              <a:t>Paragraphs are defined with the &lt;p&gt; tag.</a:t>
            </a:r>
          </a:p>
          <a:p>
            <a:pPr fontAlgn="base"/>
            <a:r>
              <a:rPr lang="en-GB" b="1" dirty="0"/>
              <a:t>Creating Line Breaks</a:t>
            </a:r>
          </a:p>
          <a:p>
            <a:pPr lvl="1" fontAlgn="base"/>
            <a:r>
              <a:rPr lang="en-GB" dirty="0"/>
              <a:t>The &lt;</a:t>
            </a:r>
            <a:r>
              <a:rPr lang="en-GB" dirty="0" err="1"/>
              <a:t>br</a:t>
            </a:r>
            <a:r>
              <a:rPr lang="en-GB" dirty="0"/>
              <a:t>&gt; tag is used to insert a line break on the web page.</a:t>
            </a:r>
          </a:p>
          <a:p>
            <a:pPr fontAlgn="base"/>
            <a:r>
              <a:rPr lang="en-GB" b="1" dirty="0"/>
              <a:t>Creating Horizontal Rules</a:t>
            </a:r>
          </a:p>
          <a:p>
            <a:pPr lvl="1" fontAlgn="base"/>
            <a:r>
              <a:rPr lang="en-GB" dirty="0"/>
              <a:t>You can use the &lt;hr&gt; tag to create horizontal rules or lines to visually separate content sections on a web page. Like &lt;</a:t>
            </a:r>
            <a:r>
              <a:rPr lang="en-GB" dirty="0" err="1"/>
              <a:t>br</a:t>
            </a:r>
            <a:r>
              <a:rPr lang="en-GB" dirty="0"/>
              <a:t>&gt;, the &lt;hr&gt; tag is also an empty element.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Paragraphs</a:t>
            </a:r>
            <a:endParaRPr lang="en-US" dirty="0"/>
          </a:p>
        </p:txBody>
      </p:sp>
      <p:sp>
        <p:nvSpPr>
          <p:cNvPr id="3" name="Content Placeholder 2"/>
          <p:cNvSpPr>
            <a:spLocks noGrp="1"/>
          </p:cNvSpPr>
          <p:nvPr>
            <p:ph idx="1"/>
          </p:nvPr>
        </p:nvSpPr>
        <p:spPr/>
        <p:txBody>
          <a:bodyPr>
            <a:normAutofit/>
          </a:bodyPr>
          <a:lstStyle/>
          <a:p>
            <a:pPr fontAlgn="base"/>
            <a:r>
              <a:rPr lang="en-US" b="1" dirty="0"/>
              <a:t>Managing White </a:t>
            </a:r>
            <a:r>
              <a:rPr lang="en-US" b="1" dirty="0" smtClean="0"/>
              <a:t>Spaces</a:t>
            </a:r>
          </a:p>
          <a:p>
            <a:pPr lvl="1" fontAlgn="base"/>
            <a:r>
              <a:rPr lang="en-GB" dirty="0"/>
              <a:t>Insert </a:t>
            </a:r>
            <a:r>
              <a:rPr lang="en-GB" dirty="0" smtClean="0"/>
              <a:t>&amp;</a:t>
            </a:r>
            <a:r>
              <a:rPr lang="en-GB" dirty="0" err="1" smtClean="0"/>
              <a:t>nbsp</a:t>
            </a:r>
            <a:r>
              <a:rPr lang="en-GB" dirty="0" smtClean="0"/>
              <a:t>;</a:t>
            </a:r>
            <a:r>
              <a:rPr lang="en-GB" dirty="0"/>
              <a:t> for creating extra consecutive </a:t>
            </a:r>
            <a:r>
              <a:rPr lang="en-GB" dirty="0" smtClean="0"/>
              <a:t>spaces</a:t>
            </a:r>
          </a:p>
          <a:p>
            <a:pPr fontAlgn="base"/>
            <a:r>
              <a:rPr lang="en-US" b="1" dirty="0"/>
              <a:t>Defining Preformatted Text</a:t>
            </a:r>
          </a:p>
          <a:p>
            <a:pPr lvl="1" fontAlgn="base"/>
            <a:r>
              <a:rPr lang="en-GB" dirty="0"/>
              <a:t>you can use the </a:t>
            </a:r>
            <a:r>
              <a:rPr lang="en-GB" dirty="0" smtClean="0"/>
              <a:t>&lt;pre&gt;</a:t>
            </a:r>
            <a:r>
              <a:rPr lang="en-GB" dirty="0"/>
              <a:t> tag to display spaces, tabs, line breaks, etc. exactly as written in the HTML file. </a:t>
            </a:r>
            <a:endParaRPr lang="en-GB" dirty="0" smtClean="0"/>
          </a:p>
          <a:p>
            <a:pPr lvl="1" fontAlgn="base"/>
            <a:r>
              <a:rPr lang="en-GB" dirty="0" smtClean="0"/>
              <a:t>It </a:t>
            </a:r>
            <a:r>
              <a:rPr lang="en-GB" dirty="0"/>
              <a:t>is very helpful in presenting text where spaces and line breaks are important like poem or code.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Links</a:t>
            </a:r>
            <a:endParaRPr lang="en-US" dirty="0"/>
          </a:p>
        </p:txBody>
      </p:sp>
      <p:sp>
        <p:nvSpPr>
          <p:cNvPr id="3" name="Content Placeholder 2"/>
          <p:cNvSpPr>
            <a:spLocks noGrp="1"/>
          </p:cNvSpPr>
          <p:nvPr>
            <p:ph idx="1"/>
          </p:nvPr>
        </p:nvSpPr>
        <p:spPr/>
        <p:txBody>
          <a:bodyPr/>
          <a:lstStyle/>
          <a:p>
            <a:r>
              <a:rPr lang="en-GB" dirty="0"/>
              <a:t>A link or hyperlink is a connection from one web resource to another. </a:t>
            </a:r>
            <a:endParaRPr lang="en-GB" dirty="0" smtClean="0"/>
          </a:p>
          <a:p>
            <a:r>
              <a:rPr lang="en-GB" dirty="0" smtClean="0"/>
              <a:t>Links </a:t>
            </a:r>
            <a:r>
              <a:rPr lang="en-GB" dirty="0"/>
              <a:t>allow users to move seamlessly from one page to another, on any server anywhere in the world</a:t>
            </a:r>
            <a:r>
              <a:rPr lang="en-GB" dirty="0" smtClean="0"/>
              <a:t>.</a:t>
            </a:r>
          </a:p>
          <a:p>
            <a:pPr fontAlgn="base"/>
            <a:r>
              <a:rPr lang="en-GB" dirty="0"/>
              <a:t>Links are specified in HTML using the &lt;a&gt; tag.</a:t>
            </a:r>
          </a:p>
          <a:p>
            <a:pPr fontAlgn="base"/>
            <a:r>
              <a:rPr lang="en-GB" dirty="0"/>
              <a:t>A link or hyperlink could be a word, group of words, or image.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Links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GB" b="1" dirty="0"/>
              <a:t>Setting the Targets for Links</a:t>
            </a:r>
          </a:p>
          <a:p>
            <a:pPr lvl="1" fontAlgn="base"/>
            <a:r>
              <a:rPr lang="en-GB" dirty="0"/>
              <a:t>The target attribute tells the browser where to open the linked document. There are four defined targets, and each target name starts with an underscore(_) character:</a:t>
            </a:r>
          </a:p>
          <a:p>
            <a:pPr lvl="2"/>
            <a:r>
              <a:rPr lang="en-GB" dirty="0"/>
              <a:t>_blank — Opens the linked document in a new window or tab.</a:t>
            </a:r>
          </a:p>
          <a:p>
            <a:pPr lvl="2"/>
            <a:r>
              <a:rPr lang="en-GB" dirty="0"/>
              <a:t>_parent — Opens the linked document in the parent window.</a:t>
            </a:r>
          </a:p>
          <a:p>
            <a:pPr lvl="2"/>
            <a:r>
              <a:rPr lang="en-GB" dirty="0"/>
              <a:t>_self — Opens the linked document in the same window or tab as the source document. This is the default, hence it is not necessary to explicitly specify this value.</a:t>
            </a:r>
          </a:p>
          <a:p>
            <a:pPr lvl="2"/>
            <a:r>
              <a:rPr lang="en-GB" dirty="0"/>
              <a:t>_top — Opens the linked document in the full browser window.</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Text </a:t>
            </a:r>
            <a:r>
              <a:rPr lang="en-US" b="1" dirty="0" smtClean="0"/>
              <a:t>Formatting</a:t>
            </a:r>
            <a:endParaRPr lang="en-US" dirty="0"/>
          </a:p>
        </p:txBody>
      </p:sp>
      <p:sp>
        <p:nvSpPr>
          <p:cNvPr id="3" name="Content Placeholder 2"/>
          <p:cNvSpPr>
            <a:spLocks noGrp="1"/>
          </p:cNvSpPr>
          <p:nvPr>
            <p:ph idx="1"/>
          </p:nvPr>
        </p:nvSpPr>
        <p:spPr/>
        <p:txBody>
          <a:bodyPr/>
          <a:lstStyle/>
          <a:p>
            <a:r>
              <a:rPr lang="en-US" dirty="0"/>
              <a:t>&lt;strong&gt; and &lt;b&gt; tag</a:t>
            </a:r>
          </a:p>
          <a:p>
            <a:r>
              <a:rPr lang="en-US" dirty="0"/>
              <a:t>&lt;</a:t>
            </a:r>
            <a:r>
              <a:rPr lang="en-US" dirty="0" err="1"/>
              <a:t>em</a:t>
            </a:r>
            <a:r>
              <a:rPr lang="en-US" dirty="0"/>
              <a:t>&gt; and &lt;</a:t>
            </a:r>
            <a:r>
              <a:rPr lang="en-US" dirty="0" err="1"/>
              <a:t>i</a:t>
            </a:r>
            <a:r>
              <a:rPr lang="en-US" dirty="0"/>
              <a:t>&gt; </a:t>
            </a:r>
            <a:r>
              <a:rPr lang="en-US" dirty="0" smtClean="0"/>
              <a:t>tag</a:t>
            </a:r>
          </a:p>
          <a:p>
            <a:r>
              <a:rPr lang="en-US" dirty="0" smtClean="0"/>
              <a:t>Formatting Quotations -&gt; </a:t>
            </a:r>
            <a:r>
              <a:rPr lang="en-US" dirty="0"/>
              <a:t>&lt;</a:t>
            </a:r>
            <a:r>
              <a:rPr lang="en-US" dirty="0" err="1"/>
              <a:t>blockquote</a:t>
            </a:r>
            <a:r>
              <a:rPr lang="en-US" dirty="0" smtClean="0"/>
              <a:t>&gt;</a:t>
            </a:r>
          </a:p>
          <a:p>
            <a:r>
              <a:rPr lang="en-US" dirty="0"/>
              <a:t>Showing </a:t>
            </a:r>
            <a:r>
              <a:rPr lang="en-US" dirty="0" smtClean="0"/>
              <a:t>Abbreviations -&gt; </a:t>
            </a:r>
            <a:r>
              <a:rPr lang="en-US" dirty="0"/>
              <a:t>&lt;</a:t>
            </a:r>
            <a:r>
              <a:rPr lang="en-US" dirty="0" err="1"/>
              <a:t>abbr</a:t>
            </a:r>
            <a:r>
              <a:rPr lang="en-US" dirty="0" smtClean="0"/>
              <a:t>&gt;</a:t>
            </a:r>
          </a:p>
          <a:p>
            <a:r>
              <a:rPr lang="en-US" dirty="0"/>
              <a:t>Contact </a:t>
            </a:r>
            <a:r>
              <a:rPr lang="en-US" dirty="0" smtClean="0"/>
              <a:t>Addresses -&gt; &lt;address&gt;</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867</Words>
  <Application>Microsoft Office PowerPoint</Application>
  <PresentationFormat>On-screen Show (4:3)</PresentationFormat>
  <Paragraphs>185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Module 3</vt:lpstr>
      <vt:lpstr>HTML5 Stack</vt:lpstr>
      <vt:lpstr>HTML5 -&gt; HTML + CSS + JS</vt:lpstr>
      <vt:lpstr>HTML Headings</vt:lpstr>
      <vt:lpstr>Paragraphs</vt:lpstr>
      <vt:lpstr>Paragraphs</vt:lpstr>
      <vt:lpstr>Links</vt:lpstr>
      <vt:lpstr>Links</vt:lpstr>
      <vt:lpstr>Text Formatting</vt:lpstr>
      <vt:lpstr>Images</vt:lpstr>
      <vt:lpstr>Tables</vt:lpstr>
      <vt:lpstr>Lists</vt:lpstr>
      <vt:lpstr>Forms</vt:lpstr>
      <vt:lpstr>iFrame</vt:lpstr>
      <vt:lpstr>DOCTYPE</vt:lpstr>
      <vt:lpstr>Layout</vt:lpstr>
      <vt:lpstr>Layout</vt:lpstr>
      <vt:lpstr>Head</vt:lpstr>
      <vt:lpstr>meta</vt:lpstr>
      <vt:lpstr>meta</vt:lpstr>
      <vt:lpstr>Entitites</vt:lpstr>
      <vt:lpstr>HTML5 Input Types</vt:lpstr>
      <vt:lpstr>Audio &amp; Video</vt:lpstr>
      <vt:lpstr>Geolocation</vt:lpstr>
      <vt:lpstr>CSS3</vt:lpstr>
      <vt:lpstr>CSS</vt:lpstr>
      <vt:lpstr>Why CSS ??</vt:lpstr>
      <vt:lpstr>CSS Code</vt:lpstr>
      <vt:lpstr>Type of css </vt:lpstr>
      <vt:lpstr>CSS Color</vt:lpstr>
      <vt:lpstr>CSS Background</vt:lpstr>
      <vt:lpstr>Font</vt:lpstr>
      <vt:lpstr>Length Units</vt:lpstr>
      <vt:lpstr>CSS Text</vt:lpstr>
      <vt:lpstr>CSS Link</vt:lpstr>
      <vt:lpstr>CSS List</vt:lpstr>
      <vt:lpstr>CSS Tables</vt:lpstr>
      <vt:lpstr>CSS Box Model</vt:lpstr>
      <vt:lpstr>Slide 39</vt:lpstr>
      <vt:lpstr>Slide 40</vt:lpstr>
      <vt:lpstr>Slide 41</vt:lpstr>
      <vt:lpstr>2D Transforms</vt:lpstr>
      <vt:lpstr>3D Transforms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VPR</dc:creator>
  <cp:lastModifiedBy>VPR</cp:lastModifiedBy>
  <cp:revision>8</cp:revision>
  <dcterms:created xsi:type="dcterms:W3CDTF">2022-12-23T05:14:36Z</dcterms:created>
  <dcterms:modified xsi:type="dcterms:W3CDTF">2022-12-23T08:51:38Z</dcterms:modified>
</cp:coreProperties>
</file>