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9"/>
  </p:notesMasterIdLst>
  <p:handoutMasterIdLst>
    <p:handoutMasterId r:id="rId60"/>
  </p:handoutMasterIdLst>
  <p:sldIdLst>
    <p:sldId id="256" r:id="rId5"/>
    <p:sldId id="257" r:id="rId6"/>
    <p:sldId id="258" r:id="rId7"/>
    <p:sldId id="259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1" r:id="rId50"/>
    <p:sldId id="320" r:id="rId51"/>
    <p:sldId id="322" r:id="rId52"/>
    <p:sldId id="323" r:id="rId53"/>
    <p:sldId id="324" r:id="rId54"/>
    <p:sldId id="325" r:id="rId55"/>
    <p:sldId id="326" r:id="rId56"/>
    <p:sldId id="327" r:id="rId57"/>
    <p:sldId id="26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1A415-0A90-4E13-98D3-1476DB2A88C1}" v="34" dt="2023-10-18T09:01:50.198"/>
    <p1510:client id="{5582E3F7-0C1E-4F0B-84D2-ED246A3B687D}" v="326" dt="2023-10-18T06:17:52.315"/>
    <p1510:client id="{5D6BA573-A044-7E49-8ACD-2ADB504ABD12}" v="27" dt="2023-09-12T20:24:24.764"/>
    <p1510:client id="{7D8BCAD4-F6E0-434D-9DFF-220343FA05E1}" v="899" dt="2023-10-18T08:55:51.308"/>
    <p1510:client id="{9CF0D15D-19A5-4E5B-B78C-B117E6CB9374}" v="138" dt="2023-10-18T05:38:44.051"/>
    <p1510:client id="{AEC0E3B0-1476-484B-AA4A-96767B0DEA29}" v="99" dt="2023-10-18T04:57:05.03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 autoAdjust="0"/>
    <p:restoredTop sz="94719" autoAdjust="0"/>
  </p:normalViewPr>
  <p:slideViewPr>
    <p:cSldViewPr snapToGrid="0">
      <p:cViewPr>
        <p:scale>
          <a:sx n="100" d="100"/>
          <a:sy n="100" d="100"/>
        </p:scale>
        <p:origin x="-552" y="-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67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3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4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793884" cy="3277050"/>
          </a:xfrm>
        </p:spPr>
        <p:txBody>
          <a:bodyPr/>
          <a:lstStyle/>
          <a:p>
            <a:r>
              <a:rPr lang="en-US" dirty="0"/>
              <a:t>IMDB Score Prediction for Movies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7E94-8472-1ACD-F1A1-A06A10ED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349830"/>
            <a:ext cx="9779182" cy="63683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i="1" dirty="0">
                <a:latin typeface="Consolas"/>
              </a:rPr>
              <a:t>In: #Shape of the dataset (no of rows and no of columns)</a:t>
            </a:r>
            <a:r>
              <a:rPr lang="en-US" sz="1400" dirty="0">
                <a:latin typeface="Consolas"/>
              </a:rPr>
              <a:t>
</a:t>
            </a:r>
            <a:r>
              <a:rPr lang="en-US" sz="1400" dirty="0" err="1">
                <a:latin typeface="Consolas"/>
              </a:rPr>
              <a:t>movie_df</a:t>
            </a:r>
            <a:r>
              <a:rPr lang="en-US" sz="14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400" dirty="0" err="1">
                <a:latin typeface="Consolas"/>
              </a:rPr>
              <a:t>shape</a:t>
            </a:r>
            <a:r>
              <a:rPr lang="en-US" sz="1400" dirty="0">
                <a:latin typeface="Consolas"/>
              </a:rPr>
              <a:t>
</a:t>
            </a:r>
            <a:endParaRPr lang="en-US" sz="1400" dirty="0"/>
          </a:p>
          <a:p>
            <a:pPr algn="r"/>
            <a:r>
              <a:rPr lang="en-US" sz="900" dirty="0">
                <a:ea typeface="+mn-lt"/>
                <a:cs typeface="+mn-lt"/>
              </a:rPr>
              <a:t>Out[4]:</a:t>
            </a:r>
            <a:endParaRPr lang="en-US" dirty="0"/>
          </a:p>
          <a:p>
            <a:r>
              <a:rPr lang="en-US" sz="1400" b="1" dirty="0">
                <a:solidFill>
                  <a:srgbClr val="3C4043"/>
                </a:solidFill>
                <a:latin typeface="Consolas"/>
              </a:rPr>
              <a:t>Out: (5043, 28)</a:t>
            </a:r>
            <a:endParaRPr lang="en-US" sz="1400" b="1" dirty="0"/>
          </a:p>
          <a:p>
            <a:endParaRPr lang="en-US" sz="1400" b="1" dirty="0">
              <a:solidFill>
                <a:srgbClr val="3C4043"/>
              </a:solidFill>
              <a:latin typeface="Consolas"/>
            </a:endParaRPr>
          </a:p>
          <a:p>
            <a:r>
              <a:rPr lang="en-US" sz="1400" i="1" dirty="0">
                <a:solidFill>
                  <a:srgbClr val="3C4043"/>
                </a:solidFill>
                <a:latin typeface="Consolas"/>
              </a:rPr>
              <a:t>#Displaying the data type of the dataset attributes </a:t>
            </a:r>
            <a:r>
              <a:rPr lang="en-US" sz="1400" dirty="0">
                <a:solidFill>
                  <a:srgbClr val="3C4043"/>
                </a:solidFill>
                <a:latin typeface="Consolas"/>
              </a:rPr>
              <a:t>
</a:t>
            </a:r>
            <a:r>
              <a:rPr lang="en-US" sz="1400" err="1">
                <a:solidFill>
                  <a:srgbClr val="3C4043"/>
                </a:solidFill>
                <a:latin typeface="Consolas"/>
              </a:rPr>
              <a:t>movie_df</a:t>
            </a:r>
            <a:r>
              <a:rPr lang="en-US" sz="14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400" err="1">
                <a:solidFill>
                  <a:srgbClr val="3C4043"/>
                </a:solidFill>
                <a:latin typeface="Consolas"/>
              </a:rPr>
              <a:t>dtypes</a:t>
            </a:r>
            <a:endParaRPr lang="en-US" sz="1400" err="1"/>
          </a:p>
          <a:p>
            <a:endParaRPr lang="en-US" sz="1400" dirty="0">
              <a:solidFill>
                <a:srgbClr val="3C4043"/>
              </a:solidFill>
              <a:latin typeface="Consolas"/>
            </a:endParaRPr>
          </a:p>
          <a:p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6B1A1-9854-4618-DBD6-FAF40A36F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0A785B2-7638-B0A3-5B44-8EB526F1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50" y="2951356"/>
            <a:ext cx="8657611" cy="313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B308-C174-C6F5-26A9-05E43D32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585014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Categorical Columns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52DE-EA3D-D1AF-A50B-4544487C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995272"/>
            <a:ext cx="9779182" cy="54204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ea typeface="+mn-lt"/>
                <a:cs typeface="+mn-lt"/>
              </a:rPr>
              <a:t>Color,Director</a:t>
            </a:r>
            <a:r>
              <a:rPr lang="en-US" sz="2000" dirty="0">
                <a:ea typeface="+mn-lt"/>
                <a:cs typeface="+mn-lt"/>
              </a:rPr>
              <a:t> name, actor </a:t>
            </a:r>
            <a:r>
              <a:rPr lang="en-US" sz="2000" err="1">
                <a:ea typeface="+mn-lt"/>
                <a:cs typeface="+mn-lt"/>
              </a:rPr>
              <a:t>name,genres,movie_title,language,country,content_rating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3200" b="1" dirty="0">
                <a:ea typeface="+mn-lt"/>
                <a:cs typeface="+mn-lt"/>
              </a:rPr>
              <a:t>Numerical Columns</a:t>
            </a:r>
          </a:p>
          <a:p>
            <a:endParaRPr lang="en-US" sz="1100" dirty="0">
              <a:ea typeface="+mn-lt"/>
              <a:cs typeface="+mn-lt"/>
            </a:endParaRPr>
          </a:p>
          <a:p>
            <a:r>
              <a:rPr lang="en-US" sz="2000" err="1">
                <a:ea typeface="+mn-lt"/>
                <a:cs typeface="+mn-lt"/>
              </a:rPr>
              <a:t>num_critic_for_reviews,duration,director_facebook_likes</a:t>
            </a:r>
            <a:r>
              <a:rPr lang="en-US" sz="2000" dirty="0">
                <a:ea typeface="+mn-lt"/>
                <a:cs typeface="+mn-lt"/>
              </a:rPr>
              <a:t> ,actor_3_facebook_likes,actor_1_facebook_likes ,gross,num_voted_users,cast_total_facebook_likes,facenumber_in_poster,num_user_for_reviews ,</a:t>
            </a:r>
            <a:r>
              <a:rPr lang="en-US" sz="2000" err="1">
                <a:ea typeface="+mn-lt"/>
                <a:cs typeface="+mn-lt"/>
              </a:rPr>
              <a:t>budget,title_year</a:t>
            </a:r>
            <a:r>
              <a:rPr lang="en-US" sz="2000" dirty="0">
                <a:ea typeface="+mn-lt"/>
                <a:cs typeface="+mn-lt"/>
              </a:rPr>
              <a:t>, actor_2_facebook_likes ,</a:t>
            </a:r>
            <a:r>
              <a:rPr lang="en-US" sz="2000" err="1">
                <a:ea typeface="+mn-lt"/>
                <a:cs typeface="+mn-lt"/>
              </a:rPr>
              <a:t>imdb_score,aspect_ratio,movie_facebook_likes</a:t>
            </a:r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AD37F-1F83-A5B3-0790-6F261D23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2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2BD73-1FBF-FD47-D4FC-1AEF7AED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396293"/>
            <a:ext cx="9779182" cy="60616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#Five point summary for the numerical columns in the dataset</a:t>
            </a:r>
            <a:r>
              <a:rPr lang="en-US" sz="1600" dirty="0">
                <a:latin typeface="Consolas"/>
              </a:rPr>
              <a:t>
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err="1">
                <a:latin typeface="Consolas"/>
              </a:rPr>
              <a:t>describe</a:t>
            </a:r>
            <a:r>
              <a:rPr lang="en-US" sz="1600" dirty="0">
                <a:latin typeface="Consolas"/>
              </a:rPr>
              <a:t>()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>
                <a:latin typeface="Consolas"/>
              </a:rPr>
              <a:t>T</a:t>
            </a:r>
          </a:p>
          <a:p>
            <a:endParaRPr lang="en-US" sz="1600" u="sng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DC6F7-2266-75DD-023A-91B5F73FA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table of numbers and numbers&#10;&#10;Description automatically generated">
            <a:extLst>
              <a:ext uri="{FF2B5EF4-FFF2-40B4-BE49-F238E27FC236}">
                <a16:creationId xmlns:a16="http://schemas.microsoft.com/office/drawing/2014/main" id="{24061014-1B9C-A7DB-96F5-9F36F4934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78" y="2008756"/>
            <a:ext cx="9329853" cy="380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7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C696-E2CF-BB0C-2138-CD739E01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675073"/>
            <a:ext cx="9779182" cy="57457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#Dropping the </a:t>
            </a:r>
            <a:r>
              <a:rPr lang="en-US" sz="1600" i="1" err="1">
                <a:latin typeface="Consolas"/>
              </a:rPr>
              <a:t>Imdb</a:t>
            </a:r>
            <a:r>
              <a:rPr lang="en-US" sz="1600" i="1" dirty="0">
                <a:latin typeface="Consolas"/>
              </a:rPr>
              <a:t> link from the dataset</a:t>
            </a:r>
            <a:r>
              <a:rPr lang="en-US" sz="1600" dirty="0">
                <a:latin typeface="Consolas"/>
              </a:rPr>
              <a:t>
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err="1">
                <a:latin typeface="Consolas"/>
              </a:rPr>
              <a:t>drop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err="1">
                <a:solidFill>
                  <a:srgbClr val="BB2323"/>
                </a:solidFill>
                <a:latin typeface="Consolas"/>
              </a:rPr>
              <a:t>movie_imdb_link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, axis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, </a:t>
            </a:r>
            <a:r>
              <a:rPr lang="en-US" sz="1600" err="1">
                <a:latin typeface="Consolas"/>
              </a:rPr>
              <a:t>inplace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</a:t>
            </a:r>
          </a:p>
          <a:p>
            <a:endParaRPr lang="en-US" sz="1600" dirty="0"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600" i="1" dirty="0">
                <a:latin typeface="Consolas"/>
              </a:rPr>
              <a:t>#Removing the color section as most of the movies is colored</a:t>
            </a:r>
            <a:r>
              <a:rPr lang="en-US" sz="1600" dirty="0">
                <a:latin typeface="Consolas"/>
              </a:rPr>
              <a:t>
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"color"</a:t>
            </a:r>
            <a:r>
              <a:rPr lang="en-US" sz="1600" dirty="0">
                <a:latin typeface="Consolas"/>
              </a:rPr>
              <a:t>]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err="1">
                <a:latin typeface="Consolas"/>
              </a:rPr>
              <a:t>value_counts</a:t>
            </a:r>
            <a:r>
              <a:rPr lang="en-US" sz="1600" err="1">
                <a:latin typeface="Consolas"/>
              </a:rPr>
              <a:t>()</a:t>
            </a:r>
            <a:r>
              <a:rPr lang="en-US" sz="1600" dirty="0">
                <a:latin typeface="Consolas"/>
              </a:rPr>
              <a:t>
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err="1">
                <a:latin typeface="Consolas"/>
              </a:rPr>
              <a:t>drop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err="1">
                <a:solidFill>
                  <a:srgbClr val="BB2323"/>
                </a:solidFill>
                <a:latin typeface="Consolas"/>
              </a:rPr>
              <a:t>color'</a:t>
            </a:r>
            <a:r>
              <a:rPr lang="en-US" sz="1600" err="1">
                <a:latin typeface="Consolas"/>
              </a:rPr>
              <a:t>,axis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,inplace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</a:t>
            </a:r>
          </a:p>
          <a:p>
            <a:endParaRPr lang="en-US" sz="1600" dirty="0"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600" i="1" dirty="0">
                <a:latin typeface="Consolas"/>
              </a:rPr>
              <a:t>#Checking for the columns present in the </a:t>
            </a:r>
            <a:r>
              <a:rPr lang="en-US" sz="1600" i="1" dirty="0" err="1">
                <a:latin typeface="Consolas"/>
              </a:rPr>
              <a:t>datset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columns</a:t>
            </a:r>
            <a:endParaRPr lang="en-US" sz="1600" dirty="0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53D4F-BC32-0C28-B5E0-593A2B006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3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0382-821B-0ADC-E7B3-1C35E0DE3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777294"/>
            <a:ext cx="9779182" cy="55413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solidFill>
                  <a:srgbClr val="3C4043"/>
                </a:solidFill>
                <a:latin typeface="Consolas"/>
              </a:rPr>
              <a:t>Out:</a:t>
            </a:r>
            <a:endParaRPr lang="en-US" sz="2400" b="1">
              <a:solidFill>
                <a:srgbClr val="000000"/>
              </a:solidFill>
              <a:latin typeface="Tenorite"/>
            </a:endParaRPr>
          </a:p>
          <a:p>
            <a:endParaRPr lang="en-US" sz="2400" b="1" dirty="0">
              <a:solidFill>
                <a:srgbClr val="3C4043"/>
              </a:solidFill>
              <a:latin typeface="Consolas"/>
            </a:endParaRPr>
          </a:p>
          <a:p>
            <a:r>
              <a:rPr lang="en-US" sz="2000" dirty="0">
                <a:solidFill>
                  <a:srgbClr val="3C4043"/>
                </a:solidFill>
                <a:latin typeface="Consolas"/>
              </a:rPr>
              <a:t>Index(['</a:t>
            </a:r>
            <a:r>
              <a:rPr lang="en-US" sz="2000" dirty="0" err="1">
                <a:solidFill>
                  <a:srgbClr val="3C4043"/>
                </a:solidFill>
                <a:latin typeface="Consolas"/>
              </a:rPr>
              <a:t>director_name</a:t>
            </a:r>
            <a:r>
              <a:rPr lang="en-US" sz="2000" dirty="0">
                <a:solidFill>
                  <a:srgbClr val="3C4043"/>
                </a:solidFill>
                <a:latin typeface="Consolas"/>
              </a:rPr>
              <a:t>', '</a:t>
            </a:r>
            <a:r>
              <a:rPr lang="en-US" sz="2000" dirty="0" err="1">
                <a:solidFill>
                  <a:srgbClr val="3C4043"/>
                </a:solidFill>
                <a:latin typeface="Consolas"/>
              </a:rPr>
              <a:t>num_critic_for_reviews</a:t>
            </a:r>
            <a:r>
              <a:rPr lang="en-US" sz="2000" dirty="0">
                <a:solidFill>
                  <a:srgbClr val="3C4043"/>
                </a:solidFill>
                <a:latin typeface="Consolas"/>
              </a:rPr>
              <a:t>', 'duration',
       '</a:t>
            </a:r>
            <a:r>
              <a:rPr lang="en-US" sz="2000" dirty="0" err="1">
                <a:solidFill>
                  <a:srgbClr val="3C4043"/>
                </a:solidFill>
                <a:latin typeface="Consolas"/>
              </a:rPr>
              <a:t>director_facebook_likes</a:t>
            </a:r>
            <a:r>
              <a:rPr lang="en-US" sz="2000" dirty="0">
                <a:solidFill>
                  <a:srgbClr val="3C4043"/>
                </a:solidFill>
                <a:latin typeface="Consolas"/>
              </a:rPr>
              <a:t>', 'actor_3_facebook_likes', 'actor_2_name',
       'actor_1_facebook_likes', 'gross', 'genres', 'actor_1_name',
       '</a:t>
            </a:r>
            <a:r>
              <a:rPr lang="en-US" sz="2000" dirty="0" err="1">
                <a:solidFill>
                  <a:srgbClr val="3C4043"/>
                </a:solidFill>
                <a:latin typeface="Consolas"/>
              </a:rPr>
              <a:t>movie_title</a:t>
            </a:r>
            <a:r>
              <a:rPr lang="en-US" sz="2000" dirty="0">
                <a:solidFill>
                  <a:srgbClr val="3C4043"/>
                </a:solidFill>
                <a:latin typeface="Consolas"/>
              </a:rPr>
              <a:t>', '</a:t>
            </a:r>
            <a:r>
              <a:rPr lang="en-US" sz="2000" dirty="0" err="1">
                <a:solidFill>
                  <a:srgbClr val="3C4043"/>
                </a:solidFill>
                <a:latin typeface="Consolas"/>
              </a:rPr>
              <a:t>num_voted_users</a:t>
            </a:r>
            <a:r>
              <a:rPr lang="en-US" sz="2000" dirty="0">
                <a:solidFill>
                  <a:srgbClr val="3C4043"/>
                </a:solidFill>
                <a:latin typeface="Consolas"/>
              </a:rPr>
              <a:t>', '</a:t>
            </a:r>
            <a:r>
              <a:rPr lang="en-US" sz="2000" dirty="0" err="1">
                <a:solidFill>
                  <a:srgbClr val="3C4043"/>
                </a:solidFill>
                <a:latin typeface="Consolas"/>
              </a:rPr>
              <a:t>cast_total_facebook_likes</a:t>
            </a:r>
            <a:r>
              <a:rPr lang="en-US" sz="2000" dirty="0">
                <a:solidFill>
                  <a:srgbClr val="3C4043"/>
                </a:solidFill>
                <a:latin typeface="Consolas"/>
              </a:rPr>
              <a:t>',
       'actor_3_name', '</a:t>
            </a:r>
            <a:r>
              <a:rPr lang="en-US" sz="2000" dirty="0" err="1">
                <a:solidFill>
                  <a:srgbClr val="3C4043"/>
                </a:solidFill>
                <a:latin typeface="Consolas"/>
              </a:rPr>
              <a:t>facenumber_in_poster</a:t>
            </a:r>
            <a:r>
              <a:rPr lang="en-US" sz="2000" dirty="0">
                <a:solidFill>
                  <a:srgbClr val="3C4043"/>
                </a:solidFill>
                <a:latin typeface="Consolas"/>
              </a:rPr>
              <a:t>', '</a:t>
            </a:r>
            <a:r>
              <a:rPr lang="en-US" sz="2000" dirty="0" err="1">
                <a:solidFill>
                  <a:srgbClr val="3C4043"/>
                </a:solidFill>
                <a:latin typeface="Consolas"/>
              </a:rPr>
              <a:t>plot_keywords</a:t>
            </a:r>
            <a:r>
              <a:rPr lang="en-US" sz="2000" dirty="0">
                <a:solidFill>
                  <a:srgbClr val="3C4043"/>
                </a:solidFill>
                <a:latin typeface="Consolas"/>
              </a:rPr>
              <a:t>',
       '</a:t>
            </a:r>
            <a:r>
              <a:rPr lang="en-US" sz="2000" dirty="0" err="1">
                <a:solidFill>
                  <a:srgbClr val="3C4043"/>
                </a:solidFill>
                <a:latin typeface="Consolas"/>
              </a:rPr>
              <a:t>num_user_for_reviews</a:t>
            </a:r>
            <a:r>
              <a:rPr lang="en-US" sz="2000" dirty="0">
                <a:solidFill>
                  <a:srgbClr val="3C4043"/>
                </a:solidFill>
                <a:latin typeface="Consolas"/>
              </a:rPr>
              <a:t>', 'language', 'country', '</a:t>
            </a:r>
            <a:r>
              <a:rPr lang="en-US" sz="2000" dirty="0" err="1">
                <a:solidFill>
                  <a:srgbClr val="3C4043"/>
                </a:solidFill>
                <a:latin typeface="Consolas"/>
              </a:rPr>
              <a:t>content_rating</a:t>
            </a:r>
            <a:r>
              <a:rPr lang="en-US" sz="2000" dirty="0">
                <a:solidFill>
                  <a:srgbClr val="3C4043"/>
                </a:solidFill>
                <a:latin typeface="Consolas"/>
              </a:rPr>
              <a:t>',
       'budget', '</a:t>
            </a:r>
            <a:r>
              <a:rPr lang="en-US" sz="2000" dirty="0" err="1">
                <a:solidFill>
                  <a:srgbClr val="3C4043"/>
                </a:solidFill>
                <a:latin typeface="Consolas"/>
              </a:rPr>
              <a:t>title_year</a:t>
            </a:r>
            <a:r>
              <a:rPr lang="en-US" sz="2000" dirty="0">
                <a:solidFill>
                  <a:srgbClr val="3C4043"/>
                </a:solidFill>
                <a:latin typeface="Consolas"/>
              </a:rPr>
              <a:t>', 'actor_2_facebook_likes', '</a:t>
            </a:r>
            <a:r>
              <a:rPr lang="en-US" sz="2000" dirty="0" err="1">
                <a:solidFill>
                  <a:srgbClr val="3C4043"/>
                </a:solidFill>
                <a:latin typeface="Consolas"/>
              </a:rPr>
              <a:t>imdb_score</a:t>
            </a:r>
            <a:r>
              <a:rPr lang="en-US" sz="2000" dirty="0">
                <a:solidFill>
                  <a:srgbClr val="3C4043"/>
                </a:solidFill>
                <a:latin typeface="Consolas"/>
              </a:rPr>
              <a:t>',
       '</a:t>
            </a:r>
            <a:r>
              <a:rPr lang="en-US" sz="2000" dirty="0" err="1">
                <a:solidFill>
                  <a:srgbClr val="3C4043"/>
                </a:solidFill>
                <a:latin typeface="Consolas"/>
              </a:rPr>
              <a:t>aspect_ratio</a:t>
            </a:r>
            <a:r>
              <a:rPr lang="en-US" sz="2000" dirty="0">
                <a:solidFill>
                  <a:srgbClr val="3C4043"/>
                </a:solidFill>
                <a:latin typeface="Consolas"/>
              </a:rPr>
              <a:t>', '</a:t>
            </a:r>
            <a:r>
              <a:rPr lang="en-US" sz="2000" dirty="0" err="1">
                <a:solidFill>
                  <a:srgbClr val="3C4043"/>
                </a:solidFill>
                <a:latin typeface="Consolas"/>
              </a:rPr>
              <a:t>movie_facebook_likes</a:t>
            </a:r>
            <a:r>
              <a:rPr lang="en-US" sz="2000" dirty="0">
                <a:solidFill>
                  <a:srgbClr val="3C4043"/>
                </a:solidFill>
                <a:latin typeface="Consolas"/>
              </a:rPr>
              <a:t>'],
      </a:t>
            </a:r>
            <a:r>
              <a:rPr lang="en-US" sz="2000" dirty="0" err="1">
                <a:solidFill>
                  <a:srgbClr val="3C4043"/>
                </a:solidFill>
                <a:latin typeface="Consolas"/>
              </a:rPr>
              <a:t>dtype</a:t>
            </a:r>
            <a:r>
              <a:rPr lang="en-US" sz="2000" dirty="0">
                <a:solidFill>
                  <a:srgbClr val="3C4043"/>
                </a:solidFill>
                <a:latin typeface="Consolas"/>
              </a:rPr>
              <a:t>='object')</a:t>
            </a:r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3DFC2-5641-29FC-1712-407172529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8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23E5-84BB-8ABF-D03E-23E97F2E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359122"/>
            <a:ext cx="9779182" cy="60616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#Checking for the missing values in the dataset</a:t>
            </a:r>
            <a:r>
              <a:rPr lang="en-US" sz="1600" dirty="0">
                <a:latin typeface="Consolas"/>
              </a:rPr>
              <a:t>
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err="1">
                <a:latin typeface="Consolas"/>
              </a:rPr>
              <a:t>isna</a:t>
            </a:r>
            <a:r>
              <a:rPr lang="en-US" sz="1600" dirty="0">
                <a:latin typeface="Consolas"/>
              </a:rPr>
              <a:t>()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>
                <a:latin typeface="Consolas"/>
              </a:rPr>
              <a:t>any</a:t>
            </a:r>
            <a:r>
              <a:rPr lang="en-US" sz="1600" dirty="0">
                <a:latin typeface="Consolas"/>
              </a:rPr>
              <a:t>()</a:t>
            </a:r>
          </a:p>
          <a:p>
            <a:endParaRPr lang="en-US" sz="1600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FE2B8-7D07-F311-9228-C4C50C6E0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CE27345-5E21-A1CD-0DA6-8AFCAFB3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597" y="1445941"/>
            <a:ext cx="7822439" cy="461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3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14C1-3C1A-792B-7A30-A305EC04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98" y="517098"/>
            <a:ext cx="9779182" cy="33668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#No of the missing values in the dataset</a:t>
            </a:r>
            <a:r>
              <a:rPr lang="en-US" sz="1600" dirty="0">
                <a:latin typeface="Consolas"/>
              </a:rPr>
              <a:t>
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err="1">
                <a:latin typeface="Consolas"/>
              </a:rPr>
              <a:t>isna</a:t>
            </a:r>
            <a:r>
              <a:rPr lang="en-US" sz="1600" dirty="0">
                <a:latin typeface="Consolas"/>
              </a:rPr>
              <a:t>()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>
                <a:latin typeface="Consolas"/>
              </a:rPr>
              <a:t>sum</a:t>
            </a:r>
            <a:r>
              <a:rPr lang="en-US" sz="1600" dirty="0">
                <a:latin typeface="Consolas"/>
              </a:rPr>
              <a:t>()</a:t>
            </a:r>
          </a:p>
          <a:p>
            <a:endParaRPr lang="en-US" sz="1600" dirty="0">
              <a:latin typeface="Consolas"/>
            </a:endParaRPr>
          </a:p>
          <a:p>
            <a:endParaRPr lang="en-US" sz="1600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45FA9-96D5-14D9-121F-969EB865E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9A00549-363E-B049-C682-F85E24B8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93" y="1418063"/>
            <a:ext cx="4700858" cy="512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5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494A-1F9E-C044-7628-418533DD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713" y="498512"/>
            <a:ext cx="9779182" cy="5866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 We can remove the null values from the dataset where the count is less . so that we don't </a:t>
            </a:r>
            <a:r>
              <a:rPr lang="en-US" sz="1600" i="1" dirty="0" err="1">
                <a:latin typeface="Consolas"/>
              </a:rPr>
              <a:t>loose</a:t>
            </a:r>
            <a:r>
              <a:rPr lang="en-US" sz="1600" i="1" dirty="0">
                <a:latin typeface="Consolas"/>
              </a:rPr>
              <a:t> much data 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dropna</a:t>
            </a:r>
            <a:r>
              <a:rPr lang="en-US" sz="1600" dirty="0">
                <a:latin typeface="Consolas"/>
              </a:rPr>
              <a:t>(axis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0</a:t>
            </a:r>
            <a:r>
              <a:rPr lang="en-US" sz="1600" dirty="0">
                <a:latin typeface="Consolas"/>
              </a:rPr>
              <a:t>,subset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director_name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'num_critic_for_reviews'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'duration'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'director_facebook_likes'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'actor_3_facebook_likes'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'actor_2_name'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'actor_1_facebook_likes'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'actor_1_name'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'actor_3_name'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'facenumber_in_poster'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'num_user_for_reviews'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'language'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'country'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'actor_2_facebook_likes'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'plot_keywords'</a:t>
            </a:r>
            <a:r>
              <a:rPr lang="en-US" sz="1600" dirty="0">
                <a:latin typeface="Consolas"/>
              </a:rPr>
              <a:t>],</a:t>
            </a:r>
            <a:r>
              <a:rPr lang="en-US" sz="1600" dirty="0" err="1">
                <a:latin typeface="Consolas"/>
              </a:rPr>
              <a:t>inplace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</a:t>
            </a:r>
            <a:endParaRPr lang="en-US" sz="1600" dirty="0">
              <a:latin typeface="Tenorite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shape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>
                <a:ea typeface="+mn-lt"/>
                <a:cs typeface="+mn-lt"/>
              </a:rPr>
              <a:t>Out[13]:</a:t>
            </a:r>
          </a:p>
          <a:p>
            <a:r>
              <a:rPr lang="en-US" sz="1600" dirty="0">
                <a:solidFill>
                  <a:srgbClr val="3C4043"/>
                </a:solidFill>
                <a:latin typeface="Consolas"/>
              </a:rPr>
              <a:t>(4737, 26)</a:t>
            </a:r>
            <a:endParaRPr lang="en-US" sz="1600" dirty="0"/>
          </a:p>
          <a:p>
            <a:r>
              <a:rPr lang="en-US" sz="1600" i="1" dirty="0">
                <a:latin typeface="Consolas"/>
              </a:rPr>
              <a:t>#Replacing the content rating with Value R as it has highest frequency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BA2121"/>
                </a:solidFill>
                <a:latin typeface="Consolas"/>
              </a:rPr>
              <a:t>content_rating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600" dirty="0">
                <a:latin typeface="Consolas"/>
              </a:rPr>
              <a:t>]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fillna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"R"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inplace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 </a:t>
            </a:r>
            <a:endParaRPr lang="en-US" sz="1600"/>
          </a:p>
          <a:p>
            <a:endParaRPr lang="en-US" sz="1600" dirty="0">
              <a:latin typeface="Consolas"/>
            </a:endParaRPr>
          </a:p>
          <a:p>
            <a:r>
              <a:rPr lang="en-US" sz="1600" i="1" dirty="0">
                <a:latin typeface="Consolas"/>
              </a:rPr>
              <a:t>#Replacing the </a:t>
            </a:r>
            <a:r>
              <a:rPr lang="en-US" sz="1600" i="1" err="1">
                <a:latin typeface="Consolas"/>
              </a:rPr>
              <a:t>aspect_ratio</a:t>
            </a:r>
            <a:r>
              <a:rPr lang="en-US" sz="1600" i="1" dirty="0">
                <a:latin typeface="Consolas"/>
              </a:rPr>
              <a:t> with the median of the value as the graph is right skewed </a:t>
            </a:r>
            <a:r>
              <a:rPr lang="en-US" sz="1600" dirty="0">
                <a:latin typeface="Consolas"/>
              </a:rPr>
              <a:t>
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600" err="1">
                <a:solidFill>
                  <a:srgbClr val="BA2121"/>
                </a:solidFill>
                <a:latin typeface="Consolas"/>
              </a:rPr>
              <a:t>aspect_ratio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600" dirty="0">
                <a:latin typeface="Consolas"/>
              </a:rPr>
              <a:t>]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err="1">
                <a:latin typeface="Consolas"/>
              </a:rPr>
              <a:t>fillna</a:t>
            </a:r>
            <a:r>
              <a:rPr lang="en-US" sz="1600" dirty="0">
                <a:latin typeface="Consolas"/>
              </a:rPr>
              <a:t>(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600" err="1">
                <a:solidFill>
                  <a:srgbClr val="BA2121"/>
                </a:solidFill>
                <a:latin typeface="Consolas"/>
              </a:rPr>
              <a:t>aspect_ratio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600" dirty="0">
                <a:latin typeface="Consolas"/>
              </a:rPr>
              <a:t>]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>
                <a:latin typeface="Consolas"/>
              </a:rPr>
              <a:t>median</a:t>
            </a:r>
            <a:r>
              <a:rPr lang="en-US" sz="1600" dirty="0">
                <a:latin typeface="Consolas"/>
              </a:rPr>
              <a:t>(),</a:t>
            </a:r>
            <a:r>
              <a:rPr lang="en-US" sz="1600" err="1">
                <a:latin typeface="Consolas"/>
              </a:rPr>
              <a:t>inplace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</a:t>
            </a:r>
            <a:endParaRPr lang="en-US" sz="1600" dirty="0"/>
          </a:p>
          <a:p>
            <a:endParaRPr lang="en-US" sz="1100" dirty="0">
              <a:latin typeface="Consolas"/>
            </a:endParaRPr>
          </a:p>
          <a:p>
            <a:endParaRPr lang="en-US" sz="1100" dirty="0">
              <a:latin typeface="Consolas"/>
            </a:endParaRPr>
          </a:p>
          <a:p>
            <a:endParaRPr lang="en-US" sz="1100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6401-0966-54E7-430C-B28C64C29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0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1E97-068F-B7BD-950D-7EFF3F95C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761" y="544976"/>
            <a:ext cx="9779182" cy="5485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#We need to replace the value in budget with the median of the value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"budget"</a:t>
            </a:r>
            <a:r>
              <a:rPr lang="en-US" sz="1600" dirty="0">
                <a:latin typeface="Consolas"/>
              </a:rPr>
              <a:t>]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fillna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"budget"</a:t>
            </a:r>
            <a:r>
              <a:rPr lang="en-US" sz="1600" dirty="0">
                <a:latin typeface="Consolas"/>
              </a:rPr>
              <a:t>]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>
                <a:latin typeface="Consolas"/>
              </a:rPr>
              <a:t>median</a:t>
            </a:r>
            <a:r>
              <a:rPr lang="en-US" sz="1600" dirty="0">
                <a:latin typeface="Consolas"/>
              </a:rPr>
              <a:t>(),</a:t>
            </a:r>
            <a:r>
              <a:rPr lang="en-US" sz="1600" dirty="0" err="1">
                <a:latin typeface="Consolas"/>
              </a:rPr>
              <a:t>inplace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</a:t>
            </a:r>
          </a:p>
          <a:p>
            <a:r>
              <a:rPr lang="en-US" sz="1600" i="1" dirty="0">
                <a:latin typeface="Consolas"/>
              </a:rPr>
              <a:t># We need to replace the value in gross with the median of the value 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'gross'</a:t>
            </a:r>
            <a:r>
              <a:rPr lang="en-US" sz="1600" dirty="0">
                <a:latin typeface="Consolas"/>
              </a:rPr>
              <a:t>]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fillna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'gross'</a:t>
            </a:r>
            <a:r>
              <a:rPr lang="en-US" sz="1600" dirty="0">
                <a:latin typeface="Consolas"/>
              </a:rPr>
              <a:t>]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>
                <a:latin typeface="Consolas"/>
              </a:rPr>
              <a:t>median</a:t>
            </a:r>
            <a:r>
              <a:rPr lang="en-US" sz="1600" dirty="0">
                <a:latin typeface="Consolas"/>
              </a:rPr>
              <a:t>(),</a:t>
            </a:r>
            <a:r>
              <a:rPr lang="en-US" sz="1600" dirty="0" err="1">
                <a:latin typeface="Consolas"/>
              </a:rPr>
              <a:t>inplace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</a:t>
            </a:r>
          </a:p>
          <a:p>
            <a:r>
              <a:rPr lang="en-US" sz="1600" i="1" dirty="0">
                <a:latin typeface="Consolas"/>
              </a:rPr>
              <a:t># Recheck that all the null values are removed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isna</a:t>
            </a:r>
            <a:r>
              <a:rPr lang="en-US" sz="1600" dirty="0">
                <a:latin typeface="Consolas"/>
              </a:rPr>
              <a:t>()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>
                <a:latin typeface="Consolas"/>
              </a:rPr>
              <a:t>sum</a:t>
            </a:r>
            <a:r>
              <a:rPr lang="en-US" sz="1600" dirty="0">
                <a:latin typeface="Consolas"/>
              </a:rPr>
              <a:t>()</a:t>
            </a:r>
            <a:endParaRPr lang="en-US" sz="1600" dirty="0"/>
          </a:p>
          <a:p>
            <a:r>
              <a:rPr lang="en-US" sz="1600" i="1" dirty="0">
                <a:latin typeface="Consolas"/>
              </a:rPr>
              <a:t>#Removing the duplicate values in the </a:t>
            </a:r>
            <a:r>
              <a:rPr lang="en-US" sz="1600" i="1" dirty="0" err="1">
                <a:latin typeface="Consolas"/>
              </a:rPr>
              <a:t>datset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drop_duplicates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inplace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shape</a:t>
            </a:r>
            <a:r>
              <a:rPr lang="en-US" sz="1600" dirty="0">
                <a:latin typeface="Consolas"/>
              </a:rPr>
              <a:t>
</a:t>
            </a:r>
            <a:endParaRPr lang="en-US" sz="160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3C4043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4695, 26)</a:t>
            </a:r>
            <a:endParaRPr lang="en-US" sz="1600" dirty="0"/>
          </a:p>
          <a:p>
            <a:pPr algn="r"/>
            <a:r>
              <a:rPr lang="en-US" sz="1600" dirty="0">
                <a:ea typeface="+mn-lt"/>
                <a:cs typeface="+mn-lt"/>
              </a:rPr>
              <a:t>In [20]</a:t>
            </a:r>
          </a:p>
          <a:p>
            <a:r>
              <a:rPr lang="en-US" sz="1600" i="1" dirty="0">
                <a:latin typeface="Consolas"/>
              </a:rPr>
              <a:t>#Count of the language values 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"language"</a:t>
            </a:r>
            <a:r>
              <a:rPr lang="en-US" sz="1600" dirty="0">
                <a:latin typeface="Consolas"/>
              </a:rPr>
              <a:t>]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value_counts</a:t>
            </a:r>
            <a:r>
              <a:rPr lang="en-US" sz="1600" dirty="0">
                <a:latin typeface="Consolas"/>
              </a:rPr>
              <a:t>()</a:t>
            </a:r>
            <a:endParaRPr lang="en-US" sz="1600" dirty="0"/>
          </a:p>
          <a:p>
            <a:endParaRPr lang="en-US" sz="1600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39E25-7116-5E6C-CBF4-25A500192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D6555FA-6CE5-2D9E-F9E6-ED41F106A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180" y="832624"/>
            <a:ext cx="2728420" cy="532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4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59B0-3F90-E632-1B9C-276ACADB0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883" y="730829"/>
            <a:ext cx="9779182" cy="58851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 Graphical </a:t>
            </a:r>
            <a:r>
              <a:rPr lang="en-US" sz="1600" i="1" dirty="0" err="1">
                <a:latin typeface="Consolas"/>
              </a:rPr>
              <a:t>presentaion</a:t>
            </a:r>
            <a:r>
              <a:rPr lang="en-US" sz="1600" i="1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figure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figsize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40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10</a:t>
            </a:r>
            <a:r>
              <a:rPr lang="en-US" sz="1600" dirty="0">
                <a:latin typeface="Consolas"/>
              </a:rPr>
              <a:t>))
</a:t>
            </a:r>
            <a:r>
              <a:rPr lang="en-US" sz="1600" dirty="0" err="1">
                <a:latin typeface="Consolas"/>
              </a:rPr>
              <a:t>sns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countplot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"language"</a:t>
            </a:r>
            <a:r>
              <a:rPr lang="en-US" sz="1600" dirty="0">
                <a:latin typeface="Consolas"/>
              </a:rPr>
              <a:t>])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show</a:t>
            </a:r>
            <a:r>
              <a:rPr lang="en-US" sz="1600" dirty="0">
                <a:latin typeface="Consolas"/>
              </a:rPr>
              <a:t>()</a:t>
            </a:r>
          </a:p>
          <a:p>
            <a:endParaRPr lang="en-US" sz="1600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C743F-4D68-8CAE-3A22-2B1D0C7F3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0B5103EF-3C9C-094D-A861-5F55D48F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3" y="1715244"/>
            <a:ext cx="9850243" cy="3185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742B9-7179-FD9F-91FC-BFC1686BF46E}"/>
              </a:ext>
            </a:extLst>
          </p:cNvPr>
          <p:cNvSpPr txBox="1"/>
          <p:nvPr/>
        </p:nvSpPr>
        <p:spPr>
          <a:xfrm>
            <a:off x="1451981" y="5180670"/>
            <a:ext cx="543621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latin typeface="Consolas"/>
              </a:rPr>
              <a:t>#Most of the values for the languages is </a:t>
            </a:r>
            <a:r>
              <a:rPr lang="en-US" sz="1600" i="1" err="1">
                <a:latin typeface="Consolas"/>
              </a:rPr>
              <a:t>english</a:t>
            </a:r>
            <a:r>
              <a:rPr lang="en-US" sz="1600" i="1" dirty="0">
                <a:latin typeface="Consolas"/>
              </a:rPr>
              <a:t> we can drop the </a:t>
            </a:r>
            <a:r>
              <a:rPr lang="en-US" sz="1600" i="1" err="1">
                <a:latin typeface="Consolas"/>
              </a:rPr>
              <a:t>english</a:t>
            </a:r>
            <a:r>
              <a:rPr lang="en-US" sz="1600" i="1" dirty="0">
                <a:latin typeface="Consolas"/>
              </a:rPr>
              <a:t> column</a:t>
            </a:r>
            <a:r>
              <a:rPr lang="en-US" sz="1600" dirty="0">
                <a:latin typeface="Consolas"/>
              </a:rPr>
              <a:t>
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err="1">
                <a:latin typeface="Consolas"/>
              </a:rPr>
              <a:t>drop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err="1">
                <a:solidFill>
                  <a:srgbClr val="BB2323"/>
                </a:solidFill>
                <a:latin typeface="Consolas"/>
              </a:rPr>
              <a:t>language'</a:t>
            </a:r>
            <a:r>
              <a:rPr lang="en-US" sz="1600" err="1">
                <a:latin typeface="Consolas"/>
              </a:rPr>
              <a:t>,axis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,inplace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874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00" i="1" dirty="0">
                <a:latin typeface="Consolas"/>
              </a:rPr>
              <a:t>#Import libraries </a:t>
            </a:r>
            <a:r>
              <a:rPr lang="en-US" sz="1100" dirty="0">
                <a:latin typeface="Consolas"/>
              </a:rPr>
              <a:t>
</a:t>
            </a:r>
            <a:r>
              <a:rPr lang="en-US" sz="11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numpy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>
                <a:solidFill>
                  <a:srgbClr val="007B00"/>
                </a:solidFill>
                <a:latin typeface="Consolas"/>
              </a:rPr>
              <a:t>as</a:t>
            </a:r>
            <a:r>
              <a:rPr lang="en-US" sz="1100" dirty="0">
                <a:latin typeface="Consolas"/>
              </a:rPr>
              <a:t> np
</a:t>
            </a:r>
            <a:r>
              <a:rPr lang="en-US" sz="11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1100" dirty="0">
                <a:latin typeface="Consolas"/>
              </a:rPr>
              <a:t> pandas </a:t>
            </a:r>
            <a:r>
              <a:rPr lang="en-US" sz="1100" dirty="0">
                <a:solidFill>
                  <a:srgbClr val="007B00"/>
                </a:solidFill>
                <a:latin typeface="Consolas"/>
              </a:rPr>
              <a:t>as</a:t>
            </a:r>
            <a:r>
              <a:rPr lang="en-US" sz="1100" dirty="0">
                <a:latin typeface="Consolas"/>
              </a:rPr>
              <a:t> pd
</a:t>
            </a:r>
            <a:r>
              <a:rPr lang="en-US" sz="11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matplotlib.pyplot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>
                <a:solidFill>
                  <a:srgbClr val="007B00"/>
                </a:solidFill>
                <a:latin typeface="Consolas"/>
              </a:rPr>
              <a:t>as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plt</a:t>
            </a:r>
            <a:r>
              <a:rPr lang="en-US" sz="1100" dirty="0">
                <a:latin typeface="Consolas"/>
              </a:rPr>
              <a:t>
</a:t>
            </a:r>
            <a:r>
              <a:rPr lang="en-US" sz="11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1100" dirty="0">
                <a:latin typeface="Consolas"/>
              </a:rPr>
              <a:t> seaborn </a:t>
            </a:r>
            <a:r>
              <a:rPr lang="en-US" sz="1100" dirty="0">
                <a:solidFill>
                  <a:srgbClr val="007B00"/>
                </a:solidFill>
                <a:latin typeface="Consolas"/>
              </a:rPr>
              <a:t>as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sns</a:t>
            </a:r>
            <a:r>
              <a:rPr lang="en-US" sz="1100" dirty="0">
                <a:latin typeface="Consolas"/>
              </a:rPr>
              <a:t>
</a:t>
            </a:r>
            <a:r>
              <a:rPr lang="en-US" sz="1100" dirty="0">
                <a:solidFill>
                  <a:srgbClr val="007B00"/>
                </a:solidFill>
                <a:latin typeface="Consolas"/>
              </a:rPr>
              <a:t>from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 err="1">
                <a:latin typeface="Consolas"/>
              </a:rPr>
              <a:t>plotnine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1100" dirty="0">
                <a:latin typeface="Consolas"/>
              </a:rPr>
              <a:t> </a:t>
            </a:r>
            <a:r>
              <a:rPr lang="en-US" sz="1100" dirty="0">
                <a:solidFill>
                  <a:srgbClr val="055BE0"/>
                </a:solidFill>
                <a:latin typeface="Consolas"/>
              </a:rPr>
              <a:t>*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26AD-272E-F254-073C-340F949B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349830"/>
            <a:ext cx="9779182" cy="62754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#Creating a new column to check the net profit made by the company (Gross-Budget) </a:t>
            </a:r>
            <a:r>
              <a:rPr lang="en-US" sz="1600" dirty="0">
                <a:latin typeface="Consolas"/>
              </a:rPr>
              <a:t>
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"Profit"</a:t>
            </a:r>
            <a:r>
              <a:rPr lang="en-US" sz="1600" dirty="0">
                <a:latin typeface="Consolas"/>
              </a:rPr>
              <a:t>]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'budget'</a:t>
            </a:r>
            <a:r>
              <a:rPr lang="en-US" sz="1600" dirty="0">
                <a:latin typeface="Consolas"/>
              </a:rPr>
              <a:t>]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>
                <a:latin typeface="Consolas"/>
              </a:rPr>
              <a:t>sub</a:t>
            </a:r>
            <a:r>
              <a:rPr lang="en-US" sz="1600" dirty="0">
                <a:latin typeface="Consolas"/>
              </a:rPr>
              <a:t>(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'gross'</a:t>
            </a:r>
            <a:r>
              <a:rPr lang="en-US" sz="1600" dirty="0">
                <a:latin typeface="Consolas"/>
              </a:rPr>
              <a:t>], axis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0</a:t>
            </a:r>
            <a:r>
              <a:rPr lang="en-US" sz="1600" dirty="0">
                <a:latin typeface="Consolas"/>
              </a:rPr>
              <a:t>) 
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err="1">
                <a:latin typeface="Consolas"/>
              </a:rPr>
              <a:t>head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5</a:t>
            </a:r>
            <a:r>
              <a:rPr lang="en-US" sz="1600" dirty="0">
                <a:latin typeface="Consolas"/>
              </a:rPr>
              <a:t>)</a:t>
            </a:r>
          </a:p>
          <a:p>
            <a:endParaRPr lang="en-US" sz="1600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7BA5A-DA8A-24EF-1039-4F59C78B0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A screenshot of a social media account&#10;&#10;Description automatically generated">
            <a:extLst>
              <a:ext uri="{FF2B5EF4-FFF2-40B4-BE49-F238E27FC236}">
                <a16:creationId xmlns:a16="http://schemas.microsoft.com/office/drawing/2014/main" id="{12808438-FB05-0322-DA6D-96AD2C89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93" y="1714788"/>
            <a:ext cx="8790877" cy="216461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99D16D0-F758-5381-F5D3-9A17BAEBB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293" y="3866387"/>
            <a:ext cx="8716535" cy="22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99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C7EC-E153-9F80-E651-4613A39DF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29025"/>
            <a:ext cx="10318157" cy="64148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#Creating a new column to check the profit percentage made by the company </a:t>
            </a:r>
            <a:r>
              <a:rPr lang="en-US" sz="1600" dirty="0">
                <a:latin typeface="Consolas"/>
              </a:rPr>
              <a:t>
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err="1">
                <a:solidFill>
                  <a:srgbClr val="BB2323"/>
                </a:solidFill>
                <a:latin typeface="Consolas"/>
              </a:rPr>
              <a:t>Profit_Percentage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]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(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"Profit"</a:t>
            </a:r>
            <a:r>
              <a:rPr lang="en-US" sz="1600" dirty="0">
                <a:latin typeface="Consolas"/>
              </a:rPr>
              <a:t>]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/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"gross"</a:t>
            </a:r>
            <a:r>
              <a:rPr lang="en-US" sz="1600" dirty="0">
                <a:latin typeface="Consolas"/>
              </a:rPr>
              <a:t>])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*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100</a:t>
            </a:r>
            <a:r>
              <a:rPr lang="en-US" sz="1600" dirty="0">
                <a:latin typeface="Consolas"/>
              </a:rPr>
              <a:t>
</a:t>
            </a:r>
            <a:r>
              <a:rPr lang="en-US" sz="1600" err="1">
                <a:latin typeface="Consolas"/>
              </a:rPr>
              <a:t>movie_df</a:t>
            </a:r>
            <a:endParaRPr lang="en-US" sz="1600">
              <a:latin typeface="Consolas"/>
            </a:endParaRPr>
          </a:p>
          <a:p>
            <a:endParaRPr lang="en-US" sz="1600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B3A53-C989-93B0-2807-EFADA5354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6887C67-E6C0-F909-4255-2CA9F07C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781" y="1532973"/>
            <a:ext cx="8605023" cy="444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2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121BF-ECE9-51D8-AC88-D92CB19B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78" y="414878"/>
            <a:ext cx="9779182" cy="56806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#Value counts for the countries 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value_counts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"country"</a:t>
            </a:r>
            <a:r>
              <a:rPr lang="en-US" sz="1600" dirty="0">
                <a:latin typeface="Consolas"/>
              </a:rPr>
              <a:t>]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value_counts</a:t>
            </a:r>
            <a:r>
              <a:rPr lang="en-US" sz="1600" dirty="0">
                <a:latin typeface="Consolas"/>
              </a:rPr>
              <a:t>()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value_counts</a:t>
            </a:r>
            <a:r>
              <a:rPr lang="en-US" sz="1600" dirty="0">
                <a:latin typeface="Consolas"/>
              </a:rPr>
              <a:t>)</a:t>
            </a:r>
          </a:p>
          <a:p>
            <a:r>
              <a:rPr lang="en-US" sz="1600" i="1" dirty="0">
                <a:latin typeface="Consolas"/>
              </a:rPr>
              <a:t>##get top 2 values of index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vals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value_counts</a:t>
            </a:r>
            <a:r>
              <a:rPr lang="en-US" sz="1600" dirty="0">
                <a:latin typeface="Consolas"/>
              </a:rPr>
              <a:t>[: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2</a:t>
            </a:r>
            <a:r>
              <a:rPr lang="en-US" sz="1600" dirty="0">
                <a:latin typeface="Consolas"/>
              </a:rPr>
              <a:t>]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>
                <a:latin typeface="Consolas"/>
              </a:rPr>
              <a:t>index</a:t>
            </a:r>
            <a:r>
              <a:rPr lang="en-US" sz="1600" dirty="0">
                <a:latin typeface="Consolas"/>
              </a:rPr>
              <a:t>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 (</a:t>
            </a:r>
            <a:r>
              <a:rPr lang="en-US" sz="1600" dirty="0" err="1">
                <a:latin typeface="Consolas"/>
              </a:rPr>
              <a:t>vals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'country'</a:t>
            </a:r>
            <a:r>
              <a:rPr lang="en-US" sz="1600" dirty="0">
                <a:latin typeface="Consolas"/>
              </a:rPr>
              <a:t>]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country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where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country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isin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vals</a:t>
            </a:r>
            <a:r>
              <a:rPr lang="en-US" sz="1600" dirty="0">
                <a:latin typeface="Consolas"/>
              </a:rPr>
              <a:t>), 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'other'</a:t>
            </a:r>
            <a:r>
              <a:rPr lang="en-US" sz="1600" dirty="0"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3C4043"/>
                </a:solidFill>
                <a:latin typeface="Consolas"/>
              </a:rPr>
              <a:t>Index(['USA', 'UK'],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dtype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='object')</a:t>
            </a:r>
          </a:p>
          <a:p>
            <a:r>
              <a:rPr lang="en-US" sz="1600" i="1" dirty="0">
                <a:latin typeface="Consolas"/>
              </a:rPr>
              <a:t>#Successfully divided the country into three </a:t>
            </a:r>
            <a:r>
              <a:rPr lang="en-US" sz="1600" i="1" dirty="0" err="1">
                <a:latin typeface="Consolas"/>
              </a:rPr>
              <a:t>catogories</a:t>
            </a:r>
            <a:r>
              <a:rPr lang="en-US" sz="1600" i="1" dirty="0">
                <a:latin typeface="Consolas"/>
              </a:rPr>
              <a:t> 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"country"</a:t>
            </a:r>
            <a:r>
              <a:rPr lang="en-US" sz="1600" dirty="0">
                <a:latin typeface="Consolas"/>
              </a:rPr>
              <a:t>]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value_counts</a:t>
            </a:r>
            <a:r>
              <a:rPr lang="en-US" sz="1600" dirty="0">
                <a:latin typeface="Consolas"/>
              </a:rPr>
              <a:t>()</a:t>
            </a:r>
            <a:endParaRPr lang="en-US" sz="1600"/>
          </a:p>
          <a:p>
            <a:r>
              <a:rPr lang="en-US" sz="1600" dirty="0">
                <a:solidFill>
                  <a:srgbClr val="3C4043"/>
                </a:solidFill>
                <a:latin typeface="Consolas"/>
              </a:rPr>
              <a:t>USA      3568
other     707
UK        420
</a:t>
            </a:r>
            <a:r>
              <a:rPr lang="en-US" sz="1600">
                <a:solidFill>
                  <a:srgbClr val="3C4043"/>
                </a:solidFill>
                <a:latin typeface="Consolas"/>
              </a:rPr>
              <a:t>Name: country,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dtype</a:t>
            </a:r>
            <a:r>
              <a:rPr lang="en-US" sz="1600">
                <a:solidFill>
                  <a:srgbClr val="3C4043"/>
                </a:solidFill>
                <a:latin typeface="Consolas"/>
              </a:rPr>
              <a:t>: int64</a:t>
            </a:r>
            <a:endParaRPr lang="en-US" sz="1600">
              <a:solidFill>
                <a:srgbClr val="000000"/>
              </a:solidFill>
              <a:latin typeface="Tenorite"/>
            </a:endParaRPr>
          </a:p>
          <a:p>
            <a:r>
              <a:rPr lang="en-US" sz="1600" err="1">
                <a:solidFill>
                  <a:srgbClr val="000000"/>
                </a:solidFill>
                <a:latin typeface="Consolas"/>
              </a:rPr>
              <a:t>movie</a:t>
            </a:r>
            <a:r>
              <a:rPr lang="en-US" sz="1600" err="1">
                <a:latin typeface="Consolas"/>
              </a:rPr>
              <a:t>_df</a:t>
            </a:r>
            <a:r>
              <a:rPr lang="en-US" sz="16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err="1">
                <a:latin typeface="Consolas"/>
              </a:rPr>
              <a:t>head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10</a:t>
            </a:r>
            <a:r>
              <a:rPr lang="en-US" sz="1600" dirty="0">
                <a:latin typeface="Consolas"/>
              </a:rPr>
              <a:t>)</a:t>
            </a:r>
            <a:endParaRPr lang="en-US" sz="1600" dirty="0"/>
          </a:p>
          <a:p>
            <a:endParaRPr lang="en-US" sz="1600" dirty="0">
              <a:latin typeface="Consolas"/>
            </a:endParaRPr>
          </a:p>
          <a:p>
            <a:endParaRPr lang="en-US" sz="1600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1A96A-B339-E505-7068-F98F11DC1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6B3535B-BCF5-8276-1AF0-518063B8A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178" y="377283"/>
            <a:ext cx="1740035" cy="41148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3E6A85F-7650-9E3D-61A7-3A903DFB9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317" y="4144658"/>
            <a:ext cx="6096000" cy="221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19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7BFF-8A5B-BD90-1CD6-15C972ADF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739" y="1430"/>
            <a:ext cx="10716066" cy="68520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#Checking for the movies released year wise </a:t>
            </a:r>
            <a:r>
              <a:rPr lang="en-US" sz="1600" dirty="0">
                <a:latin typeface="Consolas"/>
              </a:rPr>
              <a:t>
(</a:t>
            </a:r>
            <a:r>
              <a:rPr lang="en-US" sz="1600" u="sng" err="1">
                <a:latin typeface="Consolas"/>
              </a:rPr>
              <a:t>ggplot</a:t>
            </a:r>
            <a:r>
              <a:rPr lang="en-US" sz="1600" dirty="0">
                <a:latin typeface="Consolas"/>
              </a:rPr>
              <a:t>(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)         </a:t>
            </a:r>
            <a:r>
              <a:rPr lang="en-US" sz="1600" i="1" dirty="0">
                <a:latin typeface="Consolas"/>
              </a:rPr>
              <a:t># defining what data to use</a:t>
            </a:r>
            <a:r>
              <a:rPr lang="en-US" sz="1600" dirty="0">
                <a:latin typeface="Consolas"/>
              </a:rPr>
              <a:t>
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 </a:t>
            </a:r>
            <a:r>
              <a:rPr lang="en-US" sz="1600" u="sng" err="1">
                <a:latin typeface="Consolas"/>
              </a:rPr>
              <a:t>aes</a:t>
            </a:r>
            <a:r>
              <a:rPr lang="en-US" sz="1600" dirty="0">
                <a:latin typeface="Consolas"/>
              </a:rPr>
              <a:t>(x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err="1">
                <a:solidFill>
                  <a:srgbClr val="BB2323"/>
                </a:solidFill>
                <a:latin typeface="Consolas"/>
              </a:rPr>
              <a:t>title_year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)    </a:t>
            </a:r>
            <a:r>
              <a:rPr lang="en-US" sz="1600" i="1" dirty="0">
                <a:latin typeface="Consolas"/>
              </a:rPr>
              <a:t># defining what variable to use</a:t>
            </a:r>
            <a:r>
              <a:rPr lang="en-US" sz="1600" dirty="0">
                <a:latin typeface="Consolas"/>
              </a:rPr>
              <a:t>
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 </a:t>
            </a:r>
            <a:r>
              <a:rPr lang="en-US" sz="1600" u="sng" err="1">
                <a:latin typeface="Consolas"/>
              </a:rPr>
              <a:t>geom_bar</a:t>
            </a:r>
            <a:r>
              <a:rPr lang="en-US" sz="1600" dirty="0">
                <a:latin typeface="Consolas"/>
              </a:rPr>
              <a:t>(size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20</a:t>
            </a:r>
            <a:r>
              <a:rPr lang="en-US" sz="1600" dirty="0">
                <a:latin typeface="Consolas"/>
              </a:rPr>
              <a:t>) </a:t>
            </a:r>
            <a:r>
              <a:rPr lang="en-US" sz="1600" i="1" dirty="0">
                <a:latin typeface="Consolas"/>
              </a:rPr>
              <a:t># defining the type of plot to use</a:t>
            </a:r>
            <a:r>
              <a:rPr lang="en-US" sz="1600" dirty="0">
                <a:latin typeface="Consolas"/>
              </a:rPr>
              <a:t>
)</a:t>
            </a:r>
          </a:p>
          <a:p>
            <a:r>
              <a:rPr lang="en-US" sz="1600" dirty="0">
                <a:solidFill>
                  <a:srgbClr val="3C4043"/>
                </a:solidFill>
                <a:latin typeface="Consolas"/>
              </a:rPr>
              <a:t>/opt/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/lib/python3.6/site-packages/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plotnine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coords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/coord_cartesian.py:31: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types.SimpleNamespace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instead.
 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self.limits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= Bunch(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xlim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=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xlim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ylim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=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ylim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)
/opt/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/lib/python3.6/copy.py:274: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types.SimpleNamespace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instead.
  y =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func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(*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args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)
/opt/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/lib/python3.6/site-packages/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plotnine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/facets/facet.py:151: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types.SimpleNamespace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instead.
  scales = Bunch()
/opt/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/lib/python3.6/site-packages/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plotnine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/facets/layout.py:147: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types.SimpleNamespace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instead.
  return Bunch(x=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xsc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, y=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ysc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)</a:t>
            </a:r>
          </a:p>
          <a:p>
            <a:r>
              <a:rPr lang="en-US" sz="1800" b="1" dirty="0">
                <a:solidFill>
                  <a:srgbClr val="3C4043"/>
                </a:solidFill>
                <a:latin typeface="Consolas"/>
              </a:rPr>
              <a:t>Out:</a:t>
            </a:r>
            <a:endParaRPr lang="en-US" sz="1800" b="1">
              <a:solidFill>
                <a:srgbClr val="000000"/>
              </a:solidFill>
              <a:latin typeface="Tenorite"/>
            </a:endParaRPr>
          </a:p>
          <a:p>
            <a:r>
              <a:rPr lang="en-US" sz="1600" dirty="0">
                <a:solidFill>
                  <a:srgbClr val="3C4043"/>
                </a:solidFill>
                <a:latin typeface="Consolas"/>
              </a:rPr>
              <a:t>&lt;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ggplot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(8779159653226)&gt;</a:t>
            </a:r>
          </a:p>
          <a:p>
            <a:r>
              <a:rPr lang="en-US" sz="1600" b="1" dirty="0">
                <a:solidFill>
                  <a:srgbClr val="3C4043"/>
                </a:solidFill>
                <a:ea typeface="+mn-lt"/>
                <a:cs typeface="+mn-lt"/>
              </a:rPr>
              <a:t>         We can see the most of the movies which are released</a:t>
            </a:r>
            <a:endParaRPr lang="en-US" sz="1600" b="1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600" b="1" dirty="0">
                <a:solidFill>
                  <a:srgbClr val="3C4043"/>
                </a:solidFill>
                <a:ea typeface="+mn-lt"/>
                <a:cs typeface="+mn-lt"/>
              </a:rPr>
              <a:t>                  after 1980.</a:t>
            </a:r>
            <a:endParaRPr lang="en-US" sz="16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049EC-09B5-351B-12B1-27BDFE9E5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 descr="A graph of a number of years&#10;&#10;Description automatically generated">
            <a:extLst>
              <a:ext uri="{FF2B5EF4-FFF2-40B4-BE49-F238E27FC236}">
                <a16:creationId xmlns:a16="http://schemas.microsoft.com/office/drawing/2014/main" id="{0F148D6E-04F7-68A0-74C9-4DDE92C0C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947" y="4778895"/>
            <a:ext cx="5858500" cy="208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7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429F-31E2-68F2-A1B0-C46A9056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952" y="38906"/>
            <a:ext cx="10503706" cy="671461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#Relationship between the </a:t>
            </a:r>
            <a:r>
              <a:rPr lang="en-US" sz="1600" i="1" dirty="0" err="1">
                <a:latin typeface="Consolas"/>
              </a:rPr>
              <a:t>imdb</a:t>
            </a:r>
            <a:r>
              <a:rPr lang="en-US" sz="1600" i="1" dirty="0">
                <a:latin typeface="Consolas"/>
              </a:rPr>
              <a:t> score and the profit made by the movie </a:t>
            </a:r>
            <a:r>
              <a:rPr lang="en-US" sz="1600" dirty="0">
                <a:latin typeface="Consolas"/>
              </a:rPr>
              <a:t>
</a:t>
            </a:r>
            <a:r>
              <a:rPr lang="en-US" sz="1600" u="sng" dirty="0" err="1">
                <a:latin typeface="Consolas"/>
              </a:rPr>
              <a:t>ggplot</a:t>
            </a:r>
            <a:r>
              <a:rPr lang="en-US" sz="1600" dirty="0">
                <a:latin typeface="Consolas"/>
              </a:rPr>
              <a:t>(</a:t>
            </a:r>
            <a:r>
              <a:rPr lang="en-US" sz="1600" u="sng" dirty="0" err="1">
                <a:latin typeface="Consolas"/>
              </a:rPr>
              <a:t>aes</a:t>
            </a:r>
            <a:r>
              <a:rPr lang="en-US" sz="1600" dirty="0">
                <a:latin typeface="Consolas"/>
              </a:rPr>
              <a:t>(x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imdb_score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, y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'Profit'</a:t>
            </a:r>
            <a:r>
              <a:rPr lang="en-US" sz="1600" dirty="0">
                <a:latin typeface="Consolas"/>
              </a:rPr>
              <a:t>), data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)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\
    </a:t>
            </a:r>
            <a:r>
              <a:rPr lang="en-US" sz="1600" u="sng" dirty="0" err="1">
                <a:latin typeface="Consolas"/>
              </a:rPr>
              <a:t>geom_line</a:t>
            </a:r>
            <a:r>
              <a:rPr lang="en-US" sz="1600" dirty="0">
                <a:latin typeface="Consolas"/>
              </a:rPr>
              <a:t>()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\
    </a:t>
            </a:r>
            <a:r>
              <a:rPr lang="en-US" sz="1600" u="sng" dirty="0" err="1">
                <a:latin typeface="Consolas"/>
              </a:rPr>
              <a:t>stat_smooth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colour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'blue'</a:t>
            </a:r>
            <a:r>
              <a:rPr lang="en-US" sz="1600" dirty="0">
                <a:latin typeface="Consolas"/>
              </a:rPr>
              <a:t>, span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3C4043"/>
                </a:solidFill>
                <a:latin typeface="Consolas"/>
              </a:rPr>
              <a:t>/opt/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/lib/python3.6/site-packages/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plotnine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coords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/coord_cartesian.py:31: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types.SimpleNamespace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instead.
 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self.limits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= Bunch(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xlim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=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xlim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ylim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=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ylim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)
/opt/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/lib/python3.6/copy.py:274: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types.SimpleNamespace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instead.
  y =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func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(*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args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)
/opt/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/lib/python3.6/site-packages/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plotnine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/facets/facet.py:151: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types.SimpleNamespace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instead.
  scales = Bunch()
/opt/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/lib/python3.6/site-packages/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plotnine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/facets/layout.py:147: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types.SimpleNamespace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instead.
  return Bunch(x=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xsc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, y=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ysc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)
/opt/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/lib/python3.6/site-packages/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numpy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/core/fromnumeric.py:2389: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FutureWarning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Method .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ptp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is deprecated and will be removed in a future version. Use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numpy.ptp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instead.
  return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ptp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(axis=axis, out=out, **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kwargs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)</a:t>
            </a:r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CE2CB-A961-C3C1-98C1-3FC551DEE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39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B0A2A-32E0-6BA9-2AC8-EFC08647D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53EF90-3DB3-DB98-F328-181877995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50" y="138840"/>
            <a:ext cx="9779182" cy="67146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solidFill>
                  <a:srgbClr val="3C4043"/>
                </a:solidFill>
                <a:latin typeface="Consolas"/>
              </a:rPr>
              <a:t>Out:</a:t>
            </a:r>
            <a:endParaRPr lang="en-US" sz="2000" b="1" dirty="0">
              <a:solidFill>
                <a:srgbClr val="000000"/>
              </a:solidFill>
              <a:latin typeface="Tenorite"/>
            </a:endParaRPr>
          </a:p>
          <a:p>
            <a:r>
              <a:rPr lang="en-US" sz="1600" dirty="0">
                <a:solidFill>
                  <a:srgbClr val="3C4043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ggplot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(8779159653317)&gt;</a:t>
            </a: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We can see that there is strong </a:t>
            </a:r>
            <a:r>
              <a:rPr lang="en-US" sz="1600" b="1" err="1">
                <a:ea typeface="+mn-lt"/>
                <a:cs typeface="+mn-lt"/>
              </a:rPr>
              <a:t>corelation</a:t>
            </a:r>
            <a:r>
              <a:rPr lang="en-US" sz="1600" b="1" dirty="0">
                <a:ea typeface="+mn-lt"/>
                <a:cs typeface="+mn-lt"/>
              </a:rPr>
              <a:t> between the </a:t>
            </a:r>
            <a:r>
              <a:rPr lang="en-US" sz="1600" b="1" err="1">
                <a:ea typeface="+mn-lt"/>
                <a:cs typeface="+mn-lt"/>
              </a:rPr>
              <a:t>imdb_score</a:t>
            </a:r>
            <a:r>
              <a:rPr lang="en-US" sz="1600" b="1" dirty="0">
                <a:ea typeface="+mn-lt"/>
                <a:cs typeface="+mn-lt"/>
              </a:rPr>
              <a:t> and the profit . The movies with high </a:t>
            </a:r>
            <a:r>
              <a:rPr lang="en-US" sz="1600" b="1" err="1">
                <a:ea typeface="+mn-lt"/>
                <a:cs typeface="+mn-lt"/>
              </a:rPr>
              <a:t>imdb</a:t>
            </a:r>
            <a:r>
              <a:rPr lang="en-US" sz="1600" b="1" dirty="0">
                <a:ea typeface="+mn-lt"/>
                <a:cs typeface="+mn-lt"/>
              </a:rPr>
              <a:t> rating have made more profit</a:t>
            </a:r>
            <a:endParaRPr lang="en-US" sz="1600" dirty="0"/>
          </a:p>
          <a:p>
            <a:endParaRPr lang="en-US" sz="1600" b="1" dirty="0"/>
          </a:p>
          <a:p>
            <a:endParaRPr lang="en-US" dirty="0"/>
          </a:p>
        </p:txBody>
      </p:sp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1555243E-BBA1-05AF-A13E-5963A2B50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49" y="1419225"/>
            <a:ext cx="7206989" cy="48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34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F518-5C33-5BB0-9D7E-EC02FA3B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301233"/>
            <a:ext cx="9804165" cy="65522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 Relationship between </a:t>
            </a:r>
            <a:r>
              <a:rPr lang="en-US" sz="1600" i="1" dirty="0" err="1">
                <a:latin typeface="Consolas"/>
              </a:rPr>
              <a:t>imdb</a:t>
            </a:r>
            <a:r>
              <a:rPr lang="en-US" sz="1600" i="1" dirty="0">
                <a:latin typeface="Consolas"/>
              </a:rPr>
              <a:t> score and profit percentage</a:t>
            </a:r>
            <a:r>
              <a:rPr lang="en-US" sz="1600" dirty="0">
                <a:latin typeface="Consolas"/>
              </a:rPr>
              <a:t>
</a:t>
            </a:r>
            <a:r>
              <a:rPr lang="en-US" sz="1600" u="sng" dirty="0" err="1">
                <a:latin typeface="Consolas"/>
              </a:rPr>
              <a:t>ggplot</a:t>
            </a:r>
            <a:r>
              <a:rPr lang="en-US" sz="1600" dirty="0">
                <a:latin typeface="Consolas"/>
              </a:rPr>
              <a:t>(</a:t>
            </a:r>
            <a:r>
              <a:rPr lang="en-US" sz="1600" u="sng" dirty="0" err="1">
                <a:latin typeface="Consolas"/>
              </a:rPr>
              <a:t>aes</a:t>
            </a:r>
            <a:r>
              <a:rPr lang="en-US" sz="1600" dirty="0">
                <a:latin typeface="Consolas"/>
              </a:rPr>
              <a:t>(x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imdb_score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, y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'Profit'</a:t>
            </a:r>
            <a:r>
              <a:rPr lang="en-US" sz="1600" dirty="0">
                <a:latin typeface="Consolas"/>
              </a:rPr>
              <a:t>), data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)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\
    </a:t>
            </a:r>
            <a:r>
              <a:rPr lang="en-US" sz="1600" u="sng" dirty="0" err="1">
                <a:latin typeface="Consolas"/>
              </a:rPr>
              <a:t>geom_line</a:t>
            </a:r>
            <a:r>
              <a:rPr lang="en-US" sz="1600" dirty="0">
                <a:latin typeface="Consolas"/>
              </a:rPr>
              <a:t>()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\
    </a:t>
            </a:r>
            <a:r>
              <a:rPr lang="en-US" sz="1600" u="sng" dirty="0" err="1">
                <a:latin typeface="Consolas"/>
              </a:rPr>
              <a:t>stat_smooth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colour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'blue'</a:t>
            </a:r>
            <a:r>
              <a:rPr lang="en-US" sz="1600" dirty="0">
                <a:latin typeface="Consolas"/>
              </a:rPr>
              <a:t>, span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3C4043"/>
                </a:solidFill>
                <a:latin typeface="Consolas"/>
              </a:rPr>
              <a:t>/opt/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/lib/python3.6/site-packages/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plotnine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coords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/coord_cartesian.py:31: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types.SimpleNamespace instead.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
 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self.limits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= Bunch(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xlim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=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xlim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,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ylim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=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ylim)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
/opt/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/lib/python3.6/copy.py:274: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types.SimpleNamespace instead.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
  y =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func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(*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args)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
/opt/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/lib/python3.6/site-packages/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plotnine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/facets/facet.py:151: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types.SimpleNamespace instead.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
  scales = Bunch()
/opt/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/lib/python3.6/site-packages/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plotnine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/facets/layout.py:147: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types.SimpleNamespace instead.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
  return Bunch(x=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xsc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, y=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ysc)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
/opt/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/lib/python3.6/site-packages/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numpy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/core/fromnumeric.py:2389: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FutureWarning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Method .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ptp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is deprecated and will be removed in a future version. Use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numpy.ptp instead.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
  return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ptp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(axis=axis, out=out, **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kwargs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)</a:t>
            </a:r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4507C-DD5D-6E3A-3BCD-26A289470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7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33CDB-FC54-3C7E-1ED7-A718586C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88873"/>
            <a:ext cx="9804165" cy="67271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solidFill>
                  <a:srgbClr val="3C4043"/>
                </a:solidFill>
                <a:latin typeface="Consolas"/>
              </a:rPr>
              <a:t>Out:</a:t>
            </a:r>
            <a:endParaRPr lang="en-US" sz="2000" b="1">
              <a:solidFill>
                <a:srgbClr val="000000"/>
              </a:solidFill>
              <a:latin typeface="Tenorite"/>
            </a:endParaRPr>
          </a:p>
          <a:p>
            <a:r>
              <a:rPr lang="en-US" sz="1600" dirty="0">
                <a:solidFill>
                  <a:srgbClr val="3C4043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ggplot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(8779159577103)&gt;</a:t>
            </a:r>
            <a:endParaRPr lang="en-US" sz="1600" dirty="0"/>
          </a:p>
          <a:p>
            <a:r>
              <a:rPr lang="en-US" sz="2000" b="1" dirty="0">
                <a:ea typeface="+mn-lt"/>
                <a:cs typeface="+mn-lt"/>
              </a:rPr>
              <a:t>Movies with high IMDB has made more percentage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AF71D-92D2-6124-9D68-E04D1E8A0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03A90828-9838-E639-7C57-2C73E4BD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40" y="1431415"/>
            <a:ext cx="8706786" cy="463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94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06030-B55B-B683-F799-6D744DB8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663495"/>
            <a:ext cx="9804165" cy="61150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#Checking for the </a:t>
            </a:r>
            <a:r>
              <a:rPr lang="en-US" sz="1600" i="1" dirty="0" err="1">
                <a:latin typeface="Consolas"/>
              </a:rPr>
              <a:t>imdb</a:t>
            </a:r>
            <a:r>
              <a:rPr lang="en-US" sz="1600" i="1" dirty="0">
                <a:latin typeface="Consolas"/>
              </a:rPr>
              <a:t> rating of the movies and compared with the countries  </a:t>
            </a:r>
            <a:r>
              <a:rPr lang="en-US" sz="1600" dirty="0">
                <a:latin typeface="Consolas"/>
              </a:rPr>
              <a:t>
</a:t>
            </a:r>
            <a:r>
              <a:rPr lang="en-US" sz="1600" u="sng" dirty="0" err="1">
                <a:latin typeface="Consolas"/>
              </a:rPr>
              <a:t>ggplot</a:t>
            </a:r>
            <a:r>
              <a:rPr lang="en-US" sz="1600" dirty="0">
                <a:latin typeface="Consolas"/>
              </a:rPr>
              <a:t>(</a:t>
            </a:r>
            <a:r>
              <a:rPr lang="en-US" sz="1600" u="sng" dirty="0" err="1">
                <a:latin typeface="Consolas"/>
              </a:rPr>
              <a:t>aes</a:t>
            </a:r>
            <a:r>
              <a:rPr lang="en-US" sz="1600" dirty="0">
                <a:latin typeface="Consolas"/>
              </a:rPr>
              <a:t>(x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'country'</a:t>
            </a:r>
            <a:r>
              <a:rPr lang="en-US" sz="1600" dirty="0">
                <a:latin typeface="Consolas"/>
              </a:rPr>
              <a:t>, y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imdb_score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), data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)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\
    </a:t>
            </a:r>
            <a:r>
              <a:rPr lang="en-US" sz="1600" u="sng" dirty="0" err="1">
                <a:latin typeface="Consolas"/>
              </a:rPr>
              <a:t>geom_line</a:t>
            </a:r>
            <a:r>
              <a:rPr lang="en-US" sz="1600" dirty="0">
                <a:latin typeface="Consolas"/>
              </a:rPr>
              <a:t>()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\
    </a:t>
            </a:r>
            <a:r>
              <a:rPr lang="en-US" sz="1600" u="sng" dirty="0" err="1">
                <a:latin typeface="Consolas"/>
              </a:rPr>
              <a:t>stat_smooth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colour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'blue'</a:t>
            </a:r>
            <a:r>
              <a:rPr lang="en-US" sz="1600" dirty="0">
                <a:latin typeface="Consolas"/>
              </a:rPr>
              <a:t>, span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3C4043"/>
                </a:solidFill>
                <a:latin typeface="Consolas"/>
              </a:rPr>
              <a:t>/opt/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/lib/python3.6/site-packages/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plotnine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coords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/coord_cartesian.py:31: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types.SimpleNamespace instead.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
 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self.limits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= Bunch(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xlim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=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xlim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,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ylim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=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ylim)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
/opt/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/lib/python3.6/copy.py:274: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types.SimpleNamespace instead.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
  y =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func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(*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args)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
/opt/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/lib/python3.6/site-packages/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plotnine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/facets/facet.py:151: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types.SimpleNamespace instead.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
  scales = Bunch()
/opt/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/lib/python3.6/site-packages/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plotnine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/facets/layout.py:147: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types.SimpleNamespace instead.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
  return Bunch(x=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xsc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, y=</a:t>
            </a:r>
            <a:r>
              <a:rPr lang="en-US" sz="1600" err="1">
                <a:solidFill>
                  <a:srgbClr val="3C4043"/>
                </a:solidFill>
                <a:latin typeface="Consolas"/>
              </a:rPr>
              <a:t>ysc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)</a:t>
            </a:r>
            <a:endParaRPr lang="en-US" sz="16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C559E-A95D-9000-7CE1-E101ECB5E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93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E7A12-FE27-F2DD-0693-07E1E4E7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76381"/>
            <a:ext cx="9804165" cy="67021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solidFill>
                  <a:srgbClr val="3C4043"/>
                </a:solidFill>
                <a:latin typeface="Consolas"/>
              </a:rPr>
              <a:t>Out:</a:t>
            </a:r>
            <a:endParaRPr lang="en-US" sz="2000" b="1">
              <a:solidFill>
                <a:srgbClr val="000000"/>
              </a:solidFill>
              <a:latin typeface="Tenorite"/>
            </a:endParaRPr>
          </a:p>
          <a:p>
            <a:r>
              <a:rPr lang="en-US" sz="1600" dirty="0">
                <a:solidFill>
                  <a:srgbClr val="3C4043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ggplot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(-9223363257695236576)&gt;</a:t>
            </a: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Most of the movies above rating 8.75 are from USA</a:t>
            </a:r>
            <a:endParaRPr lang="en-US" sz="16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A66D1-ABDB-63A6-B13A-10FD4C970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 descr="A graph with lines in the middle&#10;&#10;Description automatically generated">
            <a:extLst>
              <a:ext uri="{FF2B5EF4-FFF2-40B4-BE49-F238E27FC236}">
                <a16:creationId xmlns:a16="http://schemas.microsoft.com/office/drawing/2014/main" id="{7E5A7634-087E-96D2-FBE1-714A740C6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87" y="1371600"/>
            <a:ext cx="8212252" cy="466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8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1.1 Background</a:t>
            </a:r>
            <a:endParaRPr lang="en-US" sz="1800"/>
          </a:p>
          <a:p>
            <a:r>
              <a:rPr lang="en-US" sz="1400" dirty="0">
                <a:ea typeface="+mn-lt"/>
                <a:cs typeface="+mn-lt"/>
              </a:rPr>
              <a:t>This dataset contains the information about the movies . For a movie to be commercial success , it depends on various factors like director, actors ,critic reviews and viewers reaction. </a:t>
            </a:r>
            <a:r>
              <a:rPr lang="en-US" sz="1400" err="1">
                <a:ea typeface="+mn-lt"/>
                <a:cs typeface="+mn-lt"/>
              </a:rPr>
              <a:t>Imdb</a:t>
            </a:r>
            <a:r>
              <a:rPr lang="en-US" sz="1400" dirty="0">
                <a:ea typeface="+mn-lt"/>
                <a:cs typeface="+mn-lt"/>
              </a:rPr>
              <a:t> score is one of the important factor to measure the movie's success.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8027-44E9-4DA4-729F-27F5F3614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413659"/>
            <a:ext cx="9804165" cy="63023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#Finding the </a:t>
            </a:r>
            <a:r>
              <a:rPr lang="en-US" sz="1600" i="1" dirty="0" err="1">
                <a:latin typeface="Consolas"/>
              </a:rPr>
              <a:t>corelation</a:t>
            </a:r>
            <a:r>
              <a:rPr lang="en-US" sz="1600" i="1" dirty="0">
                <a:latin typeface="Consolas"/>
              </a:rPr>
              <a:t> between </a:t>
            </a:r>
            <a:r>
              <a:rPr lang="en-US" sz="1600" i="1" dirty="0" err="1">
                <a:latin typeface="Consolas"/>
              </a:rPr>
              <a:t>imdb_rating</a:t>
            </a:r>
            <a:r>
              <a:rPr lang="en-US" sz="1600" i="1" dirty="0">
                <a:latin typeface="Consolas"/>
              </a:rPr>
              <a:t> with respect to no of </a:t>
            </a:r>
            <a:r>
              <a:rPr lang="en-US" sz="1600" i="1" dirty="0" err="1">
                <a:latin typeface="Consolas"/>
              </a:rPr>
              <a:t>facebook</a:t>
            </a:r>
            <a:r>
              <a:rPr lang="en-US" sz="1600" i="1" dirty="0">
                <a:latin typeface="Consolas"/>
              </a:rPr>
              <a:t> likes </a:t>
            </a:r>
            <a:r>
              <a:rPr lang="en-US" sz="1600" dirty="0">
                <a:latin typeface="Consolas"/>
              </a:rPr>
              <a:t>
(</a:t>
            </a:r>
            <a:r>
              <a:rPr lang="en-US" sz="1600" u="sng" dirty="0" err="1">
                <a:latin typeface="Consolas"/>
              </a:rPr>
              <a:t>ggplot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)
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 </a:t>
            </a:r>
            <a:r>
              <a:rPr lang="en-US" sz="1600" u="sng" dirty="0" err="1">
                <a:latin typeface="Consolas"/>
              </a:rPr>
              <a:t>aes</a:t>
            </a:r>
            <a:r>
              <a:rPr lang="en-US" sz="1600" dirty="0">
                <a:latin typeface="Consolas"/>
              </a:rPr>
              <a:t>(x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imdb_score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, y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movie_facebook_likes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)
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 </a:t>
            </a:r>
            <a:r>
              <a:rPr lang="en-US" sz="1600" u="sng" dirty="0" err="1">
                <a:latin typeface="Consolas"/>
              </a:rPr>
              <a:t>geom_line</a:t>
            </a:r>
            <a:r>
              <a:rPr lang="en-US" sz="1600" dirty="0">
                <a:latin typeface="Consolas"/>
              </a:rPr>
              <a:t>()
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 </a:t>
            </a:r>
            <a:r>
              <a:rPr lang="en-US" sz="1600" u="sng" dirty="0">
                <a:latin typeface="Consolas"/>
              </a:rPr>
              <a:t>labs</a:t>
            </a:r>
            <a:r>
              <a:rPr lang="en-US" sz="1600" dirty="0">
                <a:latin typeface="Consolas"/>
              </a:rPr>
              <a:t>(title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IMDB_Score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 vs. Facebook like for Movies'</a:t>
            </a:r>
            <a:r>
              <a:rPr lang="en-US" sz="1600" dirty="0">
                <a:latin typeface="Consolas"/>
              </a:rPr>
              <a:t>, x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'IMDB scores'</a:t>
            </a:r>
            <a:r>
              <a:rPr lang="en-US" sz="1600" dirty="0">
                <a:latin typeface="Consolas"/>
              </a:rPr>
              <a:t>, y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'Facebook Likes for movies'</a:t>
            </a:r>
            <a:r>
              <a:rPr lang="en-US" sz="1600" dirty="0">
                <a:latin typeface="Consolas"/>
              </a:rPr>
              <a:t>)
)</a:t>
            </a:r>
          </a:p>
          <a:p>
            <a:r>
              <a:rPr lang="en-US" sz="1600" dirty="0">
                <a:solidFill>
                  <a:srgbClr val="3C4043"/>
                </a:solidFill>
                <a:latin typeface="Consolas"/>
              </a:rPr>
              <a:t>/opt/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/lib/python3.6/site-packages/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plotnine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coords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/coord_cartesian.py:31: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types.SimpleNamespace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instead.
 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self.limits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= Bunch(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xlim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=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xlim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ylim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=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ylim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)
/opt/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/lib/python3.6/copy.py:274: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types.SimpleNamespace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instead.
  y =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func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(*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args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)
/opt/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/lib/python3.6/site-packages/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plotnine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/facets/facet.py:151: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types.SimpleNamespace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instead.
  scales = Bunch()
/opt/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conda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/lib/python3.6/site-packages/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plotnine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/facets/layout.py:147: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MatplotlibDeprecationWarning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: The Bunch class was deprecated in Matplotlib 3.0 and will be removed in 3.2. Use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types.SimpleNamespace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instead.
  return Bunch(x=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xsc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, y=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ysc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)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B067F-D67D-E98D-3242-5159564C3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08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C74C-046E-D871-D4B9-8FA0FDF0C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38840"/>
            <a:ext cx="9804165" cy="66271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solidFill>
                  <a:srgbClr val="3C4043"/>
                </a:solidFill>
                <a:latin typeface="Consolas"/>
              </a:rPr>
              <a:t>&lt;</a:t>
            </a:r>
            <a:r>
              <a:rPr lang="en-US" sz="1800" err="1">
                <a:solidFill>
                  <a:srgbClr val="3C4043"/>
                </a:solidFill>
                <a:latin typeface="Consolas"/>
              </a:rPr>
              <a:t>ggplot</a:t>
            </a:r>
            <a:r>
              <a:rPr lang="en-US" sz="1800">
                <a:solidFill>
                  <a:srgbClr val="3C4043"/>
                </a:solidFill>
                <a:latin typeface="Consolas"/>
              </a:rPr>
              <a:t>: (8779159517781)&gt;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Movie with high IMDB rating have most no of </a:t>
            </a:r>
            <a:r>
              <a:rPr lang="en-US" sz="1800" b="1" err="1">
                <a:ea typeface="+mn-lt"/>
                <a:cs typeface="+mn-lt"/>
              </a:rPr>
              <a:t>facebook</a:t>
            </a:r>
            <a:r>
              <a:rPr lang="en-US" sz="1800" b="1" dirty="0">
                <a:ea typeface="+mn-lt"/>
                <a:cs typeface="+mn-lt"/>
              </a:rPr>
              <a:t> likes</a:t>
            </a:r>
            <a:endParaRPr lang="en-US" sz="1800" dirty="0"/>
          </a:p>
          <a:p>
            <a:endParaRPr lang="en-US" sz="1800" b="1" dirty="0"/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8284D-5DDD-A684-ED4E-A5006236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02645-07FF-0C1E-4937-E55257BA1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71" y="1371600"/>
            <a:ext cx="7946869" cy="490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93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5B4D-ECDB-B9FD-C155-72438AED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26283"/>
            <a:ext cx="9804165" cy="62524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#Top 20 movies based on the profit they made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figure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figsize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10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8</a:t>
            </a:r>
            <a:r>
              <a:rPr lang="en-US" sz="1600" dirty="0">
                <a:latin typeface="Consolas"/>
              </a:rPr>
              <a:t>))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sort_values</a:t>
            </a:r>
            <a:r>
              <a:rPr lang="en-US" sz="1600" dirty="0">
                <a:latin typeface="Consolas"/>
              </a:rPr>
              <a:t>(by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'Profit'</a:t>
            </a:r>
            <a:r>
              <a:rPr lang="en-US" sz="1600" dirty="0">
                <a:latin typeface="Consolas"/>
              </a:rPr>
              <a:t> , ascending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False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head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20</a:t>
            </a:r>
            <a:r>
              <a:rPr lang="en-US" sz="1600" dirty="0">
                <a:latin typeface="Consolas"/>
              </a:rPr>
              <a:t>)
ax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sns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pointplot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'Profit'</a:t>
            </a:r>
            <a:r>
              <a:rPr lang="en-US" sz="1600" dirty="0">
                <a:latin typeface="Consolas"/>
              </a:rPr>
              <a:t>], 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'budget'</a:t>
            </a:r>
            <a:r>
              <a:rPr lang="en-US" sz="1600" dirty="0">
                <a:latin typeface="Consolas"/>
              </a:rPr>
              <a:t>], hue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movie_title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])
</a:t>
            </a:r>
            <a:r>
              <a:rPr lang="en-US" sz="1600" dirty="0" err="1">
                <a:latin typeface="Consolas"/>
              </a:rPr>
              <a:t>ax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set_xticklabels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ax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get_xticklabels</a:t>
            </a:r>
            <a:r>
              <a:rPr lang="en-US" sz="1600" dirty="0">
                <a:latin typeface="Consolas"/>
              </a:rPr>
              <a:t>(), rotation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40</a:t>
            </a:r>
            <a:r>
              <a:rPr lang="en-US" sz="1600" dirty="0">
                <a:latin typeface="Consolas"/>
              </a:rPr>
              <a:t>, ha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"right"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tight_layout</a:t>
            </a:r>
            <a:r>
              <a:rPr lang="en-US" sz="1600" dirty="0">
                <a:latin typeface="Consolas"/>
              </a:rPr>
              <a:t>()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show</a:t>
            </a:r>
            <a:r>
              <a:rPr lang="en-US" sz="1600" dirty="0">
                <a:latin typeface="Consolas"/>
              </a:rPr>
              <a:t>()</a:t>
            </a:r>
          </a:p>
          <a:p>
            <a:endParaRPr lang="en-US" sz="1600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2B5D3-4E06-F467-78F1-10CE431E9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F32F8BD9-0FB5-1B82-02D2-65E58AF90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164" y="2683239"/>
            <a:ext cx="7342721" cy="40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87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FE955-5AE1-AE44-F12C-E113A994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299"/>
            <a:ext cx="9804165" cy="64148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 Top 20 movies based on the profit percentage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figure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figsize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10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8</a:t>
            </a:r>
            <a:r>
              <a:rPr lang="en-US" sz="1600" dirty="0">
                <a:latin typeface="Consolas"/>
              </a:rPr>
              <a:t>))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sort_values</a:t>
            </a:r>
            <a:r>
              <a:rPr lang="en-US" sz="1600" dirty="0">
                <a:latin typeface="Consolas"/>
              </a:rPr>
              <a:t>(by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Profit_Percentage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 , ascending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False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head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20</a:t>
            </a:r>
            <a:r>
              <a:rPr lang="en-US" sz="1600" dirty="0">
                <a:latin typeface="Consolas"/>
              </a:rPr>
              <a:t>)
ax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sns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pointplot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Profit_Percentage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], 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'budget'</a:t>
            </a:r>
            <a:r>
              <a:rPr lang="en-US" sz="1600" dirty="0">
                <a:latin typeface="Consolas"/>
              </a:rPr>
              <a:t>], hue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movie_title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])
</a:t>
            </a:r>
            <a:r>
              <a:rPr lang="en-US" sz="1600" dirty="0" err="1">
                <a:latin typeface="Consolas"/>
              </a:rPr>
              <a:t>ax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set_xticklabels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ax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get_xticklabels</a:t>
            </a:r>
            <a:r>
              <a:rPr lang="en-US" sz="1600" dirty="0">
                <a:latin typeface="Consolas"/>
              </a:rPr>
              <a:t>(), rotation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40</a:t>
            </a:r>
            <a:r>
              <a:rPr lang="en-US" sz="1600" dirty="0">
                <a:latin typeface="Consolas"/>
              </a:rPr>
              <a:t>, ha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"right"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tight_layout</a:t>
            </a:r>
            <a:r>
              <a:rPr lang="en-US" sz="1600" dirty="0">
                <a:latin typeface="Consolas"/>
              </a:rPr>
              <a:t>()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show</a:t>
            </a:r>
            <a:r>
              <a:rPr lang="en-US" sz="1600" dirty="0">
                <a:latin typeface="Consolas"/>
              </a:rPr>
              <a:t>()</a:t>
            </a:r>
          </a:p>
          <a:p>
            <a:endParaRPr lang="en-US" sz="1600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AACB2-4C45-7D48-12BC-17BDCB282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5C440C22-7549-AE08-F8D3-C3FB8FA89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22" y="2271009"/>
            <a:ext cx="7913806" cy="43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65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0ABB-B0F7-425A-9D10-EE934072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38840"/>
            <a:ext cx="9804165" cy="65147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#Top 20 directors based on the IMDB ratings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figure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figsize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10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8</a:t>
            </a:r>
            <a:r>
              <a:rPr lang="en-US" sz="1600" dirty="0">
                <a:latin typeface="Consolas"/>
              </a:rPr>
              <a:t>))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sort_values</a:t>
            </a:r>
            <a:r>
              <a:rPr lang="en-US" sz="1600" dirty="0">
                <a:latin typeface="Consolas"/>
              </a:rPr>
              <a:t>(by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imdb_score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 , ascending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False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head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20</a:t>
            </a:r>
            <a:r>
              <a:rPr lang="en-US" sz="1600" dirty="0">
                <a:latin typeface="Consolas"/>
              </a:rPr>
              <a:t>)
ax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sns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pointplot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director_name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], 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imdb_score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], hue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movie_title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])
</a:t>
            </a:r>
            <a:r>
              <a:rPr lang="en-US" sz="1600" dirty="0" err="1">
                <a:latin typeface="Consolas"/>
              </a:rPr>
              <a:t>ax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set_xticklabels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ax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get_xticklabels</a:t>
            </a:r>
            <a:r>
              <a:rPr lang="en-US" sz="1600" dirty="0">
                <a:latin typeface="Consolas"/>
              </a:rPr>
              <a:t>(), rotation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40</a:t>
            </a:r>
            <a:r>
              <a:rPr lang="en-US" sz="1600" dirty="0">
                <a:latin typeface="Consolas"/>
              </a:rPr>
              <a:t>, ha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"right"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tight_layout</a:t>
            </a:r>
            <a:r>
              <a:rPr lang="en-US" sz="1600" dirty="0">
                <a:latin typeface="Consolas"/>
              </a:rPr>
              <a:t>()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show</a:t>
            </a:r>
            <a:r>
              <a:rPr lang="en-US" sz="1600" dirty="0">
                <a:latin typeface="Consolas"/>
              </a:rPr>
              <a:t>()</a:t>
            </a:r>
          </a:p>
          <a:p>
            <a:endParaRPr lang="en-US" sz="1600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6EB13-CF2E-1E2D-0809-2B8414882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 descr="A screen shot of a chart&#10;&#10;Description automatically generated">
            <a:extLst>
              <a:ext uri="{FF2B5EF4-FFF2-40B4-BE49-F238E27FC236}">
                <a16:creationId xmlns:a16="http://schemas.microsoft.com/office/drawing/2014/main" id="{A6F70AAF-644D-3256-24B9-629C7A2A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69" y="2520845"/>
            <a:ext cx="6937854" cy="40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88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2D24-B1E9-D6AF-CC5E-83AE53CFE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01365"/>
            <a:ext cx="9804165" cy="66771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#Commercial success vs </a:t>
            </a:r>
            <a:r>
              <a:rPr lang="en-US" sz="1600" i="1" dirty="0" err="1">
                <a:latin typeface="Consolas"/>
              </a:rPr>
              <a:t>critial</a:t>
            </a:r>
            <a:r>
              <a:rPr lang="en-US" sz="1600" i="1" dirty="0">
                <a:latin typeface="Consolas"/>
              </a:rPr>
              <a:t> acclaim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sort_values</a:t>
            </a:r>
            <a:r>
              <a:rPr lang="en-US" sz="1600" dirty="0">
                <a:latin typeface="Consolas"/>
              </a:rPr>
              <a:t>(by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Profit_Percentage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 , ascending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False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head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20</a:t>
            </a:r>
            <a:r>
              <a:rPr lang="en-US" sz="1600" dirty="0">
                <a:latin typeface="Consolas"/>
              </a:rPr>
              <a:t>)
(</a:t>
            </a:r>
            <a:r>
              <a:rPr lang="en-US" sz="1600" u="sng" dirty="0" err="1">
                <a:latin typeface="Consolas"/>
              </a:rPr>
              <a:t>ggplot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latin typeface="Consolas"/>
              </a:rPr>
              <a:t>)
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 </a:t>
            </a:r>
            <a:r>
              <a:rPr lang="en-US" sz="1600" u="sng" dirty="0" err="1">
                <a:latin typeface="Consolas"/>
              </a:rPr>
              <a:t>aes</a:t>
            </a:r>
            <a:r>
              <a:rPr lang="en-US" sz="1600" dirty="0">
                <a:latin typeface="Consolas"/>
              </a:rPr>
              <a:t>(x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imdb_score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, y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gross'</a:t>
            </a:r>
            <a:r>
              <a:rPr lang="en-US" sz="1600" dirty="0" err="1">
                <a:latin typeface="Consolas"/>
              </a:rPr>
              <a:t>,color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BA2121"/>
                </a:solidFill>
                <a:latin typeface="Consolas"/>
              </a:rPr>
              <a:t>content_rating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600" dirty="0">
                <a:latin typeface="Consolas"/>
              </a:rPr>
              <a:t>)
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 </a:t>
            </a:r>
            <a:r>
              <a:rPr lang="en-US" sz="1600" u="sng" dirty="0" err="1">
                <a:latin typeface="Consolas"/>
              </a:rPr>
              <a:t>geom_point</a:t>
            </a:r>
            <a:r>
              <a:rPr lang="en-US" sz="1600" dirty="0">
                <a:latin typeface="Consolas"/>
              </a:rPr>
              <a:t>()
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  </a:t>
            </a:r>
            <a:r>
              <a:rPr lang="en-US" sz="1600" u="sng" dirty="0" err="1">
                <a:latin typeface="Consolas"/>
              </a:rPr>
              <a:t>geom_hline</a:t>
            </a:r>
            <a:r>
              <a:rPr lang="en-US" sz="1600" dirty="0">
                <a:latin typeface="Consolas"/>
              </a:rPr>
              <a:t>(</a:t>
            </a:r>
            <a:r>
              <a:rPr lang="en-US" sz="1600" u="sng" dirty="0" err="1">
                <a:latin typeface="Consolas"/>
              </a:rPr>
              <a:t>aes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yintercept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600</a:t>
            </a:r>
            <a:r>
              <a:rPr lang="en-US" sz="1600" dirty="0">
                <a:latin typeface="Consolas"/>
              </a:rPr>
              <a:t>))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 
  </a:t>
            </a:r>
            <a:r>
              <a:rPr lang="en-US" sz="1600" u="sng" dirty="0" err="1">
                <a:latin typeface="Consolas"/>
              </a:rPr>
              <a:t>geom_vline</a:t>
            </a:r>
            <a:r>
              <a:rPr lang="en-US" sz="1600" dirty="0">
                <a:latin typeface="Consolas"/>
              </a:rPr>
              <a:t>(</a:t>
            </a:r>
            <a:r>
              <a:rPr lang="en-US" sz="1600" u="sng" dirty="0" err="1">
                <a:latin typeface="Consolas"/>
              </a:rPr>
              <a:t>aes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xintercept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10</a:t>
            </a:r>
            <a:r>
              <a:rPr lang="en-US" sz="1600" dirty="0">
                <a:latin typeface="Consolas"/>
              </a:rPr>
              <a:t>))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 
  </a:t>
            </a:r>
            <a:r>
              <a:rPr lang="en-US" sz="1600" u="sng" dirty="0" err="1">
                <a:latin typeface="Consolas"/>
              </a:rPr>
              <a:t>xlab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BA2121"/>
                </a:solidFill>
                <a:latin typeface="Consolas"/>
              </a:rPr>
              <a:t>Imdb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 score"</a:t>
            </a:r>
            <a:r>
              <a:rPr lang="en-US" sz="1600" dirty="0">
                <a:latin typeface="Consolas"/>
              </a:rPr>
              <a:t>)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 
  </a:t>
            </a:r>
            <a:r>
              <a:rPr lang="en-US" sz="1600" u="sng" dirty="0" err="1">
                <a:latin typeface="Consolas"/>
              </a:rPr>
              <a:t>ylab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"Gross money earned in million dollars"</a:t>
            </a:r>
            <a:r>
              <a:rPr lang="en-US" sz="1600" dirty="0">
                <a:latin typeface="Consolas"/>
              </a:rPr>
              <a:t>)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 
  </a:t>
            </a:r>
            <a:r>
              <a:rPr lang="en-US" sz="1600" u="sng" dirty="0" err="1">
                <a:latin typeface="Consolas"/>
              </a:rPr>
              <a:t>ggtitle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"Commercial success Vs Critical acclaim"</a:t>
            </a:r>
            <a:r>
              <a:rPr lang="en-US" sz="1600" dirty="0">
                <a:latin typeface="Consolas"/>
              </a:rPr>
              <a:t>)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+</a:t>
            </a:r>
            <a:r>
              <a:rPr lang="en-US" sz="1600" dirty="0">
                <a:latin typeface="Consolas"/>
              </a:rPr>
              <a:t>
  </a:t>
            </a:r>
            <a:r>
              <a:rPr lang="en-US" sz="1600" u="sng" dirty="0">
                <a:latin typeface="Consolas"/>
              </a:rPr>
              <a:t>annotate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"text"</a:t>
            </a:r>
            <a:r>
              <a:rPr lang="en-US" sz="1600" dirty="0">
                <a:latin typeface="Consolas"/>
              </a:rPr>
              <a:t>, x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8.5</a:t>
            </a:r>
            <a:r>
              <a:rPr lang="en-US" sz="1600" dirty="0">
                <a:latin typeface="Consolas"/>
              </a:rPr>
              <a:t>, y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700</a:t>
            </a:r>
            <a:r>
              <a:rPr lang="en-US" sz="1600" dirty="0">
                <a:latin typeface="Consolas"/>
              </a:rPr>
              <a:t>, label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"High ratings </a:t>
            </a:r>
            <a:r>
              <a:rPr lang="en-US" sz="1600" b="1" dirty="0">
                <a:solidFill>
                  <a:srgbClr val="BB6622"/>
                </a:solidFill>
                <a:latin typeface="Consolas"/>
              </a:rPr>
              <a:t>\n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 &amp; High gross"</a:t>
            </a:r>
            <a:r>
              <a:rPr lang="en-US" sz="1600" dirty="0">
                <a:latin typeface="Consolas"/>
              </a:rPr>
              <a:t>))</a:t>
            </a:r>
          </a:p>
          <a:p>
            <a:r>
              <a:rPr lang="en-US" sz="1600" b="1">
                <a:solidFill>
                  <a:srgbClr val="3C4043"/>
                </a:solidFill>
                <a:latin typeface="Consolas"/>
              </a:rPr>
              <a:t>&lt;</a:t>
            </a:r>
            <a:r>
              <a:rPr lang="en-US" sz="1600" b="1" err="1">
                <a:solidFill>
                  <a:srgbClr val="3C4043"/>
                </a:solidFill>
                <a:latin typeface="Consolas"/>
              </a:rPr>
              <a:t>ggplot</a:t>
            </a:r>
            <a:r>
              <a:rPr lang="en-US" sz="1600" b="1">
                <a:solidFill>
                  <a:srgbClr val="3C4043"/>
                </a:solidFill>
                <a:latin typeface="Consolas"/>
              </a:rPr>
              <a:t>: (8779159511195)&gt;</a:t>
            </a:r>
            <a:endParaRPr lang="en-US" sz="1600" b="1"/>
          </a:p>
          <a:p>
            <a:r>
              <a:rPr lang="en-US" sz="1600" b="1">
                <a:ea typeface="+mn-lt"/>
                <a:cs typeface="+mn-lt"/>
              </a:rPr>
              <a:t>Movies with High content rating were not commercial success</a:t>
            </a:r>
            <a:endParaRPr lang="en-US" sz="1600" b="1"/>
          </a:p>
          <a:p>
            <a:endParaRPr lang="en-US" sz="1600" dirty="0">
              <a:latin typeface="Consolas"/>
            </a:endParaRPr>
          </a:p>
          <a:p>
            <a:endParaRPr lang="en-US" sz="1600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CD6B8-E1E8-8CF4-CD8D-F2D539DD2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D19AB-DFDD-0087-8DA5-47449E04E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70" y="3659842"/>
            <a:ext cx="6583180" cy="31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92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4B99-EBB8-E2F8-E871-B39FA55B0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38840"/>
            <a:ext cx="9804165" cy="65772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Top 20 actors of movies based on the </a:t>
            </a:r>
            <a:r>
              <a:rPr lang="en-US" sz="1600" i="1" dirty="0" err="1">
                <a:latin typeface="Consolas"/>
              </a:rPr>
              <a:t>commerical</a:t>
            </a:r>
            <a:r>
              <a:rPr lang="en-US" sz="1600" i="1" dirty="0">
                <a:latin typeface="Consolas"/>
              </a:rPr>
              <a:t> success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figure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figsize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10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8</a:t>
            </a:r>
            <a:r>
              <a:rPr lang="en-US" sz="1600" dirty="0">
                <a:latin typeface="Consolas"/>
              </a:rPr>
              <a:t>))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sort_values</a:t>
            </a:r>
            <a:r>
              <a:rPr lang="en-US" sz="1600" dirty="0">
                <a:latin typeface="Consolas"/>
              </a:rPr>
              <a:t>(by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Profit_Percentage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 , ascending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False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head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20</a:t>
            </a:r>
            <a:r>
              <a:rPr lang="en-US" sz="1600" dirty="0">
                <a:latin typeface="Consolas"/>
              </a:rPr>
              <a:t>)
ax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sns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pointplot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'actor_1_name'</a:t>
            </a:r>
            <a:r>
              <a:rPr lang="en-US" sz="1600" dirty="0">
                <a:latin typeface="Consolas"/>
              </a:rPr>
              <a:t>], 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Profit_Percentage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], hue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movie_title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])
</a:t>
            </a:r>
            <a:r>
              <a:rPr lang="en-US" sz="1600" dirty="0" err="1">
                <a:latin typeface="Consolas"/>
              </a:rPr>
              <a:t>ax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set_xticklabels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ax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get_xticklabels</a:t>
            </a:r>
            <a:r>
              <a:rPr lang="en-US" sz="1600" dirty="0">
                <a:latin typeface="Consolas"/>
              </a:rPr>
              <a:t>(), rotation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40</a:t>
            </a:r>
            <a:r>
              <a:rPr lang="en-US" sz="1600" dirty="0">
                <a:latin typeface="Consolas"/>
              </a:rPr>
              <a:t>, ha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"right"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tight_layout</a:t>
            </a:r>
            <a:r>
              <a:rPr lang="en-US" sz="1600" dirty="0">
                <a:latin typeface="Consolas"/>
              </a:rPr>
              <a:t>()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show</a:t>
            </a:r>
            <a:r>
              <a:rPr lang="en-US" sz="1600" dirty="0">
                <a:latin typeface="Consolas"/>
              </a:rPr>
              <a:t>()</a:t>
            </a:r>
          </a:p>
          <a:p>
            <a:endParaRPr lang="en-US" sz="1600" dirty="0">
              <a:latin typeface="Consolas"/>
            </a:endParaRPr>
          </a:p>
          <a:p>
            <a:endParaRPr lang="en-US" sz="1600" dirty="0">
              <a:latin typeface="Consolas"/>
            </a:endParaRPr>
          </a:p>
          <a:p>
            <a:endParaRPr lang="en-US" sz="1600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78B2B-0966-73D1-707A-F543196C8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329D9A9A-9A34-0ECD-13DF-E9E9E704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98" y="2520846"/>
            <a:ext cx="8155022" cy="40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34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82F6-D307-04CA-932F-36ABE7F1B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38840"/>
            <a:ext cx="9804165" cy="65772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#Top 20 actors of movies based on the </a:t>
            </a:r>
            <a:r>
              <a:rPr lang="en-US" sz="1600" i="1" dirty="0" err="1">
                <a:latin typeface="Consolas"/>
              </a:rPr>
              <a:t>imdb</a:t>
            </a:r>
            <a:r>
              <a:rPr lang="en-US" sz="1600" i="1" dirty="0">
                <a:latin typeface="Consolas"/>
              </a:rPr>
              <a:t> rating of the movies 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figure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figsize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10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8</a:t>
            </a:r>
            <a:r>
              <a:rPr lang="en-US" sz="1600" dirty="0">
                <a:latin typeface="Consolas"/>
              </a:rPr>
              <a:t>))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sort_values</a:t>
            </a:r>
            <a:r>
              <a:rPr lang="en-US" sz="1600" dirty="0">
                <a:latin typeface="Consolas"/>
              </a:rPr>
              <a:t>(by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imdb_score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 , ascending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False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head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20</a:t>
            </a:r>
            <a:r>
              <a:rPr lang="en-US" sz="1600" dirty="0">
                <a:latin typeface="Consolas"/>
              </a:rPr>
              <a:t>)
ax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sns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pointplot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'actor_1_name'</a:t>
            </a:r>
            <a:r>
              <a:rPr lang="en-US" sz="1600" dirty="0">
                <a:latin typeface="Consolas"/>
              </a:rPr>
              <a:t>], 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imdb_score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], hue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movie_df_new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movie_title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])
</a:t>
            </a:r>
            <a:r>
              <a:rPr lang="en-US" sz="1600" dirty="0" err="1">
                <a:latin typeface="Consolas"/>
              </a:rPr>
              <a:t>ax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set_xticklabels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ax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get_xticklabels</a:t>
            </a:r>
            <a:r>
              <a:rPr lang="en-US" sz="1600" dirty="0">
                <a:latin typeface="Consolas"/>
              </a:rPr>
              <a:t>(), rotation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40</a:t>
            </a:r>
            <a:r>
              <a:rPr lang="en-US" sz="1600" dirty="0">
                <a:latin typeface="Consolas"/>
              </a:rPr>
              <a:t>, ha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"right"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tight_layout</a:t>
            </a:r>
            <a:r>
              <a:rPr lang="en-US" sz="1600" dirty="0">
                <a:latin typeface="Consolas"/>
              </a:rPr>
              <a:t>()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show</a:t>
            </a:r>
            <a:r>
              <a:rPr lang="en-US" sz="1600" dirty="0">
                <a:latin typeface="Consolas"/>
              </a:rPr>
              <a:t>()</a:t>
            </a:r>
          </a:p>
          <a:p>
            <a:endParaRPr lang="en-US" sz="1600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B810A-5D25-B198-8CE5-1806523C9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 descr="A screen shot of a screen&#10;&#10;Description automatically generated">
            <a:extLst>
              <a:ext uri="{FF2B5EF4-FFF2-40B4-BE49-F238E27FC236}">
                <a16:creationId xmlns:a16="http://schemas.microsoft.com/office/drawing/2014/main" id="{BA7A18C0-3A06-F2E4-2BBA-5A7E37C0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020" y="2520846"/>
            <a:ext cx="7049631" cy="40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96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2BA0-1C81-D4FC-B86A-75A566C8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804166" cy="1045382"/>
          </a:xfrm>
        </p:spPr>
        <p:txBody>
          <a:bodyPr/>
          <a:lstStyle/>
          <a:p>
            <a:r>
              <a:rPr lang="en-US" sz="2000" dirty="0">
                <a:ea typeface="+mj-lt"/>
                <a:cs typeface="+mj-lt"/>
              </a:rPr>
              <a:t>4.Data Preparation for the models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 dirty="0">
                <a:ea typeface="+mj-lt"/>
                <a:cs typeface="+mj-lt"/>
              </a:rPr>
              <a:t>4.1 Removing the Columns with names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16E9-510A-0CCC-7323-9EF8B9AB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255467"/>
            <a:ext cx="9804165" cy="54279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#Removing the director name column</a:t>
            </a:r>
            <a:r>
              <a:rPr lang="en-US" sz="1600" dirty="0">
                <a:latin typeface="Consolas"/>
              </a:rPr>
              <a:t>
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err="1">
                <a:latin typeface="Consolas"/>
              </a:rPr>
              <a:t>drop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err="1">
                <a:solidFill>
                  <a:srgbClr val="BB2323"/>
                </a:solidFill>
                <a:latin typeface="Consolas"/>
              </a:rPr>
              <a:t>director_name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, axis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, </a:t>
            </a:r>
            <a:r>
              <a:rPr lang="en-US" sz="1600" err="1">
                <a:latin typeface="Consolas"/>
              </a:rPr>
              <a:t>inplace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</a:t>
            </a:r>
            <a:endParaRPr lang="en-US" sz="1600">
              <a:latin typeface="Tenorite"/>
            </a:endParaRPr>
          </a:p>
          <a:p>
            <a:r>
              <a:rPr lang="en-US" sz="1600" dirty="0">
                <a:latin typeface="Consolas"/>
              </a:rPr>
              <a:t>
</a:t>
            </a:r>
            <a:r>
              <a:rPr lang="en-US" sz="1600" i="1" dirty="0">
                <a:latin typeface="Consolas"/>
              </a:rPr>
              <a:t>#Removing the actor1 ,actor 2 and actor 3 names 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drop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'actor_1_name'</a:t>
            </a:r>
            <a:r>
              <a:rPr lang="en-US" sz="1600" dirty="0">
                <a:latin typeface="Consolas"/>
              </a:rPr>
              <a:t>,axis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,inplace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movie</a:t>
            </a:r>
            <a:r>
              <a:rPr lang="en-US" sz="1600" dirty="0" err="1">
                <a:latin typeface="Consolas"/>
              </a:rPr>
              <a:t>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drop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'actor_2_name'</a:t>
            </a:r>
            <a:r>
              <a:rPr lang="en-US" sz="1600" dirty="0">
                <a:latin typeface="Consolas"/>
              </a:rPr>
              <a:t>,axis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,inplace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movie</a:t>
            </a:r>
            <a:r>
              <a:rPr lang="en-US" sz="1600" dirty="0" err="1">
                <a:latin typeface="Consolas"/>
              </a:rPr>
              <a:t>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drop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'actor_3_name'</a:t>
            </a:r>
            <a:r>
              <a:rPr lang="en-US" sz="1600" dirty="0">
                <a:latin typeface="Consolas"/>
              </a:rPr>
              <a:t>,axis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,inplace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</a:t>
            </a:r>
            <a:endParaRPr lang="en-US" sz="1600">
              <a:latin typeface="Tenorite"/>
            </a:endParaRPr>
          </a:p>
          <a:p>
            <a:r>
              <a:rPr lang="en-US" sz="1600" dirty="0">
                <a:latin typeface="Consolas"/>
              </a:rPr>
              <a:t>
</a:t>
            </a:r>
            <a:r>
              <a:rPr lang="en-US" sz="1600" i="1" dirty="0">
                <a:latin typeface="Consolas"/>
                <a:ea typeface="+mn-lt"/>
                <a:cs typeface="+mn-lt"/>
              </a:rPr>
              <a:t>#</a:t>
            </a:r>
            <a:r>
              <a:rPr lang="en-US" sz="1600" i="1" dirty="0">
                <a:latin typeface="Consolas"/>
              </a:rPr>
              <a:t>Dropping the movie title </a:t>
            </a:r>
            <a:r>
              <a:rPr lang="en-US" sz="1600" dirty="0">
                <a:latin typeface="Consolas"/>
              </a:rPr>
              <a:t>
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err="1">
                <a:latin typeface="Consolas"/>
              </a:rPr>
              <a:t>drop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err="1">
                <a:solidFill>
                  <a:srgbClr val="BB2323"/>
                </a:solidFill>
                <a:latin typeface="Consolas"/>
              </a:rPr>
              <a:t>movie_title'</a:t>
            </a:r>
            <a:r>
              <a:rPr lang="en-US" sz="1600" err="1">
                <a:latin typeface="Consolas"/>
              </a:rPr>
              <a:t>,axis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,inplace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</a:t>
            </a:r>
            <a:endParaRPr lang="en-US" sz="1600">
              <a:latin typeface="Tenorite"/>
            </a:endParaRPr>
          </a:p>
          <a:p>
            <a:r>
              <a:rPr lang="en-US" sz="1600" dirty="0">
                <a:latin typeface="Consolas"/>
              </a:rPr>
              <a:t>
</a:t>
            </a:r>
            <a:r>
              <a:rPr lang="en-US" sz="1600" i="1" dirty="0">
                <a:latin typeface="Consolas"/>
                <a:ea typeface="+mn-lt"/>
                <a:cs typeface="+mn-lt"/>
              </a:rPr>
              <a:t>#</a:t>
            </a:r>
            <a:r>
              <a:rPr lang="en-US" sz="1600" i="1" dirty="0">
                <a:latin typeface="Consolas"/>
              </a:rPr>
              <a:t> Dropping the plot keywords</a:t>
            </a:r>
            <a:r>
              <a:rPr lang="en-US" sz="1600" dirty="0">
                <a:latin typeface="Consolas"/>
              </a:rPr>
              <a:t>
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err="1">
                <a:latin typeface="Consolas"/>
              </a:rPr>
              <a:t>drop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err="1">
                <a:solidFill>
                  <a:srgbClr val="BB2323"/>
                </a:solidFill>
                <a:latin typeface="Consolas"/>
              </a:rPr>
              <a:t>plot_keywords'</a:t>
            </a:r>
            <a:r>
              <a:rPr lang="en-US" sz="1600" err="1">
                <a:latin typeface="Consolas"/>
              </a:rPr>
              <a:t>,axis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,inplace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</a:t>
            </a:r>
            <a:endParaRPr lang="en-US" sz="1600">
              <a:latin typeface="Tenorite"/>
            </a:endParaRPr>
          </a:p>
          <a:p>
            <a:r>
              <a:rPr lang="en-US" sz="1600" dirty="0">
                <a:latin typeface="Consolas"/>
              </a:rPr>
              <a:t>
</a:t>
            </a:r>
            <a:r>
              <a:rPr lang="en-US" sz="1600" i="1" dirty="0">
                <a:latin typeface="Consolas"/>
                <a:ea typeface="+mn-lt"/>
                <a:cs typeface="+mn-lt"/>
              </a:rPr>
              <a:t>#</a:t>
            </a:r>
            <a:r>
              <a:rPr lang="en-US" sz="1600" i="1" dirty="0">
                <a:latin typeface="Consolas"/>
              </a:rPr>
              <a:t>Value count of genres</a:t>
            </a:r>
            <a:r>
              <a:rPr lang="en-US" sz="1600" dirty="0">
                <a:latin typeface="Consolas"/>
              </a:rPr>
              <a:t>
</a:t>
            </a:r>
            <a:r>
              <a:rPr lang="en-US" sz="160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'genres'</a:t>
            </a:r>
            <a:r>
              <a:rPr lang="en-US" sz="1600" dirty="0">
                <a:latin typeface="Consolas"/>
              </a:rPr>
              <a:t>]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err="1">
                <a:latin typeface="Consolas"/>
              </a:rPr>
              <a:t>value_counts</a:t>
            </a:r>
            <a:r>
              <a:rPr lang="en-US" sz="1600" dirty="0">
                <a:latin typeface="Consolas"/>
              </a:rPr>
              <a:t>()</a:t>
            </a:r>
            <a:endParaRPr lang="en-US" sz="1600"/>
          </a:p>
          <a:p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C9528-FDEC-B757-47D0-FB070A268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5CEDCFCA-73D6-4D45-5FD9-ADA5BC0F2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699" y="1603402"/>
            <a:ext cx="4050469" cy="38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02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51DE-DA28-661F-6BBE-BDD977D8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804166" cy="795547"/>
          </a:xfrm>
        </p:spPr>
        <p:txBody>
          <a:bodyPr/>
          <a:lstStyle/>
          <a:p>
            <a:r>
              <a:rPr lang="en-US" sz="2000" dirty="0">
                <a:ea typeface="+mj-lt"/>
                <a:cs typeface="+mj-lt"/>
              </a:rPr>
              <a:t>4.2 Remove the linear </a:t>
            </a:r>
            <a:r>
              <a:rPr lang="en-US" sz="2000" err="1">
                <a:ea typeface="+mj-lt"/>
                <a:cs typeface="+mj-lt"/>
              </a:rPr>
              <a:t>dependant</a:t>
            </a:r>
            <a:r>
              <a:rPr lang="en-US" sz="2000" dirty="0">
                <a:ea typeface="+mj-lt"/>
                <a:cs typeface="+mj-lt"/>
              </a:rPr>
              <a:t> variables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7D2B-DC3C-9920-6009-1A082EA35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92483"/>
            <a:ext cx="9804165" cy="36541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i="1" dirty="0">
                <a:latin typeface="Consolas"/>
              </a:rPr>
              <a:t># </a:t>
            </a:r>
            <a:r>
              <a:rPr lang="en-US" sz="2000" i="1" dirty="0" err="1">
                <a:latin typeface="Consolas"/>
              </a:rPr>
              <a:t>Droping</a:t>
            </a:r>
            <a:r>
              <a:rPr lang="en-US" sz="2000" i="1" dirty="0">
                <a:latin typeface="Consolas"/>
              </a:rPr>
              <a:t> the profit column from the dataset</a:t>
            </a:r>
            <a:r>
              <a:rPr lang="en-US" sz="2000" dirty="0">
                <a:latin typeface="Consolas"/>
              </a:rPr>
              <a:t>
</a:t>
            </a:r>
            <a:r>
              <a:rPr lang="en-US" sz="2000" dirty="0" err="1">
                <a:latin typeface="Consolas"/>
              </a:rPr>
              <a:t>movie_df</a:t>
            </a:r>
            <a:r>
              <a:rPr lang="en-US" sz="20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2000" dirty="0" err="1">
                <a:latin typeface="Consolas"/>
              </a:rPr>
              <a:t>drop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2000" dirty="0" err="1">
                <a:solidFill>
                  <a:srgbClr val="BB2323"/>
                </a:solidFill>
                <a:latin typeface="Consolas"/>
              </a:rPr>
              <a:t>Profit'</a:t>
            </a:r>
            <a:r>
              <a:rPr lang="en-US" sz="2000" dirty="0" err="1">
                <a:latin typeface="Consolas"/>
              </a:rPr>
              <a:t>,axis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666666"/>
                </a:solidFill>
                <a:latin typeface="Consolas"/>
              </a:rPr>
              <a:t>1</a:t>
            </a:r>
            <a:r>
              <a:rPr lang="en-US" sz="2000" dirty="0">
                <a:latin typeface="Consolas"/>
              </a:rPr>
              <a:t>,inplace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2000" dirty="0">
                <a:latin typeface="Consolas"/>
              </a:rPr>
              <a:t>)
</a:t>
            </a:r>
            <a:endParaRPr lang="en-US" sz="2000"/>
          </a:p>
          <a:p>
            <a:pPr algn="r"/>
            <a:r>
              <a:rPr lang="en-US" sz="1400" dirty="0">
                <a:ea typeface="+mn-lt"/>
                <a:cs typeface="+mn-lt"/>
              </a:rPr>
              <a:t>In [50]:</a:t>
            </a:r>
            <a:endParaRPr lang="en-US" sz="1400"/>
          </a:p>
          <a:p>
            <a:endParaRPr lang="en-US" sz="3600" dirty="0">
              <a:solidFill>
                <a:srgbClr val="202124"/>
              </a:solidFill>
              <a:latin typeface="Tenorite"/>
            </a:endParaRPr>
          </a:p>
          <a:p>
            <a:r>
              <a:rPr lang="en-US" sz="2000" i="1" dirty="0">
                <a:latin typeface="Consolas"/>
              </a:rPr>
              <a:t>#Dropping the profit percentage column from the dataset</a:t>
            </a:r>
            <a:r>
              <a:rPr lang="en-US" sz="2000" dirty="0">
                <a:latin typeface="Consolas"/>
              </a:rPr>
              <a:t>
</a:t>
            </a:r>
            <a:r>
              <a:rPr lang="en-US" sz="2000" err="1">
                <a:latin typeface="Consolas"/>
              </a:rPr>
              <a:t>movie_df</a:t>
            </a:r>
            <a:r>
              <a:rPr lang="en-US" sz="20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2000" err="1">
                <a:latin typeface="Consolas"/>
              </a:rPr>
              <a:t>drop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2000" err="1">
                <a:solidFill>
                  <a:srgbClr val="BB2323"/>
                </a:solidFill>
                <a:latin typeface="Consolas"/>
              </a:rPr>
              <a:t>Profit_Percentage'</a:t>
            </a:r>
            <a:r>
              <a:rPr lang="en-US" sz="2000" err="1">
                <a:latin typeface="Consolas"/>
              </a:rPr>
              <a:t>,axis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666666"/>
                </a:solidFill>
                <a:latin typeface="Consolas"/>
              </a:rPr>
              <a:t>1</a:t>
            </a:r>
            <a:r>
              <a:rPr lang="en-US" sz="2000" dirty="0">
                <a:latin typeface="Consolas"/>
              </a:rPr>
              <a:t>,inplace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2000" dirty="0">
                <a:latin typeface="Consolas"/>
              </a:rPr>
              <a:t>)</a:t>
            </a:r>
            <a:endParaRPr lang="en-US" sz="2000"/>
          </a:p>
          <a:p>
            <a:endParaRPr lang="en-US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18F78-1FE8-EF74-5810-562D336F3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6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3" y="2972506"/>
            <a:ext cx="6338838" cy="8663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dirty="0">
                <a:ea typeface="+mn-lt"/>
                <a:cs typeface="+mn-lt"/>
              </a:rPr>
              <a:t>1.2 Description of dataset attributes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E3CE-624A-1623-0D44-5EB5A034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804166" cy="570694"/>
          </a:xfrm>
        </p:spPr>
        <p:txBody>
          <a:bodyPr/>
          <a:lstStyle/>
          <a:p>
            <a:r>
              <a:rPr lang="en-US" sz="2000" dirty="0">
                <a:ea typeface="+mj-lt"/>
                <a:cs typeface="+mj-lt"/>
              </a:rPr>
              <a:t>4.3 Remove the correlated variables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454A6-90CB-BA67-C587-0FDF6EA9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886" y="1267959"/>
            <a:ext cx="9641772" cy="411632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1600" i="1" dirty="0">
                <a:latin typeface="Consolas"/>
              </a:rPr>
              <a:t># Correlation with heat map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matplotlib.pyplot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as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1600" dirty="0">
                <a:latin typeface="Consolas"/>
              </a:rPr>
              <a:t> seaborn 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as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sns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corr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corr</a:t>
            </a:r>
            <a:r>
              <a:rPr lang="en-US" sz="1600" dirty="0">
                <a:latin typeface="Consolas"/>
              </a:rPr>
              <a:t>()
</a:t>
            </a:r>
            <a:r>
              <a:rPr lang="en-US" sz="1600" dirty="0" err="1">
                <a:latin typeface="Consolas"/>
              </a:rPr>
              <a:t>sns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set_context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"notebook"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font_scale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1.0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rc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{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BA2121"/>
                </a:solidFill>
                <a:latin typeface="Consolas"/>
              </a:rPr>
              <a:t>lines.linewidth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600" dirty="0">
                <a:latin typeface="Consolas"/>
              </a:rPr>
              <a:t>: 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2.5</a:t>
            </a:r>
            <a:r>
              <a:rPr lang="en-US" sz="1600" dirty="0">
                <a:latin typeface="Consolas"/>
              </a:rPr>
              <a:t>})
</a:t>
            </a:r>
            <a:r>
              <a:rPr lang="en-US" sz="1600" dirty="0" err="1">
                <a:latin typeface="Consolas"/>
              </a:rPr>
              <a:t>plt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figure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figsize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13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7</a:t>
            </a:r>
            <a:r>
              <a:rPr lang="en-US" sz="1600" dirty="0">
                <a:latin typeface="Consolas"/>
              </a:rPr>
              <a:t>))
</a:t>
            </a:r>
            <a:r>
              <a:rPr lang="en-US" sz="1600" i="1" dirty="0">
                <a:latin typeface="Consolas"/>
              </a:rPr>
              <a:t># create a mask so we only see the correlation values once</a:t>
            </a:r>
            <a:r>
              <a:rPr lang="en-US" sz="1600" dirty="0">
                <a:latin typeface="Consolas"/>
              </a:rPr>
              <a:t>
mask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np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zeros_like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corr</a:t>
            </a:r>
            <a:r>
              <a:rPr lang="en-US" sz="1600" dirty="0">
                <a:latin typeface="Consolas"/>
              </a:rPr>
              <a:t>)
mask[</a:t>
            </a:r>
            <a:r>
              <a:rPr lang="en-US" sz="1600" dirty="0" err="1">
                <a:latin typeface="Consolas"/>
              </a:rPr>
              <a:t>np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triu_indices_from</a:t>
            </a:r>
            <a:r>
              <a:rPr lang="en-US" sz="1600" dirty="0">
                <a:latin typeface="Consolas"/>
              </a:rPr>
              <a:t>(mask, 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</a:t>
            </a:r>
            <a:r>
              <a:rPr lang="en-US" sz="1600" dirty="0">
                <a:latin typeface="Consolas"/>
              </a:rPr>
              <a:t>)]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
a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sns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heatmap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corr,mask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mask, </a:t>
            </a:r>
            <a:r>
              <a:rPr lang="en-US" sz="1600" dirty="0" err="1">
                <a:latin typeface="Consolas"/>
              </a:rPr>
              <a:t>annot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fmt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'.2f'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rotx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a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set_xticklabels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a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get_xticklabels</a:t>
            </a:r>
            <a:r>
              <a:rPr lang="en-US" sz="1600" dirty="0">
                <a:latin typeface="Consolas"/>
              </a:rPr>
              <a:t>(), rotation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90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roty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a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set_yticklabels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a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get_yticklabels</a:t>
            </a:r>
            <a:r>
              <a:rPr lang="en-US" sz="1600" dirty="0">
                <a:latin typeface="Consolas"/>
              </a:rPr>
              <a:t>(), rotation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30</a:t>
            </a:r>
            <a:r>
              <a:rPr lang="en-US" sz="1600" dirty="0">
                <a:latin typeface="Consolas"/>
              </a:rPr>
              <a:t>)</a:t>
            </a:r>
            <a:endParaRPr lang="en-US" sz="1600" dirty="0">
              <a:latin typeface="Tenorite"/>
            </a:endParaRPr>
          </a:p>
          <a:p>
            <a:r>
              <a:rPr lang="en-US" sz="1600" dirty="0">
                <a:latin typeface="Consolas"/>
              </a:rPr>
              <a:t>
</a:t>
            </a:r>
            <a:endParaRPr lang="en-US" sz="160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98E5F-89AD-AA26-9E09-30D9EF563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E7631-9A57-EF64-C3CA-661A3886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37" y="3785845"/>
            <a:ext cx="6845508" cy="269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22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2CD2-0856-495F-EB12-35C51136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804166" cy="508235"/>
          </a:xfrm>
        </p:spPr>
        <p:txBody>
          <a:bodyPr/>
          <a:lstStyle/>
          <a:p>
            <a:r>
              <a:rPr lang="en-US" sz="2000" dirty="0">
                <a:ea typeface="+mj-lt"/>
                <a:cs typeface="+mj-lt"/>
              </a:rPr>
              <a:t>5. Handling the categorical data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E6D2-4A71-07E2-CFD9-0B7998D5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743304"/>
            <a:ext cx="9804165" cy="60650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pd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get_dummies</a:t>
            </a:r>
            <a:r>
              <a:rPr lang="en-US" sz="1600" dirty="0">
                <a:latin typeface="Consolas"/>
              </a:rPr>
              <a:t>(data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, columns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'country'</a:t>
            </a:r>
            <a:r>
              <a:rPr lang="en-US" sz="1600" dirty="0">
                <a:latin typeface="Consolas"/>
              </a:rPr>
              <a:t>] , prefix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'country'</a:t>
            </a:r>
            <a:r>
              <a:rPr lang="en-US" sz="1600" dirty="0">
                <a:latin typeface="Consolas"/>
              </a:rPr>
              <a:t>] , </a:t>
            </a:r>
            <a:r>
              <a:rPr lang="en-US" sz="1600" dirty="0" err="1">
                <a:latin typeface="Consolas"/>
              </a:rPr>
              <a:t>drop_first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pd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get_dummies</a:t>
            </a:r>
            <a:r>
              <a:rPr lang="en-US" sz="1600" dirty="0">
                <a:latin typeface="Consolas"/>
              </a:rPr>
              <a:t>(data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latin typeface="Consolas"/>
              </a:rPr>
              <a:t>, columns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content_rating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] , prefix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[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content_rating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] , </a:t>
            </a:r>
            <a:r>
              <a:rPr lang="en-US" sz="1600" dirty="0" err="1">
                <a:latin typeface="Consolas"/>
              </a:rPr>
              <a:t>drop_first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
</a:t>
            </a:r>
            <a:endParaRPr lang="en-US" sz="1600"/>
          </a:p>
          <a:p>
            <a:pPr algn="r"/>
            <a:endParaRPr lang="en-US" sz="1100" dirty="0"/>
          </a:p>
          <a:p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columns</a:t>
            </a:r>
            <a:r>
              <a:rPr lang="en-US" sz="1600" dirty="0">
                <a:latin typeface="Consolas"/>
              </a:rPr>
              <a:t>
</a:t>
            </a:r>
            <a:endParaRPr lang="en-US" sz="1600"/>
          </a:p>
          <a:p>
            <a:pPr algn="r"/>
            <a:endParaRPr lang="en-US" sz="1100" dirty="0"/>
          </a:p>
          <a:p>
            <a:r>
              <a:rPr lang="en-US" sz="1600" dirty="0">
                <a:solidFill>
                  <a:srgbClr val="3C4043"/>
                </a:solidFill>
                <a:latin typeface="Consolas"/>
              </a:rPr>
              <a:t>Index(['duration', 'director_facebook_likes', 'actor_1_facebook_likes',
       'gross',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num_voted_users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',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facenumber_in_poster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', 'budget',
      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title_year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',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aspect_ratio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',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movie_facebook_likes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',
      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Other_actor_facebbok_likes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',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critic_review_ratio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',
      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imdb_binned_score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',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country_USA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',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country_other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',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content_rating_G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',
      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content_rating_GP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',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content_rating_M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', 'content_rating_NC-17',
      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content_rating_Not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 Rated',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content_rating_PG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', 'content_rating_PG-13',
      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content_rating_Passed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',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content_rating_R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', 'content_rating_TV-14',
      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content_rating_TV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-G',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content_rating_TV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-PG',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content_rating_Unrated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',
       '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content_rating_X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'],
      </a:t>
            </a:r>
            <a:r>
              <a:rPr lang="en-US" sz="1600" dirty="0" err="1">
                <a:solidFill>
                  <a:srgbClr val="3C4043"/>
                </a:solidFill>
                <a:latin typeface="Consolas"/>
              </a:rPr>
              <a:t>dtype</a:t>
            </a:r>
            <a:r>
              <a:rPr lang="en-US" sz="1600" dirty="0">
                <a:solidFill>
                  <a:srgbClr val="3C4043"/>
                </a:solidFill>
                <a:latin typeface="Consolas"/>
              </a:rPr>
              <a:t>='object')</a:t>
            </a:r>
            <a:endParaRPr lang="en-US" sz="1600" dirty="0"/>
          </a:p>
          <a:p>
            <a:endParaRPr lang="en-US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E51E2-4318-EF79-7DD5-DDED4D115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47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CE75-FB91-8C26-16A2-1D33CC79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804166" cy="683120"/>
          </a:xfrm>
        </p:spPr>
        <p:txBody>
          <a:bodyPr/>
          <a:lstStyle/>
          <a:p>
            <a:r>
              <a:rPr lang="en-US" sz="2000" dirty="0">
                <a:ea typeface="+mj-lt"/>
                <a:cs typeface="+mj-lt"/>
              </a:rPr>
              <a:t>6. Splitting the data into training and test data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40DAF-ECEE-5264-946A-04F1581E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130550"/>
            <a:ext cx="9804165" cy="54779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onsolas"/>
              </a:rPr>
              <a:t>X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err="1">
                <a:latin typeface="Consolas"/>
              </a:rPr>
              <a:t>pd</a:t>
            </a:r>
            <a:r>
              <a:rPr lang="en-US" sz="20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2000" u="sng" err="1">
                <a:latin typeface="Consolas"/>
              </a:rPr>
              <a:t>DataFrame</a:t>
            </a:r>
            <a:r>
              <a:rPr lang="en-US" sz="2000" dirty="0">
                <a:latin typeface="Consolas"/>
              </a:rPr>
              <a:t>(columns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latin typeface="Consolas"/>
              </a:rPr>
              <a:t>[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'duration'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'director_facebook_likes'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'actor_1_facebook_likes'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'gross'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'num_voted_users'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'facenumber_in_poster'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'budget'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'title_year'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'aspect_ratio'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'movie_facebook_likes'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'Other_actor_facebbok_likes'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'critic_review_ratio'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'country_USA'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'country_other'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'content_rating_G'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'content_rating_GP'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'content_rating_M'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'content_rating_NC-17'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'content_rating_Not Rated'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'content_rating_PG'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'content_rating_PG-13'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'content_rating_Passed'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'content_rating_R'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'content_rating_TV-14'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'content_rating_TV-G'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'content_rating_TV-PG'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'content_rating_Unrated'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'content_rating_X'</a:t>
            </a:r>
            <a:r>
              <a:rPr lang="en-US" sz="2000" dirty="0">
                <a:latin typeface="Consolas"/>
              </a:rPr>
              <a:t>],data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err="1">
                <a:latin typeface="Consolas"/>
              </a:rPr>
              <a:t>movie_df)</a:t>
            </a:r>
            <a:r>
              <a:rPr lang="en-US" sz="2000" dirty="0">
                <a:latin typeface="Consolas"/>
              </a:rPr>
              <a:t>
y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err="1">
                <a:latin typeface="Consolas"/>
              </a:rPr>
              <a:t>pd</a:t>
            </a:r>
            <a:r>
              <a:rPr lang="en-US" sz="20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2000" u="sng" err="1">
                <a:latin typeface="Consolas"/>
              </a:rPr>
              <a:t>DataFrame</a:t>
            </a:r>
            <a:r>
              <a:rPr lang="en-US" sz="2000" dirty="0">
                <a:latin typeface="Consolas"/>
              </a:rPr>
              <a:t>(columns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latin typeface="Consolas"/>
              </a:rPr>
              <a:t>[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2000" err="1">
                <a:solidFill>
                  <a:srgbClr val="BB2323"/>
                </a:solidFill>
                <a:latin typeface="Consolas"/>
              </a:rPr>
              <a:t>imdb_binned_score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2000" dirty="0">
                <a:latin typeface="Consolas"/>
              </a:rPr>
              <a:t>],data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err="1">
                <a:latin typeface="Consolas"/>
              </a:rPr>
              <a:t>movie_df)</a:t>
            </a:r>
            <a:r>
              <a:rPr lang="en-US" sz="2000" dirty="0">
                <a:latin typeface="Consolas"/>
              </a:rPr>
              <a:t>
</a:t>
            </a:r>
            <a:r>
              <a:rPr lang="en-US" sz="2000" dirty="0">
                <a:solidFill>
                  <a:srgbClr val="007B00"/>
                </a:solidFill>
                <a:latin typeface="Consolas"/>
              </a:rPr>
              <a:t>from</a:t>
            </a:r>
            <a:r>
              <a:rPr lang="en-US" sz="2000" dirty="0">
                <a:latin typeface="Consolas"/>
              </a:rPr>
              <a:t> </a:t>
            </a:r>
            <a:r>
              <a:rPr lang="en-US" sz="2000" err="1">
                <a:latin typeface="Consolas"/>
              </a:rPr>
              <a:t>sklearn.model_selection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2000" dirty="0">
                <a:latin typeface="Consolas"/>
              </a:rPr>
              <a:t> </a:t>
            </a:r>
            <a:r>
              <a:rPr lang="en-US" sz="2000" err="1">
                <a:latin typeface="Consolas"/>
              </a:rPr>
              <a:t>train_test_split</a:t>
            </a:r>
            <a:r>
              <a:rPr lang="en-US" sz="2000" dirty="0">
                <a:latin typeface="Consolas"/>
              </a:rPr>
              <a:t>
</a:t>
            </a:r>
            <a:r>
              <a:rPr lang="en-US" sz="2000" err="1">
                <a:latin typeface="Consolas"/>
              </a:rPr>
              <a:t>X_train</a:t>
            </a:r>
            <a:r>
              <a:rPr lang="en-US" sz="2000" dirty="0">
                <a:latin typeface="Consolas"/>
              </a:rPr>
              <a:t>, </a:t>
            </a:r>
            <a:r>
              <a:rPr lang="en-US" sz="2000" err="1">
                <a:latin typeface="Consolas"/>
              </a:rPr>
              <a:t>X_test</a:t>
            </a:r>
            <a:r>
              <a:rPr lang="en-US" sz="2000" dirty="0">
                <a:latin typeface="Consolas"/>
              </a:rPr>
              <a:t>, </a:t>
            </a:r>
            <a:r>
              <a:rPr lang="en-US" sz="2000" err="1">
                <a:latin typeface="Consolas"/>
              </a:rPr>
              <a:t>y_train</a:t>
            </a:r>
            <a:r>
              <a:rPr lang="en-US" sz="2000" dirty="0">
                <a:latin typeface="Consolas"/>
              </a:rPr>
              <a:t>, </a:t>
            </a:r>
            <a:r>
              <a:rPr lang="en-US" sz="2000" err="1">
                <a:latin typeface="Consolas"/>
              </a:rPr>
              <a:t>y_test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err="1">
                <a:latin typeface="Consolas"/>
              </a:rPr>
              <a:t>train_test_split</a:t>
            </a:r>
            <a:r>
              <a:rPr lang="en-US" sz="2000" dirty="0">
                <a:latin typeface="Consolas"/>
              </a:rPr>
              <a:t>(</a:t>
            </a:r>
            <a:r>
              <a:rPr lang="en-US" sz="2000" err="1">
                <a:latin typeface="Consolas"/>
              </a:rPr>
              <a:t>X,y,test_size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666666"/>
                </a:solidFill>
                <a:latin typeface="Consolas"/>
              </a:rPr>
              <a:t>0.3</a:t>
            </a:r>
            <a:r>
              <a:rPr lang="en-US" sz="2000" dirty="0">
                <a:latin typeface="Consolas"/>
              </a:rPr>
              <a:t>,random_state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666666"/>
                </a:solidFill>
                <a:latin typeface="Consolas"/>
              </a:rPr>
              <a:t>100</a:t>
            </a:r>
            <a:r>
              <a:rPr lang="en-US" sz="2000" dirty="0">
                <a:latin typeface="Consolas"/>
              </a:rPr>
              <a:t>)</a:t>
            </a:r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03EBD-CC8C-B239-80A2-C22A0F214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24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8AB6-4636-231C-CD9B-08B62639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804166" cy="1445120"/>
          </a:xfrm>
        </p:spPr>
        <p:txBody>
          <a:bodyPr/>
          <a:lstStyle/>
          <a:p>
            <a:r>
              <a:rPr lang="en-US" sz="3600" dirty="0">
                <a:ea typeface="+mj-lt"/>
                <a:cs typeface="+mj-lt"/>
              </a:rPr>
              <a:t>7.Feature scaling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0168D-05DA-0B19-B909-0FE3268E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4" y="2442187"/>
            <a:ext cx="9804164" cy="39664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007B00"/>
                </a:solidFill>
                <a:latin typeface="Consolas"/>
              </a:rPr>
              <a:t>from</a:t>
            </a:r>
            <a:r>
              <a:rPr lang="en-US" sz="3200" dirty="0">
                <a:latin typeface="Consolas"/>
              </a:rPr>
              <a:t> </a:t>
            </a:r>
            <a:r>
              <a:rPr lang="en-US" sz="3200" err="1">
                <a:latin typeface="Consolas"/>
              </a:rPr>
              <a:t>sklearn.preprocessing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3200" dirty="0">
                <a:latin typeface="Consolas"/>
              </a:rPr>
              <a:t> </a:t>
            </a:r>
            <a:r>
              <a:rPr lang="en-US" sz="3200" err="1">
                <a:latin typeface="Consolas"/>
              </a:rPr>
              <a:t>StandardScaler</a:t>
            </a:r>
            <a:r>
              <a:rPr lang="en-US" sz="3200" dirty="0">
                <a:latin typeface="Consolas"/>
              </a:rPr>
              <a:t>
</a:t>
            </a:r>
            <a:r>
              <a:rPr lang="en-US" sz="3200" err="1">
                <a:latin typeface="Consolas"/>
              </a:rPr>
              <a:t>sc_X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3200" dirty="0">
                <a:latin typeface="Consolas"/>
              </a:rPr>
              <a:t> </a:t>
            </a:r>
            <a:r>
              <a:rPr lang="en-US" sz="3200" err="1">
                <a:latin typeface="Consolas"/>
              </a:rPr>
              <a:t>StandardScaler()</a:t>
            </a:r>
            <a:r>
              <a:rPr lang="en-US" sz="3200" dirty="0">
                <a:latin typeface="Consolas"/>
              </a:rPr>
              <a:t>
</a:t>
            </a:r>
            <a:r>
              <a:rPr lang="en-US" sz="3200" err="1">
                <a:latin typeface="Consolas"/>
              </a:rPr>
              <a:t>X_train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3200" dirty="0">
                <a:latin typeface="Consolas"/>
              </a:rPr>
              <a:t> </a:t>
            </a:r>
            <a:r>
              <a:rPr lang="en-US" sz="3200" err="1">
                <a:latin typeface="Consolas"/>
              </a:rPr>
              <a:t>sc_X</a:t>
            </a:r>
            <a:r>
              <a:rPr lang="en-US" sz="32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3200" u="sng" err="1">
                <a:latin typeface="Consolas"/>
              </a:rPr>
              <a:t>fit_transform</a:t>
            </a:r>
            <a:r>
              <a:rPr lang="en-US" sz="3200" dirty="0">
                <a:latin typeface="Consolas"/>
              </a:rPr>
              <a:t>(</a:t>
            </a:r>
            <a:r>
              <a:rPr lang="en-US" sz="3200" err="1">
                <a:latin typeface="Consolas"/>
              </a:rPr>
              <a:t>X_train)</a:t>
            </a:r>
            <a:r>
              <a:rPr lang="en-US" sz="3200" dirty="0">
                <a:latin typeface="Consolas"/>
              </a:rPr>
              <a:t>
</a:t>
            </a:r>
            <a:r>
              <a:rPr lang="en-US" sz="3200" err="1">
                <a:latin typeface="Consolas"/>
              </a:rPr>
              <a:t>X_test</a:t>
            </a:r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3200" dirty="0">
                <a:latin typeface="Consolas"/>
              </a:rPr>
              <a:t> </a:t>
            </a:r>
            <a:r>
              <a:rPr lang="en-US" sz="3200" err="1">
                <a:latin typeface="Consolas"/>
              </a:rPr>
              <a:t>sc_X</a:t>
            </a:r>
            <a:r>
              <a:rPr lang="en-US" sz="32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3200" u="sng" err="1">
                <a:latin typeface="Consolas"/>
              </a:rPr>
              <a:t>transform</a:t>
            </a:r>
            <a:r>
              <a:rPr lang="en-US" sz="3200" dirty="0">
                <a:latin typeface="Consolas"/>
              </a:rPr>
              <a:t>(</a:t>
            </a:r>
            <a:r>
              <a:rPr lang="en-US" sz="3200" err="1">
                <a:latin typeface="Consolas"/>
              </a:rPr>
              <a:t>X_test</a:t>
            </a:r>
            <a:r>
              <a:rPr lang="en-US" sz="3200" dirty="0">
                <a:latin typeface="Consolas"/>
              </a:rPr>
              <a:t>)</a:t>
            </a:r>
            <a:endParaRPr lang="en-US" sz="3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616F3-DEFB-65B9-58AE-8635F762D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81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8858-0BF7-FD13-CC7D-AD4D5670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73870"/>
            <a:ext cx="9804166" cy="1482595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8. Classification Model Selection</a:t>
            </a:r>
            <a:endParaRPr lang="en-US" sz="2400"/>
          </a:p>
          <a:p>
            <a:endParaRPr lang="en-US" sz="2400" dirty="0">
              <a:solidFill>
                <a:srgbClr val="202124"/>
              </a:solidFill>
            </a:endParaRPr>
          </a:p>
          <a:p>
            <a:r>
              <a:rPr lang="en-US" sz="2400" dirty="0">
                <a:ea typeface="+mj-lt"/>
                <a:cs typeface="+mj-lt"/>
              </a:rPr>
              <a:t>8.1 Logistic Regression</a:t>
            </a:r>
            <a:endParaRPr lang="en-US" sz="240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D46A-9FA9-A252-3518-BFAC2F06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367893"/>
            <a:ext cx="9804165" cy="535301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1600" i="1" dirty="0">
                <a:latin typeface="Consolas"/>
              </a:rPr>
              <a:t>#Logistic Regression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from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sklearn.linear_model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LogisticRegression</a:t>
            </a:r>
            <a:r>
              <a:rPr lang="en-US" sz="1600" dirty="0">
                <a:latin typeface="Consolas"/>
              </a:rPr>
              <a:t>
logit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LogisticRegression</a:t>
            </a:r>
            <a:r>
              <a:rPr lang="en-US" sz="1600" dirty="0">
                <a:latin typeface="Consolas"/>
              </a:rPr>
              <a:t>()
</a:t>
            </a:r>
            <a:r>
              <a:rPr lang="en-US" sz="1600" dirty="0" err="1">
                <a:latin typeface="Consolas"/>
              </a:rPr>
              <a:t>logit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X_train,np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ravel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y_train,order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'C'</a:t>
            </a:r>
            <a:r>
              <a:rPr lang="en-US" sz="1600" dirty="0">
                <a:latin typeface="Consolas"/>
              </a:rPr>
              <a:t>))
</a:t>
            </a:r>
            <a:r>
              <a:rPr lang="en-US" sz="1600" dirty="0" err="1">
                <a:latin typeface="Consolas"/>
              </a:rPr>
              <a:t>y_pred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logit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predict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X_test</a:t>
            </a:r>
            <a:r>
              <a:rPr lang="en-US" sz="1600" dirty="0">
                <a:latin typeface="Consolas"/>
              </a:rPr>
              <a:t>)</a:t>
            </a:r>
          </a:p>
          <a:p>
            <a:r>
              <a:rPr lang="en-US" sz="1600" i="1" dirty="0">
                <a:latin typeface="Consolas"/>
              </a:rPr>
              <a:t>#Confusion matrix for logistic regression**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from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sklearn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1600" dirty="0">
                <a:latin typeface="Consolas"/>
              </a:rPr>
              <a:t> metrics
</a:t>
            </a:r>
            <a:r>
              <a:rPr lang="en-US" sz="1600" err="1">
                <a:latin typeface="Consolas"/>
              </a:rPr>
              <a:t>cnf_matrix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metrics</a:t>
            </a:r>
            <a:r>
              <a:rPr lang="en-US" sz="16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err="1">
                <a:latin typeface="Consolas"/>
              </a:rPr>
              <a:t>confusion_matrix</a:t>
            </a:r>
            <a:r>
              <a:rPr lang="en-US" sz="1600" dirty="0">
                <a:latin typeface="Consolas"/>
              </a:rPr>
              <a:t>(</a:t>
            </a:r>
            <a:r>
              <a:rPr lang="en-US" sz="160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err="1">
                <a:latin typeface="Consolas"/>
              </a:rPr>
              <a:t>y_pred)</a:t>
            </a:r>
            <a:r>
              <a:rPr lang="en-US" sz="1600" dirty="0">
                <a:latin typeface="Consolas"/>
              </a:rPr>
              <a:t>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err="1">
                <a:latin typeface="Consolas"/>
              </a:rPr>
              <a:t>cnf_matrix)</a:t>
            </a:r>
            <a:r>
              <a:rPr lang="en-US" sz="1600" dirty="0">
                <a:latin typeface="Consolas"/>
              </a:rPr>
              <a:t>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"Accuracy:"</a:t>
            </a:r>
            <a:r>
              <a:rPr lang="en-US" sz="1600" dirty="0">
                <a:latin typeface="Consolas"/>
              </a:rPr>
              <a:t>,</a:t>
            </a:r>
            <a:r>
              <a:rPr lang="en-US" sz="1600" err="1">
                <a:latin typeface="Consolas"/>
              </a:rPr>
              <a:t>metrics</a:t>
            </a:r>
            <a:r>
              <a:rPr lang="en-US" sz="16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err="1">
                <a:latin typeface="Consolas"/>
              </a:rPr>
              <a:t>accuracy_score</a:t>
            </a:r>
            <a:r>
              <a:rPr lang="en-US" sz="1600" dirty="0">
                <a:latin typeface="Consolas"/>
              </a:rPr>
              <a:t>(</a:t>
            </a:r>
            <a:r>
              <a:rPr lang="en-US" sz="160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err="1">
                <a:latin typeface="Consolas"/>
              </a:rPr>
              <a:t>y_pred</a:t>
            </a:r>
            <a:r>
              <a:rPr lang="en-US" sz="1600" dirty="0">
                <a:latin typeface="Consolas"/>
              </a:rPr>
              <a:t>))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3C4043"/>
                </a:solidFill>
                <a:latin typeface="Consolas"/>
              </a:rPr>
              <a:t>[[  0  24  22   0]
 [  0  93 285   0]
 [  0  67 851   6]
 [  0   1  28  32]]
Accuracy: 0.6926898509581263</a:t>
            </a:r>
            <a:endParaRPr lang="en-US" sz="16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F4CD5-975C-1160-D83B-D66182378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82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FC4D-108C-4957-20EB-DE355845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804166" cy="595679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8.2 KNN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12D8-772E-C714-C681-DB299FA4C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217992"/>
            <a:ext cx="9804165" cy="54529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 i="1" dirty="0">
                <a:latin typeface="Consolas"/>
              </a:rPr>
              <a:t>#KNN 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from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sklearn.neighbors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KNeighborsClassifier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knn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KNeighborsClassifier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n_neighbors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22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knn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X_train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np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ravel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y_train,order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'C'</a:t>
            </a:r>
            <a:r>
              <a:rPr lang="en-US" sz="1600" dirty="0">
                <a:latin typeface="Consolas"/>
              </a:rPr>
              <a:t>))
</a:t>
            </a:r>
            <a:r>
              <a:rPr lang="en-US" sz="1600" dirty="0" err="1">
                <a:latin typeface="Consolas"/>
              </a:rPr>
              <a:t>knnpred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knn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predict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X_test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cnf_matrix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metrics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confusion_matrix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knnpred</a:t>
            </a:r>
            <a:r>
              <a:rPr lang="en-US" sz="1600" dirty="0">
                <a:latin typeface="Consolas"/>
              </a:rPr>
              <a:t>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cnf_matrix</a:t>
            </a:r>
            <a:r>
              <a:rPr lang="en-US" sz="1600" dirty="0">
                <a:latin typeface="Consolas"/>
              </a:rPr>
              <a:t>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"Accuracy:"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 err="1">
                <a:latin typeface="Consolas"/>
              </a:rPr>
              <a:t>metrics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accuracy_score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knnpred</a:t>
            </a:r>
            <a:r>
              <a:rPr lang="en-US" sz="1600" dirty="0">
                <a:latin typeface="Consolas"/>
              </a:rPr>
              <a:t>))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3C4043"/>
                </a:solidFill>
                <a:latin typeface="Consolas"/>
              </a:rPr>
              <a:t>[[  0  24  22   0]
 [  0 155 223   0]
 [  0 153 771   0]
 [  0   2  47  12]]
Accuracy: 0.6657203690560681</a:t>
            </a:r>
            <a:endParaRPr lang="en-US" sz="14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409CD-7904-4D48-F745-C635D6EE6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10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EF54-C016-C32D-39CE-0244C4EF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804166" cy="645645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8.4 Naive Bayes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BF0E-5C8D-730F-5C36-F289D258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068090"/>
            <a:ext cx="9804165" cy="534051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 sz="1600" i="1" dirty="0">
              <a:latin typeface="Consolas"/>
            </a:endParaRPr>
          </a:p>
          <a:p>
            <a:r>
              <a:rPr lang="en-US" sz="1600" i="1" dirty="0">
                <a:latin typeface="Consolas"/>
              </a:rPr>
              <a:t>#Naive bayes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from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sklearn.naive_bayes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GaussianNB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gaussiannb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GaussianNB</a:t>
            </a:r>
            <a:r>
              <a:rPr lang="en-US" sz="1600" dirty="0">
                <a:latin typeface="Consolas"/>
              </a:rPr>
              <a:t>()
</a:t>
            </a:r>
            <a:r>
              <a:rPr lang="en-US" sz="1600" dirty="0" err="1">
                <a:latin typeface="Consolas"/>
              </a:rPr>
              <a:t>gaussiannb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X_train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np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ravel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y_train,order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'C'</a:t>
            </a:r>
            <a:r>
              <a:rPr lang="en-US" sz="1600" dirty="0">
                <a:latin typeface="Consolas"/>
              </a:rPr>
              <a:t>))
</a:t>
            </a:r>
            <a:r>
              <a:rPr lang="en-US" sz="1600" dirty="0" err="1">
                <a:latin typeface="Consolas"/>
              </a:rPr>
              <a:t>gaussiannbpred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gaussiannb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predict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X_test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cnf_matrix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metrics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confusion_matrix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gaussiannbpred</a:t>
            </a:r>
            <a:r>
              <a:rPr lang="en-US" sz="1600" dirty="0">
                <a:latin typeface="Consolas"/>
              </a:rPr>
              <a:t>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cnf_matrix</a:t>
            </a:r>
            <a:r>
              <a:rPr lang="en-US" sz="1600" dirty="0">
                <a:latin typeface="Consolas"/>
              </a:rPr>
              <a:t>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"Accuracy:"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 err="1">
                <a:latin typeface="Consolas"/>
              </a:rPr>
              <a:t>metrics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accuracy_score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gaussiannbpred</a:t>
            </a:r>
            <a:r>
              <a:rPr lang="en-US" sz="1600" dirty="0">
                <a:latin typeface="Consolas"/>
              </a:rPr>
              <a:t>))</a:t>
            </a:r>
            <a:endParaRPr lang="en-US"/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800" b="1" dirty="0">
                <a:solidFill>
                  <a:srgbClr val="3C4043"/>
                </a:solidFill>
                <a:latin typeface="Consolas"/>
              </a:rPr>
              <a:t>[[ 42   0   1   3]
 [326   1   1  50]
 [530   0   5 389]
 [  8   1   0  52]]
Accuracy: 0.07097232079488999</a:t>
            </a:r>
            <a:endParaRPr lang="en-US" sz="1800" b="1">
              <a:latin typeface="Tenorit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86A40-28BB-448F-46E9-1384E9320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40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CACD-762A-EE69-F869-16F91425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804166" cy="895481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8.5 Decision Tree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DF4A-03E2-B1A2-6BDB-D8649C34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405369"/>
            <a:ext cx="9804165" cy="51406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 i="1" dirty="0">
                <a:latin typeface="Consolas"/>
              </a:rPr>
              <a:t>#Decision Tree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from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sklearn.tree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DecisionTreeClassifier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dtree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DecisionTreeClassifier</a:t>
            </a:r>
            <a:r>
              <a:rPr lang="en-US" sz="1600" dirty="0">
                <a:latin typeface="Consolas"/>
              </a:rPr>
              <a:t>(criterion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gini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) </a:t>
            </a:r>
            <a:r>
              <a:rPr lang="en-US" sz="1600" i="1" dirty="0">
                <a:latin typeface="Consolas"/>
              </a:rPr>
              <a:t>#criterion = </a:t>
            </a:r>
            <a:r>
              <a:rPr lang="en-US" sz="1600" i="1" dirty="0" err="1">
                <a:latin typeface="Consolas"/>
              </a:rPr>
              <a:t>entopy</a:t>
            </a:r>
            <a:r>
              <a:rPr lang="en-US" sz="1600" i="1" dirty="0">
                <a:latin typeface="Consolas"/>
              </a:rPr>
              <a:t>, </a:t>
            </a:r>
            <a:r>
              <a:rPr lang="en-US" sz="1600" i="1" dirty="0" err="1">
                <a:latin typeface="Consolas"/>
              </a:rPr>
              <a:t>gini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dtree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X_train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np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ravel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y_train,order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'C'</a:t>
            </a:r>
            <a:r>
              <a:rPr lang="en-US" sz="1600" dirty="0">
                <a:latin typeface="Consolas"/>
              </a:rPr>
              <a:t>))
</a:t>
            </a:r>
            <a:r>
              <a:rPr lang="en-US" sz="1600" dirty="0" err="1">
                <a:latin typeface="Consolas"/>
              </a:rPr>
              <a:t>dtreepred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dtree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predict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X_test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cnf_matrix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metrics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confusion_matrix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dtreepred</a:t>
            </a:r>
            <a:r>
              <a:rPr lang="en-US" sz="1600" dirty="0">
                <a:latin typeface="Consolas"/>
              </a:rPr>
              <a:t>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cnf_matrix</a:t>
            </a:r>
            <a:r>
              <a:rPr lang="en-US" sz="1600" dirty="0">
                <a:latin typeface="Consolas"/>
              </a:rPr>
              <a:t>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"Accuracy:"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 err="1">
                <a:latin typeface="Consolas"/>
              </a:rPr>
              <a:t>metrics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accuracy_score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dtreepred</a:t>
            </a:r>
            <a:r>
              <a:rPr lang="en-US" sz="1600" dirty="0">
                <a:latin typeface="Consolas"/>
              </a:rPr>
              <a:t>))</a:t>
            </a:r>
          </a:p>
          <a:p>
            <a:endParaRPr lang="en-US" sz="1600" dirty="0">
              <a:latin typeface="Consolas"/>
            </a:endParaRPr>
          </a:p>
          <a:p>
            <a:r>
              <a:rPr lang="en-US" sz="1800" b="1" dirty="0">
                <a:solidFill>
                  <a:srgbClr val="3C4043"/>
                </a:solidFill>
                <a:latin typeface="Consolas"/>
              </a:rPr>
              <a:t>[[  5  24  17   0]
 [ 24 194 160   0]
 [ 15 192 706  11]
 [  0   2  23  36]]
Accuracy: 0.6678495386799148</a:t>
            </a:r>
            <a:endParaRPr lang="en-US" sz="18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864F2-24CD-77CF-620D-10D473F57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56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7166-A34A-2A8B-1D71-493F2D57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804166" cy="795547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8.6 Ada Boosting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78030-6330-B070-B019-D3023D2A1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242976"/>
            <a:ext cx="9804165" cy="542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i="1" dirty="0">
                <a:latin typeface="Consolas"/>
              </a:rPr>
              <a:t>#Ada Boosting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from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sklearn.ensemble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AdaBoostClassifier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abcl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AdaBoostClassifier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base_estimator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dtree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n_estimators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60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abcl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abcl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X_train,np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ravel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y_train,order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'C'</a:t>
            </a:r>
            <a:r>
              <a:rPr lang="en-US" sz="1600" dirty="0">
                <a:latin typeface="Consolas"/>
              </a:rPr>
              <a:t>))
</a:t>
            </a:r>
            <a:r>
              <a:rPr lang="en-US" sz="1600" dirty="0" err="1">
                <a:latin typeface="Consolas"/>
              </a:rPr>
              <a:t>abcl_pred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abcl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predict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X_test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cnf_matrix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metrics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confusion_matrix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abcl_pred</a:t>
            </a:r>
            <a:r>
              <a:rPr lang="en-US" sz="1600" dirty="0">
                <a:latin typeface="Consolas"/>
              </a:rPr>
              <a:t>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cnf_matrix</a:t>
            </a:r>
            <a:r>
              <a:rPr lang="en-US" sz="1600" dirty="0">
                <a:latin typeface="Consolas"/>
              </a:rPr>
              <a:t>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"Accuracy:"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 err="1">
                <a:latin typeface="Consolas"/>
              </a:rPr>
              <a:t>metrics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accuracy_score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abcl_pred</a:t>
            </a:r>
            <a:r>
              <a:rPr lang="en-US" sz="1600" dirty="0">
                <a:latin typeface="Consolas"/>
              </a:rPr>
              <a:t>))</a:t>
            </a:r>
            <a:endParaRPr lang="en-US" sz="1600" dirty="0">
              <a:latin typeface="Tenorite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600" b="1" dirty="0">
                <a:solidFill>
                  <a:srgbClr val="3C4043"/>
                </a:solidFill>
                <a:latin typeface="Consolas"/>
              </a:rPr>
              <a:t>[[  7  25  14   0]
 [ 20 194 164   0]
 [ 13 205 689  17]
 [  0   1  29  31]]
Accuracy: 0.6536550745209369</a:t>
            </a:r>
            <a:endParaRPr lang="en-US" sz="16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0DB99-4DE6-747B-B367-0A3B954A8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977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348C-F8C8-249A-54F9-990EA3A7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804166" cy="833022"/>
          </a:xfrm>
        </p:spPr>
        <p:txBody>
          <a:bodyPr/>
          <a:lstStyle/>
          <a:p>
            <a:r>
              <a:rPr lang="en-US" sz="2400" dirty="0">
                <a:solidFill>
                  <a:srgbClr val="3C4043"/>
                </a:solidFill>
                <a:ea typeface="+mj-lt"/>
                <a:cs typeface="+mj-lt"/>
              </a:rPr>
              <a:t>8.7 Random Forest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3994-B46F-7723-E333-C795D2DB2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305435"/>
            <a:ext cx="9804165" cy="54779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i="1" dirty="0">
                <a:latin typeface="Consolas"/>
              </a:rPr>
              <a:t>#Random Forest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from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sklearn.ensemble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RandomForestClassifier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rfc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RandomForestClassifier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n_estimators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200</a:t>
            </a:r>
            <a:r>
              <a:rPr lang="en-US" sz="1600" dirty="0">
                <a:latin typeface="Consolas"/>
              </a:rPr>
              <a:t>)</a:t>
            </a:r>
            <a:r>
              <a:rPr lang="en-US" sz="1600" i="1" dirty="0">
                <a:latin typeface="Consolas"/>
              </a:rPr>
              <a:t>#criterion = </a:t>
            </a:r>
            <a:r>
              <a:rPr lang="en-US" sz="1600" i="1" dirty="0" err="1">
                <a:latin typeface="Consolas"/>
              </a:rPr>
              <a:t>entopy,gini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rfc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fit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X_train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np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ravel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y_train,order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'C'</a:t>
            </a:r>
            <a:r>
              <a:rPr lang="en-US" sz="1600" dirty="0">
                <a:latin typeface="Consolas"/>
              </a:rPr>
              <a:t>))
</a:t>
            </a:r>
            <a:r>
              <a:rPr lang="en-US" sz="1600" dirty="0" err="1">
                <a:latin typeface="Consolas"/>
              </a:rPr>
              <a:t>rfcpred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rfc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predict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X_test</a:t>
            </a:r>
            <a:r>
              <a:rPr lang="en-US" sz="1600" dirty="0">
                <a:latin typeface="Consolas"/>
              </a:rPr>
              <a:t>)
</a:t>
            </a:r>
            <a:r>
              <a:rPr lang="en-US" sz="1600" dirty="0" err="1">
                <a:latin typeface="Consolas"/>
              </a:rPr>
              <a:t>cnf_matrix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metrics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confusion_matrix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rfcpred</a:t>
            </a:r>
            <a:r>
              <a:rPr lang="en-US" sz="1600" dirty="0">
                <a:latin typeface="Consolas"/>
              </a:rPr>
              <a:t>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cnf_matrix</a:t>
            </a:r>
            <a:r>
              <a:rPr lang="en-US" sz="1600" dirty="0">
                <a:latin typeface="Consolas"/>
              </a:rPr>
              <a:t>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"Accuracy:"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 err="1">
                <a:latin typeface="Consolas"/>
              </a:rPr>
              <a:t>metrics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accuracy_score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rfcpred</a:t>
            </a:r>
            <a:r>
              <a:rPr lang="en-US" sz="1600" dirty="0">
                <a:latin typeface="Consolas"/>
              </a:rPr>
              <a:t>))</a:t>
            </a:r>
            <a:endParaRPr lang="en-US" sz="1600" dirty="0">
              <a:latin typeface="Tenorite"/>
            </a:endParaRPr>
          </a:p>
          <a:p>
            <a:endParaRPr lang="en-US" sz="1600" dirty="0">
              <a:latin typeface="Consolas"/>
            </a:endParaRPr>
          </a:p>
          <a:p>
            <a:r>
              <a:rPr lang="en-US" sz="1800" b="1" dirty="0">
                <a:solidFill>
                  <a:srgbClr val="3C4043"/>
                </a:solidFill>
                <a:latin typeface="Consolas"/>
              </a:rPr>
              <a:t>[[  2  31  13   0]
 [  0 177 201   0]
 [  0  77 846   1]
 [  0   0  34  27]]
Accuracy: 0.7466288147622427</a:t>
            </a:r>
            <a:endParaRPr lang="en-US" sz="18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E635B-5383-9829-7707-4EA39ACE3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E05D-FA5B-FEBE-002F-1BF20B52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61150"/>
            <a:ext cx="9779182" cy="64055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ea typeface="+mn-lt"/>
                <a:cs typeface="+mn-lt"/>
              </a:rPr>
              <a:t>Please find the details for the datset attributes:-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Color :- Movie is black or </a:t>
            </a:r>
            <a:r>
              <a:rPr lang="en-US" sz="1600" err="1">
                <a:ea typeface="+mn-lt"/>
                <a:cs typeface="+mn-lt"/>
              </a:rPr>
              <a:t>coloured</a:t>
            </a:r>
            <a:endParaRPr lang="en-US" sz="1600" err="1"/>
          </a:p>
          <a:p>
            <a:pPr marL="285750" indent="-285750">
              <a:buFont typeface="Arial"/>
              <a:buChar char="•"/>
            </a:pPr>
            <a:r>
              <a:rPr lang="en-US" sz="1600" err="1">
                <a:ea typeface="+mn-lt"/>
                <a:cs typeface="+mn-lt"/>
              </a:rPr>
              <a:t>Director_name</a:t>
            </a:r>
            <a:r>
              <a:rPr lang="en-US" sz="1600" dirty="0">
                <a:ea typeface="+mn-lt"/>
                <a:cs typeface="+mn-lt"/>
              </a:rPr>
              <a:t>:- Name of the movie director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err="1">
                <a:ea typeface="+mn-lt"/>
                <a:cs typeface="+mn-lt"/>
              </a:rPr>
              <a:t>num_critic_for_reviews</a:t>
            </a:r>
            <a:r>
              <a:rPr lang="en-US" sz="1600" dirty="0">
                <a:ea typeface="+mn-lt"/>
                <a:cs typeface="+mn-lt"/>
              </a:rPr>
              <a:t> :- No of critics for the movie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duration:- movie duration in minutes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err="1">
                <a:ea typeface="+mn-lt"/>
                <a:cs typeface="+mn-lt"/>
              </a:rPr>
              <a:t>director_facebook_likes</a:t>
            </a:r>
            <a:r>
              <a:rPr lang="en-US" sz="1600" dirty="0">
                <a:ea typeface="+mn-lt"/>
                <a:cs typeface="+mn-lt"/>
              </a:rPr>
              <a:t>:-Number of likes for the Director on his Facebook Page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actor_3_facebook_likes:- No of likes for the actor 3 on his/her </a:t>
            </a:r>
            <a:r>
              <a:rPr lang="en-US" sz="1600" err="1">
                <a:ea typeface="+mn-lt"/>
                <a:cs typeface="+mn-lt"/>
              </a:rPr>
              <a:t>facebook</a:t>
            </a:r>
            <a:r>
              <a:rPr lang="en-US" sz="1600" dirty="0">
                <a:ea typeface="+mn-lt"/>
                <a:cs typeface="+mn-lt"/>
              </a:rPr>
              <a:t> Page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actor2_name:- name of the actor 2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actor_1_facebook_likes:- No of likes for the actor 1 on his/her </a:t>
            </a:r>
            <a:r>
              <a:rPr lang="en-US" sz="1600" err="1">
                <a:ea typeface="+mn-lt"/>
                <a:cs typeface="+mn-lt"/>
              </a:rPr>
              <a:t>facebook</a:t>
            </a:r>
            <a:r>
              <a:rPr lang="en-US" sz="1600" dirty="0">
                <a:ea typeface="+mn-lt"/>
                <a:cs typeface="+mn-lt"/>
              </a:rPr>
              <a:t> Page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gross:- Gross earnings of the movie in Dollars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genres:- Film categorization like ‘Animation’, ‘Comedy’, ‘Romance’, ‘Horror’, ‘Sci-Fi’, ‘Action’, ‘Family’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actor_1_name:- Name of the actor 1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movie_title</a:t>
            </a:r>
            <a:r>
              <a:rPr lang="en-US" sz="1600" dirty="0">
                <a:ea typeface="+mn-lt"/>
                <a:cs typeface="+mn-lt"/>
              </a:rPr>
              <a:t>:-Title of the movie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num_voted_users</a:t>
            </a:r>
            <a:r>
              <a:rPr lang="en-US" sz="1600" dirty="0">
                <a:ea typeface="+mn-lt"/>
                <a:cs typeface="+mn-lt"/>
              </a:rPr>
              <a:t>:-No of people who voted for the movie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err="1">
                <a:ea typeface="+mn-lt"/>
                <a:cs typeface="+mn-lt"/>
              </a:rPr>
              <a:t>cast_total_facebook_likes</a:t>
            </a:r>
            <a:r>
              <a:rPr lang="en-US" sz="1600" dirty="0">
                <a:ea typeface="+mn-lt"/>
                <a:cs typeface="+mn-lt"/>
              </a:rPr>
              <a:t>:- Total </a:t>
            </a:r>
            <a:r>
              <a:rPr lang="en-US" sz="1600" dirty="0" err="1">
                <a:ea typeface="+mn-lt"/>
                <a:cs typeface="+mn-lt"/>
              </a:rPr>
              <a:t>facebook</a:t>
            </a:r>
            <a:r>
              <a:rPr lang="en-US" sz="1600" dirty="0">
                <a:ea typeface="+mn-lt"/>
                <a:cs typeface="+mn-lt"/>
              </a:rPr>
              <a:t> like for the movie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actor_3_name:- Name of the actor 3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facenumber_in_poster</a:t>
            </a:r>
            <a:r>
              <a:rPr lang="en-US" sz="1600" dirty="0">
                <a:ea typeface="+mn-lt"/>
                <a:cs typeface="+mn-lt"/>
              </a:rPr>
              <a:t>:- No of actors who featured in the movie poster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8142E-28C5-4688-D594-9D6E0F6C6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696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F362-E9BE-E5DB-605B-E2564382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804166" cy="882989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8.8 Bagging Classifier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2182-03E5-92B2-854E-35297A264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717664"/>
            <a:ext cx="9804165" cy="48283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>
                <a:latin typeface="Consolas"/>
              </a:rPr>
              <a:t>new_movie_df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err="1">
                <a:latin typeface="Consolas"/>
              </a:rPr>
              <a:t>movie_df</a:t>
            </a:r>
            <a:r>
              <a:rPr lang="en-US" sz="180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err="1">
                <a:latin typeface="Consolas"/>
              </a:rPr>
              <a:t>pop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800" err="1">
                <a:solidFill>
                  <a:srgbClr val="BA2121"/>
                </a:solidFill>
                <a:latin typeface="Consolas"/>
              </a:rPr>
              <a:t>imdb_binned_score</a:t>
            </a:r>
            <a:r>
              <a:rPr lang="en-US" sz="1800" dirty="0">
                <a:solidFill>
                  <a:srgbClr val="BA2121"/>
                </a:solidFill>
                <a:latin typeface="Consolas"/>
              </a:rPr>
              <a:t>"</a:t>
            </a:r>
            <a:r>
              <a:rPr lang="en-US" sz="1800" dirty="0">
                <a:latin typeface="Consolas"/>
              </a:rPr>
              <a:t>)</a:t>
            </a:r>
            <a:endParaRPr lang="en-US" sz="1800">
              <a:latin typeface="Tenorite"/>
            </a:endParaRPr>
          </a:p>
          <a:p>
            <a:r>
              <a:rPr lang="en-US" sz="1800" dirty="0">
                <a:latin typeface="Consolas"/>
              </a:rPr>
              <a:t>
</a:t>
            </a:r>
            <a:r>
              <a:rPr lang="en-US" sz="1800" i="1" dirty="0">
                <a:latin typeface="Consolas"/>
              </a:rPr>
              <a:t>#Bagging </a:t>
            </a:r>
            <a:r>
              <a:rPr lang="en-US" sz="1800" i="1" dirty="0" err="1">
                <a:latin typeface="Consolas"/>
              </a:rPr>
              <a:t>classfier</a:t>
            </a:r>
            <a:r>
              <a:rPr lang="en-US" sz="1800" dirty="0">
                <a:latin typeface="Consolas"/>
              </a:rPr>
              <a:t>
</a:t>
            </a:r>
            <a:r>
              <a:rPr lang="en-US" sz="1800" dirty="0">
                <a:solidFill>
                  <a:srgbClr val="007B00"/>
                </a:solidFill>
                <a:latin typeface="Consolas"/>
              </a:rPr>
              <a:t>from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sklearn.ensemble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BaggingClassifier</a:t>
            </a:r>
            <a:r>
              <a:rPr lang="en-US" sz="1800" dirty="0">
                <a:latin typeface="Consolas"/>
              </a:rPr>
              <a:t>
</a:t>
            </a:r>
            <a:r>
              <a:rPr lang="en-US" sz="1800" dirty="0" err="1">
                <a:latin typeface="Consolas"/>
              </a:rPr>
              <a:t>bgcl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BaggingClassifier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 err="1">
                <a:latin typeface="Consolas"/>
              </a:rPr>
              <a:t>n_estimators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solidFill>
                  <a:srgbClr val="666666"/>
                </a:solidFill>
                <a:latin typeface="Consolas"/>
              </a:rPr>
              <a:t>60</a:t>
            </a:r>
            <a:r>
              <a:rPr lang="en-US" sz="1800" dirty="0">
                <a:latin typeface="Consolas"/>
              </a:rPr>
              <a:t>, </a:t>
            </a:r>
            <a:r>
              <a:rPr lang="en-US" sz="1800" dirty="0" err="1">
                <a:latin typeface="Consolas"/>
              </a:rPr>
              <a:t>max_samples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=.</a:t>
            </a:r>
            <a:r>
              <a:rPr lang="en-US" sz="1800" dirty="0">
                <a:solidFill>
                  <a:srgbClr val="666666"/>
                </a:solidFill>
                <a:latin typeface="Consolas"/>
              </a:rPr>
              <a:t>7</a:t>
            </a:r>
            <a:r>
              <a:rPr lang="en-US" sz="1800" dirty="0">
                <a:latin typeface="Consolas"/>
              </a:rPr>
              <a:t> , </a:t>
            </a:r>
            <a:r>
              <a:rPr lang="en-US" sz="1800" dirty="0" err="1">
                <a:latin typeface="Consolas"/>
              </a:rPr>
              <a:t>oob_score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u="sng" dirty="0">
                <a:solidFill>
                  <a:srgbClr val="3D7E7E"/>
                </a:solidFill>
                <a:latin typeface="Consolas"/>
              </a:rPr>
              <a:t>True</a:t>
            </a:r>
            <a:r>
              <a:rPr lang="en-US" sz="1800" dirty="0">
                <a:latin typeface="Consolas"/>
              </a:rPr>
              <a:t>)
</a:t>
            </a:r>
            <a:r>
              <a:rPr lang="en-US" sz="1800" dirty="0" err="1">
                <a:latin typeface="Consolas"/>
              </a:rPr>
              <a:t>bgcl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bgcl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 err="1">
                <a:latin typeface="Consolas"/>
              </a:rPr>
              <a:t>fit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 err="1">
                <a:latin typeface="Consolas"/>
              </a:rPr>
              <a:t>movie_df</a:t>
            </a:r>
            <a:r>
              <a:rPr lang="en-US" sz="1800" dirty="0">
                <a:latin typeface="Consolas"/>
              </a:rPr>
              <a:t>, </a:t>
            </a:r>
            <a:r>
              <a:rPr lang="en-US" sz="1800" dirty="0" err="1">
                <a:latin typeface="Consolas"/>
              </a:rPr>
              <a:t>new_movie_df</a:t>
            </a:r>
            <a:r>
              <a:rPr lang="en-US" sz="1800" dirty="0">
                <a:latin typeface="Consolas"/>
              </a:rPr>
              <a:t>)
</a:t>
            </a:r>
            <a:r>
              <a:rPr lang="en-US" sz="18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800" dirty="0">
                <a:latin typeface="Consolas"/>
              </a:rPr>
              <a:t>(</a:t>
            </a:r>
            <a:r>
              <a:rPr lang="en-US" sz="1800" dirty="0" err="1">
                <a:latin typeface="Consolas"/>
              </a:rPr>
              <a:t>bgcl</a:t>
            </a:r>
            <a:r>
              <a:rPr lang="en-US" sz="18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800" u="sng" dirty="0" err="1">
                <a:latin typeface="Consolas"/>
              </a:rPr>
              <a:t>oob_score</a:t>
            </a:r>
            <a:r>
              <a:rPr lang="en-US" sz="1800" u="sng" dirty="0">
                <a:latin typeface="Consolas"/>
              </a:rPr>
              <a:t>_</a:t>
            </a:r>
            <a:r>
              <a:rPr lang="en-US" sz="1800" dirty="0">
                <a:latin typeface="Consolas"/>
              </a:rPr>
              <a:t>)
</a:t>
            </a:r>
            <a:endParaRPr lang="en-US" sz="1800"/>
          </a:p>
          <a:p>
            <a:r>
              <a:rPr lang="en-US" sz="2400" b="1" dirty="0">
                <a:solidFill>
                  <a:srgbClr val="3C4043"/>
                </a:solidFill>
                <a:latin typeface="Consolas"/>
              </a:rPr>
              <a:t>0.7429179978700745</a:t>
            </a:r>
            <a:endParaRPr lang="en-US" sz="2400" b="1"/>
          </a:p>
          <a:p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C4525-E04B-A549-54E1-6E18C29E4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9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7FFD-0632-E193-AC81-2A201A77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804166" cy="595678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8.9 Gradient Boosting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336A-588A-344B-6093-53065299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130549"/>
            <a:ext cx="9804165" cy="53655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i="1" dirty="0">
                <a:latin typeface="Consolas"/>
              </a:rPr>
              <a:t>#Gradient boosting</a:t>
            </a:r>
            <a:r>
              <a:rPr lang="en-US" sz="2000" dirty="0">
                <a:latin typeface="Consolas"/>
              </a:rPr>
              <a:t>
</a:t>
            </a:r>
            <a:r>
              <a:rPr lang="en-US" sz="2000" dirty="0">
                <a:solidFill>
                  <a:srgbClr val="007B00"/>
                </a:solidFill>
                <a:latin typeface="Consolas"/>
              </a:rPr>
              <a:t>from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sklearn.ensemble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GradientBoostingClassifier</a:t>
            </a:r>
            <a:r>
              <a:rPr lang="en-US" sz="2000" dirty="0">
                <a:latin typeface="Consolas"/>
              </a:rPr>
              <a:t>
</a:t>
            </a:r>
            <a:r>
              <a:rPr lang="en-US" sz="2000" dirty="0" err="1">
                <a:latin typeface="Consolas"/>
              </a:rPr>
              <a:t>gbcl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GradientBoostingClassifier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n_estimators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/>
              </a:rPr>
              <a:t>50</a:t>
            </a:r>
            <a:r>
              <a:rPr lang="en-US" sz="2000" dirty="0">
                <a:latin typeface="Consolas"/>
              </a:rPr>
              <a:t>, </a:t>
            </a:r>
            <a:r>
              <a:rPr lang="en-US" sz="2000" dirty="0" err="1">
                <a:latin typeface="Consolas"/>
              </a:rPr>
              <a:t>learning_rate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/>
              </a:rPr>
              <a:t>0.09</a:t>
            </a:r>
            <a:r>
              <a:rPr lang="en-US" sz="2000" dirty="0">
                <a:latin typeface="Consolas"/>
              </a:rPr>
              <a:t>, </a:t>
            </a:r>
            <a:r>
              <a:rPr lang="en-US" sz="2000" dirty="0" err="1">
                <a:latin typeface="Consolas"/>
              </a:rPr>
              <a:t>max_depth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666666"/>
                </a:solidFill>
                <a:latin typeface="Consolas"/>
              </a:rPr>
              <a:t>5</a:t>
            </a:r>
            <a:r>
              <a:rPr lang="en-US" sz="2000" dirty="0">
                <a:latin typeface="Consolas"/>
              </a:rPr>
              <a:t>)
</a:t>
            </a:r>
            <a:r>
              <a:rPr lang="en-US" sz="2000" dirty="0" err="1">
                <a:latin typeface="Consolas"/>
              </a:rPr>
              <a:t>gbcl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gbcl</a:t>
            </a:r>
            <a:r>
              <a:rPr lang="en-US" sz="20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2000" u="sng" dirty="0" err="1">
                <a:latin typeface="Consolas"/>
              </a:rPr>
              <a:t>fit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X_train,np</a:t>
            </a:r>
            <a:r>
              <a:rPr lang="en-US" sz="20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2000" u="sng" dirty="0" err="1">
                <a:latin typeface="Consolas"/>
              </a:rPr>
              <a:t>ravel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y_train,order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'C'</a:t>
            </a:r>
            <a:r>
              <a:rPr lang="en-US" sz="2000" dirty="0">
                <a:latin typeface="Consolas"/>
              </a:rPr>
              <a:t>))
</a:t>
            </a:r>
            <a:r>
              <a:rPr lang="en-US" sz="2000" dirty="0" err="1">
                <a:latin typeface="Consolas"/>
              </a:rPr>
              <a:t>test_pred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gbcl</a:t>
            </a:r>
            <a:r>
              <a:rPr lang="en-US" sz="20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2000" u="sng" dirty="0" err="1">
                <a:latin typeface="Consolas"/>
              </a:rPr>
              <a:t>predict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X_test</a:t>
            </a:r>
            <a:r>
              <a:rPr lang="en-US" sz="2000" dirty="0">
                <a:latin typeface="Consolas"/>
              </a:rPr>
              <a:t>)
</a:t>
            </a:r>
            <a:r>
              <a:rPr lang="en-US" sz="2000" dirty="0" err="1">
                <a:latin typeface="Consolas"/>
              </a:rPr>
              <a:t>cnf_matrix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metrics</a:t>
            </a:r>
            <a:r>
              <a:rPr lang="en-US" sz="20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2000" u="sng" dirty="0" err="1">
                <a:latin typeface="Consolas"/>
              </a:rPr>
              <a:t>confusion_matrix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y_test</a:t>
            </a:r>
            <a:r>
              <a:rPr lang="en-US" sz="2000" dirty="0">
                <a:latin typeface="Consolas"/>
              </a:rPr>
              <a:t>, </a:t>
            </a:r>
            <a:r>
              <a:rPr lang="en-US" sz="2000" dirty="0" err="1">
                <a:latin typeface="Consolas"/>
              </a:rPr>
              <a:t>test_pred</a:t>
            </a:r>
            <a:r>
              <a:rPr lang="en-US" sz="2000" dirty="0">
                <a:latin typeface="Consolas"/>
              </a:rPr>
              <a:t>)
</a:t>
            </a:r>
            <a:r>
              <a:rPr lang="en-US" sz="20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cnf_matrix</a:t>
            </a:r>
            <a:r>
              <a:rPr lang="en-US" sz="2000" dirty="0">
                <a:latin typeface="Consolas"/>
              </a:rPr>
              <a:t>)
</a:t>
            </a:r>
            <a:r>
              <a:rPr lang="en-US" sz="20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/>
              </a:rPr>
              <a:t>"Accuracy:"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 err="1">
                <a:latin typeface="Consolas"/>
              </a:rPr>
              <a:t>metrics</a:t>
            </a:r>
            <a:r>
              <a:rPr lang="en-US" sz="20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2000" u="sng" dirty="0" err="1">
                <a:latin typeface="Consolas"/>
              </a:rPr>
              <a:t>accuracy_score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y_test</a:t>
            </a:r>
            <a:r>
              <a:rPr lang="en-US" sz="2000" dirty="0">
                <a:latin typeface="Consolas"/>
              </a:rPr>
              <a:t>, </a:t>
            </a:r>
            <a:r>
              <a:rPr lang="en-US" sz="2000" dirty="0" err="1">
                <a:latin typeface="Consolas"/>
              </a:rPr>
              <a:t>test_pred</a:t>
            </a:r>
            <a:r>
              <a:rPr lang="en-US" sz="2000" dirty="0">
                <a:latin typeface="Consolas"/>
              </a:rPr>
              <a:t>))
</a:t>
            </a:r>
            <a:endParaRPr lang="en-US" sz="2000" dirty="0"/>
          </a:p>
          <a:p>
            <a:r>
              <a:rPr lang="en-US" sz="2000" b="1" dirty="0">
                <a:solidFill>
                  <a:srgbClr val="3C4043"/>
                </a:solidFill>
                <a:latin typeface="Consolas"/>
              </a:rPr>
              <a:t>[[  1  38   7   0]
 [  0 211 167   0]
 [  2 100 817   5]
 [  1   0  30  30]]
Accuracy: 0.751596877217885</a:t>
            </a:r>
            <a:endParaRPr lang="en-US" sz="2000" b="1"/>
          </a:p>
          <a:p>
            <a:endParaRPr lang="en-US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A2DFB-9FE3-6EC1-7B7A-083B8DEC5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731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849C-A3AE-D212-55E0-BFEC239F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804166" cy="745579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8.10 </a:t>
            </a:r>
            <a:r>
              <a:rPr lang="en-US" sz="2400" err="1">
                <a:ea typeface="+mj-lt"/>
                <a:cs typeface="+mj-lt"/>
              </a:rPr>
              <a:t>XGBooosting</a:t>
            </a:r>
            <a:endParaRPr lang="en-US" sz="24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6D1C-499B-DE21-7234-7482ED39D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580253"/>
            <a:ext cx="9804165" cy="49657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rgbClr val="007B00"/>
                </a:solidFill>
                <a:latin typeface="Consolas"/>
              </a:rPr>
              <a:t>from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xgboost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XGBClassifier</a:t>
            </a:r>
            <a:r>
              <a:rPr lang="en-US" sz="2000" dirty="0">
                <a:latin typeface="Consolas"/>
              </a:rPr>
              <a:t>
</a:t>
            </a:r>
            <a:r>
              <a:rPr lang="en-US" sz="2000" dirty="0" err="1">
                <a:latin typeface="Consolas"/>
              </a:rPr>
              <a:t>xgb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XGBClassifier</a:t>
            </a:r>
            <a:r>
              <a:rPr lang="en-US" sz="2000" dirty="0">
                <a:latin typeface="Consolas"/>
              </a:rPr>
              <a:t>()
</a:t>
            </a:r>
            <a:r>
              <a:rPr lang="en-US" sz="2000" dirty="0" err="1">
                <a:latin typeface="Consolas"/>
              </a:rPr>
              <a:t>xgb</a:t>
            </a:r>
            <a:r>
              <a:rPr lang="en-US" sz="20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2000" u="sng" dirty="0" err="1">
                <a:latin typeface="Consolas"/>
              </a:rPr>
              <a:t>fit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X_train</a:t>
            </a:r>
            <a:r>
              <a:rPr lang="en-US" sz="2000" dirty="0">
                <a:latin typeface="Consolas"/>
              </a:rPr>
              <a:t>, </a:t>
            </a:r>
            <a:r>
              <a:rPr lang="en-US" sz="2000" dirty="0" err="1">
                <a:latin typeface="Consolas"/>
              </a:rPr>
              <a:t>np</a:t>
            </a:r>
            <a:r>
              <a:rPr lang="en-US" sz="20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2000" u="sng" dirty="0" err="1">
                <a:latin typeface="Consolas"/>
              </a:rPr>
              <a:t>ravel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y_train,order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solidFill>
                  <a:srgbClr val="BB2323"/>
                </a:solidFill>
                <a:latin typeface="Consolas"/>
              </a:rPr>
              <a:t>'C'</a:t>
            </a:r>
            <a:r>
              <a:rPr lang="en-US" sz="2000" dirty="0">
                <a:latin typeface="Consolas"/>
              </a:rPr>
              <a:t>))
</a:t>
            </a:r>
            <a:r>
              <a:rPr lang="en-US" sz="2000" dirty="0" err="1">
                <a:latin typeface="Consolas"/>
              </a:rPr>
              <a:t>xgbprd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xgb</a:t>
            </a:r>
            <a:r>
              <a:rPr lang="en-US" sz="20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2000" u="sng" dirty="0" err="1">
                <a:latin typeface="Consolas"/>
              </a:rPr>
              <a:t>predict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X_test</a:t>
            </a:r>
            <a:r>
              <a:rPr lang="en-US" sz="2000" dirty="0">
                <a:latin typeface="Consolas"/>
              </a:rPr>
              <a:t>)
</a:t>
            </a:r>
            <a:r>
              <a:rPr lang="en-US" sz="2000" dirty="0" err="1">
                <a:latin typeface="Consolas"/>
              </a:rPr>
              <a:t>cnf_matrix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onsolas"/>
              </a:rPr>
              <a:t>metrics</a:t>
            </a:r>
            <a:r>
              <a:rPr lang="en-US" sz="20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2000" u="sng" dirty="0" err="1">
                <a:latin typeface="Consolas"/>
              </a:rPr>
              <a:t>confusion_matrix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y_test</a:t>
            </a:r>
            <a:r>
              <a:rPr lang="en-US" sz="2000" dirty="0">
                <a:latin typeface="Consolas"/>
              </a:rPr>
              <a:t>, </a:t>
            </a:r>
            <a:r>
              <a:rPr lang="en-US" sz="2000" dirty="0" err="1">
                <a:latin typeface="Consolas"/>
              </a:rPr>
              <a:t>xgbprd</a:t>
            </a:r>
            <a:r>
              <a:rPr lang="en-US" sz="2000" dirty="0">
                <a:latin typeface="Consolas"/>
              </a:rPr>
              <a:t>)
</a:t>
            </a:r>
            <a:r>
              <a:rPr lang="en-US" sz="20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cnf_matrix</a:t>
            </a:r>
            <a:r>
              <a:rPr lang="en-US" sz="2000" dirty="0">
                <a:latin typeface="Consolas"/>
              </a:rPr>
              <a:t>)
</a:t>
            </a:r>
            <a:r>
              <a:rPr lang="en-US" sz="20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/>
              </a:rPr>
              <a:t>"Accuracy:"</a:t>
            </a:r>
            <a:r>
              <a:rPr lang="en-US" sz="2000" dirty="0">
                <a:latin typeface="Consolas"/>
              </a:rPr>
              <a:t>,</a:t>
            </a:r>
            <a:r>
              <a:rPr lang="en-US" sz="2000" dirty="0" err="1">
                <a:latin typeface="Consolas"/>
              </a:rPr>
              <a:t>metrics</a:t>
            </a:r>
            <a:r>
              <a:rPr lang="en-US" sz="20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2000" u="sng" dirty="0" err="1">
                <a:latin typeface="Consolas"/>
              </a:rPr>
              <a:t>accuracy_score</a:t>
            </a:r>
            <a:r>
              <a:rPr lang="en-US" sz="2000" dirty="0">
                <a:latin typeface="Consolas"/>
              </a:rPr>
              <a:t>(</a:t>
            </a:r>
            <a:r>
              <a:rPr lang="en-US" sz="2000" dirty="0" err="1">
                <a:latin typeface="Consolas"/>
              </a:rPr>
              <a:t>y_test</a:t>
            </a:r>
            <a:r>
              <a:rPr lang="en-US" sz="2000" dirty="0">
                <a:latin typeface="Consolas"/>
              </a:rPr>
              <a:t>, </a:t>
            </a:r>
            <a:r>
              <a:rPr lang="en-US" sz="2000" dirty="0" err="1">
                <a:latin typeface="Consolas"/>
              </a:rPr>
              <a:t>xgbprd</a:t>
            </a:r>
            <a:r>
              <a:rPr lang="en-US" sz="2000" dirty="0">
                <a:latin typeface="Consolas"/>
              </a:rPr>
              <a:t>))
</a:t>
            </a:r>
            <a:endParaRPr lang="en-US" sz="2000"/>
          </a:p>
          <a:p>
            <a:r>
              <a:rPr lang="en-US" sz="2000" b="1" dirty="0">
                <a:solidFill>
                  <a:srgbClr val="3C4043"/>
                </a:solidFill>
                <a:latin typeface="Consolas"/>
              </a:rPr>
              <a:t>[[  1  36   9   0]
 [  2 198 178   0]
 [  1 101 818   4]
 [  0   2  26  33]]
Accuracy: 0.7452093683463449</a:t>
            </a:r>
            <a:endParaRPr lang="en-US" sz="2000" b="1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AC53B-59EF-BAC1-5F3A-013C7FD82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28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A89-C61B-E395-A3C8-7A843C13B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804166" cy="695612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9.Model Comparison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4B59-FD5B-120B-80A0-C2FBCBB7A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130549"/>
            <a:ext cx="9804165" cy="53155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rgbClr val="007B00"/>
                </a:solidFill>
                <a:latin typeface="Consolas"/>
              </a:rPr>
              <a:t>from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sklearn.metrics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07B00"/>
                </a:solidFill>
                <a:latin typeface="Consolas"/>
              </a:rPr>
              <a:t>import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classification_report</a:t>
            </a:r>
            <a:r>
              <a:rPr lang="en-US" sz="1600" dirty="0">
                <a:latin typeface="Consolas"/>
              </a:rPr>
              <a:t>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'Logistic  Reports</a:t>
            </a:r>
            <a:r>
              <a:rPr lang="en-US" sz="1600" b="1" dirty="0">
                <a:solidFill>
                  <a:srgbClr val="BB6622"/>
                </a:solidFill>
                <a:latin typeface="Consolas"/>
              </a:rPr>
              <a:t>\n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 err="1">
                <a:latin typeface="Consolas"/>
              </a:rPr>
              <a:t>classification_report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y_pred</a:t>
            </a:r>
            <a:r>
              <a:rPr lang="en-US" sz="1600" dirty="0">
                <a:latin typeface="Consolas"/>
              </a:rPr>
              <a:t>))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'KNN Reports</a:t>
            </a:r>
            <a:r>
              <a:rPr lang="en-US" sz="1600" b="1" dirty="0">
                <a:solidFill>
                  <a:srgbClr val="BB6622"/>
                </a:solidFill>
                <a:latin typeface="Consolas"/>
              </a:rPr>
              <a:t>\n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 err="1">
                <a:latin typeface="Consolas"/>
              </a:rPr>
              <a:t>classification_report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knnpred</a:t>
            </a:r>
            <a:r>
              <a:rPr lang="en-US" sz="1600" dirty="0">
                <a:latin typeface="Consolas"/>
              </a:rPr>
              <a:t>))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'SVC Reports</a:t>
            </a:r>
            <a:r>
              <a:rPr lang="en-US" sz="1600" b="1" dirty="0">
                <a:solidFill>
                  <a:srgbClr val="BB6622"/>
                </a:solidFill>
                <a:latin typeface="Consolas"/>
              </a:rPr>
              <a:t>\n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 err="1">
                <a:latin typeface="Consolas"/>
              </a:rPr>
              <a:t>classification_report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svcpred</a:t>
            </a:r>
            <a:r>
              <a:rPr lang="en-US" sz="1600" dirty="0">
                <a:latin typeface="Consolas"/>
              </a:rPr>
              <a:t>))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'Naive 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BayesReports</a:t>
            </a:r>
            <a:r>
              <a:rPr lang="en-US" sz="1600" b="1" dirty="0">
                <a:solidFill>
                  <a:srgbClr val="BB6622"/>
                </a:solidFill>
                <a:latin typeface="Consolas"/>
              </a:rPr>
              <a:t>\n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 err="1">
                <a:latin typeface="Consolas"/>
              </a:rPr>
              <a:t>classification_report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gaussiannbpred</a:t>
            </a:r>
            <a:r>
              <a:rPr lang="en-US" sz="1600" dirty="0">
                <a:latin typeface="Consolas"/>
              </a:rPr>
              <a:t>))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'Decision Tree Reports</a:t>
            </a:r>
            <a:r>
              <a:rPr lang="en-US" sz="1600" b="1" dirty="0">
                <a:solidFill>
                  <a:srgbClr val="BB6622"/>
                </a:solidFill>
                <a:latin typeface="Consolas"/>
              </a:rPr>
              <a:t>\n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 err="1">
                <a:latin typeface="Consolas"/>
              </a:rPr>
              <a:t>classification_report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dtreepred</a:t>
            </a:r>
            <a:r>
              <a:rPr lang="en-US" sz="1600" dirty="0">
                <a:latin typeface="Consolas"/>
              </a:rPr>
              <a:t>))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'Ada Boosting</a:t>
            </a:r>
            <a:r>
              <a:rPr lang="en-US" sz="1600" b="1" dirty="0">
                <a:solidFill>
                  <a:srgbClr val="BB6622"/>
                </a:solidFill>
                <a:latin typeface="Consolas"/>
              </a:rPr>
              <a:t>\n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 err="1">
                <a:latin typeface="Consolas"/>
              </a:rPr>
              <a:t>classification_report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abcl_pred</a:t>
            </a:r>
            <a:r>
              <a:rPr lang="en-US" sz="1600" dirty="0">
                <a:latin typeface="Consolas"/>
              </a:rPr>
              <a:t>))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'Random Forests Reports</a:t>
            </a:r>
            <a:r>
              <a:rPr lang="en-US" sz="1600" b="1" dirty="0">
                <a:solidFill>
                  <a:srgbClr val="BB6622"/>
                </a:solidFill>
                <a:latin typeface="Consolas"/>
              </a:rPr>
              <a:t>\n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 err="1">
                <a:latin typeface="Consolas"/>
              </a:rPr>
              <a:t>classification_report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rfcpred</a:t>
            </a:r>
            <a:r>
              <a:rPr lang="en-US" sz="1600" dirty="0">
                <a:latin typeface="Consolas"/>
              </a:rPr>
              <a:t>))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'Bagging 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Clasifier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 err="1">
                <a:latin typeface="Consolas"/>
              </a:rPr>
              <a:t>bgcl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oob_score</a:t>
            </a:r>
            <a:r>
              <a:rPr lang="en-US" sz="1600" u="sng" dirty="0">
                <a:latin typeface="Consolas"/>
              </a:rPr>
              <a:t>_</a:t>
            </a:r>
            <a:r>
              <a:rPr lang="en-US" sz="1600" dirty="0">
                <a:latin typeface="Consolas"/>
              </a:rPr>
              <a:t>) 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'Gradient Boosting'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 err="1">
                <a:latin typeface="Consolas"/>
              </a:rPr>
              <a:t>classification_report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test_pred</a:t>
            </a:r>
            <a:r>
              <a:rPr lang="en-US" sz="1600" dirty="0">
                <a:latin typeface="Consolas"/>
              </a:rPr>
              <a:t>))
</a:t>
            </a:r>
            <a:r>
              <a:rPr lang="en-US" sz="1600" u="sng" dirty="0">
                <a:solidFill>
                  <a:srgbClr val="0080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BB2323"/>
                </a:solidFill>
                <a:latin typeface="Consolas"/>
              </a:rPr>
              <a:t>XGBoosting</a:t>
            </a:r>
            <a:r>
              <a:rPr lang="en-US" sz="1600" b="1" dirty="0">
                <a:solidFill>
                  <a:srgbClr val="BB6622"/>
                </a:solidFill>
                <a:latin typeface="Consolas"/>
              </a:rPr>
              <a:t>\n</a:t>
            </a:r>
            <a:r>
              <a:rPr lang="en-US" sz="1600" dirty="0">
                <a:solidFill>
                  <a:srgbClr val="BB2323"/>
                </a:solidFill>
                <a:latin typeface="Consolas"/>
              </a:rPr>
              <a:t>'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 err="1">
                <a:latin typeface="Consolas"/>
              </a:rPr>
              <a:t>classification_report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xgbprd</a:t>
            </a:r>
            <a:r>
              <a:rPr lang="en-US" sz="1600" dirty="0">
                <a:latin typeface="Consolas"/>
              </a:rPr>
              <a:t>))</a:t>
            </a:r>
          </a:p>
          <a:p>
            <a:endParaRPr lang="en-US" sz="1600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E7797-F4EC-43D1-E6CD-41D0D5BCE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25F0B4C-972C-7229-DA04-2E675A0C7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16" y="4082321"/>
            <a:ext cx="3349355" cy="2778177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208C49F-3280-D713-BD2C-8F8D6C38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958" y="4194747"/>
            <a:ext cx="4330316" cy="266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26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sz="3600" dirty="0">
                <a:ea typeface="+mj-lt"/>
                <a:cs typeface="+mj-lt"/>
              </a:rPr>
              <a:t>10.Conclusion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985005"/>
            <a:ext cx="9779183" cy="3104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The conclusion is that Random Forest Algorithm along with the gradient boosting have the accuracy of 74.5 and 75.5 respectively.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D8A8-289F-F0D1-9B93-AA0EF03D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255467"/>
            <a:ext cx="9779182" cy="54112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err="1">
                <a:ea typeface="+mn-lt"/>
                <a:cs typeface="+mn-lt"/>
              </a:rPr>
              <a:t>plot_keywords</a:t>
            </a:r>
            <a:r>
              <a:rPr lang="en-US" sz="1600">
                <a:ea typeface="+mn-lt"/>
                <a:cs typeface="+mn-lt"/>
              </a:rPr>
              <a:t>:-Keywords describing the movie plots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movie_imdb_link</a:t>
            </a:r>
            <a:r>
              <a:rPr lang="en-US" sz="1600" dirty="0">
                <a:ea typeface="+mn-lt"/>
                <a:cs typeface="+mn-lt"/>
              </a:rPr>
              <a:t>:-Link of the movie link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num_user_for_reviews</a:t>
            </a:r>
            <a:r>
              <a:rPr lang="en-US" sz="1600" dirty="0">
                <a:ea typeface="+mn-lt"/>
                <a:cs typeface="+mn-lt"/>
              </a:rPr>
              <a:t>:- Number of users who gave a review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language:- Language of the movie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country:- Country where movie is produced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content_rating</a:t>
            </a:r>
            <a:r>
              <a:rPr lang="en-US" sz="1600" dirty="0">
                <a:ea typeface="+mn-lt"/>
                <a:cs typeface="+mn-lt"/>
              </a:rPr>
              <a:t>:- Content rating of the movie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budget:- Budget of the movie in Dollars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title_year</a:t>
            </a:r>
            <a:r>
              <a:rPr lang="en-US" sz="1600" dirty="0">
                <a:ea typeface="+mn-lt"/>
                <a:cs typeface="+mn-lt"/>
              </a:rPr>
              <a:t>:- The year in which the movie is released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actor_2_facebook_likes:- </a:t>
            </a:r>
            <a:r>
              <a:rPr lang="en-US" sz="1600" dirty="0" err="1">
                <a:ea typeface="+mn-lt"/>
                <a:cs typeface="+mn-lt"/>
              </a:rPr>
              <a:t>facebook</a:t>
            </a:r>
            <a:r>
              <a:rPr lang="en-US" sz="1600" dirty="0">
                <a:ea typeface="+mn-lt"/>
                <a:cs typeface="+mn-lt"/>
              </a:rPr>
              <a:t> likes for the actor 2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imdb_score</a:t>
            </a:r>
            <a:r>
              <a:rPr lang="en-US" sz="1600" dirty="0">
                <a:ea typeface="+mn-lt"/>
                <a:cs typeface="+mn-lt"/>
              </a:rPr>
              <a:t>:- IMDB score of the movie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aspect_ratio</a:t>
            </a:r>
            <a:r>
              <a:rPr lang="en-US" sz="1600" dirty="0">
                <a:ea typeface="+mn-lt"/>
                <a:cs typeface="+mn-lt"/>
              </a:rPr>
              <a:t> :- Aspect ratio the movie was made in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movie_facebook_likes</a:t>
            </a:r>
            <a:r>
              <a:rPr lang="en-US" sz="1600" dirty="0">
                <a:ea typeface="+mn-lt"/>
                <a:cs typeface="+mn-lt"/>
              </a:rPr>
              <a:t>:- Total no of </a:t>
            </a:r>
            <a:r>
              <a:rPr lang="en-US" sz="1600" dirty="0" err="1">
                <a:ea typeface="+mn-lt"/>
                <a:cs typeface="+mn-lt"/>
              </a:rPr>
              <a:t>facebook</a:t>
            </a:r>
            <a:r>
              <a:rPr lang="en-US" sz="1600" dirty="0">
                <a:ea typeface="+mn-lt"/>
                <a:cs typeface="+mn-lt"/>
              </a:rPr>
              <a:t> likes for the movie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14BEB-733C-5416-6C26-1F40CD0F7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7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25FB-031B-A330-A2D2-D4BBA9A4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9331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1.3 Case Study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A1E74-EC8B-8F88-EAD2-546E948E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3117801"/>
            <a:ext cx="9779183" cy="2971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 dataset here gives the massive information about the movies and their IMDB scores respectively. We are going to analyze each and every factors which can influence the </a:t>
            </a:r>
            <a:r>
              <a:rPr lang="en-US" sz="2000" err="1">
                <a:ea typeface="+mn-lt"/>
                <a:cs typeface="+mn-lt"/>
              </a:rPr>
              <a:t>imdb</a:t>
            </a:r>
            <a:r>
              <a:rPr lang="en-US" sz="2000" dirty="0">
                <a:ea typeface="+mn-lt"/>
                <a:cs typeface="+mn-lt"/>
              </a:rPr>
              <a:t> ratings so that we can predict better </a:t>
            </a:r>
            <a:r>
              <a:rPr lang="en-US" sz="2000" err="1">
                <a:ea typeface="+mn-lt"/>
                <a:cs typeface="+mn-lt"/>
              </a:rPr>
              <a:t>results.The</a:t>
            </a:r>
            <a:r>
              <a:rPr lang="en-US" sz="2000" dirty="0">
                <a:ea typeface="+mn-lt"/>
                <a:cs typeface="+mn-lt"/>
              </a:rPr>
              <a:t> movie with the higher </a:t>
            </a:r>
            <a:r>
              <a:rPr lang="en-US" sz="2000" err="1">
                <a:ea typeface="+mn-lt"/>
                <a:cs typeface="+mn-lt"/>
              </a:rPr>
              <a:t>imdb</a:t>
            </a:r>
            <a:r>
              <a:rPr lang="en-US" sz="2000" dirty="0">
                <a:ea typeface="+mn-lt"/>
                <a:cs typeface="+mn-lt"/>
              </a:rPr>
              <a:t> score is more successful as compared to the movies with low </a:t>
            </a:r>
            <a:r>
              <a:rPr lang="en-US" sz="2000" err="1">
                <a:ea typeface="+mn-lt"/>
                <a:cs typeface="+mn-lt"/>
              </a:rPr>
              <a:t>imdb</a:t>
            </a:r>
            <a:r>
              <a:rPr lang="en-US" sz="2000" dirty="0">
                <a:ea typeface="+mn-lt"/>
                <a:cs typeface="+mn-lt"/>
              </a:rPr>
              <a:t> score.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5951E-5853-F806-9943-6F8CB9ED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2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9FE0-8845-6B6C-9E86-42DE8058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612892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2. Data Preprocessing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3809-6A38-AF25-0BCB-F48259F16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795879"/>
            <a:ext cx="9779182" cy="58293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i="1" dirty="0">
                <a:latin typeface="Consolas"/>
              </a:rPr>
              <a:t>#Reading the Data 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>
                <a:solidFill>
                  <a:srgbClr val="055BE0"/>
                </a:solidFill>
                <a:latin typeface="Consolas"/>
              </a:rPr>
              <a:t>=</a:t>
            </a:r>
            <a:r>
              <a:rPr lang="en-US" sz="1600" dirty="0" err="1">
                <a:latin typeface="Consolas"/>
              </a:rPr>
              <a:t>pd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u="sng" dirty="0" err="1">
                <a:latin typeface="Consolas"/>
              </a:rPr>
              <a:t>read_csv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"/</a:t>
            </a:r>
            <a:r>
              <a:rPr lang="en-US" sz="1600" dirty="0" err="1">
                <a:solidFill>
                  <a:srgbClr val="BA2121"/>
                </a:solidFill>
                <a:latin typeface="Consolas"/>
              </a:rPr>
              <a:t>kaggle</a:t>
            </a:r>
            <a:r>
              <a:rPr lang="en-US" sz="1600" dirty="0">
                <a:solidFill>
                  <a:srgbClr val="BA2121"/>
                </a:solidFill>
                <a:latin typeface="Consolas"/>
              </a:rPr>
              <a:t>/input/imdb-5000-movie-dataset/movie_metadata.csv"</a:t>
            </a:r>
            <a:r>
              <a:rPr lang="en-US" sz="1600" dirty="0">
                <a:latin typeface="Consolas"/>
              </a:rPr>
              <a:t>)</a:t>
            </a:r>
          </a:p>
          <a:p>
            <a:endParaRPr lang="en-US" sz="1100" dirty="0">
              <a:latin typeface="Consolas"/>
            </a:endParaRPr>
          </a:p>
          <a:p>
            <a:r>
              <a:rPr lang="en-US" sz="1600" i="1" dirty="0">
                <a:latin typeface="Consolas"/>
              </a:rPr>
              <a:t>#Displaying the first 10 records</a:t>
            </a:r>
            <a:r>
              <a:rPr lang="en-US" sz="1600" dirty="0">
                <a:latin typeface="Consolas"/>
              </a:rPr>
              <a:t>
</a:t>
            </a:r>
            <a:r>
              <a:rPr lang="en-US" sz="1600" dirty="0" err="1">
                <a:latin typeface="Consolas"/>
              </a:rPr>
              <a:t>movie_df</a:t>
            </a:r>
            <a:r>
              <a:rPr lang="en-US" sz="1600" dirty="0" err="1">
                <a:solidFill>
                  <a:srgbClr val="055BE0"/>
                </a:solidFill>
                <a:latin typeface="Consolas"/>
              </a:rPr>
              <a:t>.</a:t>
            </a:r>
            <a:r>
              <a:rPr lang="en-US" sz="1600" dirty="0" err="1">
                <a:latin typeface="Consolas"/>
              </a:rPr>
              <a:t>head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666666"/>
                </a:solidFill>
                <a:latin typeface="Consolas"/>
              </a:rPr>
              <a:t>10</a:t>
            </a:r>
            <a:r>
              <a:rPr lang="en-US" sz="1600" dirty="0">
                <a:latin typeface="Consolas"/>
              </a:rPr>
              <a:t>)</a:t>
            </a:r>
          </a:p>
          <a:p>
            <a:endParaRPr lang="en-US" sz="1600" dirty="0">
              <a:latin typeface="Consolas"/>
            </a:endParaRPr>
          </a:p>
          <a:p>
            <a:endParaRPr lang="en-US" sz="1600" dirty="0"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72DB7-59B3-948E-25E6-C50CDB2B7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9E08281-E329-6C43-454B-08D34581F77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94" y="2802721"/>
            <a:ext cx="8878020" cy="312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0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7CF0B06-AACF-18F6-705B-680F12C3A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255" y="1193227"/>
            <a:ext cx="9348438" cy="417975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6AD58-135D-13F1-0ADF-05DDDC199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93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2" id="{1E9E7818-336A-4DB3-9653-43A16EB0A1EB}" vid="{3A0B5E3F-0982-48C9-85EE-FA4C01508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8A0498-6641-479D-8115-8BC7C8E6B1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73794D-D7EA-4048-9998-F5D6224939BE}">
  <ds:schemaRefs>
    <ds:schemaRef ds:uri="71af3243-3dd4-4a8d-8c0d-dd76da1f02a5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dcmitype/"/>
    <ds:schemaRef ds:uri="230e9df3-be65-4c73-a93b-d1236ebd677e"/>
    <ds:schemaRef ds:uri="16c05727-aa75-4e4a-9b5f-8a80a116589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FAC3131-8810-4A91-9F94-92262D4BB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431</Words>
  <Application>Microsoft Office PowerPoint</Application>
  <PresentationFormat>Widescreen</PresentationFormat>
  <Paragraphs>151</Paragraphs>
  <Slides>54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Custom</vt:lpstr>
      <vt:lpstr>IMDB Score Prediction for Movies</vt:lpstr>
      <vt:lpstr>Library</vt:lpstr>
      <vt:lpstr>Introduction</vt:lpstr>
      <vt:lpstr>PowerPoint Presentation</vt:lpstr>
      <vt:lpstr>PowerPoint Presentation</vt:lpstr>
      <vt:lpstr>PowerPoint Presentation</vt:lpstr>
      <vt:lpstr>1.3 Case Study</vt:lpstr>
      <vt:lpstr>2. Data Preprocessing</vt:lpstr>
      <vt:lpstr>PowerPoint Presentation</vt:lpstr>
      <vt:lpstr>PowerPoint Presentation</vt:lpstr>
      <vt:lpstr>Categorical Columns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4.Data Preparation for the models 4.1 Removing the Columns with names</vt:lpstr>
      <vt:lpstr>4.2 Remove the linear dependant variables</vt:lpstr>
      <vt:lpstr>4.3 Remove the correlated variables</vt:lpstr>
      <vt:lpstr>5. Handling the categorical data</vt:lpstr>
      <vt:lpstr>6. Splitting the data into training and test data</vt:lpstr>
      <vt:lpstr>7.Feature scaling</vt:lpstr>
      <vt:lpstr>8. Classification Model Selection  8.1 Logistic Regression </vt:lpstr>
      <vt:lpstr>8.2 KNN</vt:lpstr>
      <vt:lpstr>8.4 Naive Bayes</vt:lpstr>
      <vt:lpstr>8.5 Decision Tree</vt:lpstr>
      <vt:lpstr>8.6 Ada Boosting</vt:lpstr>
      <vt:lpstr>8.7 Random Forest</vt:lpstr>
      <vt:lpstr>8.8 Bagging Classifier</vt:lpstr>
      <vt:lpstr>8.9 Gradient Boosting</vt:lpstr>
      <vt:lpstr>8.10 XGBooosting</vt:lpstr>
      <vt:lpstr>9.Model Comparison</vt:lpstr>
      <vt:lpstr>10.Conclusion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799</cp:revision>
  <dcterms:created xsi:type="dcterms:W3CDTF">2023-10-18T04:45:20Z</dcterms:created>
  <dcterms:modified xsi:type="dcterms:W3CDTF">2023-10-18T09:02:07Z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