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0360" y="2150751"/>
            <a:ext cx="15139978" cy="61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6618" y="4736310"/>
            <a:ext cx="9747463" cy="268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4497" y="1508840"/>
            <a:ext cx="8517890" cy="82359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30"/>
              </a:spcBef>
            </a:pPr>
            <a:r>
              <a:rPr dirty="0" sz="9000" spc="-1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9000" spc="40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9000" spc="5" b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9000" spc="59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9000" spc="45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9000" spc="59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9000" spc="15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9000" spc="46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9000" spc="68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9000" spc="615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9000" spc="46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9000" spc="250" b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9000" spc="46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9000" spc="57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9000" spc="420" b="1">
                <a:solidFill>
                  <a:srgbClr val="FFFFFF"/>
                </a:solidFill>
                <a:latin typeface="Times New Roman"/>
                <a:cs typeface="Times New Roman"/>
              </a:rPr>
              <a:t>g  </a:t>
            </a:r>
            <a:r>
              <a:rPr dirty="0" sz="9000" spc="360" b="1">
                <a:solidFill>
                  <a:srgbClr val="FFFFFF"/>
                </a:solidFill>
                <a:latin typeface="Times New Roman"/>
                <a:cs typeface="Times New Roman"/>
              </a:rPr>
              <a:t>IMDb </a:t>
            </a:r>
            <a:r>
              <a:rPr dirty="0" sz="9000" spc="425" b="1">
                <a:solidFill>
                  <a:srgbClr val="FFFFFF"/>
                </a:solidFill>
                <a:latin typeface="Times New Roman"/>
                <a:cs typeface="Times New Roman"/>
              </a:rPr>
              <a:t>Scores: </a:t>
            </a:r>
            <a:r>
              <a:rPr dirty="0" sz="9000" spc="4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0" spc="330" b="1">
                <a:solidFill>
                  <a:srgbClr val="FFFFFF"/>
                </a:solidFill>
                <a:latin typeface="Times New Roman"/>
                <a:cs typeface="Times New Roman"/>
              </a:rPr>
              <a:t>Innovative </a:t>
            </a:r>
            <a:r>
              <a:rPr dirty="0" sz="9000" spc="3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0" spc="630" b="1">
                <a:solidFill>
                  <a:srgbClr val="FFFFFF"/>
                </a:solidFill>
                <a:latin typeface="Times New Roman"/>
                <a:cs typeface="Times New Roman"/>
              </a:rPr>
              <a:t>Design </a:t>
            </a:r>
            <a:r>
              <a:rPr dirty="0" sz="9000" spc="375" b="1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9000" spc="3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0" spc="395" b="1">
                <a:solidFill>
                  <a:srgbClr val="FFFFFF"/>
                </a:solidFill>
                <a:latin typeface="Times New Roman"/>
                <a:cs typeface="Times New Roman"/>
              </a:rPr>
              <a:t>Predictive </a:t>
            </a:r>
            <a:r>
              <a:rPr dirty="0" sz="9000" spc="4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0" spc="340" b="1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endParaRPr sz="9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533" y="1619894"/>
            <a:ext cx="56889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5">
                <a:solidFill>
                  <a:srgbClr val="000000"/>
                </a:solidFill>
              </a:rPr>
              <a:t>Future</a:t>
            </a:r>
            <a:r>
              <a:rPr dirty="0" sz="4500" spc="10">
                <a:solidFill>
                  <a:srgbClr val="000000"/>
                </a:solidFill>
              </a:rPr>
              <a:t> </a:t>
            </a:r>
            <a:r>
              <a:rPr dirty="0" sz="4500" spc="-25">
                <a:solidFill>
                  <a:srgbClr val="000000"/>
                </a:solidFill>
              </a:rPr>
              <a:t>Developments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414765" y="2884528"/>
            <a:ext cx="6264275" cy="48641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r" marL="60325" marR="5080" indent="371475">
              <a:lnSpc>
                <a:spcPct val="117700"/>
              </a:lnSpc>
              <a:spcBef>
                <a:spcPts val="85"/>
              </a:spcBef>
            </a:pP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75">
                <a:latin typeface="Verdana"/>
                <a:cs typeface="Verdana"/>
              </a:rPr>
              <a:t>ut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80">
                <a:latin typeface="Verdana"/>
                <a:cs typeface="Verdana"/>
              </a:rPr>
              <a:t>x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225">
                <a:latin typeface="Verdana"/>
                <a:cs typeface="Verdana"/>
              </a:rPr>
              <a:t>MD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 b="1">
                <a:latin typeface="Tahoma"/>
                <a:cs typeface="Tahoma"/>
              </a:rPr>
              <a:t>n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-20" b="1">
                <a:latin typeface="Tahoma"/>
                <a:cs typeface="Tahoma"/>
              </a:rPr>
              <a:t>r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" b="1">
                <a:latin typeface="Tahoma"/>
                <a:cs typeface="Tahoma"/>
              </a:rPr>
              <a:t>l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5" b="1">
                <a:latin typeface="Tahoma"/>
                <a:cs typeface="Tahoma"/>
              </a:rPr>
              <a:t>l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150" b="1">
                <a:latin typeface="Tahoma"/>
                <a:cs typeface="Tahoma"/>
              </a:rPr>
              <a:t>n</a:t>
            </a:r>
            <a:r>
              <a:rPr dirty="0" sz="2450" spc="190" b="1">
                <a:latin typeface="Tahoma"/>
                <a:cs typeface="Tahoma"/>
              </a:rPr>
              <a:t>g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70" b="1">
                <a:latin typeface="Tahoma"/>
                <a:cs typeface="Tahoma"/>
              </a:rPr>
              <a:t>a</a:t>
            </a:r>
            <a:r>
              <a:rPr dirty="0" sz="2450" spc="190" b="1">
                <a:latin typeface="Tahoma"/>
                <a:cs typeface="Tahoma"/>
              </a:rPr>
              <a:t>g</a:t>
            </a:r>
            <a:r>
              <a:rPr dirty="0" sz="2450" spc="70" b="1">
                <a:latin typeface="Tahoma"/>
                <a:cs typeface="Tahoma"/>
              </a:rPr>
              <a:t>e  </a:t>
            </a:r>
            <a:r>
              <a:rPr dirty="0" sz="2450" spc="165" b="1">
                <a:latin typeface="Tahoma"/>
                <a:cs typeface="Tahoma"/>
              </a:rPr>
              <a:t>p</a:t>
            </a:r>
            <a:r>
              <a:rPr dirty="0" sz="2450" spc="-25" b="1">
                <a:latin typeface="Tahoma"/>
                <a:cs typeface="Tahoma"/>
              </a:rPr>
              <a:t>r</a:t>
            </a:r>
            <a:r>
              <a:rPr dirty="0" sz="2450" spc="105" b="1">
                <a:latin typeface="Tahoma"/>
                <a:cs typeface="Tahoma"/>
              </a:rPr>
              <a:t>o</a:t>
            </a:r>
            <a:r>
              <a:rPr dirty="0" sz="2450" spc="150" b="1">
                <a:latin typeface="Tahoma"/>
                <a:cs typeface="Tahoma"/>
              </a:rPr>
              <a:t>c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50" b="1">
                <a:latin typeface="Tahoma"/>
                <a:cs typeface="Tahoma"/>
              </a:rPr>
              <a:t>ss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50" b="1">
                <a:latin typeface="Tahoma"/>
                <a:cs typeface="Tahoma"/>
              </a:rPr>
              <a:t>n</a:t>
            </a:r>
            <a:r>
              <a:rPr dirty="0" sz="2450" spc="190" b="1">
                <a:latin typeface="Tahoma"/>
                <a:cs typeface="Tahoma"/>
              </a:rPr>
              <a:t>g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35">
                <a:latin typeface="Verdana"/>
                <a:cs typeface="Verdana"/>
              </a:rPr>
              <a:t>y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  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45">
                <a:latin typeface="Verdana"/>
                <a:cs typeface="Verdana"/>
              </a:rPr>
              <a:t>uat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85">
                <a:latin typeface="Verdana"/>
                <a:cs typeface="Verdana"/>
              </a:rPr>
              <a:t>h 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85">
                <a:latin typeface="Verdana"/>
                <a:cs typeface="Verdana"/>
              </a:rPr>
              <a:t>ms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45">
                <a:latin typeface="Verdana"/>
                <a:cs typeface="Verdana"/>
              </a:rPr>
              <a:t>-  </a:t>
            </a:r>
            <a:r>
              <a:rPr dirty="0" sz="2450" spc="75">
                <a:latin typeface="Verdana"/>
                <a:cs typeface="Verdana"/>
              </a:rPr>
              <a:t>time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ratings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recommendations.</a:t>
            </a:r>
            <a:endParaRPr sz="2450">
              <a:latin typeface="Verdana"/>
              <a:cs typeface="Verdana"/>
            </a:endParaRPr>
          </a:p>
          <a:p>
            <a:pPr algn="r" marL="12700" marR="5080" indent="1602740">
              <a:lnSpc>
                <a:spcPct val="117300"/>
              </a:lnSpc>
              <a:spcBef>
                <a:spcPts val="75"/>
              </a:spcBef>
            </a:pPr>
            <a:r>
              <a:rPr dirty="0" sz="2450" spc="5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uo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nn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0">
                <a:latin typeface="Verdana"/>
                <a:cs typeface="Verdana"/>
              </a:rPr>
              <a:t>gs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27" y="2654250"/>
            <a:ext cx="5955665" cy="13500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650" spc="295">
                <a:solidFill>
                  <a:srgbClr val="000000"/>
                </a:solidFill>
                <a:latin typeface="Trebuchet MS"/>
                <a:cs typeface="Trebuchet MS"/>
              </a:rPr>
              <a:t>Conclusion</a:t>
            </a:r>
            <a:endParaRPr sz="8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02000"/>
              </a:lnSpc>
              <a:spcBef>
                <a:spcPts val="65"/>
              </a:spcBef>
            </a:pPr>
            <a:r>
              <a:rPr dirty="0" spc="-80"/>
              <a:t>In</a:t>
            </a:r>
            <a:r>
              <a:rPr dirty="0" spc="-210"/>
              <a:t> </a:t>
            </a:r>
            <a:r>
              <a:rPr dirty="0" spc="20"/>
              <a:t>conclusion,</a:t>
            </a:r>
            <a:r>
              <a:rPr dirty="0" spc="-210"/>
              <a:t> </a:t>
            </a:r>
            <a:r>
              <a:rPr dirty="0" spc="25"/>
              <a:t>revolutionizing</a:t>
            </a:r>
            <a:r>
              <a:rPr dirty="0" spc="-210"/>
              <a:t> </a:t>
            </a:r>
            <a:r>
              <a:rPr dirty="0" spc="80"/>
              <a:t>IMDb</a:t>
            </a:r>
            <a:r>
              <a:rPr dirty="0" spc="-204"/>
              <a:t> </a:t>
            </a:r>
            <a:r>
              <a:rPr dirty="0" spc="-5"/>
              <a:t>scores</a:t>
            </a:r>
            <a:r>
              <a:rPr dirty="0" spc="-210"/>
              <a:t> </a:t>
            </a:r>
            <a:r>
              <a:rPr dirty="0" spc="75"/>
              <a:t>through</a:t>
            </a:r>
            <a:r>
              <a:rPr dirty="0" spc="-210"/>
              <a:t> </a:t>
            </a:r>
            <a:r>
              <a:rPr dirty="0"/>
              <a:t>innovative </a:t>
            </a:r>
            <a:r>
              <a:rPr dirty="0" spc="-844"/>
              <a:t> </a:t>
            </a:r>
            <a:r>
              <a:rPr dirty="0" spc="65"/>
              <a:t>design </a:t>
            </a:r>
            <a:r>
              <a:rPr dirty="0" spc="85"/>
              <a:t>and </a:t>
            </a:r>
            <a:r>
              <a:rPr dirty="0" spc="25"/>
              <a:t>predictive accuracy </a:t>
            </a:r>
            <a:r>
              <a:rPr dirty="0" spc="35"/>
              <a:t>will </a:t>
            </a:r>
            <a:r>
              <a:rPr dirty="0" spc="20"/>
              <a:t>transform </a:t>
            </a:r>
            <a:r>
              <a:rPr dirty="0" spc="65"/>
              <a:t>the </a:t>
            </a:r>
            <a:r>
              <a:rPr dirty="0" spc="-5"/>
              <a:t>way </a:t>
            </a:r>
            <a:r>
              <a:rPr dirty="0" spc="80"/>
              <a:t>we </a:t>
            </a:r>
            <a:r>
              <a:rPr dirty="0" spc="85"/>
              <a:t> </a:t>
            </a:r>
            <a:r>
              <a:rPr dirty="0" spc="10"/>
              <a:t>e</a:t>
            </a:r>
            <a:r>
              <a:rPr dirty="0" spc="-150"/>
              <a:t>v</a:t>
            </a:r>
            <a:r>
              <a:rPr dirty="0" spc="-15"/>
              <a:t>a</a:t>
            </a:r>
            <a:r>
              <a:rPr dirty="0" spc="-10"/>
              <a:t>l</a:t>
            </a:r>
            <a:r>
              <a:rPr dirty="0" spc="50"/>
              <a:t>ua</a:t>
            </a:r>
            <a:r>
              <a:rPr dirty="0" spc="-20"/>
              <a:t>t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240"/>
              <a:t>m</a:t>
            </a:r>
            <a:r>
              <a:rPr dirty="0" spc="20"/>
              <a:t>o</a:t>
            </a:r>
            <a:r>
              <a:rPr dirty="0" spc="-110"/>
              <a:t>v</a:t>
            </a:r>
            <a:r>
              <a:rPr dirty="0" spc="-10"/>
              <a:t>i</a:t>
            </a:r>
            <a:r>
              <a:rPr dirty="0" spc="35"/>
              <a:t>e</a:t>
            </a:r>
            <a:r>
              <a:rPr dirty="0" spc="-70"/>
              <a:t>s</a:t>
            </a:r>
            <a:r>
              <a:rPr dirty="0" spc="-370"/>
              <a:t>.</a:t>
            </a:r>
            <a:r>
              <a:rPr dirty="0" spc="-215"/>
              <a:t> </a:t>
            </a:r>
            <a:r>
              <a:rPr dirty="0" spc="185"/>
              <a:t>B</a:t>
            </a:r>
            <a:r>
              <a:rPr dirty="0" spc="-110"/>
              <a:t>y</a:t>
            </a:r>
            <a:r>
              <a:rPr dirty="0" spc="-215"/>
              <a:t> </a:t>
            </a:r>
            <a:r>
              <a:rPr dirty="0" spc="-10"/>
              <a:t>l</a:t>
            </a:r>
            <a:r>
              <a:rPr dirty="0" spc="10"/>
              <a:t>e</a:t>
            </a:r>
            <a:r>
              <a:rPr dirty="0" spc="-150"/>
              <a:t>v</a:t>
            </a:r>
            <a:r>
              <a:rPr dirty="0" spc="35"/>
              <a:t>e</a:t>
            </a:r>
            <a:r>
              <a:rPr dirty="0" spc="-80"/>
              <a:t>r</a:t>
            </a:r>
            <a:r>
              <a:rPr dirty="0" spc="-15"/>
              <a:t>a</a:t>
            </a:r>
            <a:r>
              <a:rPr dirty="0" spc="80"/>
              <a:t>gi</a:t>
            </a:r>
            <a:r>
              <a:rPr dirty="0" spc="125"/>
              <a:t>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140"/>
              <a:t>m</a:t>
            </a:r>
            <a:r>
              <a:rPr dirty="0" spc="90"/>
              <a:t>a</a:t>
            </a:r>
            <a:r>
              <a:rPr dirty="0" spc="95"/>
              <a:t>c</a:t>
            </a:r>
            <a:r>
              <a:rPr dirty="0" spc="125"/>
              <a:t>h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0"/>
              <a:t>l</a:t>
            </a:r>
            <a:r>
              <a:rPr dirty="0" spc="-5"/>
              <a:t>e</a:t>
            </a:r>
            <a:r>
              <a:rPr dirty="0" spc="-15"/>
              <a:t>a</a:t>
            </a:r>
            <a:r>
              <a:rPr dirty="0" spc="-75"/>
              <a:t>r</a:t>
            </a:r>
            <a:r>
              <a:rPr dirty="0" spc="125"/>
              <a:t>n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150"/>
              <a:t>d</a:t>
            </a:r>
            <a:r>
              <a:rPr dirty="0" spc="-215"/>
              <a:t> </a:t>
            </a:r>
            <a:r>
              <a:rPr dirty="0" spc="150"/>
              <a:t>d</a:t>
            </a:r>
            <a:r>
              <a:rPr dirty="0" spc="-15"/>
              <a:t>a</a:t>
            </a:r>
            <a:r>
              <a:rPr dirty="0" spc="35"/>
              <a:t>t</a:t>
            </a:r>
            <a:r>
              <a:rPr dirty="0" spc="-10"/>
              <a:t>a  </a:t>
            </a:r>
            <a:r>
              <a:rPr dirty="0" spc="-60"/>
              <a:t>analysis, </a:t>
            </a:r>
            <a:r>
              <a:rPr dirty="0" spc="80"/>
              <a:t>we </a:t>
            </a:r>
            <a:r>
              <a:rPr dirty="0" spc="75"/>
              <a:t>can </a:t>
            </a:r>
            <a:r>
              <a:rPr dirty="0" spc="20"/>
              <a:t>provide </a:t>
            </a:r>
            <a:r>
              <a:rPr dirty="0" spc="-10"/>
              <a:t>users </a:t>
            </a:r>
            <a:r>
              <a:rPr dirty="0" spc="80"/>
              <a:t>with </a:t>
            </a:r>
            <a:r>
              <a:rPr dirty="0" spc="10"/>
              <a:t>reliable </a:t>
            </a:r>
            <a:r>
              <a:rPr dirty="0" spc="45"/>
              <a:t>information </a:t>
            </a:r>
            <a:r>
              <a:rPr dirty="0" spc="85"/>
              <a:t>and </a:t>
            </a:r>
            <a:r>
              <a:rPr dirty="0" spc="-850"/>
              <a:t> </a:t>
            </a:r>
            <a:r>
              <a:rPr dirty="0" spc="35"/>
              <a:t>e</a:t>
            </a:r>
            <a:r>
              <a:rPr dirty="0" spc="125"/>
              <a:t>nh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90"/>
              <a:t>c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35"/>
              <a:t>e</a:t>
            </a:r>
            <a:r>
              <a:rPr dirty="0" spc="-10"/>
              <a:t>i</a:t>
            </a:r>
            <a:r>
              <a:rPr dirty="0" spc="-55"/>
              <a:t>r</a:t>
            </a:r>
            <a:r>
              <a:rPr dirty="0" spc="-215"/>
              <a:t> </a:t>
            </a:r>
            <a:r>
              <a:rPr dirty="0" spc="240"/>
              <a:t>m</a:t>
            </a:r>
            <a:r>
              <a:rPr dirty="0" spc="20"/>
              <a:t>o</a:t>
            </a:r>
            <a:r>
              <a:rPr dirty="0" spc="-110"/>
              <a:t>v</a:t>
            </a:r>
            <a:r>
              <a:rPr dirty="0" spc="-10"/>
              <a:t>i</a:t>
            </a:r>
            <a:r>
              <a:rPr dirty="0" spc="55"/>
              <a:t>e</a:t>
            </a:r>
            <a:r>
              <a:rPr dirty="0" spc="-200"/>
              <a:t>-</a:t>
            </a:r>
            <a:r>
              <a:rPr dirty="0" spc="130"/>
              <a:t>w</a:t>
            </a:r>
            <a:r>
              <a:rPr dirty="0" spc="-15"/>
              <a:t>a</a:t>
            </a:r>
            <a:r>
              <a:rPr dirty="0" spc="-15"/>
              <a:t>t</a:t>
            </a:r>
            <a:r>
              <a:rPr dirty="0" spc="95"/>
              <a:t>c</a:t>
            </a:r>
            <a:r>
              <a:rPr dirty="0" spc="125"/>
              <a:t>h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-5"/>
              <a:t>e</a:t>
            </a:r>
            <a:r>
              <a:rPr dirty="0" spc="-130"/>
              <a:t>x</a:t>
            </a:r>
            <a:r>
              <a:rPr dirty="0" spc="150"/>
              <a:t>p</a:t>
            </a:r>
            <a:r>
              <a:rPr dirty="0" spc="35"/>
              <a:t>e</a:t>
            </a:r>
            <a:r>
              <a:rPr dirty="0" spc="-75"/>
              <a:t>r</a:t>
            </a:r>
            <a:r>
              <a:rPr dirty="0" spc="-10"/>
              <a:t>i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90"/>
              <a:t>c</a:t>
            </a:r>
            <a:r>
              <a:rPr dirty="0" spc="35"/>
              <a:t>e</a:t>
            </a:r>
            <a:r>
              <a:rPr dirty="0" spc="-370"/>
              <a:t>.</a:t>
            </a:r>
            <a:r>
              <a:rPr dirty="0" spc="-215"/>
              <a:t> </a:t>
            </a:r>
            <a:r>
              <a:rPr dirty="0" spc="70"/>
              <a:t>L</a:t>
            </a:r>
            <a:r>
              <a:rPr dirty="0" spc="35"/>
              <a:t>e</a:t>
            </a:r>
            <a:r>
              <a:rPr dirty="0" spc="35"/>
              <a:t>t</a:t>
            </a:r>
            <a:r>
              <a:rPr dirty="0" spc="-160"/>
              <a:t>'</a:t>
            </a:r>
            <a:r>
              <a:rPr dirty="0" spc="-70"/>
              <a:t>s</a:t>
            </a:r>
            <a:r>
              <a:rPr dirty="0" spc="-215"/>
              <a:t> </a:t>
            </a:r>
            <a:r>
              <a:rPr dirty="0" spc="35"/>
              <a:t>e</a:t>
            </a:r>
            <a:r>
              <a:rPr dirty="0" spc="195"/>
              <a:t>mb</a:t>
            </a:r>
            <a:r>
              <a:rPr dirty="0" spc="-80"/>
              <a:t>r</a:t>
            </a:r>
            <a:r>
              <a:rPr dirty="0" spc="-10"/>
              <a:t>a</a:t>
            </a:r>
            <a:r>
              <a:rPr dirty="0" spc="90"/>
              <a:t>c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-10"/>
              <a:t>i</a:t>
            </a:r>
            <a:r>
              <a:rPr dirty="0" spc="-55"/>
              <a:t>s  </a:t>
            </a:r>
            <a:r>
              <a:rPr dirty="0" spc="-5"/>
              <a:t>journey</a:t>
            </a:r>
            <a:r>
              <a:rPr dirty="0" spc="-215"/>
              <a:t> </a:t>
            </a:r>
            <a:r>
              <a:rPr dirty="0" spc="20"/>
              <a:t>of</a:t>
            </a:r>
            <a:r>
              <a:rPr dirty="0" spc="-215"/>
              <a:t> </a:t>
            </a:r>
            <a:r>
              <a:rPr dirty="0" spc="90"/>
              <a:t>change</a:t>
            </a:r>
            <a:r>
              <a:rPr dirty="0" spc="-215"/>
              <a:t> </a:t>
            </a:r>
            <a:r>
              <a:rPr dirty="0" spc="85"/>
              <a:t>and</a:t>
            </a:r>
            <a:r>
              <a:rPr dirty="0" spc="-215"/>
              <a:t> </a:t>
            </a:r>
            <a:r>
              <a:rPr dirty="0" spc="5"/>
              <a:t>create</a:t>
            </a:r>
            <a:r>
              <a:rPr dirty="0" spc="-210"/>
              <a:t> 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60"/>
              <a:t>more</a:t>
            </a:r>
            <a:r>
              <a:rPr dirty="0" spc="-215"/>
              <a:t> </a:t>
            </a:r>
            <a:r>
              <a:rPr dirty="0" spc="60"/>
              <a:t>informed</a:t>
            </a:r>
            <a:r>
              <a:rPr dirty="0" spc="-215"/>
              <a:t> </a:t>
            </a:r>
            <a:r>
              <a:rPr dirty="0" spc="85"/>
              <a:t>and</a:t>
            </a:r>
            <a:r>
              <a:rPr dirty="0" spc="-210"/>
              <a:t> </a:t>
            </a:r>
            <a:r>
              <a:rPr dirty="0"/>
              <a:t>enjoyable </a:t>
            </a:r>
            <a:r>
              <a:rPr dirty="0" spc="-850"/>
              <a:t> </a:t>
            </a:r>
            <a:r>
              <a:rPr dirty="0" spc="240"/>
              <a:t>m</a:t>
            </a:r>
            <a:r>
              <a:rPr dirty="0" spc="20"/>
              <a:t>o</a:t>
            </a:r>
            <a:r>
              <a:rPr dirty="0" spc="-110"/>
              <a:t>v</a:t>
            </a:r>
            <a:r>
              <a:rPr dirty="0" spc="-10"/>
              <a:t>i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35"/>
              <a:t>e</a:t>
            </a:r>
            <a:r>
              <a:rPr dirty="0" spc="90"/>
              <a:t>c</a:t>
            </a:r>
            <a:r>
              <a:rPr dirty="0" spc="60"/>
              <a:t>o</a:t>
            </a:r>
            <a:r>
              <a:rPr dirty="0" spc="-95"/>
              <a:t>s</a:t>
            </a:r>
            <a:r>
              <a:rPr dirty="0" spc="-125"/>
              <a:t>y</a:t>
            </a:r>
            <a:r>
              <a:rPr dirty="0" spc="-70"/>
              <a:t>s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240"/>
              <a:t>m</a:t>
            </a:r>
            <a:r>
              <a:rPr dirty="0" spc="-37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160276"/>
            <a:ext cx="325183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0"/>
              <a:t>Introduction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1062202" y="3211427"/>
            <a:ext cx="5615305" cy="4222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dirty="0" sz="2450" spc="18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2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1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500">
                <a:solidFill>
                  <a:srgbClr val="FFFFFF"/>
                </a:solidFill>
                <a:latin typeface="Verdana"/>
                <a:cs typeface="Verdana"/>
              </a:rPr>
              <a:t>:  </a:t>
            </a:r>
            <a:r>
              <a:rPr dirty="0" sz="2450" spc="-2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FFFFFF"/>
                </a:solidFill>
                <a:latin typeface="Verdana"/>
                <a:cs typeface="Verdana"/>
              </a:rPr>
              <a:t>gn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3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ill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challenges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current </a:t>
            </a:r>
            <a:r>
              <a:rPr dirty="0" sz="2450" spc="-84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225">
                <a:solidFill>
                  <a:srgbClr val="FFFFFF"/>
                </a:solidFill>
                <a:latin typeface="Verdana"/>
                <a:cs typeface="Verdana"/>
              </a:rPr>
              <a:t>MD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2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nh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7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gs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decisions.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264275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80">
                <a:solidFill>
                  <a:srgbClr val="000000"/>
                </a:solidFill>
              </a:rPr>
              <a:t>Current</a:t>
            </a:r>
            <a:r>
              <a:rPr dirty="0" sz="3450" spc="-5">
                <a:solidFill>
                  <a:srgbClr val="000000"/>
                </a:solidFill>
              </a:rPr>
              <a:t> </a:t>
            </a:r>
            <a:r>
              <a:rPr dirty="0" sz="3450" spc="240">
                <a:solidFill>
                  <a:srgbClr val="000000"/>
                </a:solidFill>
              </a:rPr>
              <a:t>IMDb</a:t>
            </a:r>
            <a:r>
              <a:rPr dirty="0" sz="3450">
                <a:solidFill>
                  <a:srgbClr val="000000"/>
                </a:solidFill>
              </a:rPr>
              <a:t> </a:t>
            </a:r>
            <a:r>
              <a:rPr dirty="0" sz="3450" spc="114">
                <a:solidFill>
                  <a:srgbClr val="000000"/>
                </a:solidFill>
              </a:rPr>
              <a:t>Scoring</a:t>
            </a:r>
            <a:r>
              <a:rPr dirty="0" sz="3450" spc="-5">
                <a:solidFill>
                  <a:srgbClr val="000000"/>
                </a:solidFill>
              </a:rPr>
              <a:t> </a:t>
            </a:r>
            <a:r>
              <a:rPr dirty="0" sz="3450" spc="25">
                <a:solidFill>
                  <a:srgbClr val="000000"/>
                </a:solidFill>
              </a:rPr>
              <a:t>System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303010" cy="442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450" spc="20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current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20" b="1">
                <a:latin typeface="Verdana"/>
                <a:cs typeface="Verdana"/>
              </a:rPr>
              <a:t>IMDb</a:t>
            </a:r>
            <a:r>
              <a:rPr dirty="0" sz="2450" spc="-135" b="1">
                <a:latin typeface="Verdana"/>
                <a:cs typeface="Verdana"/>
              </a:rPr>
              <a:t> </a:t>
            </a:r>
            <a:r>
              <a:rPr dirty="0" sz="2450" spc="-70" b="1">
                <a:latin typeface="Verdana"/>
                <a:cs typeface="Verdana"/>
              </a:rPr>
              <a:t>scoring</a:t>
            </a:r>
            <a:r>
              <a:rPr dirty="0" sz="2450" spc="-140" b="1">
                <a:latin typeface="Verdana"/>
                <a:cs typeface="Verdana"/>
              </a:rPr>
              <a:t> </a:t>
            </a:r>
            <a:r>
              <a:rPr dirty="0" sz="2450" spc="-100" b="1">
                <a:latin typeface="Verdana"/>
                <a:cs typeface="Verdana"/>
              </a:rPr>
              <a:t>system</a:t>
            </a:r>
            <a:r>
              <a:rPr dirty="0" sz="2450" spc="-185" b="1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relies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heavily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user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ratings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reviews.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450" spc="170">
                <a:latin typeface="Verdana"/>
                <a:cs typeface="Verdana"/>
              </a:rPr>
              <a:t>H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14">
                <a:latin typeface="Verdana"/>
                <a:cs typeface="Verdana"/>
              </a:rPr>
              <a:t>mi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endParaRPr sz="2450">
              <a:latin typeface="Verdana"/>
              <a:cs typeface="Verdana"/>
            </a:endParaRPr>
          </a:p>
          <a:p>
            <a:pPr marL="12700" marR="125730">
              <a:lnSpc>
                <a:spcPct val="117800"/>
              </a:lnSpc>
              <a:spcBef>
                <a:spcPts val="60"/>
              </a:spcBef>
            </a:pPr>
            <a:r>
              <a:rPr dirty="0" sz="2450" spc="-85" b="1">
                <a:latin typeface="Verdana"/>
                <a:cs typeface="Verdana"/>
              </a:rPr>
              <a:t>subjectivity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-145" b="1">
                <a:latin typeface="Verdana"/>
                <a:cs typeface="Verdana"/>
              </a:rPr>
              <a:t>bias</a:t>
            </a:r>
            <a:r>
              <a:rPr dirty="0" sz="2450" spc="-145">
                <a:latin typeface="Verdana"/>
                <a:cs typeface="Verdana"/>
              </a:rPr>
              <a:t>. </a:t>
            </a:r>
            <a:r>
              <a:rPr dirty="0" sz="2450">
                <a:latin typeface="Verdana"/>
                <a:cs typeface="Verdana"/>
              </a:rPr>
              <a:t>Users </a:t>
            </a:r>
            <a:r>
              <a:rPr dirty="0" sz="2450" spc="35">
                <a:latin typeface="Verdana"/>
                <a:cs typeface="Verdana"/>
              </a:rPr>
              <a:t>often </a:t>
            </a:r>
            <a:r>
              <a:rPr dirty="0" sz="2450" spc="-20">
                <a:latin typeface="Verdana"/>
                <a:cs typeface="Verdana"/>
              </a:rPr>
              <a:t>rate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b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55">
                <a:latin typeface="Verdana"/>
                <a:cs typeface="Verdana"/>
              </a:rPr>
              <a:t>leading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inconsistencies.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Additionally,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0">
                <a:latin typeface="Verdana"/>
                <a:cs typeface="Verdana"/>
              </a:rPr>
              <a:t>ulat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b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55">
                <a:latin typeface="Verdana"/>
                <a:cs typeface="Verdana"/>
              </a:rPr>
              <a:t>groups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affects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overall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accuracy.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We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need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60">
                <a:latin typeface="Verdana"/>
                <a:cs typeface="Verdana"/>
              </a:rPr>
              <a:t>more </a:t>
            </a:r>
            <a:r>
              <a:rPr dirty="0" sz="2450" spc="10">
                <a:latin typeface="Verdana"/>
                <a:cs typeface="Verdana"/>
              </a:rPr>
              <a:t>reliable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10">
                <a:latin typeface="Verdana"/>
                <a:cs typeface="Verdana"/>
              </a:rPr>
              <a:t>objective </a:t>
            </a:r>
            <a:r>
              <a:rPr dirty="0" sz="2450" spc="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50">
                <a:latin typeface="Verdana"/>
                <a:cs typeface="Verdana"/>
              </a:rPr>
              <a:t>o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626618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20">
                <a:solidFill>
                  <a:srgbClr val="000000"/>
                </a:solidFill>
              </a:rPr>
              <a:t>Introducing</a:t>
            </a:r>
            <a:r>
              <a:rPr dirty="0" sz="3300" spc="45">
                <a:solidFill>
                  <a:srgbClr val="000000"/>
                </a:solidFill>
              </a:rPr>
              <a:t> </a:t>
            </a:r>
            <a:r>
              <a:rPr dirty="0" sz="3300" spc="-25">
                <a:solidFill>
                  <a:srgbClr val="000000"/>
                </a:solidFill>
              </a:rPr>
              <a:t>Predictive</a:t>
            </a:r>
            <a:r>
              <a:rPr dirty="0" sz="3300" spc="-85">
                <a:solidFill>
                  <a:srgbClr val="000000"/>
                </a:solidFill>
              </a:rPr>
              <a:t> </a:t>
            </a:r>
            <a:r>
              <a:rPr dirty="0" sz="3300" spc="30">
                <a:solidFill>
                  <a:srgbClr val="000000"/>
                </a:solidFill>
              </a:rPr>
              <a:t>Accuracy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5759450" cy="3460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dirty="0" sz="2450" spc="145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ur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5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10" b="1">
                <a:latin typeface="Verdana"/>
                <a:cs typeface="Verdana"/>
              </a:rPr>
              <a:t>p</a:t>
            </a:r>
            <a:r>
              <a:rPr dirty="0" sz="2450" spc="-180" b="1">
                <a:latin typeface="Verdana"/>
                <a:cs typeface="Verdana"/>
              </a:rPr>
              <a:t>r</a:t>
            </a:r>
            <a:r>
              <a:rPr dirty="0" sz="2450" spc="-70" b="1">
                <a:latin typeface="Verdana"/>
                <a:cs typeface="Verdana"/>
              </a:rPr>
              <a:t>e</a:t>
            </a:r>
            <a:r>
              <a:rPr dirty="0" sz="2450" spc="-5" b="1">
                <a:latin typeface="Verdana"/>
                <a:cs typeface="Verdana"/>
              </a:rPr>
              <a:t>d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35" b="1">
                <a:latin typeface="Verdana"/>
                <a:cs typeface="Verdana"/>
              </a:rPr>
              <a:t>c</a:t>
            </a:r>
            <a:r>
              <a:rPr dirty="0" sz="2450" spc="-40" b="1">
                <a:latin typeface="Verdana"/>
                <a:cs typeface="Verdana"/>
              </a:rPr>
              <a:t>t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155" b="1">
                <a:latin typeface="Verdana"/>
                <a:cs typeface="Verdana"/>
              </a:rPr>
              <a:t>v</a:t>
            </a:r>
            <a:r>
              <a:rPr dirty="0" sz="2450" spc="-70" b="1">
                <a:latin typeface="Verdana"/>
                <a:cs typeface="Verdana"/>
              </a:rPr>
              <a:t>e</a:t>
            </a:r>
            <a:r>
              <a:rPr dirty="0" sz="2450" spc="-140" b="1">
                <a:latin typeface="Verdana"/>
                <a:cs typeface="Verdana"/>
              </a:rPr>
              <a:t> </a:t>
            </a:r>
            <a:r>
              <a:rPr dirty="0" sz="2450" spc="-100" b="1">
                <a:latin typeface="Verdana"/>
                <a:cs typeface="Verdana"/>
              </a:rPr>
              <a:t>a</a:t>
            </a:r>
            <a:r>
              <a:rPr dirty="0" sz="2450" b="1">
                <a:latin typeface="Verdana"/>
                <a:cs typeface="Verdana"/>
              </a:rPr>
              <a:t>c</a:t>
            </a:r>
            <a:r>
              <a:rPr dirty="0" sz="2450" spc="20" b="1">
                <a:latin typeface="Verdana"/>
                <a:cs typeface="Verdana"/>
              </a:rPr>
              <a:t>c</a:t>
            </a:r>
            <a:r>
              <a:rPr dirty="0" sz="2450" spc="-50" b="1">
                <a:latin typeface="Verdana"/>
                <a:cs typeface="Verdana"/>
              </a:rPr>
              <a:t>u</a:t>
            </a:r>
            <a:r>
              <a:rPr dirty="0" sz="2450" spc="-175" b="1">
                <a:latin typeface="Verdana"/>
                <a:cs typeface="Verdana"/>
              </a:rPr>
              <a:t>r</a:t>
            </a:r>
            <a:r>
              <a:rPr dirty="0" sz="2450" spc="-100" b="1">
                <a:latin typeface="Verdana"/>
                <a:cs typeface="Verdana"/>
              </a:rPr>
              <a:t>a</a:t>
            </a:r>
            <a:r>
              <a:rPr dirty="0" sz="2450" b="1">
                <a:latin typeface="Verdana"/>
                <a:cs typeface="Verdana"/>
              </a:rPr>
              <a:t>c</a:t>
            </a:r>
            <a:r>
              <a:rPr dirty="0" sz="2450" spc="-114" b="1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gin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b="1">
                <a:latin typeface="Verdana"/>
                <a:cs typeface="Verdana"/>
              </a:rPr>
              <a:t>m</a:t>
            </a:r>
            <a:r>
              <a:rPr dirty="0" sz="2450" spc="-100" b="1">
                <a:latin typeface="Verdana"/>
                <a:cs typeface="Verdana"/>
              </a:rPr>
              <a:t>a</a:t>
            </a:r>
            <a:r>
              <a:rPr dirty="0" sz="2450" spc="10" b="1">
                <a:latin typeface="Verdana"/>
                <a:cs typeface="Verdana"/>
              </a:rPr>
              <a:t>c</a:t>
            </a:r>
            <a:r>
              <a:rPr dirty="0" sz="2450" spc="-40" b="1">
                <a:latin typeface="Verdana"/>
                <a:cs typeface="Verdana"/>
              </a:rPr>
              <a:t>h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30" b="1">
                <a:latin typeface="Verdana"/>
                <a:cs typeface="Verdana"/>
              </a:rPr>
              <a:t>n</a:t>
            </a:r>
            <a:r>
              <a:rPr dirty="0" sz="2450" spc="-70" b="1">
                <a:latin typeface="Verdana"/>
                <a:cs typeface="Verdana"/>
              </a:rPr>
              <a:t>e</a:t>
            </a:r>
            <a:r>
              <a:rPr dirty="0" sz="2450" spc="-140" b="1">
                <a:latin typeface="Verdana"/>
                <a:cs typeface="Verdana"/>
              </a:rPr>
              <a:t> </a:t>
            </a:r>
            <a:r>
              <a:rPr dirty="0" sz="2450" spc="-95" b="1">
                <a:latin typeface="Verdana"/>
                <a:cs typeface="Verdana"/>
              </a:rPr>
              <a:t>l</a:t>
            </a:r>
            <a:r>
              <a:rPr dirty="0" sz="2450" spc="-110" b="1">
                <a:latin typeface="Verdana"/>
                <a:cs typeface="Verdana"/>
              </a:rPr>
              <a:t>e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-165" b="1">
                <a:latin typeface="Verdana"/>
                <a:cs typeface="Verdana"/>
              </a:rPr>
              <a:t>r</a:t>
            </a:r>
            <a:r>
              <a:rPr dirty="0" sz="2450" spc="-40" b="1">
                <a:latin typeface="Verdana"/>
                <a:cs typeface="Verdana"/>
              </a:rPr>
              <a:t>n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30" b="1">
                <a:latin typeface="Verdana"/>
                <a:cs typeface="Verdana"/>
              </a:rPr>
              <a:t>n</a:t>
            </a:r>
            <a:r>
              <a:rPr dirty="0" sz="2450" spc="15" b="1">
                <a:latin typeface="Verdana"/>
                <a:cs typeface="Verdana"/>
              </a:rPr>
              <a:t>g</a:t>
            </a:r>
            <a:r>
              <a:rPr dirty="0" sz="2450" spc="-190" b="1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go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5" b="1">
                <a:latin typeface="Verdana"/>
                <a:cs typeface="Verdana"/>
              </a:rPr>
              <a:t>d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-40" b="1">
                <a:latin typeface="Verdana"/>
                <a:cs typeface="Verdana"/>
              </a:rPr>
              <a:t>t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-140" b="1">
                <a:latin typeface="Verdana"/>
                <a:cs typeface="Verdana"/>
              </a:rPr>
              <a:t> 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-40" b="1">
                <a:latin typeface="Verdana"/>
                <a:cs typeface="Verdana"/>
              </a:rPr>
              <a:t>n</a:t>
            </a:r>
            <a:r>
              <a:rPr dirty="0" sz="2450" spc="-110" b="1">
                <a:latin typeface="Verdana"/>
                <a:cs typeface="Verdana"/>
              </a:rPr>
              <a:t>a</a:t>
            </a:r>
            <a:r>
              <a:rPr dirty="0" sz="2450" spc="-95" b="1">
                <a:latin typeface="Verdana"/>
                <a:cs typeface="Verdana"/>
              </a:rPr>
              <a:t>l</a:t>
            </a:r>
            <a:r>
              <a:rPr dirty="0" sz="2450" spc="-135" b="1">
                <a:latin typeface="Verdana"/>
                <a:cs typeface="Verdana"/>
              </a:rPr>
              <a:t>y</a:t>
            </a:r>
            <a:r>
              <a:rPr dirty="0" sz="2450" spc="-140" b="1">
                <a:latin typeface="Verdana"/>
                <a:cs typeface="Verdana"/>
              </a:rPr>
              <a:t>s</a:t>
            </a:r>
            <a:r>
              <a:rPr dirty="0" sz="2450" spc="-95" b="1">
                <a:latin typeface="Verdana"/>
                <a:cs typeface="Verdana"/>
              </a:rPr>
              <a:t>i</a:t>
            </a:r>
            <a:r>
              <a:rPr dirty="0" sz="2450" spc="-140" b="1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0">
                <a:latin typeface="Verdana"/>
                <a:cs typeface="Verdana"/>
              </a:rPr>
              <a:t>gs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90">
                <a:latin typeface="Verdana"/>
                <a:cs typeface="Verdana"/>
              </a:rPr>
              <a:t>mat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278245" cy="5854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50" spc="60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650" spc="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50" spc="-16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50" spc="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50" spc="-28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40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650" spc="1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50" spc="16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3650" spc="8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3650" spc="-25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650" spc="-2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650" spc="-16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3650" spc="12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50" spc="5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3650" spc="14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650" spc="-28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50" spc="14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650" spc="114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3650" spc="-434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650" spc="229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650" spc="70">
                <a:solidFill>
                  <a:srgbClr val="000000"/>
                </a:solidFill>
                <a:latin typeface="Trebuchet MS"/>
                <a:cs typeface="Trebuchet MS"/>
              </a:rPr>
              <a:t>na</a:t>
            </a:r>
            <a:r>
              <a:rPr dirty="0" sz="3650" spc="12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3650" spc="-65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3650" spc="16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650" spc="12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650" spc="16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379845" cy="39878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8255">
              <a:lnSpc>
                <a:spcPct val="118200"/>
              </a:lnSpc>
              <a:spcBef>
                <a:spcPts val="70"/>
              </a:spcBef>
            </a:pPr>
            <a:r>
              <a:rPr dirty="0" sz="2450" spc="-85">
                <a:latin typeface="Verdana"/>
                <a:cs typeface="Verdana"/>
              </a:rPr>
              <a:t>To </a:t>
            </a:r>
            <a:r>
              <a:rPr dirty="0" sz="2450" spc="10">
                <a:latin typeface="Verdana"/>
                <a:cs typeface="Verdana"/>
              </a:rPr>
              <a:t>achieve </a:t>
            </a:r>
            <a:r>
              <a:rPr dirty="0" sz="2450" spc="25">
                <a:latin typeface="Verdana"/>
                <a:cs typeface="Verdana"/>
              </a:rPr>
              <a:t>predictive </a:t>
            </a:r>
            <a:r>
              <a:rPr dirty="0" sz="2450" spc="-30">
                <a:latin typeface="Verdana"/>
                <a:cs typeface="Verdana"/>
              </a:rPr>
              <a:t>accuracy, </a:t>
            </a:r>
            <a:r>
              <a:rPr dirty="0" sz="2450" spc="80">
                <a:latin typeface="Verdana"/>
                <a:cs typeface="Verdana"/>
              </a:rPr>
              <a:t>we </a:t>
            </a:r>
            <a:r>
              <a:rPr dirty="0" sz="2450" spc="35">
                <a:latin typeface="Verdana"/>
                <a:cs typeface="Verdana"/>
              </a:rPr>
              <a:t>will </a:t>
            </a:r>
            <a:r>
              <a:rPr dirty="0" sz="2450" spc="40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35">
                <a:latin typeface="Verdana"/>
                <a:cs typeface="Verdana"/>
              </a:rPr>
              <a:t>y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65" b="1">
                <a:latin typeface="Tahoma"/>
                <a:cs typeface="Tahoma"/>
              </a:rPr>
              <a:t>m</a:t>
            </a:r>
            <a:r>
              <a:rPr dirty="0" sz="2450" spc="65" b="1">
                <a:latin typeface="Tahoma"/>
                <a:cs typeface="Tahoma"/>
              </a:rPr>
              <a:t>o</a:t>
            </a:r>
            <a:r>
              <a:rPr dirty="0" sz="2450" spc="60" b="1">
                <a:latin typeface="Tahoma"/>
                <a:cs typeface="Tahoma"/>
              </a:rPr>
              <a:t>v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25" b="1">
                <a:latin typeface="Tahoma"/>
                <a:cs typeface="Tahoma"/>
              </a:rPr>
              <a:t>e</a:t>
            </a:r>
            <a:r>
              <a:rPr dirty="0" sz="2450" spc="-80" b="1">
                <a:latin typeface="Tahoma"/>
                <a:cs typeface="Tahoma"/>
              </a:rPr>
              <a:t>-  </a:t>
            </a:r>
            <a:r>
              <a:rPr dirty="0" sz="2450" spc="-25" b="1">
                <a:latin typeface="Tahoma"/>
                <a:cs typeface="Tahoma"/>
              </a:rPr>
              <a:t>r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5" b="1">
                <a:latin typeface="Tahoma"/>
                <a:cs typeface="Tahoma"/>
              </a:rPr>
              <a:t>l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10" b="1">
                <a:latin typeface="Tahoma"/>
                <a:cs typeface="Tahoma"/>
              </a:rPr>
              <a:t>t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30">
                <a:latin typeface="Verdana"/>
                <a:cs typeface="Verdana"/>
              </a:rPr>
              <a:t>ud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55">
                <a:latin typeface="Verdana"/>
                <a:cs typeface="Verdana"/>
              </a:rPr>
              <a:t>t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85">
                <a:latin typeface="Verdana"/>
                <a:cs typeface="Verdana"/>
              </a:rPr>
              <a:t>w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70">
                <a:latin typeface="Verdana"/>
                <a:cs typeface="Verdana"/>
              </a:rPr>
              <a:t>g</a:t>
            </a:r>
            <a:r>
              <a:rPr dirty="0" sz="2450" spc="2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17300"/>
              </a:lnSpc>
            </a:pP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  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0">
                <a:latin typeface="Verdana"/>
                <a:cs typeface="Verdana"/>
              </a:rPr>
              <a:t>gs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">
                <a:latin typeface="Verdana"/>
                <a:cs typeface="Verdana"/>
              </a:rPr>
              <a:t>f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5">
                <a:latin typeface="Verdana"/>
                <a:cs typeface="Verdana"/>
              </a:rPr>
              <a:t>factors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that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contribute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movie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success.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25">
                <a:latin typeface="Verdana"/>
                <a:cs typeface="Verdana"/>
              </a:rPr>
              <a:t>y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60">
                <a:latin typeface="Verdana"/>
                <a:cs typeface="Verdana"/>
              </a:rPr>
              <a:t>uild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9452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Machine</a:t>
            </a:r>
            <a:r>
              <a:rPr dirty="0" spc="25"/>
              <a:t> Learning</a:t>
            </a:r>
            <a:r>
              <a:rPr dirty="0" spc="30"/>
              <a:t> </a:t>
            </a:r>
            <a:r>
              <a:rPr dirty="0" spc="2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62202" y="3211427"/>
            <a:ext cx="5605780" cy="3841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dirty="0" sz="2450" spc="1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ur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-10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40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9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3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7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11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6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4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9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3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0" b="1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2450" spc="1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-6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7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9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8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2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gs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225">
                <a:solidFill>
                  <a:srgbClr val="FFFFFF"/>
                </a:solidFill>
                <a:latin typeface="Verdana"/>
                <a:cs typeface="Verdana"/>
              </a:rPr>
              <a:t>MD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pd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becomes </a:t>
            </a:r>
            <a:r>
              <a:rPr dirty="0" sz="2450" spc="-45">
                <a:solidFill>
                  <a:srgbClr val="FFFFFF"/>
                </a:solidFill>
                <a:latin typeface="Verdana"/>
                <a:cs typeface="Verdana"/>
              </a:rPr>
              <a:t>available, 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ensuring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3052" y="2370435"/>
            <a:ext cx="276225" cy="2603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269355" cy="608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93235" algn="l"/>
              </a:tabLst>
            </a:pPr>
            <a:r>
              <a:rPr dirty="0" sz="3800" spc="32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800" spc="14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800" spc="125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3800" spc="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3800" spc="14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800" spc="-2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800" spc="12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800" spc="12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800" spc="27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3800" spc="-29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800" spc="-2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3800" spc="16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3800" spc="-30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800" spc="21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800" spc="-37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800" spc="32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80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dirty="0" sz="3800" spc="12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3800" spc="-30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800" spc="21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3800" spc="12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3800" spc="-30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3800" spc="14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3800" spc="-2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3800" spc="-26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endParaRPr sz="3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3052" y="2370435"/>
            <a:ext cx="276225" cy="260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33301" y="3251513"/>
            <a:ext cx="6283325" cy="44259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dirty="0" sz="2450" spc="28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45">
                <a:latin typeface="Verdana"/>
                <a:cs typeface="Verdana"/>
              </a:rPr>
              <a:t>gn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60">
                <a:latin typeface="Verdana"/>
                <a:cs typeface="Verdana"/>
              </a:rPr>
              <a:t>more </a:t>
            </a:r>
            <a:r>
              <a:rPr dirty="0" sz="2450" spc="125" b="1">
                <a:latin typeface="Tahoma"/>
                <a:cs typeface="Tahoma"/>
              </a:rPr>
              <a:t>enhanced </a:t>
            </a:r>
            <a:r>
              <a:rPr dirty="0" sz="2450" spc="80" b="1">
                <a:latin typeface="Tahoma"/>
                <a:cs typeface="Tahoma"/>
              </a:rPr>
              <a:t>experience </a:t>
            </a:r>
            <a:r>
              <a:rPr dirty="0" sz="2450" spc="95">
                <a:latin typeface="Verdana"/>
                <a:cs typeface="Verdana"/>
              </a:rPr>
              <a:t>on </a:t>
            </a:r>
            <a:r>
              <a:rPr dirty="0" sz="2450" spc="-20">
                <a:latin typeface="Verdana"/>
                <a:cs typeface="Verdana"/>
              </a:rPr>
              <a:t>IMDb. </a:t>
            </a:r>
            <a:r>
              <a:rPr dirty="0" sz="2450" spc="-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b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70">
                <a:latin typeface="Verdana"/>
                <a:cs typeface="Verdana"/>
              </a:rPr>
              <a:t>j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65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20" b="1">
                <a:latin typeface="Tahoma"/>
                <a:cs typeface="Tahoma"/>
              </a:rPr>
              <a:t>v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5" b="1">
                <a:latin typeface="Tahoma"/>
                <a:cs typeface="Tahoma"/>
              </a:rPr>
              <a:t>r</a:t>
            </a:r>
            <a:r>
              <a:rPr dirty="0" sz="2450" spc="50" b="1">
                <a:latin typeface="Tahoma"/>
                <a:cs typeface="Tahoma"/>
              </a:rPr>
              <a:t>s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190" b="1">
                <a:latin typeface="Tahoma"/>
                <a:cs typeface="Tahoma"/>
              </a:rPr>
              <a:t>g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140" b="1">
                <a:latin typeface="Tahoma"/>
                <a:cs typeface="Tahoma"/>
              </a:rPr>
              <a:t>n</a:t>
            </a:r>
            <a:r>
              <a:rPr dirty="0" sz="2450" spc="-25" b="1">
                <a:latin typeface="Tahoma"/>
                <a:cs typeface="Tahoma"/>
              </a:rPr>
              <a:t>r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50" b="1">
                <a:latin typeface="Tahoma"/>
                <a:cs typeface="Tahoma"/>
              </a:rPr>
              <a:t>s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d  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85">
                <a:latin typeface="Verdana"/>
                <a:cs typeface="Verdana"/>
              </a:rPr>
              <a:t>ms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45">
                <a:latin typeface="Verdana"/>
                <a:cs typeface="Verdana"/>
              </a:rPr>
              <a:t>gn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85">
                <a:latin typeface="Verdana"/>
                <a:cs typeface="Verdana"/>
              </a:rPr>
              <a:t>h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4511040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57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650" spc="16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650" spc="13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650" spc="145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650" spc="19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650" spc="-22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650" spc="24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650" spc="-25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4650" spc="-5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650" spc="57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650" spc="26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650" spc="13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650" spc="-1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650" spc="-4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650" spc="-22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47703"/>
            <a:ext cx="6373495" cy="45688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60"/>
              </a:spcBef>
            </a:pPr>
            <a:r>
              <a:rPr dirty="0" sz="2300" spc="-8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5">
                <a:latin typeface="Verdana"/>
                <a:cs typeface="Verdana"/>
              </a:rPr>
              <a:t>e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50">
                <a:latin typeface="Verdana"/>
                <a:cs typeface="Verdana"/>
              </a:rPr>
              <a:t>z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270">
                <a:latin typeface="Verdana"/>
                <a:cs typeface="Verdana"/>
              </a:rPr>
              <a:t>I</a:t>
            </a:r>
            <a:r>
              <a:rPr dirty="0" sz="2300" spc="280">
                <a:latin typeface="Verdana"/>
                <a:cs typeface="Verdana"/>
              </a:rPr>
              <a:t>M</a:t>
            </a:r>
            <a:r>
              <a:rPr dirty="0" sz="2300" spc="145">
                <a:latin typeface="Verdana"/>
                <a:cs typeface="Verdana"/>
              </a:rPr>
              <a:t>D</a:t>
            </a:r>
            <a:r>
              <a:rPr dirty="0" sz="2300" spc="140">
                <a:latin typeface="Verdana"/>
                <a:cs typeface="Verdana"/>
              </a:rPr>
              <a:t>b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85">
                <a:latin typeface="Verdana"/>
                <a:cs typeface="Verdana"/>
              </a:rPr>
              <a:t>c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60">
                <a:latin typeface="Verdana"/>
                <a:cs typeface="Verdana"/>
              </a:rPr>
              <a:t>g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90">
                <a:latin typeface="Verdana"/>
                <a:cs typeface="Verdana"/>
              </a:rPr>
              <a:t>s</a:t>
            </a:r>
            <a:r>
              <a:rPr dirty="0" sz="2300" spc="-120">
                <a:latin typeface="Verdana"/>
                <a:cs typeface="Verdana"/>
              </a:rPr>
              <a:t>y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30">
                <a:latin typeface="Verdana"/>
                <a:cs typeface="Verdana"/>
              </a:rPr>
              <a:t>m  </a:t>
            </a:r>
            <a:r>
              <a:rPr dirty="0" sz="2300" spc="160">
                <a:latin typeface="Verdana"/>
                <a:cs typeface="Verdana"/>
              </a:rPr>
              <a:t>w</a:t>
            </a:r>
            <a:r>
              <a:rPr dirty="0" sz="2300" spc="-10">
                <a:latin typeface="Verdana"/>
                <a:cs typeface="Verdana"/>
              </a:rPr>
              <a:t>ill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-35">
                <a:latin typeface="Verdana"/>
                <a:cs typeface="Verdana"/>
              </a:rPr>
              <a:t>a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60">
                <a:latin typeface="Verdana"/>
                <a:cs typeface="Verdana"/>
              </a:rPr>
              <a:t>g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60">
                <a:latin typeface="Verdana"/>
                <a:cs typeface="Verdana"/>
              </a:rPr>
              <a:t>ﬁ</a:t>
            </a:r>
            <a:r>
              <a:rPr dirty="0" sz="2300" spc="110">
                <a:latin typeface="Verdana"/>
                <a:cs typeface="Verdana"/>
              </a:rPr>
              <a:t>c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130">
                <a:latin typeface="Verdana"/>
                <a:cs typeface="Verdana"/>
              </a:rPr>
              <a:t>p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20">
                <a:latin typeface="Verdana"/>
                <a:cs typeface="Verdana"/>
              </a:rPr>
              <a:t>c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25">
                <a:latin typeface="Verdana"/>
                <a:cs typeface="Verdana"/>
              </a:rPr>
              <a:t>o</a:t>
            </a:r>
            <a:r>
              <a:rPr dirty="0" sz="2300" spc="-105">
                <a:latin typeface="Verdana"/>
                <a:cs typeface="Verdana"/>
              </a:rPr>
              <a:t>v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20">
                <a:latin typeface="Verdana"/>
                <a:cs typeface="Verdana"/>
              </a:rPr>
              <a:t>e 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20">
                <a:latin typeface="Verdana"/>
                <a:cs typeface="Verdana"/>
              </a:rPr>
              <a:t>r</a:t>
            </a:r>
            <a:r>
              <a:rPr dirty="0" sz="2300" spc="-185">
                <a:latin typeface="Verdana"/>
                <a:cs typeface="Verdana"/>
              </a:rPr>
              <a:t>y</a:t>
            </a:r>
            <a:r>
              <a:rPr dirty="0" sz="2300" spc="-345">
                <a:latin typeface="Verdana"/>
                <a:cs typeface="Verdana"/>
              </a:rPr>
              <a:t>.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20">
                <a:latin typeface="Verdana"/>
                <a:cs typeface="Verdana"/>
              </a:rPr>
              <a:t>F</a:t>
            </a:r>
            <a:r>
              <a:rPr dirty="0" sz="2300" spc="-10">
                <a:latin typeface="Verdana"/>
                <a:cs typeface="Verdana"/>
              </a:rPr>
              <a:t>il</a:t>
            </a:r>
            <a:r>
              <a:rPr dirty="0" sz="2300" spc="225">
                <a:latin typeface="Verdana"/>
                <a:cs typeface="Verdana"/>
              </a:rPr>
              <a:t>mm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5">
                <a:latin typeface="Verdana"/>
                <a:cs typeface="Verdana"/>
              </a:rPr>
              <a:t>k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60">
                <a:latin typeface="Verdana"/>
                <a:cs typeface="Verdana"/>
              </a:rPr>
              <a:t>r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60">
                <a:latin typeface="Verdana"/>
                <a:cs typeface="Verdana"/>
              </a:rPr>
              <a:t>w</a:t>
            </a:r>
            <a:r>
              <a:rPr dirty="0" sz="2300" spc="-10">
                <a:latin typeface="Verdana"/>
                <a:cs typeface="Verdana"/>
              </a:rPr>
              <a:t>ill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85">
                <a:latin typeface="Verdana"/>
                <a:cs typeface="Verdana"/>
              </a:rPr>
              <a:t>c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20">
                <a:latin typeface="Verdana"/>
                <a:cs typeface="Verdana"/>
              </a:rPr>
              <a:t>e 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85">
                <a:latin typeface="Verdana"/>
                <a:cs typeface="Verdana"/>
              </a:rPr>
              <a:t>c</a:t>
            </a:r>
            <a:r>
              <a:rPr dirty="0" sz="2300" spc="110">
                <a:latin typeface="Verdana"/>
                <a:cs typeface="Verdana"/>
              </a:rPr>
              <a:t>c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-75">
                <a:latin typeface="Verdana"/>
                <a:cs typeface="Verdana"/>
              </a:rPr>
              <a:t>r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f</a:t>
            </a:r>
            <a:r>
              <a:rPr dirty="0" sz="2300" spc="30">
                <a:latin typeface="Verdana"/>
                <a:cs typeface="Verdana"/>
              </a:rPr>
              <a:t>ee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130">
                <a:latin typeface="Verdana"/>
                <a:cs typeface="Verdana"/>
              </a:rPr>
              <a:t>b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90">
                <a:latin typeface="Verdana"/>
                <a:cs typeface="Verdana"/>
              </a:rPr>
              <a:t>c</a:t>
            </a:r>
            <a:r>
              <a:rPr dirty="0" sz="2300" spc="35">
                <a:latin typeface="Verdana"/>
                <a:cs typeface="Verdana"/>
              </a:rPr>
              <a:t>k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50">
                <a:latin typeface="Verdana"/>
                <a:cs typeface="Verdana"/>
              </a:rPr>
              <a:t>r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25">
                <a:latin typeface="Verdana"/>
                <a:cs typeface="Verdana"/>
              </a:rPr>
              <a:t>w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55">
                <a:latin typeface="Verdana"/>
                <a:cs typeface="Verdana"/>
              </a:rPr>
              <a:t>k</a:t>
            </a:r>
            <a:r>
              <a:rPr dirty="0" sz="2300" spc="-345">
                <a:latin typeface="Verdana"/>
                <a:cs typeface="Verdana"/>
              </a:rPr>
              <a:t>,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ll</a:t>
            </a:r>
            <a:r>
              <a:rPr dirty="0" sz="2300" spc="25">
                <a:latin typeface="Verdana"/>
                <a:cs typeface="Verdana"/>
              </a:rPr>
              <a:t>o</a:t>
            </a:r>
            <a:r>
              <a:rPr dirty="0" sz="2300" spc="160">
                <a:latin typeface="Verdana"/>
                <a:cs typeface="Verdana"/>
              </a:rPr>
              <a:t>w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10">
                <a:latin typeface="Verdana"/>
                <a:cs typeface="Verdana"/>
              </a:rPr>
              <a:t>g  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14">
                <a:latin typeface="Verdana"/>
                <a:cs typeface="Verdana"/>
              </a:rPr>
              <a:t>h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t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5">
                <a:latin typeface="Verdana"/>
                <a:cs typeface="Verdana"/>
              </a:rPr>
              <a:t>k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85">
                <a:latin typeface="Verdana"/>
                <a:cs typeface="Verdana"/>
              </a:rPr>
              <a:t>c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65">
                <a:latin typeface="Verdana"/>
                <a:cs typeface="Verdana"/>
              </a:rPr>
              <a:t>ss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20">
                <a:latin typeface="Verdana"/>
                <a:cs typeface="Verdana"/>
              </a:rPr>
              <a:t>r</a:t>
            </a:r>
            <a:r>
              <a:rPr dirty="0" sz="2300" spc="-105">
                <a:latin typeface="Verdana"/>
                <a:cs typeface="Verdana"/>
              </a:rPr>
              <a:t>y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140">
                <a:latin typeface="Verdana"/>
                <a:cs typeface="Verdana"/>
              </a:rPr>
              <a:t>p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25">
                <a:latin typeface="Verdana"/>
                <a:cs typeface="Verdana"/>
              </a:rPr>
              <a:t>o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50">
                <a:latin typeface="Verdana"/>
                <a:cs typeface="Verdana"/>
              </a:rPr>
              <a:t>s 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10">
                <a:latin typeface="Verdana"/>
                <a:cs typeface="Verdana"/>
              </a:rPr>
              <a:t>c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-5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85">
                <a:latin typeface="Verdana"/>
                <a:cs typeface="Verdana"/>
              </a:rPr>
              <a:t>c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50">
                <a:latin typeface="Verdana"/>
                <a:cs typeface="Verdana"/>
              </a:rPr>
              <a:t>f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20">
                <a:latin typeface="Verdana"/>
                <a:cs typeface="Verdana"/>
              </a:rPr>
              <a:t>c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345">
                <a:latin typeface="Verdana"/>
                <a:cs typeface="Verdana"/>
              </a:rPr>
              <a:t>.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45">
                <a:latin typeface="Verdana"/>
                <a:cs typeface="Verdana"/>
              </a:rPr>
              <a:t>S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50">
                <a:latin typeface="Verdana"/>
                <a:cs typeface="Verdana"/>
              </a:rPr>
              <a:t>s  </a:t>
            </a:r>
            <a:r>
              <a:rPr dirty="0" sz="2300" spc="110">
                <a:latin typeface="Verdana"/>
                <a:cs typeface="Verdana"/>
              </a:rPr>
              <a:t>c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5">
                <a:latin typeface="Verdana"/>
                <a:cs typeface="Verdana"/>
              </a:rPr>
              <a:t>k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50">
                <a:latin typeface="Verdana"/>
                <a:cs typeface="Verdana"/>
              </a:rPr>
              <a:t>f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70">
                <a:latin typeface="Verdana"/>
                <a:cs typeface="Verdana"/>
              </a:rPr>
              <a:t>r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10">
                <a:latin typeface="Verdana"/>
                <a:cs typeface="Verdana"/>
              </a:rPr>
              <a:t>c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65">
                <a:latin typeface="Verdana"/>
                <a:cs typeface="Verdana"/>
              </a:rPr>
              <a:t>s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25">
                <a:latin typeface="Verdana"/>
                <a:cs typeface="Verdana"/>
              </a:rPr>
              <a:t>o</a:t>
            </a:r>
            <a:r>
              <a:rPr dirty="0" sz="2300" spc="-105">
                <a:latin typeface="Verdana"/>
                <a:cs typeface="Verdana"/>
              </a:rPr>
              <a:t>v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20">
                <a:latin typeface="Verdana"/>
                <a:cs typeface="Verdana"/>
              </a:rPr>
              <a:t>e  </a:t>
            </a:r>
            <a:r>
              <a:rPr dirty="0" sz="2300" spc="-5">
                <a:latin typeface="Verdana"/>
                <a:cs typeface="Verdana"/>
              </a:rPr>
              <a:t>investments,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70">
                <a:latin typeface="Verdana"/>
                <a:cs typeface="Verdana"/>
              </a:rPr>
              <a:t>reducing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55">
                <a:latin typeface="Verdana"/>
                <a:cs typeface="Verdana"/>
              </a:rPr>
              <a:t>ﬁnancial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95">
                <a:latin typeface="Verdana"/>
                <a:cs typeface="Verdana"/>
              </a:rPr>
              <a:t>risks.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300" spc="-55">
                <a:latin typeface="Verdana"/>
                <a:cs typeface="Verdana"/>
              </a:rPr>
              <a:t>Overall,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the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25">
                <a:latin typeface="Verdana"/>
                <a:cs typeface="Verdana"/>
              </a:rPr>
              <a:t>industry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35">
                <a:latin typeface="Verdana"/>
                <a:cs typeface="Verdana"/>
              </a:rPr>
              <a:t>will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85">
                <a:latin typeface="Verdana"/>
                <a:cs typeface="Verdana"/>
              </a:rPr>
              <a:t>beneﬁt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90">
                <a:latin typeface="Verdana"/>
                <a:cs typeface="Verdana"/>
              </a:rPr>
              <a:t>from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endParaRPr sz="2300">
              <a:latin typeface="Verdana"/>
              <a:cs typeface="Verdana"/>
            </a:endParaRPr>
          </a:p>
          <a:p>
            <a:pPr marL="12700" marR="704850">
              <a:lnSpc>
                <a:spcPct val="116799"/>
              </a:lnSpc>
              <a:spcBef>
                <a:spcPts val="80"/>
              </a:spcBef>
            </a:pPr>
            <a:r>
              <a:rPr dirty="0" sz="2300" spc="225">
                <a:latin typeface="Verdana"/>
                <a:cs typeface="Verdana"/>
              </a:rPr>
              <a:t>m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85">
                <a:latin typeface="Verdana"/>
                <a:cs typeface="Verdana"/>
              </a:rPr>
              <a:t>r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10">
                <a:latin typeface="Verdana"/>
                <a:cs typeface="Verdana"/>
              </a:rPr>
              <a:t>li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40">
                <a:latin typeface="Verdana"/>
                <a:cs typeface="Verdana"/>
              </a:rPr>
              <a:t>b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114">
                <a:latin typeface="Verdana"/>
                <a:cs typeface="Verdana"/>
              </a:rPr>
              <a:t>n</a:t>
            </a:r>
            <a:r>
              <a:rPr dirty="0" sz="2300" spc="140">
                <a:latin typeface="Verdana"/>
                <a:cs typeface="Verdana"/>
              </a:rPr>
              <a:t>d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140">
                <a:latin typeface="Verdana"/>
                <a:cs typeface="Verdana"/>
              </a:rPr>
              <a:t>b</a:t>
            </a:r>
            <a:r>
              <a:rPr dirty="0" sz="2300" spc="-155">
                <a:latin typeface="Verdana"/>
                <a:cs typeface="Verdana"/>
              </a:rPr>
              <a:t>j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120">
                <a:latin typeface="Verdana"/>
                <a:cs typeface="Verdana"/>
              </a:rPr>
              <a:t>c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-140">
                <a:latin typeface="Verdana"/>
                <a:cs typeface="Verdana"/>
              </a:rPr>
              <a:t>v</a:t>
            </a:r>
            <a:r>
              <a:rPr dirty="0" sz="2300" spc="30">
                <a:latin typeface="Verdana"/>
                <a:cs typeface="Verdana"/>
              </a:rPr>
              <a:t>e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5">
                <a:latin typeface="Verdana"/>
                <a:cs typeface="Verdana"/>
              </a:rPr>
              <a:t>e</a:t>
            </a:r>
            <a:r>
              <a:rPr dirty="0" sz="2300" spc="-145">
                <a:latin typeface="Verdana"/>
                <a:cs typeface="Verdana"/>
              </a:rPr>
              <a:t>v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-10">
                <a:latin typeface="Verdana"/>
                <a:cs typeface="Verdana"/>
              </a:rPr>
              <a:t>l</a:t>
            </a:r>
            <a:r>
              <a:rPr dirty="0" sz="2300" spc="105">
                <a:latin typeface="Verdana"/>
                <a:cs typeface="Verdana"/>
              </a:rPr>
              <a:t>u</a:t>
            </a:r>
            <a:r>
              <a:rPr dirty="0" sz="2300" spc="-10">
                <a:latin typeface="Verdana"/>
                <a:cs typeface="Verdana"/>
              </a:rPr>
              <a:t>a</a:t>
            </a:r>
            <a:r>
              <a:rPr dirty="0" sz="2300" spc="35">
                <a:latin typeface="Verdana"/>
                <a:cs typeface="Verdana"/>
              </a:rPr>
              <a:t>t</a:t>
            </a:r>
            <a:r>
              <a:rPr dirty="0" sz="2300" spc="-10">
                <a:latin typeface="Verdana"/>
                <a:cs typeface="Verdana"/>
              </a:rPr>
              <a:t>i</a:t>
            </a:r>
            <a:r>
              <a:rPr dirty="0" sz="2300" spc="60">
                <a:latin typeface="Verdana"/>
                <a:cs typeface="Verdana"/>
              </a:rPr>
              <a:t>o</a:t>
            </a:r>
            <a:r>
              <a:rPr dirty="0" sz="2300" spc="80">
                <a:latin typeface="Verdana"/>
                <a:cs typeface="Verdana"/>
              </a:rPr>
              <a:t>n  </a:t>
            </a:r>
            <a:r>
              <a:rPr dirty="0" sz="2300" spc="-55">
                <a:latin typeface="Verdana"/>
                <a:cs typeface="Verdana"/>
              </a:rPr>
              <a:t>system.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2275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3325"/>
              </a:spcBef>
            </a:pPr>
            <a:r>
              <a:rPr dirty="0" sz="4350" spc="35"/>
              <a:t>Challenges</a:t>
            </a:r>
            <a:r>
              <a:rPr dirty="0" sz="4350" spc="50"/>
              <a:t> </a:t>
            </a:r>
            <a:r>
              <a:rPr dirty="0" sz="4350" spc="-10"/>
              <a:t>and</a:t>
            </a:r>
            <a:r>
              <a:rPr dirty="0" sz="4350" spc="55"/>
              <a:t> </a:t>
            </a:r>
            <a:r>
              <a:rPr dirty="0" sz="4350" spc="25"/>
              <a:t>Considerations</a:t>
            </a:r>
            <a:endParaRPr sz="4350"/>
          </a:p>
        </p:txBody>
      </p:sp>
      <p:sp>
        <p:nvSpPr>
          <p:cNvPr id="4" name="object 4"/>
          <p:cNvSpPr txBox="1"/>
          <p:nvPr/>
        </p:nvSpPr>
        <p:spPr>
          <a:xfrm>
            <a:off x="9329984" y="3393156"/>
            <a:ext cx="7705725" cy="354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7300"/>
              </a:lnSpc>
              <a:spcBef>
                <a:spcPts val="95"/>
              </a:spcBef>
            </a:pPr>
            <a:r>
              <a:rPr dirty="0" sz="2450" spc="70">
                <a:latin typeface="Verdana"/>
                <a:cs typeface="Verdana"/>
              </a:rPr>
              <a:t>Implementing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new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scoring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system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comes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with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dd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ga</a:t>
            </a:r>
            <a:r>
              <a:rPr dirty="0" sz="2450" spc="-10">
                <a:latin typeface="Verdana"/>
                <a:cs typeface="Verdana"/>
              </a:rPr>
              <a:t>r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65" b="1">
                <a:latin typeface="Tahoma"/>
                <a:cs typeface="Tahoma"/>
              </a:rPr>
              <a:t>p</a:t>
            </a:r>
            <a:r>
              <a:rPr dirty="0" sz="2450" spc="-10" b="1">
                <a:latin typeface="Tahoma"/>
                <a:cs typeface="Tahoma"/>
              </a:rPr>
              <a:t>r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15" b="1">
                <a:latin typeface="Tahoma"/>
                <a:cs typeface="Tahoma"/>
              </a:rPr>
              <a:t>v</a:t>
            </a:r>
            <a:r>
              <a:rPr dirty="0" sz="2450" spc="70" b="1">
                <a:latin typeface="Tahoma"/>
                <a:cs typeface="Tahoma"/>
              </a:rPr>
              <a:t>a</a:t>
            </a:r>
            <a:r>
              <a:rPr dirty="0" sz="2450" spc="150" b="1">
                <a:latin typeface="Tahoma"/>
                <a:cs typeface="Tahoma"/>
              </a:rPr>
              <a:t>c</a:t>
            </a:r>
            <a:r>
              <a:rPr dirty="0" sz="2450" spc="65" b="1">
                <a:latin typeface="Tahoma"/>
                <a:cs typeface="Tahoma"/>
              </a:rPr>
              <a:t>y</a:t>
            </a:r>
            <a:r>
              <a:rPr dirty="0" sz="2450" spc="-70" b="1">
                <a:latin typeface="Tahoma"/>
                <a:cs typeface="Tahom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 b="1">
                <a:latin typeface="Tahoma"/>
                <a:cs typeface="Tahoma"/>
              </a:rPr>
              <a:t>d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55" b="1">
                <a:latin typeface="Tahoma"/>
                <a:cs typeface="Tahoma"/>
              </a:rPr>
              <a:t>t</a:t>
            </a:r>
            <a:r>
              <a:rPr dirty="0" sz="2450" spc="60" b="1">
                <a:latin typeface="Tahoma"/>
                <a:cs typeface="Tahoma"/>
              </a:rPr>
              <a:t>a</a:t>
            </a:r>
            <a:r>
              <a:rPr dirty="0" sz="2450" spc="-20" b="1">
                <a:latin typeface="Tahoma"/>
                <a:cs typeface="Tahoma"/>
              </a:rPr>
              <a:t> </a:t>
            </a:r>
            <a:r>
              <a:rPr dirty="0" sz="2450" spc="50" b="1">
                <a:latin typeface="Tahoma"/>
                <a:cs typeface="Tahoma"/>
              </a:rPr>
              <a:t>s</a:t>
            </a:r>
            <a:r>
              <a:rPr dirty="0" sz="2450" spc="105" b="1">
                <a:latin typeface="Tahoma"/>
                <a:cs typeface="Tahoma"/>
              </a:rPr>
              <a:t>e</a:t>
            </a:r>
            <a:r>
              <a:rPr dirty="0" sz="2450" spc="170" b="1">
                <a:latin typeface="Tahoma"/>
                <a:cs typeface="Tahoma"/>
              </a:rPr>
              <a:t>c</a:t>
            </a:r>
            <a:r>
              <a:rPr dirty="0" sz="2450" spc="130" b="1">
                <a:latin typeface="Tahoma"/>
                <a:cs typeface="Tahoma"/>
              </a:rPr>
              <a:t>u</a:t>
            </a:r>
            <a:r>
              <a:rPr dirty="0" sz="2450" spc="-10" b="1">
                <a:latin typeface="Tahoma"/>
                <a:cs typeface="Tahoma"/>
              </a:rPr>
              <a:t>r</a:t>
            </a:r>
            <a:r>
              <a:rPr dirty="0" sz="2450" spc="5" b="1">
                <a:latin typeface="Tahoma"/>
                <a:cs typeface="Tahoma"/>
              </a:rPr>
              <a:t>i</a:t>
            </a:r>
            <a:r>
              <a:rPr dirty="0" sz="2450" spc="30" b="1">
                <a:latin typeface="Tahoma"/>
                <a:cs typeface="Tahoma"/>
              </a:rPr>
              <a:t>t</a:t>
            </a:r>
            <a:r>
              <a:rPr dirty="0" sz="2450" spc="65" b="1">
                <a:latin typeface="Tahoma"/>
                <a:cs typeface="Tahom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algn="ctr" marL="157480" marR="149860">
              <a:lnSpc>
                <a:spcPct val="117300"/>
              </a:lnSpc>
              <a:spcBef>
                <a:spcPts val="75"/>
              </a:spcBef>
            </a:pPr>
            <a:r>
              <a:rPr dirty="0" sz="2450">
                <a:latin typeface="Verdana"/>
                <a:cs typeface="Verdana"/>
              </a:rPr>
              <a:t>Transparency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algorithm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is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crucial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gain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55">
                <a:latin typeface="Verdana"/>
                <a:cs typeface="Verdana"/>
              </a:rPr>
              <a:t>t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5">
                <a:latin typeface="Verdana"/>
                <a:cs typeface="Verdana"/>
              </a:rPr>
              <a:t>mu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95">
                <a:latin typeface="Verdana"/>
                <a:cs typeface="Verdana"/>
              </a:rPr>
              <a:t>model </a:t>
            </a:r>
            <a:r>
              <a:rPr dirty="0" sz="2450" spc="30">
                <a:latin typeface="Verdana"/>
                <a:cs typeface="Verdana"/>
              </a:rPr>
              <a:t>remains </a:t>
            </a:r>
            <a:r>
              <a:rPr dirty="0" sz="2450" spc="100" b="1">
                <a:latin typeface="Tahoma"/>
                <a:cs typeface="Tahoma"/>
              </a:rPr>
              <a:t>unbiased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15" b="1">
                <a:latin typeface="Tahoma"/>
                <a:cs typeface="Tahoma"/>
              </a:rPr>
              <a:t>fair </a:t>
            </a:r>
            <a:r>
              <a:rPr dirty="0" sz="2450" spc="55">
                <a:latin typeface="Verdana"/>
                <a:cs typeface="Verdana"/>
              </a:rPr>
              <a:t>in </a:t>
            </a:r>
            <a:r>
              <a:rPr dirty="0" sz="2450" spc="-15">
                <a:latin typeface="Verdana"/>
                <a:cs typeface="Verdana"/>
              </a:rPr>
              <a:t>its </a:t>
            </a:r>
            <a:r>
              <a:rPr dirty="0" sz="2450" spc="-10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predictions, </a:t>
            </a:r>
            <a:r>
              <a:rPr dirty="0" sz="2450" spc="35">
                <a:latin typeface="Verdana"/>
                <a:cs typeface="Verdana"/>
              </a:rPr>
              <a:t>avoiding </a:t>
            </a:r>
            <a:r>
              <a:rPr dirty="0" sz="2450" spc="-10">
                <a:latin typeface="Verdana"/>
                <a:cs typeface="Verdana"/>
              </a:rPr>
              <a:t>any </a:t>
            </a:r>
            <a:r>
              <a:rPr dirty="0" sz="2450" spc="45">
                <a:latin typeface="Verdana"/>
                <a:cs typeface="Verdana"/>
              </a:rPr>
              <a:t>discrimination </a:t>
            </a:r>
            <a:r>
              <a:rPr dirty="0" sz="2450" spc="5">
                <a:latin typeface="Verdana"/>
                <a:cs typeface="Verdana"/>
              </a:rPr>
              <a:t>or </a:t>
            </a:r>
            <a:r>
              <a:rPr dirty="0" sz="2450" spc="1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favoritism.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2023-10-09T13:52:10Z</dcterms:created>
  <dcterms:modified xsi:type="dcterms:W3CDTF">2023-10-09T13:52:10Z</dcterms:modified>
</cp:coreProperties>
</file>