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91" r:id="rId5"/>
    <p:sldId id="259" r:id="rId6"/>
    <p:sldId id="260" r:id="rId7"/>
    <p:sldId id="261" r:id="rId8"/>
    <p:sldId id="262" r:id="rId9"/>
    <p:sldId id="264" r:id="rId10"/>
    <p:sldId id="265" r:id="rId11"/>
    <p:sldId id="285" r:id="rId12"/>
    <p:sldId id="286" r:id="rId13"/>
    <p:sldId id="273" r:id="rId14"/>
    <p:sldId id="281" r:id="rId15"/>
    <p:sldId id="282" r:id="rId16"/>
    <p:sldId id="292" r:id="rId17"/>
    <p:sldId id="284" r:id="rId18"/>
    <p:sldId id="28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607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119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31733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D18F2-D675-4087-A1A1-59A3FFBB6B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D18F2-D675-4087-A1A1-59A3FFBB6B37}"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788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D18F2-D675-4087-A1A1-59A3FFBB6B37}"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002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D18F2-D675-4087-A1A1-59A3FFBB6B37}"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599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7D18F2-D675-4087-A1A1-59A3FFBB6B37}" type="datetimeFigureOut">
              <a:rPr lang="en-IN" smtClean="0"/>
              <a:t>25-08-2022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8925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7D18F2-D675-4087-A1A1-59A3FFBB6B37}" type="datetimeFigureOut">
              <a:rPr lang="en-IN" smtClean="0"/>
              <a:t>25-08-2022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6A58A-94AE-47D3-AB4D-A22D23FA87E0}" type="slidenum">
              <a:rPr lang="en-IN" smtClean="0"/>
              <a:t>‹#›</a:t>
            </a:fld>
            <a:endParaRPr lang="en-IN"/>
          </a:p>
        </p:txBody>
      </p:sp>
    </p:spTree>
    <p:extLst>
      <p:ext uri="{BB962C8B-B14F-4D97-AF65-F5344CB8AC3E}">
        <p14:creationId xmlns:p14="http://schemas.microsoft.com/office/powerpoint/2010/main" val="8389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D18F2-D675-4087-A1A1-59A3FFBB6B37}"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2111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7D18F2-D675-4087-A1A1-59A3FFBB6B37}" type="datetimeFigureOut">
              <a:rPr lang="en-IN" smtClean="0"/>
              <a:t>25-08-2022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6A58A-94AE-47D3-AB4D-A22D23FA87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46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flipkar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flipkar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1A3EA9-CCA2-000F-31EB-4D4C1511CFBE}"/>
              </a:ext>
            </a:extLst>
          </p:cNvPr>
          <p:cNvSpPr/>
          <p:nvPr/>
        </p:nvSpPr>
        <p:spPr>
          <a:xfrm>
            <a:off x="7140540" y="4184623"/>
            <a:ext cx="4263776" cy="523220"/>
          </a:xfrm>
          <a:prstGeom prst="rect">
            <a:avLst/>
          </a:prstGeom>
          <a:noFill/>
        </p:spPr>
        <p:txBody>
          <a:bodyPr wrap="square" lIns="91440" tIns="45720" rIns="91440" bIns="45720">
            <a:spAutoFit/>
          </a:bodyPr>
          <a:lstStyle/>
          <a:p>
            <a:pPr algn="ctr"/>
            <a:r>
              <a:rPr lang="en-US" sz="2800" dirty="0">
                <a:ln w="0"/>
                <a:solidFill>
                  <a:srgbClr val="FF0000"/>
                </a:solidFill>
              </a:rPr>
              <a:t>Submitted by,</a:t>
            </a:r>
            <a:endParaRPr lang="en-US" sz="2800" b="0" cap="none" spc="0" dirty="0">
              <a:ln w="0"/>
              <a:solidFill>
                <a:srgbClr val="FF0000"/>
              </a:solidFill>
              <a:effectLst/>
            </a:endParaRPr>
          </a:p>
        </p:txBody>
      </p:sp>
      <p:sp>
        <p:nvSpPr>
          <p:cNvPr id="7" name="Rectangle 6">
            <a:extLst>
              <a:ext uri="{FF2B5EF4-FFF2-40B4-BE49-F238E27FC236}">
                <a16:creationId xmlns:a16="http://schemas.microsoft.com/office/drawing/2014/main" id="{65D50FCE-E125-0620-FF8C-45B458F7842C}"/>
              </a:ext>
            </a:extLst>
          </p:cNvPr>
          <p:cNvSpPr/>
          <p:nvPr/>
        </p:nvSpPr>
        <p:spPr>
          <a:xfrm>
            <a:off x="8149050" y="4692431"/>
            <a:ext cx="2715935" cy="523220"/>
          </a:xfrm>
          <a:prstGeom prst="rect">
            <a:avLst/>
          </a:prstGeom>
          <a:noFill/>
        </p:spPr>
        <p:txBody>
          <a:bodyPr wrap="none" lIns="91440" tIns="45720" rIns="91440" bIns="45720">
            <a:spAutoFit/>
          </a:bodyPr>
          <a:lstStyle/>
          <a:p>
            <a:pPr algn="ctr"/>
            <a:r>
              <a:rPr lang="en-US" sz="2800" dirty="0">
                <a:ln w="0"/>
                <a:solidFill>
                  <a:srgbClr val="FF0000"/>
                </a:solidFill>
              </a:rPr>
              <a:t>Poovarasi Vijayan</a:t>
            </a:r>
            <a:endParaRPr lang="en-US" sz="2800" b="0" cap="none" spc="0" dirty="0">
              <a:ln w="0"/>
              <a:solidFill>
                <a:srgbClr val="FF0000"/>
              </a:solidFill>
              <a:effectLst/>
            </a:endParaRPr>
          </a:p>
        </p:txBody>
      </p:sp>
      <p:sp>
        <p:nvSpPr>
          <p:cNvPr id="8" name="Rectangle 7">
            <a:extLst>
              <a:ext uri="{FF2B5EF4-FFF2-40B4-BE49-F238E27FC236}">
                <a16:creationId xmlns:a16="http://schemas.microsoft.com/office/drawing/2014/main" id="{131AAE91-8FC3-B0FA-8E93-7A21DD9B0282}"/>
              </a:ext>
            </a:extLst>
          </p:cNvPr>
          <p:cNvSpPr/>
          <p:nvPr/>
        </p:nvSpPr>
        <p:spPr>
          <a:xfrm>
            <a:off x="2045381" y="2087750"/>
            <a:ext cx="8245079"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Rate</a:t>
            </a:r>
            <a:r>
              <a:rPr lang="en-US" sz="6600" b="1" cap="none" spc="0" dirty="0">
                <a:ln/>
                <a:solidFill>
                  <a:schemeClr val="accent3"/>
                </a:solidFill>
                <a:effectLst/>
              </a:rPr>
              <a:t> Prediction Project</a:t>
            </a:r>
            <a:endParaRPr lang="en-IN" sz="6600" b="1" cap="none" spc="0" dirty="0">
              <a:ln/>
              <a:solidFill>
                <a:schemeClr val="accent3"/>
              </a:solidFill>
              <a:effectLst/>
            </a:endParaRPr>
          </a:p>
        </p:txBody>
      </p:sp>
    </p:spTree>
    <p:extLst>
      <p:ext uri="{BB962C8B-B14F-4D97-AF65-F5344CB8AC3E}">
        <p14:creationId xmlns:p14="http://schemas.microsoft.com/office/powerpoint/2010/main" val="350977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61DC-32DF-0625-3E4E-B47A35161DF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9" name="TextBox 8">
            <a:extLst>
              <a:ext uri="{FF2B5EF4-FFF2-40B4-BE49-F238E27FC236}">
                <a16:creationId xmlns:a16="http://schemas.microsoft.com/office/drawing/2014/main" id="{F42512CE-7252-42A3-8E1D-69D17B849A3F}"/>
              </a:ext>
            </a:extLst>
          </p:cNvPr>
          <p:cNvSpPr txBox="1"/>
          <p:nvPr/>
        </p:nvSpPr>
        <p:spPr>
          <a:xfrm>
            <a:off x="468429" y="4853886"/>
            <a:ext cx="11723571" cy="1476045"/>
          </a:xfrm>
          <a:prstGeom prst="rect">
            <a:avLst/>
          </a:prstGeom>
          <a:noFill/>
        </p:spPr>
        <p:txBody>
          <a:bodyPr wrap="square">
            <a:spAutoFit/>
          </a:bodyPr>
          <a:lstStyle/>
          <a:p>
            <a:pPr marL="342900" lvl="0" indent="-342900" algn="just">
              <a:lnSpc>
                <a:spcPct val="115000"/>
              </a:lnSpc>
              <a:spcAft>
                <a:spcPts val="1000"/>
              </a:spcAft>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Reviews corresponding to 5.0 rating frequently carry words like: ‘good’, ’excellent’,  ’quality’,   ‘value money’  etc  indicating  very high customer satisfaction and high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Reviews corresponding to 4.0 rating frequently carry words like: ‘good’, ’great’, ’performance’,  ’features’, ‘quality’, ’price’ etc indicating high customer satisfaction and good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8050CAE-2EB5-F101-BF4B-13FBC33510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4036" y="2100336"/>
            <a:ext cx="2996464" cy="2552065"/>
          </a:xfrm>
          <a:prstGeom prst="rect">
            <a:avLst/>
          </a:prstGeom>
          <a:noFill/>
          <a:ln>
            <a:noFill/>
          </a:ln>
        </p:spPr>
      </p:pic>
      <p:pic>
        <p:nvPicPr>
          <p:cNvPr id="6" name="Picture 5">
            <a:extLst>
              <a:ext uri="{FF2B5EF4-FFF2-40B4-BE49-F238E27FC236}">
                <a16:creationId xmlns:a16="http://schemas.microsoft.com/office/drawing/2014/main" id="{BAE5D38D-3075-0CEC-3F98-81F8E0F900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2818" y="2091780"/>
            <a:ext cx="3281931" cy="2560621"/>
          </a:xfrm>
          <a:prstGeom prst="rect">
            <a:avLst/>
          </a:prstGeom>
          <a:noFill/>
        </p:spPr>
      </p:pic>
    </p:spTree>
    <p:extLst>
      <p:ext uri="{BB962C8B-B14F-4D97-AF65-F5344CB8AC3E}">
        <p14:creationId xmlns:p14="http://schemas.microsoft.com/office/powerpoint/2010/main" val="407213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DB65-2799-2191-8FE5-3B7305C1F5AB}"/>
              </a:ext>
            </a:extLst>
          </p:cNvPr>
          <p:cNvSpPr>
            <a:spLocks noGrp="1"/>
          </p:cNvSpPr>
          <p:nvPr>
            <p:ph type="title"/>
          </p:nvPr>
        </p:nvSpPr>
        <p:spPr/>
        <p:txBody>
          <a:bodyPr/>
          <a:lstStyle/>
          <a:p>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5" name="TextBox 4">
            <a:extLst>
              <a:ext uri="{FF2B5EF4-FFF2-40B4-BE49-F238E27FC236}">
                <a16:creationId xmlns:a16="http://schemas.microsoft.com/office/drawing/2014/main" id="{869996E9-9911-F935-C0EC-594EA1CB6FE1}"/>
              </a:ext>
            </a:extLst>
          </p:cNvPr>
          <p:cNvSpPr txBox="1"/>
          <p:nvPr/>
        </p:nvSpPr>
        <p:spPr>
          <a:xfrm>
            <a:off x="1097279" y="4972864"/>
            <a:ext cx="11094721" cy="2154436"/>
          </a:xfrm>
          <a:prstGeom prst="rect">
            <a:avLst/>
          </a:prstGeom>
          <a:noFill/>
        </p:spPr>
        <p:txBody>
          <a:bodyPr wrap="square" rtlCol="0">
            <a:spAutoFit/>
          </a:bodyPr>
          <a:lstStyle/>
          <a:p>
            <a:pPr marL="457200" indent="-457200">
              <a:buAutoNum type="arabicPeriod"/>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Reviews corresponding to 3.0 rating frequently carry words like: ‘good’, ’well’, ’average, ’quality’, ’issue’ etc indicating customer dissatisfaction and average to below average</a:t>
            </a: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product quality.</a:t>
            </a:r>
          </a:p>
          <a:p>
            <a:pPr marL="457200" indent="-457200">
              <a:buFontTx/>
              <a:buAutoNum type="arabicPeriod"/>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Reviews corresponding to 2.0 rating frequently carry words like: ‘problem’, ‘bad’, ’issues’, ’waste money’, ’poor quality’ etc indicating high customer dissatisfaction  and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AutoNum type="arabicPeriod"/>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E0FFB462-A945-B4F7-649D-8D13FB8FE9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8067" y="1891178"/>
            <a:ext cx="3342326" cy="2927868"/>
          </a:xfrm>
          <a:prstGeom prst="rect">
            <a:avLst/>
          </a:prstGeom>
          <a:noFill/>
          <a:ln>
            <a:noFill/>
          </a:ln>
        </p:spPr>
      </p:pic>
      <p:pic>
        <p:nvPicPr>
          <p:cNvPr id="9" name="Picture 8">
            <a:extLst>
              <a:ext uri="{FF2B5EF4-FFF2-40B4-BE49-F238E27FC236}">
                <a16:creationId xmlns:a16="http://schemas.microsoft.com/office/drawing/2014/main" id="{45A36B8A-1AA7-60DB-E17D-3FDB9168B0D8}"/>
              </a:ext>
            </a:extLst>
          </p:cNvPr>
          <p:cNvPicPr>
            <a:picLocks noChangeAspect="1"/>
          </p:cNvPicPr>
          <p:nvPr/>
        </p:nvPicPr>
        <p:blipFill>
          <a:blip r:embed="rId3"/>
          <a:stretch>
            <a:fillRect/>
          </a:stretch>
        </p:blipFill>
        <p:spPr>
          <a:xfrm>
            <a:off x="5510023" y="1885136"/>
            <a:ext cx="3342326" cy="2927868"/>
          </a:xfrm>
          <a:prstGeom prst="rect">
            <a:avLst/>
          </a:prstGeom>
        </p:spPr>
      </p:pic>
    </p:spTree>
    <p:extLst>
      <p:ext uri="{BB962C8B-B14F-4D97-AF65-F5344CB8AC3E}">
        <p14:creationId xmlns:p14="http://schemas.microsoft.com/office/powerpoint/2010/main" val="400069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750B4-1FF3-56F9-732A-9F7F7E3BF14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5" name="TextBox 4">
            <a:extLst>
              <a:ext uri="{FF2B5EF4-FFF2-40B4-BE49-F238E27FC236}">
                <a16:creationId xmlns:a16="http://schemas.microsoft.com/office/drawing/2014/main" id="{35E5F124-D316-2578-6A66-C6D31197F86C}"/>
              </a:ext>
            </a:extLst>
          </p:cNvPr>
          <p:cNvSpPr txBox="1"/>
          <p:nvPr/>
        </p:nvSpPr>
        <p:spPr>
          <a:xfrm>
            <a:off x="587141" y="5278428"/>
            <a:ext cx="11473313" cy="1453218"/>
          </a:xfrm>
          <a:prstGeom prst="rect">
            <a:avLst/>
          </a:prstGeom>
          <a:noFill/>
        </p:spPr>
        <p:txBody>
          <a:bodyPr wrap="square" rtlCol="0">
            <a:spAutoFit/>
          </a:bodyPr>
          <a:lstStyle/>
          <a:p>
            <a:pPr marL="342900" lvl="0" indent="-342900" algn="just">
              <a:lnSpc>
                <a:spcPct val="115000"/>
              </a:lnSpc>
              <a:spcAft>
                <a:spcPts val="1000"/>
              </a:spcAft>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Reviews corresponding to 1.0 rating frequently carry words like: ‘stopped’,     ’working’, ’cheap’, ’return’, ’issue’, ’waste money’, ’poor quality’,’ customer care’, ’bad’, ‘poor build quality’ etc indicate very high customer dissatisfaction and poor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B0B486B0-387C-98BE-6D9C-5F6BDC868D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1309" y="1814482"/>
            <a:ext cx="4276611" cy="3306159"/>
          </a:xfrm>
          <a:prstGeom prst="rect">
            <a:avLst/>
          </a:prstGeom>
          <a:noFill/>
          <a:ln>
            <a:noFill/>
          </a:ln>
        </p:spPr>
      </p:pic>
    </p:spTree>
    <p:extLst>
      <p:ext uri="{BB962C8B-B14F-4D97-AF65-F5344CB8AC3E}">
        <p14:creationId xmlns:p14="http://schemas.microsoft.com/office/powerpoint/2010/main" val="188018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4529-F7E3-E848-2A40-49A4DE6595A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Pre-Processing and Feature Engineering:</a:t>
            </a:r>
          </a:p>
        </p:txBody>
      </p:sp>
      <p:sp>
        <p:nvSpPr>
          <p:cNvPr id="3" name="Content Placeholder 2">
            <a:extLst>
              <a:ext uri="{FF2B5EF4-FFF2-40B4-BE49-F238E27FC236}">
                <a16:creationId xmlns:a16="http://schemas.microsoft.com/office/drawing/2014/main" id="{1177A02E-CF37-8FAB-711A-159C754278C6}"/>
              </a:ext>
            </a:extLst>
          </p:cNvPr>
          <p:cNvSpPr>
            <a:spLocks noGrp="1"/>
          </p:cNvSpPr>
          <p:nvPr>
            <p:ph idx="1"/>
          </p:nvPr>
        </p:nvSpPr>
        <p:spPr/>
        <p:txBody>
          <a:bodyPr>
            <a:normAutofit/>
          </a:bodyPr>
          <a:lstStyle/>
          <a:p>
            <a:r>
              <a:rPr lang="en-IN" dirty="0">
                <a:solidFill>
                  <a:srgbClr val="000000"/>
                </a:solidFill>
                <a:effectLst/>
                <a:ea typeface="Calibri" panose="020F0502020204030204" pitchFamily="34" charset="0"/>
              </a:rPr>
              <a:t>In Machine Learning, data pre-processing refers to the process of cleaning and organising raw data in order to make it appropriate for creating and training Machine Learning models. </a:t>
            </a:r>
          </a:p>
          <a:p>
            <a:r>
              <a:rPr lang="en-IN" dirty="0">
                <a:solidFill>
                  <a:srgbClr val="000000"/>
                </a:solidFill>
                <a:effectLst/>
                <a:ea typeface="Calibri" panose="020F0502020204030204" pitchFamily="34" charset="0"/>
              </a:rPr>
              <a:t>In other words, anytime data is received from various sources, it is collected in raw format, which makes analysis impossible. Data pre-processing is a crucial stage in Machine Learning since the quality of data and the relevant information that can be cleaned from it has a direct impact on our model's capacity to learn; consequently, we must pre-process our data before feeding it into our model. </a:t>
            </a:r>
          </a:p>
          <a:p>
            <a:r>
              <a:rPr lang="en-IN" dirty="0">
                <a:solidFill>
                  <a:srgbClr val="000000"/>
                </a:solidFill>
                <a:effectLst/>
                <a:ea typeface="Calibri" panose="020F0502020204030204" pitchFamily="34" charset="0"/>
              </a:rPr>
              <a:t>As a result, it is the first and most important stage in developing a machine learning model. Some of the techniques used in this project are listed below:</a:t>
            </a:r>
          </a:p>
          <a:p>
            <a:pPr lvl="0" algn="just">
              <a:buFont typeface="Wingdings" panose="05000000000000000000" pitchFamily="2" charset="2"/>
              <a:buChar char="§"/>
            </a:pPr>
            <a:r>
              <a:rPr lang="en-IN" dirty="0">
                <a:solidFill>
                  <a:srgbClr val="000000"/>
                </a:solidFill>
                <a:effectLst/>
                <a:ea typeface="Calibri" panose="020F0502020204030204" pitchFamily="34" charset="0"/>
              </a:rPr>
              <a:t> Started with importing the required libraries and then the train dataset which is in </a:t>
            </a:r>
            <a:r>
              <a:rPr lang="en-IN" dirty="0">
                <a:solidFill>
                  <a:srgbClr val="000000"/>
                </a:solidFill>
                <a:ea typeface="Calibri" panose="020F0502020204030204" pitchFamily="34" charset="0"/>
              </a:rPr>
              <a:t>excel</a:t>
            </a:r>
            <a:r>
              <a:rPr lang="en-IN" dirty="0">
                <a:solidFill>
                  <a:srgbClr val="000000"/>
                </a:solidFill>
                <a:effectLst/>
                <a:ea typeface="Calibri" panose="020F0502020204030204" pitchFamily="34" charset="0"/>
              </a:rPr>
              <a:t>. </a:t>
            </a:r>
          </a:p>
          <a:p>
            <a:pPr lvl="0" algn="just">
              <a:buFont typeface="Wingdings" panose="05000000000000000000" pitchFamily="2" charset="2"/>
              <a:buChar char="§"/>
            </a:pPr>
            <a:r>
              <a:rPr lang="en-IN" dirty="0">
                <a:solidFill>
                  <a:srgbClr val="000000"/>
                </a:solidFill>
                <a:effectLst/>
                <a:ea typeface="Calibri" panose="020F0502020204030204" pitchFamily="34" charset="0"/>
              </a:rPr>
              <a:t> As the dataset contains 2 variables. Then the information of the columns are observed carefully. </a:t>
            </a:r>
          </a:p>
          <a:p>
            <a:endParaRPr lang="en-IN" sz="18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46218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8D27-29AC-4FD8-1B44-D20B54CEFBD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Model Development and Evaluation</a:t>
            </a:r>
          </a:p>
        </p:txBody>
      </p:sp>
      <p:sp>
        <p:nvSpPr>
          <p:cNvPr id="3" name="Content Placeholder 2">
            <a:extLst>
              <a:ext uri="{FF2B5EF4-FFF2-40B4-BE49-F238E27FC236}">
                <a16:creationId xmlns:a16="http://schemas.microsoft.com/office/drawing/2014/main" id="{21BFC8F1-07EB-4967-A52B-D75EC9A8CB11}"/>
              </a:ext>
            </a:extLst>
          </p:cNvPr>
          <p:cNvSpPr>
            <a:spLocks noGrp="1"/>
          </p:cNvSpPr>
          <p:nvPr>
            <p:ph idx="1"/>
          </p:nvPr>
        </p:nvSpPr>
        <p:spPr/>
        <p:txBody>
          <a:bodyPr/>
          <a:lstStyle/>
          <a:p>
            <a:pPr marL="365760" indent="0" algn="just">
              <a:buNone/>
            </a:pPr>
            <a:r>
              <a:rPr lang="en-IN" dirty="0">
                <a:solidFill>
                  <a:srgbClr val="000000"/>
                </a:solidFill>
                <a:effectLst/>
                <a:ea typeface="Calibri" panose="020F0502020204030204" pitchFamily="34" charset="0"/>
              </a:rPr>
              <a:t>The approaches followed in this project are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Find the best random state of a model.</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Use all the other models to find accuracy score and AUC ROC values is found.</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Then find Cross Validation of all models to find the best accuracy, which is the least difference between r2 score and cv score.</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With the best model accuracy, we need to do hyper tuning using </a:t>
            </a:r>
            <a:r>
              <a:rPr lang="en-IN" sz="2000" dirty="0" err="1">
                <a:solidFill>
                  <a:srgbClr val="000000"/>
                </a:solidFill>
                <a:effectLst/>
                <a:ea typeface="Calibri" panose="020F0502020204030204" pitchFamily="34" charset="0"/>
              </a:rPr>
              <a:t>GridSearchCV</a:t>
            </a:r>
            <a:r>
              <a:rPr lang="en-IN" sz="20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2000" dirty="0">
                <a:solidFill>
                  <a:srgbClr val="000000"/>
                </a:solidFill>
                <a:effectLst/>
                <a:ea typeface="Calibri" panose="020F0502020204030204" pitchFamily="34" charset="0"/>
              </a:rPr>
              <a:t> Then finally saving the best model and by keeping this we need to predict the Ratings of dataset.</a:t>
            </a:r>
          </a:p>
          <a:p>
            <a:endParaRPr lang="en-IN" dirty="0"/>
          </a:p>
        </p:txBody>
      </p:sp>
    </p:spTree>
    <p:extLst>
      <p:ext uri="{BB962C8B-B14F-4D97-AF65-F5344CB8AC3E}">
        <p14:creationId xmlns:p14="http://schemas.microsoft.com/office/powerpoint/2010/main" val="119482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F9C4-AA36-7186-174E-2B96F46112D2}"/>
              </a:ext>
            </a:extLst>
          </p:cNvPr>
          <p:cNvSpPr>
            <a:spLocks noGrp="1"/>
          </p:cNvSpPr>
          <p:nvPr>
            <p:ph type="title" idx="4294967295"/>
          </p:nvPr>
        </p:nvSpPr>
        <p:spPr>
          <a:xfrm>
            <a:off x="852755" y="461998"/>
            <a:ext cx="10058400" cy="1449387"/>
          </a:xfrm>
        </p:spPr>
        <p:txBody>
          <a:bodyPr>
            <a:normAutofit/>
          </a:bodyPr>
          <a:lstStyle/>
          <a:p>
            <a:r>
              <a:rPr lang="en-IN" sz="2000" dirty="0">
                <a:latin typeface="+mn-lt"/>
              </a:rPr>
              <a:t>Here accuracy score , cv is checked for all models and final model is selected. </a:t>
            </a:r>
          </a:p>
        </p:txBody>
      </p:sp>
      <p:pic>
        <p:nvPicPr>
          <p:cNvPr id="4" name="Picture 3">
            <a:extLst>
              <a:ext uri="{FF2B5EF4-FFF2-40B4-BE49-F238E27FC236}">
                <a16:creationId xmlns:a16="http://schemas.microsoft.com/office/drawing/2014/main" id="{61421C06-A888-7F23-A533-939C1AA8970A}"/>
              </a:ext>
            </a:extLst>
          </p:cNvPr>
          <p:cNvPicPr>
            <a:picLocks noChangeAspect="1"/>
          </p:cNvPicPr>
          <p:nvPr/>
        </p:nvPicPr>
        <p:blipFill>
          <a:blip r:embed="rId2"/>
          <a:stretch>
            <a:fillRect/>
          </a:stretch>
        </p:blipFill>
        <p:spPr>
          <a:xfrm>
            <a:off x="524147" y="2152328"/>
            <a:ext cx="5735483" cy="3016438"/>
          </a:xfrm>
          <a:prstGeom prst="rect">
            <a:avLst/>
          </a:prstGeom>
        </p:spPr>
      </p:pic>
      <p:pic>
        <p:nvPicPr>
          <p:cNvPr id="8" name="Picture 7">
            <a:extLst>
              <a:ext uri="{FF2B5EF4-FFF2-40B4-BE49-F238E27FC236}">
                <a16:creationId xmlns:a16="http://schemas.microsoft.com/office/drawing/2014/main" id="{F27BF57B-9525-A167-ADF5-D2FADA811D31}"/>
              </a:ext>
            </a:extLst>
          </p:cNvPr>
          <p:cNvPicPr>
            <a:picLocks noChangeAspect="1"/>
          </p:cNvPicPr>
          <p:nvPr/>
        </p:nvPicPr>
        <p:blipFill>
          <a:blip r:embed="rId3"/>
          <a:stretch>
            <a:fillRect/>
          </a:stretch>
        </p:blipFill>
        <p:spPr>
          <a:xfrm>
            <a:off x="6609654" y="2152328"/>
            <a:ext cx="4959605" cy="2679554"/>
          </a:xfrm>
          <a:prstGeom prst="rect">
            <a:avLst/>
          </a:prstGeom>
        </p:spPr>
      </p:pic>
    </p:spTree>
    <p:extLst>
      <p:ext uri="{BB962C8B-B14F-4D97-AF65-F5344CB8AC3E}">
        <p14:creationId xmlns:p14="http://schemas.microsoft.com/office/powerpoint/2010/main" val="102530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2798B-85ED-75EE-7E97-550F65E9367E}"/>
              </a:ext>
            </a:extLst>
          </p:cNvPr>
          <p:cNvPicPr>
            <a:picLocks noChangeAspect="1"/>
          </p:cNvPicPr>
          <p:nvPr/>
        </p:nvPicPr>
        <p:blipFill>
          <a:blip r:embed="rId2"/>
          <a:stretch>
            <a:fillRect/>
          </a:stretch>
        </p:blipFill>
        <p:spPr>
          <a:xfrm>
            <a:off x="2011056" y="1783649"/>
            <a:ext cx="6035664" cy="3529496"/>
          </a:xfrm>
          <a:prstGeom prst="rect">
            <a:avLst/>
          </a:prstGeom>
        </p:spPr>
      </p:pic>
      <p:sp>
        <p:nvSpPr>
          <p:cNvPr id="4" name="TextBox 3">
            <a:extLst>
              <a:ext uri="{FF2B5EF4-FFF2-40B4-BE49-F238E27FC236}">
                <a16:creationId xmlns:a16="http://schemas.microsoft.com/office/drawing/2014/main" id="{620055E1-65D9-6638-E263-0D5BDDF4D7B9}"/>
              </a:ext>
            </a:extLst>
          </p:cNvPr>
          <p:cNvSpPr txBox="1"/>
          <p:nvPr/>
        </p:nvSpPr>
        <p:spPr>
          <a:xfrm>
            <a:off x="1145406" y="827773"/>
            <a:ext cx="4836580" cy="830997"/>
          </a:xfrm>
          <a:prstGeom prst="rect">
            <a:avLst/>
          </a:prstGeom>
          <a:noFill/>
        </p:spPr>
        <p:txBody>
          <a:bodyPr wrap="none" rtlCol="0">
            <a:spAutoFit/>
          </a:bodyPr>
          <a:lstStyle/>
          <a:p>
            <a:r>
              <a:rPr lang="en-IN" sz="4800" dirty="0">
                <a:latin typeface="Arial" panose="020B0604020202020204" pitchFamily="34" charset="0"/>
                <a:cs typeface="Arial" panose="020B0604020202020204" pitchFamily="34" charset="0"/>
              </a:rPr>
              <a:t>AUC ROC Curve</a:t>
            </a:r>
          </a:p>
        </p:txBody>
      </p:sp>
    </p:spTree>
    <p:extLst>
      <p:ext uri="{BB962C8B-B14F-4D97-AF65-F5344CB8AC3E}">
        <p14:creationId xmlns:p14="http://schemas.microsoft.com/office/powerpoint/2010/main" val="2288354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err="1">
                <a:latin typeface="Arial" panose="020B0604020202020204" pitchFamily="34" charset="0"/>
                <a:cs typeface="Arial" panose="020B0604020202020204" pitchFamily="34" charset="0"/>
              </a:rPr>
              <a:t>HyperTuning</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p:txBody>
          <a:bodyPr>
            <a:normAutofit lnSpcReduction="10000"/>
          </a:bodyPr>
          <a:lstStyle/>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endParaRPr lang="en-IN" sz="1800" dirty="0">
              <a:solidFill>
                <a:srgbClr val="000000"/>
              </a:solidFill>
              <a:effectLst/>
              <a:latin typeface="Calibri" panose="020F0502020204030204" pitchFamily="34" charset="0"/>
              <a:ea typeface="Calibri" panose="020F0502020204030204" pitchFamily="34" charset="0"/>
            </a:endParaRPr>
          </a:p>
          <a:p>
            <a:pPr marL="457200" algn="just"/>
            <a:endParaRPr lang="en-IN" sz="1800" dirty="0">
              <a:solidFill>
                <a:srgbClr val="000000"/>
              </a:solidFill>
              <a:latin typeface="Calibri" panose="020F0502020204030204" pitchFamily="34" charset="0"/>
              <a:ea typeface="Calibri" panose="020F0502020204030204" pitchFamily="34" charset="0"/>
            </a:endParaRPr>
          </a:p>
          <a:p>
            <a:pPr marL="457200" algn="just"/>
            <a:r>
              <a:rPr lang="en-IN" dirty="0" err="1"/>
              <a:t>Hypertuning</a:t>
            </a:r>
            <a:r>
              <a:rPr lang="en-IN" dirty="0"/>
              <a:t> is done to improve model accuracy for </a:t>
            </a:r>
            <a:r>
              <a:rPr lang="en-IN" dirty="0" err="1"/>
              <a:t>RandomForestRegressor</a:t>
            </a:r>
            <a:r>
              <a:rPr lang="en-IN" dirty="0"/>
              <a:t>. By which we improved our accuracy to 78 percent</a:t>
            </a:r>
            <a:r>
              <a:rPr lang="en-IN" dirty="0">
                <a:solidFill>
                  <a:srgbClr val="000000"/>
                </a:solidFill>
                <a:effectLst/>
                <a:ea typeface="Calibri" panose="020F0502020204030204" pitchFamily="34" charset="0"/>
              </a:rPr>
              <a:t>.</a:t>
            </a:r>
          </a:p>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05AB1377-6A75-C338-B700-44B2AA2A206B}"/>
              </a:ext>
            </a:extLst>
          </p:cNvPr>
          <p:cNvPicPr>
            <a:picLocks noChangeAspect="1"/>
          </p:cNvPicPr>
          <p:nvPr/>
        </p:nvPicPr>
        <p:blipFill>
          <a:blip r:embed="rId2"/>
          <a:stretch>
            <a:fillRect/>
          </a:stretch>
        </p:blipFill>
        <p:spPr>
          <a:xfrm>
            <a:off x="2675823" y="1957555"/>
            <a:ext cx="6025415" cy="2835826"/>
          </a:xfrm>
          <a:prstGeom prst="rect">
            <a:avLst/>
          </a:prstGeom>
        </p:spPr>
      </p:pic>
    </p:spTree>
    <p:extLst>
      <p:ext uri="{BB962C8B-B14F-4D97-AF65-F5344CB8AC3E}">
        <p14:creationId xmlns:p14="http://schemas.microsoft.com/office/powerpoint/2010/main" val="90830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p:txBody>
          <a:bodyPr/>
          <a:lstStyle/>
          <a:p>
            <a:pPr marL="457200" algn="just"/>
            <a:r>
              <a:rPr lang="en-IN" dirty="0">
                <a:solidFill>
                  <a:srgbClr val="000000"/>
                </a:solidFill>
                <a:effectLst/>
                <a:ea typeface="Calibri" panose="020F0502020204030204" pitchFamily="34" charset="0"/>
              </a:rPr>
              <a:t>In this project data is collected for reviews and ratings for different products from </a:t>
            </a:r>
            <a:r>
              <a:rPr lang="en-IN" u="sng" dirty="0">
                <a:solidFill>
                  <a:srgbClr val="000000"/>
                </a:solidFill>
                <a:effectLst/>
                <a:ea typeface="Calibri" panose="020F0502020204030204" pitchFamily="34" charset="0"/>
                <a:hlinkClick r:id="rId2"/>
              </a:rPr>
              <a:t>www.flipkart.com</a:t>
            </a:r>
            <a:r>
              <a:rPr lang="en-IN" dirty="0">
                <a:solidFill>
                  <a:srgbClr val="000000"/>
                </a:solidFill>
                <a:effectLst/>
                <a:ea typeface="Calibri" panose="020F0502020204030204" pitchFamily="34" charset="0"/>
              </a:rPr>
              <a:t>.  Then the Ratings is detected from commercial websites on a scale of 1 to 5 on the basis of the reviews given by the users. By using of natural language processing and machine learning algorithms the problem is solved. Then checked frequently occurring words in our data as well as rarely occurring words. After all these steps built function is used to train and test different algorithms and using various evaluation metrics I have selected Random Forest Classifier for our final model. Finally, by doing hyperparameter tuning we got optimum parameters for the final model. </a:t>
            </a:r>
          </a:p>
          <a:p>
            <a:pPr marL="457200" algn="just"/>
            <a:r>
              <a:rPr lang="en-IN" dirty="0">
                <a:solidFill>
                  <a:srgbClr val="000000"/>
                </a:solidFill>
                <a:ea typeface="Calibri" panose="020F0502020204030204" pitchFamily="34" charset="0"/>
              </a:rPr>
              <a:t>Rating is predicted finally using the best model.</a:t>
            </a:r>
            <a:endParaRPr lang="en-IN"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12337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5C39-1079-FA04-36D4-5226AE2D2C56}"/>
              </a:ext>
            </a:extLst>
          </p:cNvPr>
          <p:cNvSpPr>
            <a:spLocks noGrp="1"/>
          </p:cNvSpPr>
          <p:nvPr>
            <p:ph type="title"/>
          </p:nvPr>
        </p:nvSpPr>
        <p:spPr/>
        <p:txBody>
          <a:bodyPr/>
          <a:lstStyle/>
          <a:p>
            <a:r>
              <a:rPr lang="en-IN" dirty="0">
                <a:latin typeface="Arial" panose="020B0604020202020204" pitchFamily="34" charset="0"/>
                <a:ea typeface="Cascadia Code" panose="020B0609020000020004" pitchFamily="49"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A5F23FB0-10D4-77D4-77BD-047CE713ECFF}"/>
              </a:ext>
            </a:extLst>
          </p:cNvPr>
          <p:cNvSpPr>
            <a:spLocks noGrp="1"/>
          </p:cNvSpPr>
          <p:nvPr>
            <p:ph idx="1"/>
          </p:nvPr>
        </p:nvSpPr>
        <p:spPr/>
        <p:txBody>
          <a:bodyPr>
            <a:normAutofit/>
          </a:bodyPr>
          <a:lstStyle/>
          <a:p>
            <a:pPr marL="457200" indent="-457200">
              <a:buFont typeface="+mj-lt"/>
              <a:buAutoNum type="arabicPeriod"/>
            </a:pPr>
            <a:r>
              <a:rPr lang="en-IN" dirty="0"/>
              <a:t>Introduction</a:t>
            </a:r>
          </a:p>
          <a:p>
            <a:pPr marL="457200" indent="-457200">
              <a:buFont typeface="+mj-lt"/>
              <a:buAutoNum type="arabicPeriod"/>
            </a:pPr>
            <a:r>
              <a:rPr lang="en-IN" dirty="0"/>
              <a:t>Problem Statement</a:t>
            </a:r>
          </a:p>
          <a:p>
            <a:pPr marL="457200" indent="-457200">
              <a:buFont typeface="+mj-lt"/>
              <a:buAutoNum type="arabicPeriod"/>
            </a:pPr>
            <a:r>
              <a:rPr lang="en-IN" dirty="0"/>
              <a:t>Insights of the project</a:t>
            </a:r>
          </a:p>
          <a:p>
            <a:pPr marL="457200" indent="-457200">
              <a:buFont typeface="+mj-lt"/>
              <a:buAutoNum type="arabicPeriod"/>
            </a:pPr>
            <a:r>
              <a:rPr lang="en-IN" dirty="0"/>
              <a:t>Analytical Problem Facing</a:t>
            </a:r>
          </a:p>
          <a:p>
            <a:pPr marL="749808" lvl="1" indent="-457200">
              <a:buFont typeface="+mj-lt"/>
              <a:buAutoNum type="romanUcPeriod"/>
            </a:pPr>
            <a:r>
              <a:rPr lang="en-IN" sz="1600" dirty="0"/>
              <a:t>EDA</a:t>
            </a:r>
            <a:r>
              <a:rPr lang="en-IN" dirty="0"/>
              <a:t> </a:t>
            </a:r>
          </a:p>
          <a:p>
            <a:pPr marL="749808" lvl="1" indent="-457200">
              <a:buFont typeface="+mj-lt"/>
              <a:buAutoNum type="romanUcPeriod"/>
            </a:pPr>
            <a:r>
              <a:rPr lang="en-IN" dirty="0"/>
              <a:t>Visualizations</a:t>
            </a:r>
          </a:p>
          <a:p>
            <a:pPr marL="457200" indent="-457200">
              <a:buFont typeface="+mj-lt"/>
              <a:buAutoNum type="arabicPeriod"/>
            </a:pPr>
            <a:r>
              <a:rPr lang="en-IN" dirty="0"/>
              <a:t>Data Pre Processing and Feature Engineering</a:t>
            </a:r>
          </a:p>
          <a:p>
            <a:pPr marL="457200" indent="-457200">
              <a:buFont typeface="+mj-lt"/>
              <a:buAutoNum type="arabicPeriod"/>
            </a:pPr>
            <a:r>
              <a:rPr lang="en-IN" dirty="0"/>
              <a:t>Model Development and Evaluation</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207478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a:xfrm>
            <a:off x="789272" y="1845733"/>
            <a:ext cx="10366408" cy="4725663"/>
          </a:xfrm>
        </p:spPr>
        <p:txBody>
          <a:bodyPr>
            <a:noAutofit/>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In today’s web-based world, virtually everyone is reading online reviews. In fact, 91% of people read them and 84% trust as much as they would a personal recommendation. The effects of reviews are measurable, too. Negative reviews can carry as much weight as positive ones. One study found that 82% of those who read online reviews specifically seek out negative reviews. </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That may be sound alarming – this states that only emphasizes that negative reviews aren’t going unnoticed – but there are sone benefits: Research indicates that users spend five times as long on sites when interacting with negative reviews, with an 85% increase in conversion rate.</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Customers like to see lots of reviews. A single review with few positive words makes up an opinion, but a few dozen that say the same thing make a consensus.</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The more reviews, the better, and one study found that consumers want to see at least 40 reviews to justify trusting an average star rating. However, a few reviews are still better than no reviews.</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With the vast array of review sites and the level of trust most consumers have in reviews, it’s a safe assumption that virtually everyone considering your products, no matter your target demographic, industry, or market, is reading online reviews before making a purchase.</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8094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a:xfrm>
            <a:off x="789272" y="1845733"/>
            <a:ext cx="10366408" cy="4725663"/>
          </a:xfrm>
        </p:spPr>
        <p:txBody>
          <a:bodyPr>
            <a:noAutofit/>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A website has a forum for writing technical reviews of products and consists of repository of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An application to predict the rating by seeing the review is required to be built. Therefore, a predictive model to accurately predict a user’s rating based on input review is required to be made.</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dirty="0">
                <a:solidFill>
                  <a:srgbClr val="000000"/>
                </a:solidFill>
                <a:effectLst/>
                <a:ea typeface="Calibri" panose="020F0502020204030204" pitchFamily="34" charset="0"/>
              </a:rPr>
              <a:t> </a:t>
            </a:r>
          </a:p>
          <a:p>
            <a:pPr marL="0" indent="0">
              <a:buNone/>
            </a:pPr>
            <a:endParaRPr lang="en-IN" dirty="0"/>
          </a:p>
        </p:txBody>
      </p:sp>
    </p:spTree>
    <p:extLst>
      <p:ext uri="{BB962C8B-B14F-4D97-AF65-F5344CB8AC3E}">
        <p14:creationId xmlns:p14="http://schemas.microsoft.com/office/powerpoint/2010/main" val="32331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EE06-CA65-AF22-5473-1F00C6F00DD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Business Goal:</a:t>
            </a:r>
          </a:p>
        </p:txBody>
      </p:sp>
      <p:sp>
        <p:nvSpPr>
          <p:cNvPr id="3" name="Content Placeholder 2">
            <a:extLst>
              <a:ext uri="{FF2B5EF4-FFF2-40B4-BE49-F238E27FC236}">
                <a16:creationId xmlns:a16="http://schemas.microsoft.com/office/drawing/2014/main" id="{D848E65D-6A8E-CF4A-DFA4-5ECDD9E5ECA0}"/>
              </a:ext>
            </a:extLst>
          </p:cNvPr>
          <p:cNvSpPr>
            <a:spLocks noGrp="1"/>
          </p:cNvSpPr>
          <p:nvPr>
            <p:ph idx="1"/>
          </p:nvPr>
        </p:nvSpPr>
        <p:spPr/>
        <p:txBody>
          <a:bodyPr>
            <a:normAutofit/>
          </a:bodyPr>
          <a:lstStyle/>
          <a:p>
            <a:pPr marL="499110" algn="just">
              <a:lnSpc>
                <a:spcPct val="10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Ratings are an important metric in e-commerce application to determine a product’s quality, consumer demand, worth and profitability. The sentiment of a user towards a product is reflected in their rating score and their review of the product. This helps determine how the product is perceived by the consumers and in turn gives an idea about the acceptance of the product by the consumers. There is a strong positive correlation between the rating of a product and its consumer demand. Therefore, it is necessary to build a predictive model which can, with good accuracy predict what rating a user might give a particular product based on the user review. This helps understand user sentiment towards a product and determine the product’s worth and acceptance by consumers.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505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1A5A-9B22-A189-7A43-9D785096E5E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Insights of Project</a:t>
            </a:r>
            <a:r>
              <a:rPr lang="en-IN"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89A16457-7430-9DF8-8B53-E689B097AE64}"/>
              </a:ext>
            </a:extLst>
          </p:cNvPr>
          <p:cNvSpPr>
            <a:spLocks noGrp="1"/>
          </p:cNvSpPr>
          <p:nvPr>
            <p:ph idx="1"/>
          </p:nvPr>
        </p:nvSpPr>
        <p:spPr/>
        <p:txBody>
          <a:bodyPr>
            <a:normAutofit/>
          </a:bodyPr>
          <a:lstStyle/>
          <a:p>
            <a:pPr marL="457200" algn="just"/>
            <a:r>
              <a:rPr lang="en-IN" dirty="0">
                <a:solidFill>
                  <a:srgbClr val="000000"/>
                </a:solidFill>
                <a:effectLst/>
                <a:ea typeface="Calibri" panose="020F0502020204030204" pitchFamily="34" charset="0"/>
              </a:rPr>
              <a:t>As per the requirement of our client, data is scraped from </a:t>
            </a:r>
            <a:r>
              <a:rPr lang="en-IN" u="sng" dirty="0">
                <a:solidFill>
                  <a:srgbClr val="000000"/>
                </a:solidFill>
                <a:effectLst/>
                <a:ea typeface="Calibri" panose="020F0502020204030204" pitchFamily="34" charset="0"/>
                <a:hlinkClick r:id="rId2"/>
              </a:rPr>
              <a:t>www.</a:t>
            </a:r>
            <a:r>
              <a:rPr lang="en-IN" u="sng" dirty="0">
                <a:solidFill>
                  <a:srgbClr val="000000"/>
                </a:solidFill>
                <a:ea typeface="Calibri" panose="020F0502020204030204" pitchFamily="34" charset="0"/>
                <a:hlinkClick r:id="rId2"/>
              </a:rPr>
              <a:t>flipkart</a:t>
            </a:r>
            <a:r>
              <a:rPr lang="en-IN" u="sng" dirty="0">
                <a:solidFill>
                  <a:srgbClr val="000000"/>
                </a:solidFill>
                <a:effectLst/>
                <a:ea typeface="Calibri" panose="020F0502020204030204" pitchFamily="34" charset="0"/>
                <a:hlinkClick r:id="rId2"/>
              </a:rPr>
              <a:t>.com</a:t>
            </a:r>
            <a:r>
              <a:rPr lang="en-IN" dirty="0">
                <a:solidFill>
                  <a:srgbClr val="000000"/>
                </a:solidFill>
                <a:effectLst/>
                <a:ea typeface="Calibri" panose="020F0502020204030204" pitchFamily="34" charset="0"/>
              </a:rPr>
              <a:t>, which is one of the </a:t>
            </a:r>
            <a:r>
              <a:rPr lang="en-IN" dirty="0">
                <a:solidFill>
                  <a:srgbClr val="000000"/>
                </a:solidFill>
                <a:ea typeface="Calibri" panose="020F0502020204030204" pitchFamily="34" charset="0"/>
              </a:rPr>
              <a:t>e-commerce platforms</a:t>
            </a:r>
            <a:r>
              <a:rPr lang="en-IN" dirty="0">
                <a:solidFill>
                  <a:srgbClr val="000000"/>
                </a:solidFill>
                <a:effectLst/>
                <a:ea typeface="Calibri" panose="020F0502020204030204" pitchFamily="34" charset="0"/>
              </a:rPr>
              <a:t>. This project was built with a aim of gaining insights about </a:t>
            </a:r>
            <a:r>
              <a:rPr lang="en-IN" dirty="0">
                <a:solidFill>
                  <a:srgbClr val="000000"/>
                </a:solidFill>
                <a:ea typeface="Calibri" panose="020F0502020204030204" pitchFamily="34" charset="0"/>
              </a:rPr>
              <a:t>reviews and rating which affect the sell of the product</a:t>
            </a:r>
            <a:r>
              <a:rPr lang="en-IN" dirty="0">
                <a:solidFill>
                  <a:srgbClr val="000000"/>
                </a:solidFill>
                <a:effectLst/>
                <a:ea typeface="Calibri" panose="020F0502020204030204" pitchFamily="34" charset="0"/>
              </a:rPr>
              <a:t>. This project is more about data exploration, feature engineering and pre-processing of data.</a:t>
            </a:r>
          </a:p>
          <a:p>
            <a:pPr marL="457200" algn="just"/>
            <a:r>
              <a:rPr lang="en-IN" dirty="0">
                <a:effectLst/>
                <a:ea typeface="Calibri" panose="020F0502020204030204" pitchFamily="34" charset="0"/>
              </a:rPr>
              <a:t>The goal of this project is to build an application which can predict the ratings of products which can help people buy the products, with the help of the features available. In long term this would allow people to better explain and review their purchase in this digital world.</a:t>
            </a:r>
            <a:endParaRPr lang="en-IN" dirty="0"/>
          </a:p>
        </p:txBody>
      </p:sp>
    </p:spTree>
    <p:extLst>
      <p:ext uri="{BB962C8B-B14F-4D97-AF65-F5344CB8AC3E}">
        <p14:creationId xmlns:p14="http://schemas.microsoft.com/office/powerpoint/2010/main" val="73566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721-ECE8-9688-1BDD-C06516CCBBA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Analytical Problem Facing:</a:t>
            </a:r>
          </a:p>
        </p:txBody>
      </p:sp>
      <p:sp>
        <p:nvSpPr>
          <p:cNvPr id="3" name="Content Placeholder 2">
            <a:extLst>
              <a:ext uri="{FF2B5EF4-FFF2-40B4-BE49-F238E27FC236}">
                <a16:creationId xmlns:a16="http://schemas.microsoft.com/office/drawing/2014/main" id="{BB41A89E-585B-84F3-58DA-6FC67097382A}"/>
              </a:ext>
            </a:extLst>
          </p:cNvPr>
          <p:cNvSpPr>
            <a:spLocks noGrp="1"/>
          </p:cNvSpPr>
          <p:nvPr>
            <p:ph idx="1"/>
          </p:nvPr>
        </p:nvSpPr>
        <p:spPr/>
        <p:txBody>
          <a:bodyPr/>
          <a:lstStyle/>
          <a:p>
            <a:pPr marL="0" indent="0" algn="just">
              <a:buNone/>
            </a:pPr>
            <a:r>
              <a:rPr lang="en-US" sz="2000" i="0" dirty="0">
                <a:solidFill>
                  <a:srgbClr val="202124"/>
                </a:solidFill>
                <a:effectLst/>
                <a:ea typeface="Gadugi" panose="020B0502040204020203" pitchFamily="34" charset="0"/>
              </a:rPr>
              <a:t>Analytic problem framing </a:t>
            </a:r>
            <a:r>
              <a:rPr lang="en-US" sz="2000" b="0" i="0" dirty="0">
                <a:solidFill>
                  <a:srgbClr val="202124"/>
                </a:solidFill>
                <a:effectLst/>
                <a:ea typeface="Gadugi" panose="020B0502040204020203" pitchFamily="34" charset="0"/>
              </a:rPr>
              <a:t>involves translating the business </a:t>
            </a:r>
            <a:r>
              <a:rPr lang="en-US" sz="2000" i="0" dirty="0">
                <a:solidFill>
                  <a:srgbClr val="202124"/>
                </a:solidFill>
                <a:effectLst/>
                <a:ea typeface="Gadugi" panose="020B0502040204020203" pitchFamily="34" charset="0"/>
              </a:rPr>
              <a:t>problem</a:t>
            </a:r>
            <a:r>
              <a:rPr lang="en-US" sz="2000" b="0" i="0" dirty="0">
                <a:solidFill>
                  <a:srgbClr val="202124"/>
                </a:solidFill>
                <a:effectLst/>
                <a:ea typeface="Gadugi" panose="020B0502040204020203" pitchFamily="34" charset="0"/>
              </a:rPr>
              <a:t> into terms that can be addressed </a:t>
            </a:r>
            <a:r>
              <a:rPr lang="en-US" sz="2000" i="0" dirty="0">
                <a:solidFill>
                  <a:srgbClr val="202124"/>
                </a:solidFill>
                <a:effectLst/>
                <a:ea typeface="Gadugi" panose="020B0502040204020203" pitchFamily="34" charset="0"/>
              </a:rPr>
              <a:t>analytically</a:t>
            </a:r>
            <a:r>
              <a:rPr lang="en-US" sz="2000" b="0" i="0" dirty="0">
                <a:solidFill>
                  <a:srgbClr val="202124"/>
                </a:solidFill>
                <a:effectLst/>
                <a:ea typeface="Gadugi" panose="020B0502040204020203" pitchFamily="34" charset="0"/>
              </a:rPr>
              <a:t> via data and modeling. </a:t>
            </a:r>
            <a:r>
              <a:rPr lang="en-US" sz="2000" i="0" dirty="0">
                <a:solidFill>
                  <a:srgbClr val="202124"/>
                </a:solidFill>
                <a:effectLst/>
                <a:ea typeface="Gadugi" panose="020B0502040204020203" pitchFamily="34" charset="0"/>
              </a:rPr>
              <a:t>Analytic problem framing</a:t>
            </a:r>
            <a:r>
              <a:rPr lang="en-US" sz="2000" b="0" i="0" dirty="0">
                <a:solidFill>
                  <a:srgbClr val="202124"/>
                </a:solidFill>
                <a:effectLst/>
                <a:ea typeface="Gadugi" panose="020B0502040204020203" pitchFamily="34" charset="0"/>
              </a:rPr>
              <a:t> is the antithesis of merely working with the ready-to-hand data and seeing what comes of it, hoping for something insightful.</a:t>
            </a:r>
            <a:endParaRPr lang="en-IN" dirty="0"/>
          </a:p>
        </p:txBody>
      </p:sp>
    </p:spTree>
    <p:extLst>
      <p:ext uri="{BB962C8B-B14F-4D97-AF65-F5344CB8AC3E}">
        <p14:creationId xmlns:p14="http://schemas.microsoft.com/office/powerpoint/2010/main" val="334939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F8A-8938-7B9C-E786-EF96071B8EB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F23C5EF-31F9-C912-D823-A01F1646FCDA}"/>
              </a:ext>
            </a:extLst>
          </p:cNvPr>
          <p:cNvSpPr>
            <a:spLocks noGrp="1"/>
          </p:cNvSpPr>
          <p:nvPr>
            <p:ph idx="1"/>
          </p:nvPr>
        </p:nvSpPr>
        <p:spPr/>
        <p:txBody>
          <a:bodyPr/>
          <a:lstStyle/>
          <a:p>
            <a:pPr marL="457200" algn="just"/>
            <a:r>
              <a:rPr lang="en-IN" dirty="0">
                <a:solidFill>
                  <a:srgbClr val="000000"/>
                </a:solidFill>
                <a:ea typeface="Calibri" panose="020F0502020204030204" pitchFamily="34" charset="0"/>
                <a:cs typeface="Arial" panose="020B0604020202020204" pitchFamily="34" charset="0"/>
              </a:rPr>
              <a:t>In Rate </a:t>
            </a:r>
            <a:r>
              <a:rPr lang="en-IN" dirty="0">
                <a:solidFill>
                  <a:srgbClr val="000000"/>
                </a:solidFill>
                <a:effectLst/>
                <a:ea typeface="Calibri" panose="020F0502020204030204" pitchFamily="34" charset="0"/>
                <a:cs typeface="Arial" panose="020B0604020202020204" pitchFamily="34" charset="0"/>
              </a:rPr>
              <a:t>prediction problem </a:t>
            </a:r>
            <a:r>
              <a:rPr lang="en-IN" dirty="0">
                <a:solidFill>
                  <a:srgbClr val="000000"/>
                </a:solidFill>
                <a:ea typeface="Calibri" panose="020F0502020204030204" pitchFamily="34" charset="0"/>
                <a:cs typeface="Arial" panose="020B0604020202020204" pitchFamily="34" charset="0"/>
              </a:rPr>
              <a:t>data is scrapped using </a:t>
            </a:r>
            <a:r>
              <a:rPr lang="en-IN" dirty="0" err="1">
                <a:solidFill>
                  <a:srgbClr val="000000"/>
                </a:solidFill>
                <a:ea typeface="Calibri" panose="020F0502020204030204" pitchFamily="34" charset="0"/>
                <a:cs typeface="Arial" panose="020B0604020202020204" pitchFamily="34" charset="0"/>
              </a:rPr>
              <a:t>webscraping</a:t>
            </a:r>
            <a:r>
              <a:rPr lang="en-IN" dirty="0">
                <a:solidFill>
                  <a:srgbClr val="000000"/>
                </a:solidFill>
                <a:ea typeface="Calibri" panose="020F0502020204030204" pitchFamily="34" charset="0"/>
                <a:cs typeface="Arial" panose="020B0604020202020204" pitchFamily="34" charset="0"/>
              </a:rPr>
              <a:t> selenium from www.flipkart.com website.</a:t>
            </a:r>
            <a:endParaRPr lang="en-IN" dirty="0">
              <a:solidFill>
                <a:srgbClr val="000000"/>
              </a:solidFill>
              <a:effectLst/>
              <a:ea typeface="Calibri" panose="020F0502020204030204" pitchFamily="34" charset="0"/>
              <a:cs typeface="Arial" panose="020B0604020202020204" pitchFamily="34" charset="0"/>
            </a:endParaRPr>
          </a:p>
          <a:p>
            <a:pPr marL="457200" algn="just"/>
            <a:r>
              <a:rPr lang="en-IN" dirty="0">
                <a:solidFill>
                  <a:srgbClr val="000000"/>
                </a:solidFill>
                <a:effectLst/>
                <a:ea typeface="Calibri" panose="020F0502020204030204" pitchFamily="34" charset="0"/>
                <a:cs typeface="Arial" panose="020B0604020202020204" pitchFamily="34" charset="0"/>
              </a:rPr>
              <a:t>First, the analysis is started with importing the data, this dataset is checked for Null values and unnecessary columns, which does not contribute for the target variable is </a:t>
            </a:r>
            <a:r>
              <a:rPr lang="en-IN" dirty="0">
                <a:solidFill>
                  <a:srgbClr val="000000"/>
                </a:solidFill>
                <a:ea typeface="Calibri" panose="020F0502020204030204" pitchFamily="34" charset="0"/>
                <a:cs typeface="Arial" panose="020B0604020202020204" pitchFamily="34" charset="0"/>
              </a:rPr>
              <a:t>also dropped</a:t>
            </a:r>
            <a:r>
              <a:rPr lang="en-IN" dirty="0">
                <a:solidFill>
                  <a:srgbClr val="000000"/>
                </a:solidFill>
                <a:effectLst/>
                <a:ea typeface="Calibri" panose="020F0502020204030204" pitchFamily="34" charset="0"/>
                <a:cs typeface="Arial" panose="020B0604020202020204" pitchFamily="34" charset="0"/>
              </a:rPr>
              <a:t>. </a:t>
            </a:r>
          </a:p>
          <a:p>
            <a:pPr marL="457200" algn="just"/>
            <a:r>
              <a:rPr lang="en-IN" dirty="0">
                <a:solidFill>
                  <a:srgbClr val="000000"/>
                </a:solidFill>
                <a:effectLst/>
                <a:ea typeface="Calibri" panose="020F0502020204030204" pitchFamily="34" charset="0"/>
                <a:cs typeface="Arial" panose="020B0604020202020204" pitchFamily="34" charset="0"/>
              </a:rPr>
              <a:t>Once data is cleaned and pre-processed then model evaluation is made based on which rate is predicted.</a:t>
            </a:r>
          </a:p>
          <a:p>
            <a:pPr marL="0" indent="0">
              <a:buNone/>
            </a:pPr>
            <a:endParaRPr lang="en-IN" dirty="0"/>
          </a:p>
        </p:txBody>
      </p:sp>
    </p:spTree>
    <p:extLst>
      <p:ext uri="{BB962C8B-B14F-4D97-AF65-F5344CB8AC3E}">
        <p14:creationId xmlns:p14="http://schemas.microsoft.com/office/powerpoint/2010/main" val="187195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96E3-8D38-AFEF-9718-6B935EBB1A40}"/>
              </a:ext>
            </a:extLst>
          </p:cNvPr>
          <p:cNvSpPr>
            <a:spLocks noGrp="1"/>
          </p:cNvSpPr>
          <p:nvPr>
            <p:ph type="title"/>
          </p:nvPr>
        </p:nvSpPr>
        <p:spPr>
          <a:xfrm>
            <a:off x="1066800" y="163314"/>
            <a:ext cx="10058400" cy="1450757"/>
          </a:xfrm>
        </p:spPr>
        <p:txBody>
          <a:bodyPr/>
          <a:lstStyle/>
          <a:p>
            <a:r>
              <a:rPr lang="en-IN" dirty="0">
                <a:latin typeface="Arial" panose="020B0604020202020204" pitchFamily="34" charset="0"/>
                <a:cs typeface="Arial" panose="020B0604020202020204" pitchFamily="34" charset="0"/>
              </a:rPr>
              <a:t>Visualization:</a:t>
            </a:r>
          </a:p>
        </p:txBody>
      </p:sp>
      <p:sp>
        <p:nvSpPr>
          <p:cNvPr id="2" name="TextBox 1">
            <a:extLst>
              <a:ext uri="{FF2B5EF4-FFF2-40B4-BE49-F238E27FC236}">
                <a16:creationId xmlns:a16="http://schemas.microsoft.com/office/drawing/2014/main" id="{4D5DD684-49CD-920B-66F5-1DB394DAF338}"/>
              </a:ext>
            </a:extLst>
          </p:cNvPr>
          <p:cNvSpPr txBox="1"/>
          <p:nvPr/>
        </p:nvSpPr>
        <p:spPr>
          <a:xfrm>
            <a:off x="667345" y="4984987"/>
            <a:ext cx="10712332" cy="1298304"/>
          </a:xfrm>
          <a:prstGeom prst="rect">
            <a:avLst/>
          </a:prstGeom>
          <a:noFill/>
        </p:spPr>
        <p:txBody>
          <a:bodyPr wrap="square" rtlCol="0">
            <a:spAutoFit/>
          </a:bodyPr>
          <a:lstStyle/>
          <a:p>
            <a:pPr marL="342900" lvl="0" indent="-342900" algn="just">
              <a:lnSpc>
                <a:spcPct val="115000"/>
              </a:lnSpc>
              <a:spcAft>
                <a:spcPts val="1000"/>
              </a:spcAft>
              <a:buFont typeface="+mj-lt"/>
              <a:buAutoNum type="arabicPeriod"/>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 </a:t>
            </a: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words lies between 10-100 and mostly all words are within 500</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51358DB6-B8CB-9506-5618-3F43D3D1D2FA}"/>
              </a:ext>
            </a:extLst>
          </p:cNvPr>
          <p:cNvPicPr>
            <a:picLocks noChangeAspect="1"/>
          </p:cNvPicPr>
          <p:nvPr/>
        </p:nvPicPr>
        <p:blipFill>
          <a:blip r:embed="rId2"/>
          <a:stretch>
            <a:fillRect/>
          </a:stretch>
        </p:blipFill>
        <p:spPr>
          <a:xfrm>
            <a:off x="3272425" y="2055837"/>
            <a:ext cx="3779848" cy="2487384"/>
          </a:xfrm>
          <a:prstGeom prst="rect">
            <a:avLst/>
          </a:prstGeom>
        </p:spPr>
      </p:pic>
    </p:spTree>
    <p:extLst>
      <p:ext uri="{BB962C8B-B14F-4D97-AF65-F5344CB8AC3E}">
        <p14:creationId xmlns:p14="http://schemas.microsoft.com/office/powerpoint/2010/main" val="6507856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Flight_price_prediction</Template>
  <TotalTime>24</TotalTime>
  <Words>1452</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Comic Sans MS</vt:lpstr>
      <vt:lpstr>Times New Roman</vt:lpstr>
      <vt:lpstr>Wingdings</vt:lpstr>
      <vt:lpstr>Retrospect</vt:lpstr>
      <vt:lpstr>PowerPoint Presentation</vt:lpstr>
      <vt:lpstr>Content:</vt:lpstr>
      <vt:lpstr>Introduction:</vt:lpstr>
      <vt:lpstr>Problem Statement:</vt:lpstr>
      <vt:lpstr>Business Goal:</vt:lpstr>
      <vt:lpstr>Insights of Project:</vt:lpstr>
      <vt:lpstr>Analytical Problem Facing:</vt:lpstr>
      <vt:lpstr>Exploratory data analysis</vt:lpstr>
      <vt:lpstr>Visualization:</vt:lpstr>
      <vt:lpstr>Cont.</vt:lpstr>
      <vt:lpstr>Cont:</vt:lpstr>
      <vt:lpstr>Cont.</vt:lpstr>
      <vt:lpstr>Data Pre-Processing and Feature Engineering:</vt:lpstr>
      <vt:lpstr>Model Development and Evaluation</vt:lpstr>
      <vt:lpstr>Here accuracy score , cv is checked for all models and final model is selected. </vt:lpstr>
      <vt:lpstr>PowerPoint Presentation</vt:lpstr>
      <vt:lpstr>HyperTuning: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poovarasi vijayan</dc:creator>
  <cp:lastModifiedBy>poovarasi vijayan</cp:lastModifiedBy>
  <cp:revision>1</cp:revision>
  <dcterms:created xsi:type="dcterms:W3CDTF">2022-08-25T10:16:08Z</dcterms:created>
  <dcterms:modified xsi:type="dcterms:W3CDTF">2022-08-25T10:40:30Z</dcterms:modified>
</cp:coreProperties>
</file>