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57" r:id="rId3"/>
    <p:sldId id="258" r:id="rId4"/>
    <p:sldId id="291" r:id="rId5"/>
    <p:sldId id="259" r:id="rId6"/>
    <p:sldId id="260" r:id="rId7"/>
    <p:sldId id="261" r:id="rId8"/>
    <p:sldId id="262" r:id="rId9"/>
    <p:sldId id="264" r:id="rId10"/>
    <p:sldId id="265" r:id="rId11"/>
    <p:sldId id="285" r:id="rId12"/>
    <p:sldId id="286" r:id="rId13"/>
    <p:sldId id="287" r:id="rId14"/>
    <p:sldId id="288" r:id="rId15"/>
    <p:sldId id="273" r:id="rId16"/>
    <p:sldId id="274" r:id="rId17"/>
    <p:sldId id="276" r:id="rId18"/>
    <p:sldId id="275" r:id="rId19"/>
    <p:sldId id="277" r:id="rId20"/>
    <p:sldId id="278" r:id="rId21"/>
    <p:sldId id="280" r:id="rId22"/>
    <p:sldId id="281" r:id="rId23"/>
    <p:sldId id="282" r:id="rId24"/>
    <p:sldId id="284" r:id="rId25"/>
    <p:sldId id="290" r:id="rId26"/>
    <p:sldId id="28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7D18F2-D675-4087-A1A1-59A3FFBB6B37}"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6A58A-94AE-47D3-AB4D-A22D23FA87E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17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D18F2-D675-4087-A1A1-59A3FFBB6B37}"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2460777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D18F2-D675-4087-A1A1-59A3FFBB6B37}"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2411988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D18F2-D675-4087-A1A1-59A3FFBB6B37}"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2317330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7D18F2-D675-4087-A1A1-59A3FFBB6B37}"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6A58A-94AE-47D3-AB4D-A22D23FA87E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1400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7D18F2-D675-4087-A1A1-59A3FFBB6B37}" type="datetimeFigureOut">
              <a:rPr lang="en-IN" smtClean="0"/>
              <a:t>04-08-2022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78891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7D18F2-D675-4087-A1A1-59A3FFBB6B37}" type="datetimeFigureOut">
              <a:rPr lang="en-IN" smtClean="0"/>
              <a:t>04-08-2022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100288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7D18F2-D675-4087-A1A1-59A3FFBB6B37}" type="datetimeFigureOut">
              <a:rPr lang="en-IN" smtClean="0"/>
              <a:t>04-08-2022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3859993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07D18F2-D675-4087-A1A1-59A3FFBB6B37}" type="datetimeFigureOut">
              <a:rPr lang="en-IN" smtClean="0"/>
              <a:t>04-08-2022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3889250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07D18F2-D675-4087-A1A1-59A3FFBB6B37}" type="datetimeFigureOut">
              <a:rPr lang="en-IN" smtClean="0"/>
              <a:t>04-08-2022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3B6A58A-94AE-47D3-AB4D-A22D23FA87E0}" type="slidenum">
              <a:rPr lang="en-IN" smtClean="0"/>
              <a:t>‹#›</a:t>
            </a:fld>
            <a:endParaRPr lang="en-IN"/>
          </a:p>
        </p:txBody>
      </p:sp>
    </p:spTree>
    <p:extLst>
      <p:ext uri="{BB962C8B-B14F-4D97-AF65-F5344CB8AC3E}">
        <p14:creationId xmlns:p14="http://schemas.microsoft.com/office/powerpoint/2010/main" val="83899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7D18F2-D675-4087-A1A1-59A3FFBB6B37}" type="datetimeFigureOut">
              <a:rPr lang="en-IN" smtClean="0"/>
              <a:t>04-08-2022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1211185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07D18F2-D675-4087-A1A1-59A3FFBB6B37}" type="datetimeFigureOut">
              <a:rPr lang="en-IN" smtClean="0"/>
              <a:t>04-08-2022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3B6A58A-94AE-47D3-AB4D-A22D23FA87E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4434616"/>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easemytrip.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81A3EA9-CCA2-000F-31EB-4D4C1511CFBE}"/>
              </a:ext>
            </a:extLst>
          </p:cNvPr>
          <p:cNvSpPr/>
          <p:nvPr/>
        </p:nvSpPr>
        <p:spPr>
          <a:xfrm>
            <a:off x="7140540" y="4184623"/>
            <a:ext cx="4263776" cy="523220"/>
          </a:xfrm>
          <a:prstGeom prst="rect">
            <a:avLst/>
          </a:prstGeom>
          <a:noFill/>
        </p:spPr>
        <p:txBody>
          <a:bodyPr wrap="square" lIns="91440" tIns="45720" rIns="91440" bIns="45720">
            <a:spAutoFit/>
          </a:bodyPr>
          <a:lstStyle/>
          <a:p>
            <a:pPr algn="ctr"/>
            <a:r>
              <a:rPr lang="en-US" sz="2800" dirty="0">
                <a:ln w="0"/>
                <a:solidFill>
                  <a:srgbClr val="FF0000"/>
                </a:solidFill>
              </a:rPr>
              <a:t>Submitted by,</a:t>
            </a:r>
            <a:endParaRPr lang="en-US" sz="2800" b="0" cap="none" spc="0" dirty="0">
              <a:ln w="0"/>
              <a:solidFill>
                <a:srgbClr val="FF0000"/>
              </a:solidFill>
              <a:effectLst/>
            </a:endParaRPr>
          </a:p>
        </p:txBody>
      </p:sp>
      <p:sp>
        <p:nvSpPr>
          <p:cNvPr id="7" name="Rectangle 6">
            <a:extLst>
              <a:ext uri="{FF2B5EF4-FFF2-40B4-BE49-F238E27FC236}">
                <a16:creationId xmlns:a16="http://schemas.microsoft.com/office/drawing/2014/main" id="{65D50FCE-E125-0620-FF8C-45B458F7842C}"/>
              </a:ext>
            </a:extLst>
          </p:cNvPr>
          <p:cNvSpPr/>
          <p:nvPr/>
        </p:nvSpPr>
        <p:spPr>
          <a:xfrm>
            <a:off x="8149050" y="4692431"/>
            <a:ext cx="2715935" cy="523220"/>
          </a:xfrm>
          <a:prstGeom prst="rect">
            <a:avLst/>
          </a:prstGeom>
          <a:noFill/>
        </p:spPr>
        <p:txBody>
          <a:bodyPr wrap="none" lIns="91440" tIns="45720" rIns="91440" bIns="45720">
            <a:spAutoFit/>
          </a:bodyPr>
          <a:lstStyle/>
          <a:p>
            <a:pPr algn="ctr"/>
            <a:r>
              <a:rPr lang="en-US" sz="2800" dirty="0">
                <a:ln w="0"/>
                <a:solidFill>
                  <a:srgbClr val="FF0000"/>
                </a:solidFill>
              </a:rPr>
              <a:t>Poovarasi Vijayan</a:t>
            </a:r>
            <a:endParaRPr lang="en-US" sz="2800" b="0" cap="none" spc="0" dirty="0">
              <a:ln w="0"/>
              <a:solidFill>
                <a:srgbClr val="FF0000"/>
              </a:solidFill>
              <a:effectLst/>
            </a:endParaRPr>
          </a:p>
        </p:txBody>
      </p:sp>
      <p:sp>
        <p:nvSpPr>
          <p:cNvPr id="8" name="Rectangle 7">
            <a:extLst>
              <a:ext uri="{FF2B5EF4-FFF2-40B4-BE49-F238E27FC236}">
                <a16:creationId xmlns:a16="http://schemas.microsoft.com/office/drawing/2014/main" id="{131AAE91-8FC3-B0FA-8E93-7A21DD9B0282}"/>
              </a:ext>
            </a:extLst>
          </p:cNvPr>
          <p:cNvSpPr/>
          <p:nvPr/>
        </p:nvSpPr>
        <p:spPr>
          <a:xfrm>
            <a:off x="1110159" y="2087750"/>
            <a:ext cx="10115526" cy="110799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600" b="1" cap="none" spc="0" dirty="0">
                <a:ln/>
                <a:solidFill>
                  <a:schemeClr val="accent3"/>
                </a:solidFill>
                <a:effectLst/>
              </a:rPr>
              <a:t>Flight Ticket Price Prediction</a:t>
            </a:r>
            <a:endParaRPr lang="en-IN" sz="6600" b="1" cap="none" spc="0" dirty="0">
              <a:ln/>
              <a:solidFill>
                <a:schemeClr val="accent3"/>
              </a:solidFill>
              <a:effectLst/>
            </a:endParaRPr>
          </a:p>
        </p:txBody>
      </p:sp>
    </p:spTree>
    <p:extLst>
      <p:ext uri="{BB962C8B-B14F-4D97-AF65-F5344CB8AC3E}">
        <p14:creationId xmlns:p14="http://schemas.microsoft.com/office/powerpoint/2010/main" val="3509770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561DC-32DF-0625-3E4E-B47A35161DF9}"/>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Cont.</a:t>
            </a:r>
          </a:p>
        </p:txBody>
      </p:sp>
      <p:sp>
        <p:nvSpPr>
          <p:cNvPr id="9" name="TextBox 8">
            <a:extLst>
              <a:ext uri="{FF2B5EF4-FFF2-40B4-BE49-F238E27FC236}">
                <a16:creationId xmlns:a16="http://schemas.microsoft.com/office/drawing/2014/main" id="{F42512CE-7252-42A3-8E1D-69D17B849A3F}"/>
              </a:ext>
            </a:extLst>
          </p:cNvPr>
          <p:cNvSpPr txBox="1"/>
          <p:nvPr/>
        </p:nvSpPr>
        <p:spPr>
          <a:xfrm>
            <a:off x="1097280" y="4998265"/>
            <a:ext cx="8325853" cy="907684"/>
          </a:xfrm>
          <a:prstGeom prst="rect">
            <a:avLst/>
          </a:prstGeom>
          <a:noFill/>
        </p:spPr>
        <p:txBody>
          <a:bodyPr wrap="square">
            <a:spAutoFit/>
          </a:bodyPr>
          <a:lstStyle/>
          <a:p>
            <a:pPr marL="342900" lvl="0" indent="-342900" algn="just">
              <a:lnSpc>
                <a:spcPct val="115000"/>
              </a:lnSpc>
              <a:spcAft>
                <a:spcPts val="1000"/>
              </a:spcAft>
              <a:buFont typeface="+mj-lt"/>
              <a:buAutoNum type="arabicPeriod"/>
            </a:pP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Vistara is mostly </a:t>
            </a:r>
            <a:r>
              <a:rPr lang="en-IN" sz="2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prefered</a:t>
            </a: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airlines followed by </a:t>
            </a:r>
            <a:r>
              <a:rPr lang="en-IN" sz="2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AirIndia</a:t>
            </a: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Indigo</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eriod"/>
            </a:pP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Our dataset contains many one stop airplanes compared to non-stop.</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D45DD13B-E26D-7BAB-298C-C4E0B7F73CC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0021" y="1987808"/>
            <a:ext cx="4235116" cy="2882383"/>
          </a:xfrm>
          <a:prstGeom prst="rect">
            <a:avLst/>
          </a:prstGeom>
          <a:noFill/>
          <a:ln>
            <a:noFill/>
          </a:ln>
        </p:spPr>
      </p:pic>
      <p:pic>
        <p:nvPicPr>
          <p:cNvPr id="3" name="Picture 2">
            <a:extLst>
              <a:ext uri="{FF2B5EF4-FFF2-40B4-BE49-F238E27FC236}">
                <a16:creationId xmlns:a16="http://schemas.microsoft.com/office/drawing/2014/main" id="{0F436A39-F92D-CD46-5CD6-2297DE8760DE}"/>
              </a:ext>
            </a:extLst>
          </p:cNvPr>
          <p:cNvPicPr>
            <a:picLocks noChangeAspect="1"/>
          </p:cNvPicPr>
          <p:nvPr/>
        </p:nvPicPr>
        <p:blipFill>
          <a:blip r:embed="rId3"/>
          <a:stretch>
            <a:fillRect/>
          </a:stretch>
        </p:blipFill>
        <p:spPr>
          <a:xfrm>
            <a:off x="5941473" y="1926514"/>
            <a:ext cx="4713693" cy="3010456"/>
          </a:xfrm>
          <a:prstGeom prst="rect">
            <a:avLst/>
          </a:prstGeom>
        </p:spPr>
      </p:pic>
    </p:spTree>
    <p:extLst>
      <p:ext uri="{BB962C8B-B14F-4D97-AF65-F5344CB8AC3E}">
        <p14:creationId xmlns:p14="http://schemas.microsoft.com/office/powerpoint/2010/main" val="4072139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ADB65-2799-2191-8FE5-3B7305C1F5A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Visualization of Numerical data:</a:t>
            </a:r>
            <a:endParaRPr lang="en-IN" dirty="0"/>
          </a:p>
        </p:txBody>
      </p:sp>
      <p:sp>
        <p:nvSpPr>
          <p:cNvPr id="5" name="TextBox 4">
            <a:extLst>
              <a:ext uri="{FF2B5EF4-FFF2-40B4-BE49-F238E27FC236}">
                <a16:creationId xmlns:a16="http://schemas.microsoft.com/office/drawing/2014/main" id="{869996E9-9911-F935-C0EC-594EA1CB6FE1}"/>
              </a:ext>
            </a:extLst>
          </p:cNvPr>
          <p:cNvSpPr txBox="1"/>
          <p:nvPr/>
        </p:nvSpPr>
        <p:spPr>
          <a:xfrm>
            <a:off x="861733" y="5303520"/>
            <a:ext cx="7774116" cy="677108"/>
          </a:xfrm>
          <a:prstGeom prst="rect">
            <a:avLst/>
          </a:prstGeom>
          <a:noFill/>
        </p:spPr>
        <p:txBody>
          <a:bodyPr wrap="none" rtlCol="0">
            <a:spAutoFit/>
          </a:bodyPr>
          <a:lstStyle/>
          <a:p>
            <a:r>
              <a:rPr lang="en-IN" dirty="0"/>
              <a:t>1</a:t>
            </a:r>
            <a:r>
              <a:rPr lang="en-IN" sz="2000" dirty="0"/>
              <a:t>. </a:t>
            </a: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Mostly the price ranges from 5000 to 20000 and it extends </a:t>
            </a:r>
            <a:r>
              <a:rPr lang="en-IN" sz="2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upto</a:t>
            </a: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40000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Content Placeholder 6">
            <a:extLst>
              <a:ext uri="{FF2B5EF4-FFF2-40B4-BE49-F238E27FC236}">
                <a16:creationId xmlns:a16="http://schemas.microsoft.com/office/drawing/2014/main" id="{9C986C80-69A2-3E68-985E-2134F79E79CF}"/>
              </a:ext>
            </a:extLst>
          </p:cNvPr>
          <p:cNvPicPr>
            <a:picLocks noGrp="1" noChangeAspect="1"/>
          </p:cNvPicPr>
          <p:nvPr>
            <p:ph idx="1"/>
          </p:nvPr>
        </p:nvPicPr>
        <p:blipFill>
          <a:blip r:embed="rId2"/>
          <a:stretch>
            <a:fillRect/>
          </a:stretch>
        </p:blipFill>
        <p:spPr>
          <a:xfrm>
            <a:off x="861733" y="2076789"/>
            <a:ext cx="5587193" cy="2774344"/>
          </a:xfrm>
          <a:prstGeom prst="rect">
            <a:avLst/>
          </a:prstGeom>
        </p:spPr>
      </p:pic>
    </p:spTree>
    <p:extLst>
      <p:ext uri="{BB962C8B-B14F-4D97-AF65-F5344CB8AC3E}">
        <p14:creationId xmlns:p14="http://schemas.microsoft.com/office/powerpoint/2010/main" val="4000696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750B4-1FF3-56F9-732A-9F7F7E3BF14A}"/>
              </a:ext>
            </a:extLst>
          </p:cNvPr>
          <p:cNvSpPr>
            <a:spLocks noGrp="1"/>
          </p:cNvSpPr>
          <p:nvPr>
            <p:ph type="title"/>
          </p:nvPr>
        </p:nvSpPr>
        <p:spPr/>
        <p:txBody>
          <a:bodyPr/>
          <a:lstStyle/>
          <a:p>
            <a:r>
              <a:rPr lang="en-IN" dirty="0" err="1">
                <a:latin typeface="Arial" panose="020B0604020202020204" pitchFamily="34" charset="0"/>
                <a:cs typeface="Arial" panose="020B0604020202020204" pitchFamily="34" charset="0"/>
              </a:rPr>
              <a:t>Bivarient</a:t>
            </a:r>
            <a:r>
              <a:rPr lang="en-IN" dirty="0">
                <a:latin typeface="Arial" panose="020B0604020202020204" pitchFamily="34" charset="0"/>
                <a:cs typeface="Arial" panose="020B0604020202020204" pitchFamily="34" charset="0"/>
              </a:rPr>
              <a:t> Analysis</a:t>
            </a:r>
          </a:p>
        </p:txBody>
      </p:sp>
      <p:pic>
        <p:nvPicPr>
          <p:cNvPr id="4" name="Content Placeholder 3">
            <a:extLst>
              <a:ext uri="{FF2B5EF4-FFF2-40B4-BE49-F238E27FC236}">
                <a16:creationId xmlns:a16="http://schemas.microsoft.com/office/drawing/2014/main" id="{C02BCC9B-1793-0596-5DE9-ACFD994DF66E}"/>
              </a:ext>
            </a:extLst>
          </p:cNvPr>
          <p:cNvPicPr>
            <a:picLocks noGrp="1" noChangeAspect="1"/>
          </p:cNvPicPr>
          <p:nvPr>
            <p:ph idx="1"/>
          </p:nvPr>
        </p:nvPicPr>
        <p:blipFill>
          <a:blip r:embed="rId2"/>
          <a:stretch>
            <a:fillRect/>
          </a:stretch>
        </p:blipFill>
        <p:spPr>
          <a:xfrm>
            <a:off x="936099" y="1737360"/>
            <a:ext cx="10058399" cy="3256170"/>
          </a:xfrm>
          <a:prstGeom prst="rect">
            <a:avLst/>
          </a:prstGeom>
        </p:spPr>
      </p:pic>
      <p:sp>
        <p:nvSpPr>
          <p:cNvPr id="5" name="TextBox 4">
            <a:extLst>
              <a:ext uri="{FF2B5EF4-FFF2-40B4-BE49-F238E27FC236}">
                <a16:creationId xmlns:a16="http://schemas.microsoft.com/office/drawing/2014/main" id="{35E5F124-D316-2578-6A66-C6D31197F86C}"/>
              </a:ext>
            </a:extLst>
          </p:cNvPr>
          <p:cNvSpPr txBox="1"/>
          <p:nvPr/>
        </p:nvSpPr>
        <p:spPr>
          <a:xfrm>
            <a:off x="587141" y="4816415"/>
            <a:ext cx="11473313" cy="2041585"/>
          </a:xfrm>
          <a:prstGeom prst="rect">
            <a:avLst/>
          </a:prstGeom>
          <a:noFill/>
        </p:spPr>
        <p:txBody>
          <a:bodyPr wrap="square" rtlCol="0">
            <a:spAutoFit/>
          </a:bodyPr>
          <a:lstStyle/>
          <a:p>
            <a:pPr marL="342900" lvl="0" indent="-342900" algn="just">
              <a:lnSpc>
                <a:spcPct val="115000"/>
              </a:lnSpc>
              <a:spcAft>
                <a:spcPts val="1000"/>
              </a:spcAft>
              <a:buFont typeface="+mj-lt"/>
              <a:buAutoNum type="arabicPeriod"/>
            </a:pP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Airline vs Price: From the bar plot we can notice "Vistara" and "Air India" airlines  have highest ticket prices compared to other airlines.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eriod"/>
            </a:pPr>
            <a:r>
              <a:rPr lang="en-IN" sz="2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Number_of_stops</a:t>
            </a: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vs Price: From the strip plot we can notice the flights which have 1 stop between source and destination have highest ticket prices compared to others.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80186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AD047-BD89-2FD9-CA96-1BC1588D6C59}"/>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Cont.</a:t>
            </a:r>
          </a:p>
        </p:txBody>
      </p:sp>
      <p:pic>
        <p:nvPicPr>
          <p:cNvPr id="4" name="Content Placeholder 3">
            <a:extLst>
              <a:ext uri="{FF2B5EF4-FFF2-40B4-BE49-F238E27FC236}">
                <a16:creationId xmlns:a16="http://schemas.microsoft.com/office/drawing/2014/main" id="{2B8D3889-BCE2-36E4-1DD8-D48F825B1BF5}"/>
              </a:ext>
            </a:extLst>
          </p:cNvPr>
          <p:cNvPicPr>
            <a:picLocks noGrp="1" noChangeAspect="1"/>
          </p:cNvPicPr>
          <p:nvPr>
            <p:ph idx="1"/>
          </p:nvPr>
        </p:nvPicPr>
        <p:blipFill>
          <a:blip r:embed="rId2"/>
          <a:stretch>
            <a:fillRect/>
          </a:stretch>
        </p:blipFill>
        <p:spPr>
          <a:xfrm>
            <a:off x="1097280" y="1986538"/>
            <a:ext cx="9567512" cy="2884923"/>
          </a:xfrm>
          <a:prstGeom prst="rect">
            <a:avLst/>
          </a:prstGeom>
        </p:spPr>
      </p:pic>
      <p:sp>
        <p:nvSpPr>
          <p:cNvPr id="5" name="TextBox 4">
            <a:extLst>
              <a:ext uri="{FF2B5EF4-FFF2-40B4-BE49-F238E27FC236}">
                <a16:creationId xmlns:a16="http://schemas.microsoft.com/office/drawing/2014/main" id="{364C9D03-0CB2-909A-77D5-1CE99FB65CEF}"/>
              </a:ext>
            </a:extLst>
          </p:cNvPr>
          <p:cNvSpPr txBox="1"/>
          <p:nvPr/>
        </p:nvSpPr>
        <p:spPr>
          <a:xfrm>
            <a:off x="702643" y="4816415"/>
            <a:ext cx="10847673" cy="2041585"/>
          </a:xfrm>
          <a:prstGeom prst="rect">
            <a:avLst/>
          </a:prstGeom>
          <a:noFill/>
        </p:spPr>
        <p:txBody>
          <a:bodyPr wrap="square" rtlCol="0">
            <a:spAutoFit/>
          </a:bodyPr>
          <a:lstStyle/>
          <a:p>
            <a:pPr marL="342900" lvl="0" indent="-342900" algn="just">
              <a:lnSpc>
                <a:spcPct val="115000"/>
              </a:lnSpc>
              <a:spcAft>
                <a:spcPts val="1000"/>
              </a:spcAft>
              <a:buFont typeface="+mj-lt"/>
              <a:buAutoNum type="arabicPeriod"/>
            </a:pP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Source vs Price : From the box plot we can observe the flights from Hyderabad are having somewhat higher prices compared to other sources.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eriod"/>
            </a:pP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Destination vs Price: From the boxen plot we can notice that the flights travelling to Goa have higher flight ticket prices.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73924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391CF-0B41-5E99-A35C-441C5EC82D79}"/>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Cont.</a:t>
            </a:r>
          </a:p>
        </p:txBody>
      </p:sp>
      <p:pic>
        <p:nvPicPr>
          <p:cNvPr id="4" name="Content Placeholder 3">
            <a:extLst>
              <a:ext uri="{FF2B5EF4-FFF2-40B4-BE49-F238E27FC236}">
                <a16:creationId xmlns:a16="http://schemas.microsoft.com/office/drawing/2014/main" id="{31ADEE72-E706-518D-BA08-1A81CADAC4D9}"/>
              </a:ext>
            </a:extLst>
          </p:cNvPr>
          <p:cNvPicPr>
            <a:picLocks noGrp="1" noChangeAspect="1"/>
          </p:cNvPicPr>
          <p:nvPr>
            <p:ph idx="1"/>
          </p:nvPr>
        </p:nvPicPr>
        <p:blipFill>
          <a:blip r:embed="rId2"/>
          <a:stretch>
            <a:fillRect/>
          </a:stretch>
        </p:blipFill>
        <p:spPr>
          <a:xfrm>
            <a:off x="539015" y="1917336"/>
            <a:ext cx="6458551" cy="4069577"/>
          </a:xfrm>
          <a:prstGeom prst="rect">
            <a:avLst/>
          </a:prstGeom>
        </p:spPr>
      </p:pic>
      <p:sp>
        <p:nvSpPr>
          <p:cNvPr id="5" name="TextBox 4">
            <a:extLst>
              <a:ext uri="{FF2B5EF4-FFF2-40B4-BE49-F238E27FC236}">
                <a16:creationId xmlns:a16="http://schemas.microsoft.com/office/drawing/2014/main" id="{82E8CC0B-29B2-B101-2A66-EA36EE18197D}"/>
              </a:ext>
            </a:extLst>
          </p:cNvPr>
          <p:cNvSpPr txBox="1"/>
          <p:nvPr/>
        </p:nvSpPr>
        <p:spPr>
          <a:xfrm>
            <a:off x="6997566" y="1917336"/>
            <a:ext cx="5062889" cy="4873129"/>
          </a:xfrm>
          <a:prstGeom prst="rect">
            <a:avLst/>
          </a:prstGeom>
          <a:noFill/>
        </p:spPr>
        <p:txBody>
          <a:bodyPr wrap="square" rtlCol="0">
            <a:spAutoFit/>
          </a:bodyPr>
          <a:lstStyle/>
          <a:p>
            <a:pPr marL="342900" lvl="0" indent="-342900" algn="just">
              <a:lnSpc>
                <a:spcPct val="115000"/>
              </a:lnSpc>
              <a:spcAft>
                <a:spcPts val="1000"/>
              </a:spcAft>
              <a:buFont typeface="+mj-lt"/>
              <a:buAutoNum type="arabicPeriod"/>
            </a:pPr>
            <a:r>
              <a:rPr lang="en-IN" sz="2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Departure_Hour</a:t>
            </a: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vs Price: From the bar plot and line plot we can see that there are some flights departing in the early morning 1 AM having most expensive ticket prices compared to late morning flights. We can also observe the flight ticket prices are higher during afternoon (may fluctuate) and it decreases in the evening.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eriod"/>
            </a:pPr>
            <a:r>
              <a:rPr lang="en-IN" sz="2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Departure_Min</a:t>
            </a: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vs Price: The boxen plot and line plot gives there is no significant difference between price and departure min.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19603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4529-F7E3-E848-2A40-49A4DE6595AE}"/>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Data Pre-Processing and Feature Engineering:</a:t>
            </a:r>
          </a:p>
        </p:txBody>
      </p:sp>
      <p:sp>
        <p:nvSpPr>
          <p:cNvPr id="3" name="Content Placeholder 2">
            <a:extLst>
              <a:ext uri="{FF2B5EF4-FFF2-40B4-BE49-F238E27FC236}">
                <a16:creationId xmlns:a16="http://schemas.microsoft.com/office/drawing/2014/main" id="{1177A02E-CF37-8FAB-711A-159C754278C6}"/>
              </a:ext>
            </a:extLst>
          </p:cNvPr>
          <p:cNvSpPr>
            <a:spLocks noGrp="1"/>
          </p:cNvSpPr>
          <p:nvPr>
            <p:ph idx="1"/>
          </p:nvPr>
        </p:nvSpPr>
        <p:spPr/>
        <p:txBody>
          <a:bodyPr>
            <a:normAutofit/>
          </a:bodyPr>
          <a:lstStyle/>
          <a:p>
            <a:r>
              <a:rPr lang="en-IN" dirty="0">
                <a:solidFill>
                  <a:srgbClr val="000000"/>
                </a:solidFill>
                <a:effectLst/>
                <a:ea typeface="Calibri" panose="020F0502020204030204" pitchFamily="34" charset="0"/>
              </a:rPr>
              <a:t>In Machine Learning, data pre-processing refers to the process of cleaning and organising raw data in order to make it appropriate for creating and training Machine Learning models. </a:t>
            </a:r>
          </a:p>
          <a:p>
            <a:r>
              <a:rPr lang="en-IN" dirty="0">
                <a:solidFill>
                  <a:srgbClr val="000000"/>
                </a:solidFill>
                <a:effectLst/>
                <a:ea typeface="Calibri" panose="020F0502020204030204" pitchFamily="34" charset="0"/>
              </a:rPr>
              <a:t>In other words, anytime data is received from various sources, it is collected in raw format, which makes analysis impossible. Data pre-processing is a crucial stage in Machine Learning since the quality of data and the relevant information that can be cleaned from it has a direct impact on our model's capacity to learn; consequently, we must pre-process our data before feeding it into our model. </a:t>
            </a:r>
          </a:p>
          <a:p>
            <a:r>
              <a:rPr lang="en-IN" dirty="0">
                <a:solidFill>
                  <a:srgbClr val="000000"/>
                </a:solidFill>
                <a:effectLst/>
                <a:ea typeface="Calibri" panose="020F0502020204030204" pitchFamily="34" charset="0"/>
              </a:rPr>
              <a:t>As a result, it is the first and most important stage in developing a machine learning model. Some of the techniques used in this project are listed below:</a:t>
            </a:r>
          </a:p>
          <a:p>
            <a:pPr lvl="0" algn="just">
              <a:buFont typeface="Wingdings" panose="05000000000000000000" pitchFamily="2" charset="2"/>
              <a:buChar char="§"/>
            </a:pPr>
            <a:r>
              <a:rPr lang="en-IN" dirty="0">
                <a:solidFill>
                  <a:srgbClr val="000000"/>
                </a:solidFill>
                <a:effectLst/>
                <a:ea typeface="Calibri" panose="020F0502020204030204" pitchFamily="34" charset="0"/>
              </a:rPr>
              <a:t> Started with importing the required libraries and then the train dataset which is in </a:t>
            </a:r>
            <a:r>
              <a:rPr lang="en-IN" dirty="0">
                <a:solidFill>
                  <a:srgbClr val="000000"/>
                </a:solidFill>
                <a:ea typeface="Calibri" panose="020F0502020204030204" pitchFamily="34" charset="0"/>
              </a:rPr>
              <a:t>excel</a:t>
            </a:r>
            <a:r>
              <a:rPr lang="en-IN" dirty="0">
                <a:solidFill>
                  <a:srgbClr val="000000"/>
                </a:solidFill>
                <a:effectLst/>
                <a:ea typeface="Calibri" panose="020F0502020204030204" pitchFamily="34" charset="0"/>
              </a:rPr>
              <a:t>. </a:t>
            </a:r>
          </a:p>
          <a:p>
            <a:pPr lvl="0" algn="just">
              <a:buFont typeface="Wingdings" panose="05000000000000000000" pitchFamily="2" charset="2"/>
              <a:buChar char="§"/>
            </a:pPr>
            <a:r>
              <a:rPr lang="en-IN" dirty="0">
                <a:solidFill>
                  <a:srgbClr val="000000"/>
                </a:solidFill>
                <a:effectLst/>
                <a:ea typeface="Calibri" panose="020F0502020204030204" pitchFamily="34" charset="0"/>
              </a:rPr>
              <a:t> As the dataset contains 9 variables. Then the information of the columns are observed carefully. </a:t>
            </a:r>
          </a:p>
          <a:p>
            <a:endParaRPr lang="en-IN" sz="1800" dirty="0">
              <a:solidFill>
                <a:srgbClr val="000000"/>
              </a:solidFill>
              <a:effectLst/>
              <a:ea typeface="Calibri" panose="020F0502020204030204" pitchFamily="34" charset="0"/>
            </a:endParaRPr>
          </a:p>
          <a:p>
            <a:endParaRPr lang="en-IN" dirty="0"/>
          </a:p>
        </p:txBody>
      </p:sp>
    </p:spTree>
    <p:extLst>
      <p:ext uri="{BB962C8B-B14F-4D97-AF65-F5344CB8AC3E}">
        <p14:creationId xmlns:p14="http://schemas.microsoft.com/office/powerpoint/2010/main" val="2462183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986BF-657C-AE8F-F138-EF2F3B4D10EE}"/>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Correlation:</a:t>
            </a:r>
          </a:p>
        </p:txBody>
      </p:sp>
      <p:sp>
        <p:nvSpPr>
          <p:cNvPr id="7" name="Content Placeholder 6">
            <a:extLst>
              <a:ext uri="{FF2B5EF4-FFF2-40B4-BE49-F238E27FC236}">
                <a16:creationId xmlns:a16="http://schemas.microsoft.com/office/drawing/2014/main" id="{357BB8CB-C041-0D4C-B778-A50A6E6E444B}"/>
              </a:ext>
            </a:extLst>
          </p:cNvPr>
          <p:cNvSpPr>
            <a:spLocks noGrp="1"/>
          </p:cNvSpPr>
          <p:nvPr>
            <p:ph idx="1"/>
          </p:nvPr>
        </p:nvSpPr>
        <p:spPr/>
        <p:txBody>
          <a:bodyPr/>
          <a:lstStyle/>
          <a:p>
            <a:pPr algn="just"/>
            <a:r>
              <a:rPr lang="en-IN" dirty="0" err="1">
                <a:effectLst/>
                <a:ea typeface="Times New Roman" panose="02020603050405020304" pitchFamily="18" charset="0"/>
                <a:cs typeface="Calibri" panose="020F0502020204030204" pitchFamily="34" charset="0"/>
              </a:rPr>
              <a:t>corr</a:t>
            </a:r>
            <a:r>
              <a:rPr lang="en-IN" dirty="0">
                <a:effectLst/>
                <a:ea typeface="Times New Roman" panose="02020603050405020304" pitchFamily="18" charset="0"/>
                <a:cs typeface="Calibri" panose="020F0502020204030204" pitchFamily="34" charset="0"/>
              </a:rPr>
              <a:t>() is used to find the pairwise correlation of all columns in the </a:t>
            </a:r>
            <a:r>
              <a:rPr lang="en-IN" dirty="0" err="1">
                <a:effectLst/>
                <a:ea typeface="Times New Roman" panose="02020603050405020304" pitchFamily="18" charset="0"/>
                <a:cs typeface="Calibri" panose="020F0502020204030204" pitchFamily="34" charset="0"/>
              </a:rPr>
              <a:t>dataframe</a:t>
            </a:r>
            <a:r>
              <a:rPr lang="en-IN" dirty="0">
                <a:effectLst/>
                <a:ea typeface="Times New Roman" panose="02020603050405020304" pitchFamily="18" charset="0"/>
                <a:cs typeface="Calibri" panose="020F0502020204030204" pitchFamily="34" charset="0"/>
              </a:rPr>
              <a:t>. </a:t>
            </a:r>
            <a:endParaRPr lang="en-IN" dirty="0">
              <a:effectLst/>
              <a:ea typeface="Times New Roman" panose="02020603050405020304" pitchFamily="18" charset="0"/>
              <a:cs typeface="Times New Roman" panose="02020603050405020304" pitchFamily="18" charset="0"/>
            </a:endParaRPr>
          </a:p>
          <a:p>
            <a:pPr algn="just"/>
            <a:r>
              <a:rPr lang="en-IN" dirty="0">
                <a:solidFill>
                  <a:srgbClr val="000000"/>
                </a:solidFill>
                <a:effectLst/>
                <a:ea typeface="Calibri" panose="020F0502020204030204" pitchFamily="34" charset="0"/>
              </a:rPr>
              <a:t>In this project correlation is done with target variable ‘</a:t>
            </a:r>
            <a:r>
              <a:rPr lang="en-IN" dirty="0">
                <a:solidFill>
                  <a:srgbClr val="000000"/>
                </a:solidFill>
                <a:ea typeface="Calibri" panose="020F0502020204030204" pitchFamily="34" charset="0"/>
              </a:rPr>
              <a:t>Price</a:t>
            </a:r>
            <a:r>
              <a:rPr lang="en-IN" dirty="0">
                <a:solidFill>
                  <a:srgbClr val="000000"/>
                </a:solidFill>
                <a:effectLst/>
                <a:ea typeface="Calibri" panose="020F0502020204030204" pitchFamily="34" charset="0"/>
              </a:rPr>
              <a:t>’, by which we can observe that </a:t>
            </a:r>
            <a:r>
              <a:rPr lang="en-IN" dirty="0" err="1">
                <a:solidFill>
                  <a:srgbClr val="000000"/>
                </a:solidFill>
                <a:ea typeface="Calibri" panose="020F0502020204030204" pitchFamily="34" charset="0"/>
              </a:rPr>
              <a:t>Number_of_stops</a:t>
            </a:r>
            <a:r>
              <a:rPr lang="en-IN" dirty="0">
                <a:solidFill>
                  <a:srgbClr val="000000"/>
                </a:solidFill>
                <a:ea typeface="Calibri" panose="020F0502020204030204" pitchFamily="34" charset="0"/>
              </a:rPr>
              <a:t>, Duration</a:t>
            </a:r>
            <a:r>
              <a:rPr lang="en-IN" dirty="0">
                <a:solidFill>
                  <a:srgbClr val="000000"/>
                </a:solidFill>
                <a:effectLst/>
                <a:ea typeface="Calibri" panose="020F0502020204030204" pitchFamily="34" charset="0"/>
              </a:rPr>
              <a:t> is highly positively correlated with target column</a:t>
            </a:r>
            <a:r>
              <a:rPr lang="en-IN" dirty="0">
                <a:solidFill>
                  <a:srgbClr val="000000"/>
                </a:solidFill>
                <a:ea typeface="Calibri" panose="020F0502020204030204" pitchFamily="34" charset="0"/>
              </a:rPr>
              <a:t>. As number of stops and duration decreases ticket price also increases.</a:t>
            </a:r>
            <a:endParaRPr lang="en-IN" dirty="0">
              <a:solidFill>
                <a:srgbClr val="000000"/>
              </a:solidFill>
              <a:effectLst/>
              <a:ea typeface="Calibri" panose="020F0502020204030204" pitchFamily="34" charset="0"/>
            </a:endParaRPr>
          </a:p>
          <a:p>
            <a:endParaRPr lang="en-IN" dirty="0"/>
          </a:p>
        </p:txBody>
      </p:sp>
      <p:pic>
        <p:nvPicPr>
          <p:cNvPr id="5" name="Picture 4">
            <a:extLst>
              <a:ext uri="{FF2B5EF4-FFF2-40B4-BE49-F238E27FC236}">
                <a16:creationId xmlns:a16="http://schemas.microsoft.com/office/drawing/2014/main" id="{BAB2B40F-BBFB-B574-C5FD-C9A98C6D541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7836" y="3429001"/>
            <a:ext cx="5428647" cy="2769668"/>
          </a:xfrm>
          <a:prstGeom prst="rect">
            <a:avLst/>
          </a:prstGeom>
          <a:noFill/>
          <a:ln>
            <a:noFill/>
          </a:ln>
        </p:spPr>
      </p:pic>
    </p:spTree>
    <p:extLst>
      <p:ext uri="{BB962C8B-B14F-4D97-AF65-F5344CB8AC3E}">
        <p14:creationId xmlns:p14="http://schemas.microsoft.com/office/powerpoint/2010/main" val="3828491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A2778-AEE8-F44A-4657-F6E8E47193E8}"/>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Outliers:</a:t>
            </a:r>
          </a:p>
        </p:txBody>
      </p:sp>
      <p:sp>
        <p:nvSpPr>
          <p:cNvPr id="3" name="Content Placeholder 2">
            <a:extLst>
              <a:ext uri="{FF2B5EF4-FFF2-40B4-BE49-F238E27FC236}">
                <a16:creationId xmlns:a16="http://schemas.microsoft.com/office/drawing/2014/main" id="{DB07B945-9D4C-0AFD-BBD0-1E4432B99BB1}"/>
              </a:ext>
            </a:extLst>
          </p:cNvPr>
          <p:cNvSpPr>
            <a:spLocks noGrp="1"/>
          </p:cNvSpPr>
          <p:nvPr>
            <p:ph idx="1"/>
          </p:nvPr>
        </p:nvSpPr>
        <p:spPr/>
        <p:txBody>
          <a:bodyPr>
            <a:normAutofit/>
          </a:bodyPr>
          <a:lstStyle/>
          <a:p>
            <a:r>
              <a:rPr lang="en-IN" dirty="0">
                <a:effectLst/>
                <a:ea typeface="Times New Roman" panose="02020603050405020304" pitchFamily="18" charset="0"/>
                <a:cs typeface="Calibri" panose="020F0502020204030204" pitchFamily="34" charset="0"/>
              </a:rPr>
              <a:t>An outlier is an observation that lies an abnormal distance from other values in a random sample from a population.</a:t>
            </a:r>
            <a:endParaRPr lang="en-IN" dirty="0">
              <a:effectLst/>
              <a:ea typeface="Times New Roman" panose="02020603050405020304" pitchFamily="18" charset="0"/>
              <a:cs typeface="Times New Roman" panose="02020603050405020304" pitchFamily="18" charset="0"/>
            </a:endParaRPr>
          </a:p>
          <a:p>
            <a:r>
              <a:rPr lang="en-IN" dirty="0"/>
              <a:t>In this project mostly all columns contains outliers which is visualized in next slide.</a:t>
            </a:r>
          </a:p>
          <a:p>
            <a:r>
              <a:rPr lang="en-IN" dirty="0"/>
              <a:t>These Outliers are removed by Z-Score.</a:t>
            </a:r>
          </a:p>
        </p:txBody>
      </p:sp>
    </p:spTree>
    <p:extLst>
      <p:ext uri="{BB962C8B-B14F-4D97-AF65-F5344CB8AC3E}">
        <p14:creationId xmlns:p14="http://schemas.microsoft.com/office/powerpoint/2010/main" val="1941131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0EA7335-3579-EF6F-CB1A-92023632F48B}"/>
              </a:ext>
            </a:extLst>
          </p:cNvPr>
          <p:cNvSpPr txBox="1"/>
          <p:nvPr/>
        </p:nvSpPr>
        <p:spPr>
          <a:xfrm>
            <a:off x="7293544" y="2782669"/>
            <a:ext cx="3871762" cy="707886"/>
          </a:xfrm>
          <a:prstGeom prst="rect">
            <a:avLst/>
          </a:prstGeom>
          <a:noFill/>
        </p:spPr>
        <p:txBody>
          <a:bodyPr wrap="square">
            <a:spAutoFit/>
          </a:bodyPr>
          <a:lstStyle/>
          <a:p>
            <a:r>
              <a:rPr lang="en-GB" sz="2000" b="0" i="0" dirty="0">
                <a:solidFill>
                  <a:srgbClr val="000000"/>
                </a:solidFill>
                <a:effectLst/>
                <a:latin typeface="Helvetica Neue"/>
              </a:rPr>
              <a:t>Outliers are present in </a:t>
            </a:r>
            <a:r>
              <a:rPr lang="en-GB" sz="2000" dirty="0">
                <a:solidFill>
                  <a:srgbClr val="000000"/>
                </a:solidFill>
                <a:latin typeface="Helvetica Neue"/>
              </a:rPr>
              <a:t>‘</a:t>
            </a:r>
            <a:r>
              <a:rPr lang="en-GB" sz="2000" dirty="0" err="1">
                <a:solidFill>
                  <a:srgbClr val="000000"/>
                </a:solidFill>
                <a:latin typeface="Helvetica Neue"/>
              </a:rPr>
              <a:t>no_of_stops</a:t>
            </a:r>
            <a:r>
              <a:rPr lang="en-GB" sz="2000" b="0" i="0" dirty="0">
                <a:solidFill>
                  <a:srgbClr val="000000"/>
                </a:solidFill>
                <a:effectLst/>
                <a:latin typeface="Helvetica Neue"/>
              </a:rPr>
              <a:t>’ column</a:t>
            </a:r>
            <a:endParaRPr lang="en-IN" sz="2000" dirty="0"/>
          </a:p>
        </p:txBody>
      </p:sp>
      <p:pic>
        <p:nvPicPr>
          <p:cNvPr id="4" name="Picture 3">
            <a:extLst>
              <a:ext uri="{FF2B5EF4-FFF2-40B4-BE49-F238E27FC236}">
                <a16:creationId xmlns:a16="http://schemas.microsoft.com/office/drawing/2014/main" id="{B6B24BF3-6DF4-C995-5ACA-8C1098B5E0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6884" y="1091832"/>
            <a:ext cx="6716028" cy="4519696"/>
          </a:xfrm>
          <a:prstGeom prst="rect">
            <a:avLst/>
          </a:prstGeom>
          <a:noFill/>
          <a:ln>
            <a:noFill/>
          </a:ln>
        </p:spPr>
      </p:pic>
    </p:spTree>
    <p:extLst>
      <p:ext uri="{BB962C8B-B14F-4D97-AF65-F5344CB8AC3E}">
        <p14:creationId xmlns:p14="http://schemas.microsoft.com/office/powerpoint/2010/main" val="3188404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89E69-189D-2BD3-E3F4-F1D156A48382}"/>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Skewness:</a:t>
            </a:r>
          </a:p>
        </p:txBody>
      </p:sp>
      <p:sp>
        <p:nvSpPr>
          <p:cNvPr id="3" name="Content Placeholder 2">
            <a:extLst>
              <a:ext uri="{FF2B5EF4-FFF2-40B4-BE49-F238E27FC236}">
                <a16:creationId xmlns:a16="http://schemas.microsoft.com/office/drawing/2014/main" id="{4E23453F-98E9-F5A2-1082-8EE350BD9FD4}"/>
              </a:ext>
            </a:extLst>
          </p:cNvPr>
          <p:cNvSpPr>
            <a:spLocks noGrp="1"/>
          </p:cNvSpPr>
          <p:nvPr>
            <p:ph idx="1"/>
          </p:nvPr>
        </p:nvSpPr>
        <p:spPr/>
        <p:txBody>
          <a:bodyPr/>
          <a:lstStyle/>
          <a:p>
            <a:r>
              <a:rPr lang="en-IN" dirty="0">
                <a:effectLst/>
                <a:ea typeface="Times New Roman" panose="02020603050405020304" pitchFamily="18" charset="0"/>
                <a:cs typeface="Calibri" panose="020F0502020204030204" pitchFamily="34" charset="0"/>
              </a:rPr>
              <a:t>Skewness refers to a distortion or asymmetry that deviates from the symmetrical bell curve, or normal distribution, in a set of data.</a:t>
            </a:r>
            <a:endParaRPr lang="en-IN" dirty="0">
              <a:effectLst/>
              <a:ea typeface="Times New Roman" panose="02020603050405020304" pitchFamily="18" charset="0"/>
              <a:cs typeface="Times New Roman" panose="02020603050405020304" pitchFamily="18" charset="0"/>
            </a:endParaRPr>
          </a:p>
          <a:p>
            <a:r>
              <a:rPr lang="en-GB" b="0" i="0" dirty="0">
                <a:solidFill>
                  <a:srgbClr val="000000"/>
                </a:solidFill>
                <a:effectLst/>
              </a:rPr>
              <a:t>Keeping skew values +/- 0.5 we can find that most columns have more value of skew. </a:t>
            </a:r>
          </a:p>
          <a:p>
            <a:r>
              <a:rPr lang="en-GB" b="0" i="0" dirty="0">
                <a:solidFill>
                  <a:srgbClr val="000000"/>
                </a:solidFill>
                <a:effectLst/>
              </a:rPr>
              <a:t>Here in this project, power transform method is used to remove skewness and to get high accuracy of the model.</a:t>
            </a:r>
            <a:endParaRPr lang="en-IN" dirty="0"/>
          </a:p>
        </p:txBody>
      </p:sp>
    </p:spTree>
    <p:extLst>
      <p:ext uri="{BB962C8B-B14F-4D97-AF65-F5344CB8AC3E}">
        <p14:creationId xmlns:p14="http://schemas.microsoft.com/office/powerpoint/2010/main" val="92571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C5C39-1079-FA04-36D4-5226AE2D2C56}"/>
              </a:ext>
            </a:extLst>
          </p:cNvPr>
          <p:cNvSpPr>
            <a:spLocks noGrp="1"/>
          </p:cNvSpPr>
          <p:nvPr>
            <p:ph type="title"/>
          </p:nvPr>
        </p:nvSpPr>
        <p:spPr/>
        <p:txBody>
          <a:bodyPr/>
          <a:lstStyle/>
          <a:p>
            <a:r>
              <a:rPr lang="en-IN" dirty="0">
                <a:latin typeface="Arial" panose="020B0604020202020204" pitchFamily="34" charset="0"/>
                <a:ea typeface="Cascadia Code" panose="020B0609020000020004" pitchFamily="49" charset="0"/>
                <a:cs typeface="Arial" panose="020B0604020202020204" pitchFamily="34" charset="0"/>
              </a:rPr>
              <a:t>Content:</a:t>
            </a:r>
          </a:p>
        </p:txBody>
      </p:sp>
      <p:sp>
        <p:nvSpPr>
          <p:cNvPr id="3" name="Content Placeholder 2">
            <a:extLst>
              <a:ext uri="{FF2B5EF4-FFF2-40B4-BE49-F238E27FC236}">
                <a16:creationId xmlns:a16="http://schemas.microsoft.com/office/drawing/2014/main" id="{A5F23FB0-10D4-77D4-77BD-047CE713ECFF}"/>
              </a:ext>
            </a:extLst>
          </p:cNvPr>
          <p:cNvSpPr>
            <a:spLocks noGrp="1"/>
          </p:cNvSpPr>
          <p:nvPr>
            <p:ph idx="1"/>
          </p:nvPr>
        </p:nvSpPr>
        <p:spPr/>
        <p:txBody>
          <a:bodyPr>
            <a:normAutofit/>
          </a:bodyPr>
          <a:lstStyle/>
          <a:p>
            <a:pPr marL="457200" indent="-457200">
              <a:buFont typeface="+mj-lt"/>
              <a:buAutoNum type="arabicPeriod"/>
            </a:pPr>
            <a:r>
              <a:rPr lang="en-IN" dirty="0"/>
              <a:t>Introduction</a:t>
            </a:r>
          </a:p>
          <a:p>
            <a:pPr marL="457200" indent="-457200">
              <a:buFont typeface="+mj-lt"/>
              <a:buAutoNum type="arabicPeriod"/>
            </a:pPr>
            <a:r>
              <a:rPr lang="en-IN" dirty="0"/>
              <a:t>Problem Statement</a:t>
            </a:r>
          </a:p>
          <a:p>
            <a:pPr marL="457200" indent="-457200">
              <a:buFont typeface="+mj-lt"/>
              <a:buAutoNum type="arabicPeriod"/>
            </a:pPr>
            <a:r>
              <a:rPr lang="en-IN" dirty="0"/>
              <a:t>Insights of the project</a:t>
            </a:r>
          </a:p>
          <a:p>
            <a:pPr marL="457200" indent="-457200">
              <a:buFont typeface="+mj-lt"/>
              <a:buAutoNum type="arabicPeriod"/>
            </a:pPr>
            <a:r>
              <a:rPr lang="en-IN" dirty="0"/>
              <a:t>Analytical Problem Facing</a:t>
            </a:r>
          </a:p>
          <a:p>
            <a:pPr marL="749808" lvl="1" indent="-457200">
              <a:buFont typeface="+mj-lt"/>
              <a:buAutoNum type="romanUcPeriod"/>
            </a:pPr>
            <a:r>
              <a:rPr lang="en-IN" sz="1600" dirty="0"/>
              <a:t>EDA</a:t>
            </a:r>
            <a:r>
              <a:rPr lang="en-IN" dirty="0"/>
              <a:t> </a:t>
            </a:r>
          </a:p>
          <a:p>
            <a:pPr marL="749808" lvl="1" indent="-457200">
              <a:buFont typeface="+mj-lt"/>
              <a:buAutoNum type="romanUcPeriod"/>
            </a:pPr>
            <a:r>
              <a:rPr lang="en-IN" dirty="0"/>
              <a:t>Visualizations</a:t>
            </a:r>
          </a:p>
          <a:p>
            <a:pPr marL="457200" indent="-457200">
              <a:buFont typeface="+mj-lt"/>
              <a:buAutoNum type="arabicPeriod"/>
            </a:pPr>
            <a:r>
              <a:rPr lang="en-IN" dirty="0"/>
              <a:t>Data Pre Processing and Feature Engineering</a:t>
            </a:r>
          </a:p>
          <a:p>
            <a:pPr marL="457200" indent="-457200">
              <a:buFont typeface="+mj-lt"/>
              <a:buAutoNum type="arabicPeriod"/>
            </a:pPr>
            <a:r>
              <a:rPr lang="en-IN" dirty="0"/>
              <a:t>Model Development and Evaluation</a:t>
            </a:r>
          </a:p>
          <a:p>
            <a:pPr marL="457200" indent="-457200">
              <a:buFont typeface="+mj-lt"/>
              <a:buAutoNum type="arabicPeriod"/>
            </a:pPr>
            <a:r>
              <a:rPr lang="en-IN" dirty="0"/>
              <a:t>Conclusion</a:t>
            </a:r>
          </a:p>
        </p:txBody>
      </p:sp>
    </p:spTree>
    <p:extLst>
      <p:ext uri="{BB962C8B-B14F-4D97-AF65-F5344CB8AC3E}">
        <p14:creationId xmlns:p14="http://schemas.microsoft.com/office/powerpoint/2010/main" val="2074789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FD3E45-6743-3834-D78F-7B1271C59173}"/>
              </a:ext>
            </a:extLst>
          </p:cNvPr>
          <p:cNvSpPr txBox="1"/>
          <p:nvPr/>
        </p:nvSpPr>
        <p:spPr>
          <a:xfrm>
            <a:off x="8015438" y="2328595"/>
            <a:ext cx="3688882" cy="1015663"/>
          </a:xfrm>
          <a:prstGeom prst="rect">
            <a:avLst/>
          </a:prstGeom>
          <a:noFill/>
        </p:spPr>
        <p:txBody>
          <a:bodyPr wrap="square">
            <a:spAutoFit/>
          </a:bodyPr>
          <a:lstStyle/>
          <a:p>
            <a:r>
              <a:rPr lang="en-GB" sz="2000" dirty="0">
                <a:solidFill>
                  <a:srgbClr val="000000"/>
                </a:solidFill>
              </a:rPr>
              <a:t>Keeping +/- 0.5 as skew value skewness, all columns values is below this.</a:t>
            </a:r>
            <a:endParaRPr lang="en-IN" sz="2000" dirty="0"/>
          </a:p>
        </p:txBody>
      </p:sp>
      <p:pic>
        <p:nvPicPr>
          <p:cNvPr id="4" name="Picture 3">
            <a:extLst>
              <a:ext uri="{FF2B5EF4-FFF2-40B4-BE49-F238E27FC236}">
                <a16:creationId xmlns:a16="http://schemas.microsoft.com/office/drawing/2014/main" id="{D819A1CF-3C13-C46A-2245-54FD56F2BA9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899" y="772884"/>
            <a:ext cx="7149565" cy="4954147"/>
          </a:xfrm>
          <a:prstGeom prst="rect">
            <a:avLst/>
          </a:prstGeom>
          <a:noFill/>
          <a:ln>
            <a:noFill/>
          </a:ln>
        </p:spPr>
      </p:pic>
    </p:spTree>
    <p:extLst>
      <p:ext uri="{BB962C8B-B14F-4D97-AF65-F5344CB8AC3E}">
        <p14:creationId xmlns:p14="http://schemas.microsoft.com/office/powerpoint/2010/main" val="2647345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29DF5-027D-AD49-8A5E-700E453914A1}"/>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Cont.</a:t>
            </a:r>
          </a:p>
        </p:txBody>
      </p:sp>
      <p:sp>
        <p:nvSpPr>
          <p:cNvPr id="3" name="Content Placeholder 2">
            <a:extLst>
              <a:ext uri="{FF2B5EF4-FFF2-40B4-BE49-F238E27FC236}">
                <a16:creationId xmlns:a16="http://schemas.microsoft.com/office/drawing/2014/main" id="{BC69CC71-4DA2-FBDF-78CF-6A9DB1507E91}"/>
              </a:ext>
            </a:extLst>
          </p:cNvPr>
          <p:cNvSpPr>
            <a:spLocks noGrp="1"/>
          </p:cNvSpPr>
          <p:nvPr>
            <p:ph idx="1"/>
          </p:nvPr>
        </p:nvSpPr>
        <p:spPr/>
        <p:txBody>
          <a:bodyPr/>
          <a:lstStyle/>
          <a:p>
            <a:pPr lvl="0" algn="just">
              <a:buFont typeface="Wingdings" panose="05000000000000000000" pitchFamily="2" charset="2"/>
              <a:buChar char="§"/>
            </a:pPr>
            <a:r>
              <a:rPr lang="en-IN" sz="1800" dirty="0">
                <a:solidFill>
                  <a:srgbClr val="000000"/>
                </a:solidFill>
                <a:effectLst/>
                <a:ea typeface="Calibri" panose="020F0502020204030204" pitchFamily="34" charset="0"/>
              </a:rPr>
              <a:t> </a:t>
            </a:r>
            <a:r>
              <a:rPr lang="en-IN" dirty="0">
                <a:solidFill>
                  <a:srgbClr val="000000"/>
                </a:solidFill>
                <a:effectLst/>
                <a:ea typeface="Calibri" panose="020F0502020204030204" pitchFamily="34" charset="0"/>
              </a:rPr>
              <a:t>Outliers and Skewness is checked and removed in order to avoid bias while model building.</a:t>
            </a:r>
          </a:p>
          <a:p>
            <a:pPr lvl="0" algn="just">
              <a:buFont typeface="Wingdings" panose="05000000000000000000" pitchFamily="2" charset="2"/>
              <a:buChar char="§"/>
            </a:pPr>
            <a:r>
              <a:rPr lang="en-IN" dirty="0">
                <a:solidFill>
                  <a:srgbClr val="000000"/>
                </a:solidFill>
                <a:effectLst/>
                <a:ea typeface="Calibri" panose="020F0502020204030204" pitchFamily="34" charset="0"/>
              </a:rPr>
              <a:t> Standard Scaler is used for data standardization and VIF is used to check </a:t>
            </a:r>
            <a:r>
              <a:rPr lang="en-IN" dirty="0" err="1">
                <a:solidFill>
                  <a:srgbClr val="000000"/>
                </a:solidFill>
                <a:effectLst/>
                <a:ea typeface="Calibri" panose="020F0502020204030204" pitchFamily="34" charset="0"/>
              </a:rPr>
              <a:t>Multicolinearity</a:t>
            </a:r>
            <a:r>
              <a:rPr lang="en-IN" dirty="0">
                <a:solidFill>
                  <a:srgbClr val="000000"/>
                </a:solidFill>
                <a:effectLst/>
                <a:ea typeface="Calibri" panose="020F0502020204030204" pitchFamily="34" charset="0"/>
              </a:rPr>
              <a:t> is checked to find if any data variable is correlated with each other and it is removed.</a:t>
            </a:r>
          </a:p>
          <a:p>
            <a:pPr lvl="0" algn="just">
              <a:buFont typeface="Wingdings" panose="05000000000000000000" pitchFamily="2" charset="2"/>
              <a:buChar char="§"/>
            </a:pPr>
            <a:r>
              <a:rPr lang="en-IN" dirty="0">
                <a:solidFill>
                  <a:srgbClr val="000000"/>
                </a:solidFill>
                <a:effectLst/>
                <a:ea typeface="Calibri" panose="020F0502020204030204" pitchFamily="34" charset="0"/>
              </a:rPr>
              <a:t> Once all these processes are done then data is ready for model building where various Machine Learning models is used to check the accuracy of data.</a:t>
            </a:r>
          </a:p>
          <a:p>
            <a:endParaRPr lang="en-IN" dirty="0"/>
          </a:p>
        </p:txBody>
      </p:sp>
    </p:spTree>
    <p:extLst>
      <p:ext uri="{BB962C8B-B14F-4D97-AF65-F5344CB8AC3E}">
        <p14:creationId xmlns:p14="http://schemas.microsoft.com/office/powerpoint/2010/main" val="4229958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08D27-29AC-4FD8-1B44-D20B54CEFBD4}"/>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Model Development and Evaluation</a:t>
            </a:r>
          </a:p>
        </p:txBody>
      </p:sp>
      <p:sp>
        <p:nvSpPr>
          <p:cNvPr id="3" name="Content Placeholder 2">
            <a:extLst>
              <a:ext uri="{FF2B5EF4-FFF2-40B4-BE49-F238E27FC236}">
                <a16:creationId xmlns:a16="http://schemas.microsoft.com/office/drawing/2014/main" id="{21BFC8F1-07EB-4967-A52B-D75EC9A8CB11}"/>
              </a:ext>
            </a:extLst>
          </p:cNvPr>
          <p:cNvSpPr>
            <a:spLocks noGrp="1"/>
          </p:cNvSpPr>
          <p:nvPr>
            <p:ph idx="1"/>
          </p:nvPr>
        </p:nvSpPr>
        <p:spPr/>
        <p:txBody>
          <a:bodyPr/>
          <a:lstStyle/>
          <a:p>
            <a:pPr marL="365760" indent="0" algn="just">
              <a:buNone/>
            </a:pPr>
            <a:r>
              <a:rPr lang="en-IN" dirty="0">
                <a:solidFill>
                  <a:srgbClr val="000000"/>
                </a:solidFill>
                <a:effectLst/>
                <a:ea typeface="Calibri" panose="020F0502020204030204" pitchFamily="34" charset="0"/>
              </a:rPr>
              <a:t>The approaches followed in this project are</a:t>
            </a:r>
          </a:p>
          <a:p>
            <a:pPr lvl="3" algn="just">
              <a:buFont typeface="Wingdings" panose="05000000000000000000" pitchFamily="2" charset="2"/>
              <a:buChar char="§"/>
            </a:pPr>
            <a:r>
              <a:rPr lang="en-IN" sz="2000" dirty="0">
                <a:solidFill>
                  <a:srgbClr val="000000"/>
                </a:solidFill>
                <a:effectLst/>
                <a:ea typeface="Calibri" panose="020F0502020204030204" pitchFamily="34" charset="0"/>
              </a:rPr>
              <a:t> Find the best random state of a model.</a:t>
            </a:r>
          </a:p>
          <a:p>
            <a:pPr lvl="3" algn="just">
              <a:buFont typeface="Wingdings" panose="05000000000000000000" pitchFamily="2" charset="2"/>
              <a:buChar char="§"/>
            </a:pPr>
            <a:r>
              <a:rPr lang="en-IN" sz="2000" dirty="0">
                <a:solidFill>
                  <a:srgbClr val="000000"/>
                </a:solidFill>
                <a:effectLst/>
                <a:ea typeface="Calibri" panose="020F0502020204030204" pitchFamily="34" charset="0"/>
              </a:rPr>
              <a:t> Use all the other models to find accuracy score, mean squared error, mean absolute error and r2 score.</a:t>
            </a:r>
          </a:p>
          <a:p>
            <a:pPr lvl="3" algn="just">
              <a:buFont typeface="Wingdings" panose="05000000000000000000" pitchFamily="2" charset="2"/>
              <a:buChar char="§"/>
            </a:pPr>
            <a:r>
              <a:rPr lang="en-IN" sz="2000" dirty="0">
                <a:solidFill>
                  <a:srgbClr val="000000"/>
                </a:solidFill>
                <a:effectLst/>
                <a:ea typeface="Calibri" panose="020F0502020204030204" pitchFamily="34" charset="0"/>
              </a:rPr>
              <a:t> Then find Cross Validation of all models to find the best accuracy, which is the least difference between r2 score and cv score.</a:t>
            </a:r>
          </a:p>
          <a:p>
            <a:pPr lvl="3" algn="just">
              <a:buFont typeface="Wingdings" panose="05000000000000000000" pitchFamily="2" charset="2"/>
              <a:buChar char="§"/>
            </a:pPr>
            <a:r>
              <a:rPr lang="en-IN" sz="2000" dirty="0">
                <a:solidFill>
                  <a:srgbClr val="000000"/>
                </a:solidFill>
                <a:effectLst/>
                <a:ea typeface="Calibri" panose="020F0502020204030204" pitchFamily="34" charset="0"/>
              </a:rPr>
              <a:t> With the best model accuracy, we need to do hyper tuning using </a:t>
            </a:r>
            <a:r>
              <a:rPr lang="en-IN" sz="2000" dirty="0" err="1">
                <a:solidFill>
                  <a:srgbClr val="000000"/>
                </a:solidFill>
                <a:effectLst/>
                <a:ea typeface="Calibri" panose="020F0502020204030204" pitchFamily="34" charset="0"/>
              </a:rPr>
              <a:t>GridSearchCV</a:t>
            </a:r>
            <a:r>
              <a:rPr lang="en-IN" sz="2000" dirty="0">
                <a:solidFill>
                  <a:srgbClr val="000000"/>
                </a:solidFill>
                <a:effectLst/>
                <a:ea typeface="Calibri" panose="020F0502020204030204" pitchFamily="34" charset="0"/>
              </a:rPr>
              <a:t>.</a:t>
            </a:r>
          </a:p>
          <a:p>
            <a:pPr lvl="3" algn="just">
              <a:buFont typeface="Wingdings" panose="05000000000000000000" pitchFamily="2" charset="2"/>
              <a:buChar char="§"/>
            </a:pPr>
            <a:r>
              <a:rPr lang="en-IN" sz="2000" dirty="0">
                <a:solidFill>
                  <a:srgbClr val="000000"/>
                </a:solidFill>
                <a:effectLst/>
                <a:ea typeface="Calibri" panose="020F0502020204030204" pitchFamily="34" charset="0"/>
              </a:rPr>
              <a:t> Then finally saving the best model and by keeping this we need to predict the ticket Price of test dataset.</a:t>
            </a:r>
          </a:p>
          <a:p>
            <a:endParaRPr lang="en-IN" dirty="0"/>
          </a:p>
        </p:txBody>
      </p:sp>
    </p:spTree>
    <p:extLst>
      <p:ext uri="{BB962C8B-B14F-4D97-AF65-F5344CB8AC3E}">
        <p14:creationId xmlns:p14="http://schemas.microsoft.com/office/powerpoint/2010/main" val="1194820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CF9C4-AA36-7186-174E-2B96F46112D2}"/>
              </a:ext>
            </a:extLst>
          </p:cNvPr>
          <p:cNvSpPr>
            <a:spLocks noGrp="1"/>
          </p:cNvSpPr>
          <p:nvPr>
            <p:ph type="title" idx="4294967295"/>
          </p:nvPr>
        </p:nvSpPr>
        <p:spPr>
          <a:xfrm>
            <a:off x="852755" y="461998"/>
            <a:ext cx="10058400" cy="1449387"/>
          </a:xfrm>
        </p:spPr>
        <p:txBody>
          <a:bodyPr>
            <a:normAutofit/>
          </a:bodyPr>
          <a:lstStyle/>
          <a:p>
            <a:r>
              <a:rPr lang="en-IN" sz="2000" dirty="0">
                <a:latin typeface="+mn-lt"/>
              </a:rPr>
              <a:t>Here accuracy score,r2_score, </a:t>
            </a:r>
            <a:r>
              <a:rPr lang="en-IN" sz="2000" dirty="0" err="1">
                <a:latin typeface="+mn-lt"/>
              </a:rPr>
              <a:t>mse</a:t>
            </a:r>
            <a:r>
              <a:rPr lang="en-IN" sz="2000" dirty="0">
                <a:latin typeface="+mn-lt"/>
              </a:rPr>
              <a:t> , cv is checked for all models and final model is selected. </a:t>
            </a:r>
          </a:p>
        </p:txBody>
      </p:sp>
      <p:pic>
        <p:nvPicPr>
          <p:cNvPr id="5" name="Content Placeholder 4">
            <a:extLst>
              <a:ext uri="{FF2B5EF4-FFF2-40B4-BE49-F238E27FC236}">
                <a16:creationId xmlns:a16="http://schemas.microsoft.com/office/drawing/2014/main" id="{0AA3B37E-385E-A02B-5829-ECDB9E3D4ECE}"/>
              </a:ext>
            </a:extLst>
          </p:cNvPr>
          <p:cNvPicPr>
            <a:picLocks noGrp="1" noChangeAspect="1"/>
          </p:cNvPicPr>
          <p:nvPr>
            <p:ph idx="4294967295"/>
          </p:nvPr>
        </p:nvPicPr>
        <p:blipFill>
          <a:blip r:embed="rId2"/>
          <a:stretch>
            <a:fillRect/>
          </a:stretch>
        </p:blipFill>
        <p:spPr>
          <a:xfrm>
            <a:off x="996593" y="2152328"/>
            <a:ext cx="5200650" cy="2952750"/>
          </a:xfrm>
        </p:spPr>
      </p:pic>
      <p:pic>
        <p:nvPicPr>
          <p:cNvPr id="7" name="Picture 6">
            <a:extLst>
              <a:ext uri="{FF2B5EF4-FFF2-40B4-BE49-F238E27FC236}">
                <a16:creationId xmlns:a16="http://schemas.microsoft.com/office/drawing/2014/main" id="{090EF903-8B70-E625-AC9A-18724EDF4AEC}"/>
              </a:ext>
            </a:extLst>
          </p:cNvPr>
          <p:cNvPicPr>
            <a:picLocks noChangeAspect="1"/>
          </p:cNvPicPr>
          <p:nvPr/>
        </p:nvPicPr>
        <p:blipFill>
          <a:blip r:embed="rId3"/>
          <a:stretch>
            <a:fillRect/>
          </a:stretch>
        </p:blipFill>
        <p:spPr>
          <a:xfrm>
            <a:off x="6340266" y="2152328"/>
            <a:ext cx="4570889" cy="2904100"/>
          </a:xfrm>
          <a:prstGeom prst="rect">
            <a:avLst/>
          </a:prstGeom>
        </p:spPr>
      </p:pic>
    </p:spTree>
    <p:extLst>
      <p:ext uri="{BB962C8B-B14F-4D97-AF65-F5344CB8AC3E}">
        <p14:creationId xmlns:p14="http://schemas.microsoft.com/office/powerpoint/2010/main" val="1025302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5816B-64FA-2036-BF6D-263252704D15}"/>
              </a:ext>
            </a:extLst>
          </p:cNvPr>
          <p:cNvSpPr>
            <a:spLocks noGrp="1"/>
          </p:cNvSpPr>
          <p:nvPr>
            <p:ph type="title"/>
          </p:nvPr>
        </p:nvSpPr>
        <p:spPr/>
        <p:txBody>
          <a:bodyPr/>
          <a:lstStyle/>
          <a:p>
            <a:r>
              <a:rPr lang="en-IN" dirty="0" err="1">
                <a:latin typeface="Arial" panose="020B0604020202020204" pitchFamily="34" charset="0"/>
                <a:cs typeface="Arial" panose="020B0604020202020204" pitchFamily="34" charset="0"/>
              </a:rPr>
              <a:t>HyperTuning</a:t>
            </a:r>
            <a:r>
              <a:rPr lang="en-IN"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00631404-E177-3CA9-CC45-2639808D1774}"/>
              </a:ext>
            </a:extLst>
          </p:cNvPr>
          <p:cNvSpPr>
            <a:spLocks noGrp="1"/>
          </p:cNvSpPr>
          <p:nvPr>
            <p:ph idx="1"/>
          </p:nvPr>
        </p:nvSpPr>
        <p:spPr/>
        <p:txBody>
          <a:bodyPr>
            <a:normAutofit lnSpcReduction="10000"/>
          </a:bodyPr>
          <a:lstStyle/>
          <a:p>
            <a:pPr marL="457200" algn="just"/>
            <a:endParaRPr lang="en-IN" sz="1800" dirty="0">
              <a:solidFill>
                <a:srgbClr val="000000"/>
              </a:solidFill>
              <a:effectLst/>
              <a:latin typeface="Calibri" panose="020F0502020204030204" pitchFamily="34" charset="0"/>
              <a:ea typeface="Calibri" panose="020F0502020204030204" pitchFamily="34" charset="0"/>
            </a:endParaRPr>
          </a:p>
          <a:p>
            <a:pPr marL="457200" algn="just"/>
            <a:endParaRPr lang="en-IN" sz="1800" dirty="0">
              <a:solidFill>
                <a:srgbClr val="000000"/>
              </a:solidFill>
              <a:latin typeface="Calibri" panose="020F0502020204030204" pitchFamily="34" charset="0"/>
              <a:ea typeface="Calibri" panose="020F0502020204030204" pitchFamily="34" charset="0"/>
            </a:endParaRPr>
          </a:p>
          <a:p>
            <a:pPr marL="457200" algn="just"/>
            <a:endParaRPr lang="en-IN" sz="1800" dirty="0">
              <a:solidFill>
                <a:srgbClr val="000000"/>
              </a:solidFill>
              <a:effectLst/>
              <a:latin typeface="Calibri" panose="020F0502020204030204" pitchFamily="34" charset="0"/>
              <a:ea typeface="Calibri" panose="020F0502020204030204" pitchFamily="34" charset="0"/>
            </a:endParaRPr>
          </a:p>
          <a:p>
            <a:pPr marL="457200" algn="just"/>
            <a:endParaRPr lang="en-IN" sz="1800" dirty="0">
              <a:solidFill>
                <a:srgbClr val="000000"/>
              </a:solidFill>
              <a:latin typeface="Calibri" panose="020F0502020204030204" pitchFamily="34" charset="0"/>
              <a:ea typeface="Calibri" panose="020F0502020204030204" pitchFamily="34" charset="0"/>
            </a:endParaRPr>
          </a:p>
          <a:p>
            <a:pPr marL="457200" algn="just"/>
            <a:endParaRPr lang="en-IN" sz="1800" dirty="0">
              <a:solidFill>
                <a:srgbClr val="000000"/>
              </a:solidFill>
              <a:effectLst/>
              <a:latin typeface="Calibri" panose="020F0502020204030204" pitchFamily="34" charset="0"/>
              <a:ea typeface="Calibri" panose="020F0502020204030204" pitchFamily="34" charset="0"/>
            </a:endParaRPr>
          </a:p>
          <a:p>
            <a:pPr marL="457200" algn="just"/>
            <a:endParaRPr lang="en-IN" sz="1800" dirty="0">
              <a:solidFill>
                <a:srgbClr val="000000"/>
              </a:solidFill>
              <a:latin typeface="Calibri" panose="020F0502020204030204" pitchFamily="34" charset="0"/>
              <a:ea typeface="Calibri" panose="020F0502020204030204" pitchFamily="34" charset="0"/>
            </a:endParaRPr>
          </a:p>
          <a:p>
            <a:pPr marL="457200" algn="just"/>
            <a:endParaRPr lang="en-IN" sz="1800" dirty="0">
              <a:solidFill>
                <a:srgbClr val="000000"/>
              </a:solidFill>
              <a:effectLst/>
              <a:latin typeface="Calibri" panose="020F0502020204030204" pitchFamily="34" charset="0"/>
              <a:ea typeface="Calibri" panose="020F0502020204030204" pitchFamily="34" charset="0"/>
            </a:endParaRPr>
          </a:p>
          <a:p>
            <a:pPr marL="457200" algn="just"/>
            <a:endParaRPr lang="en-IN" sz="1800" dirty="0">
              <a:solidFill>
                <a:srgbClr val="000000"/>
              </a:solidFill>
              <a:latin typeface="Calibri" panose="020F0502020204030204" pitchFamily="34" charset="0"/>
              <a:ea typeface="Calibri" panose="020F0502020204030204" pitchFamily="34" charset="0"/>
            </a:endParaRPr>
          </a:p>
          <a:p>
            <a:pPr marL="457200" algn="just"/>
            <a:r>
              <a:rPr lang="en-IN" dirty="0" err="1"/>
              <a:t>Hypertuning</a:t>
            </a:r>
            <a:r>
              <a:rPr lang="en-IN" dirty="0"/>
              <a:t> is done to improve model accuracy for </a:t>
            </a:r>
            <a:r>
              <a:rPr lang="en-IN" dirty="0" err="1"/>
              <a:t>RandomForestRegressor</a:t>
            </a:r>
            <a:r>
              <a:rPr lang="en-IN" dirty="0"/>
              <a:t>. By which we improved our accuracy to 95 percent</a:t>
            </a:r>
            <a:r>
              <a:rPr lang="en-IN" dirty="0">
                <a:solidFill>
                  <a:srgbClr val="000000"/>
                </a:solidFill>
                <a:effectLst/>
                <a:ea typeface="Calibri" panose="020F0502020204030204" pitchFamily="34" charset="0"/>
              </a:rPr>
              <a:t>.</a:t>
            </a:r>
          </a:p>
          <a:p>
            <a:pPr marL="0" lvl="0" indent="0" algn="just">
              <a:buNone/>
            </a:pPr>
            <a:endParaRPr lang="en-IN" sz="1800" dirty="0">
              <a:solidFill>
                <a:srgbClr val="000000"/>
              </a:solidFill>
              <a:effectLst/>
              <a:latin typeface="Times New Roman" panose="02020603050405020304" pitchFamily="18" charset="0"/>
              <a:ea typeface="Calibri" panose="020F0502020204030204" pitchFamily="34" charset="0"/>
            </a:endParaRPr>
          </a:p>
          <a:p>
            <a:endParaRPr lang="en-IN" dirty="0"/>
          </a:p>
        </p:txBody>
      </p:sp>
      <p:pic>
        <p:nvPicPr>
          <p:cNvPr id="4" name="Picture 3">
            <a:extLst>
              <a:ext uri="{FF2B5EF4-FFF2-40B4-BE49-F238E27FC236}">
                <a16:creationId xmlns:a16="http://schemas.microsoft.com/office/drawing/2014/main" id="{689F3455-7717-99E8-9F73-D3355A7A83ED}"/>
              </a:ext>
            </a:extLst>
          </p:cNvPr>
          <p:cNvPicPr>
            <a:picLocks noChangeAspect="1"/>
          </p:cNvPicPr>
          <p:nvPr/>
        </p:nvPicPr>
        <p:blipFill>
          <a:blip r:embed="rId2"/>
          <a:stretch>
            <a:fillRect/>
          </a:stretch>
        </p:blipFill>
        <p:spPr>
          <a:xfrm>
            <a:off x="664143" y="2010975"/>
            <a:ext cx="5462337" cy="2830531"/>
          </a:xfrm>
          <a:prstGeom prst="rect">
            <a:avLst/>
          </a:prstGeom>
        </p:spPr>
      </p:pic>
      <p:pic>
        <p:nvPicPr>
          <p:cNvPr id="5" name="Picture 4">
            <a:extLst>
              <a:ext uri="{FF2B5EF4-FFF2-40B4-BE49-F238E27FC236}">
                <a16:creationId xmlns:a16="http://schemas.microsoft.com/office/drawing/2014/main" id="{393819EF-BB28-34AC-78CB-238B7A21E603}"/>
              </a:ext>
            </a:extLst>
          </p:cNvPr>
          <p:cNvPicPr>
            <a:picLocks noChangeAspect="1"/>
          </p:cNvPicPr>
          <p:nvPr/>
        </p:nvPicPr>
        <p:blipFill>
          <a:blip r:embed="rId3"/>
          <a:stretch>
            <a:fillRect/>
          </a:stretch>
        </p:blipFill>
        <p:spPr>
          <a:xfrm>
            <a:off x="6403374" y="2099036"/>
            <a:ext cx="5124483" cy="2742470"/>
          </a:xfrm>
          <a:prstGeom prst="rect">
            <a:avLst/>
          </a:prstGeom>
        </p:spPr>
      </p:pic>
    </p:spTree>
    <p:extLst>
      <p:ext uri="{BB962C8B-B14F-4D97-AF65-F5344CB8AC3E}">
        <p14:creationId xmlns:p14="http://schemas.microsoft.com/office/powerpoint/2010/main" val="908300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6F8E5-5A88-499F-30AD-802BE296F40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Conclusion:</a:t>
            </a:r>
          </a:p>
        </p:txBody>
      </p:sp>
      <p:pic>
        <p:nvPicPr>
          <p:cNvPr id="4" name="Content Placeholder 3">
            <a:extLst>
              <a:ext uri="{FF2B5EF4-FFF2-40B4-BE49-F238E27FC236}">
                <a16:creationId xmlns:a16="http://schemas.microsoft.com/office/drawing/2014/main" id="{CB534456-2BF8-F6B9-0DC8-D5F05C54657F}"/>
              </a:ext>
            </a:extLst>
          </p:cNvPr>
          <p:cNvPicPr>
            <a:picLocks noGrp="1" noChangeAspect="1"/>
          </p:cNvPicPr>
          <p:nvPr>
            <p:ph idx="1"/>
          </p:nvPr>
        </p:nvPicPr>
        <p:blipFill>
          <a:blip r:embed="rId2"/>
          <a:stretch>
            <a:fillRect/>
          </a:stretch>
        </p:blipFill>
        <p:spPr>
          <a:xfrm>
            <a:off x="721894" y="1865514"/>
            <a:ext cx="6853188" cy="4022725"/>
          </a:xfrm>
          <a:prstGeom prst="rect">
            <a:avLst/>
          </a:prstGeom>
        </p:spPr>
      </p:pic>
      <p:sp>
        <p:nvSpPr>
          <p:cNvPr id="6" name="TextBox 5">
            <a:extLst>
              <a:ext uri="{FF2B5EF4-FFF2-40B4-BE49-F238E27FC236}">
                <a16:creationId xmlns:a16="http://schemas.microsoft.com/office/drawing/2014/main" id="{E0D3CEAB-3C26-56D3-1A75-C237E28D6FCE}"/>
              </a:ext>
            </a:extLst>
          </p:cNvPr>
          <p:cNvSpPr txBox="1"/>
          <p:nvPr/>
        </p:nvSpPr>
        <p:spPr>
          <a:xfrm>
            <a:off x="7719461" y="2638714"/>
            <a:ext cx="3984858" cy="2923877"/>
          </a:xfrm>
          <a:prstGeom prst="rect">
            <a:avLst/>
          </a:prstGeom>
          <a:noFill/>
        </p:spPr>
        <p:txBody>
          <a:bodyPr wrap="square">
            <a:spAutoFit/>
          </a:bodyPr>
          <a:lstStyle/>
          <a:p>
            <a:pPr marL="228600" algn="just"/>
            <a:r>
              <a:rPr lang="en-IN" sz="2000" dirty="0">
                <a:solidFill>
                  <a:srgbClr val="000000"/>
                </a:solidFill>
                <a:effectLst/>
                <a:ea typeface="Calibri" panose="020F0502020204030204" pitchFamily="34" charset="0"/>
              </a:rPr>
              <a:t>The graph shows how our final model is mapping. The plot gives the linear relation between predicted and actual price of the flight tickets. The blue line is the best fitting line which gives the actual values/data and red dots gives the predicted values/data.</a:t>
            </a:r>
          </a:p>
          <a:p>
            <a:r>
              <a:rPr lang="en-IN" sz="2400" b="1" dirty="0">
                <a:solidFill>
                  <a:srgbClr val="000000"/>
                </a:solidFill>
                <a:effectLst/>
                <a:latin typeface="Calibri" panose="020F0502020204030204" pitchFamily="34" charset="0"/>
                <a:ea typeface="Calibri" panose="020F0502020204030204" pitchFamily="34" charset="0"/>
              </a:rPr>
              <a:t> </a:t>
            </a:r>
            <a:endParaRPr lang="en-IN" sz="18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219052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5816B-64FA-2036-BF6D-263252704D15}"/>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00631404-E177-3CA9-CC45-2639808D1774}"/>
              </a:ext>
            </a:extLst>
          </p:cNvPr>
          <p:cNvSpPr>
            <a:spLocks noGrp="1"/>
          </p:cNvSpPr>
          <p:nvPr>
            <p:ph idx="1"/>
          </p:nvPr>
        </p:nvSpPr>
        <p:spPr/>
        <p:txBody>
          <a:bodyPr/>
          <a:lstStyle/>
          <a:p>
            <a:pPr marL="457200" algn="just"/>
            <a:r>
              <a:rPr lang="en-IN" dirty="0">
                <a:solidFill>
                  <a:srgbClr val="000000"/>
                </a:solidFill>
                <a:effectLst/>
                <a:ea typeface="Calibri" panose="020F0502020204030204" pitchFamily="34" charset="0"/>
              </a:rPr>
              <a:t>The Flight ticket price goes up and down and there is no fixed time. Some flights have early morning and day flights with expensive flight ticket price and mid night ticket price with cheap price. The last-minute flights are expensive. Indigo and SpiceJet have almost same cost of ticket price.</a:t>
            </a:r>
          </a:p>
          <a:p>
            <a:pPr marL="457200" algn="just"/>
            <a:r>
              <a:rPr lang="en-IN" dirty="0">
                <a:effectLst/>
                <a:ea typeface="Calibri" panose="020F0502020204030204" pitchFamily="34" charset="0"/>
              </a:rPr>
              <a:t>Finally, our aim was achieved by predicting the flight ticket price and built flight price evaluation model that could help the buyers to understand the future flight ticket prices.</a:t>
            </a:r>
            <a:endParaRPr lang="en-IN" dirty="0">
              <a:solidFill>
                <a:srgbClr val="000000"/>
              </a:solidFill>
              <a:effectLst/>
              <a:ea typeface="Calibri" panose="020F0502020204030204" pitchFamily="34" charset="0"/>
            </a:endParaRPr>
          </a:p>
          <a:p>
            <a:pPr marL="0" lvl="0" indent="0" algn="just">
              <a:buNone/>
            </a:pPr>
            <a:endParaRPr lang="en-IN" sz="1800" dirty="0">
              <a:solidFill>
                <a:srgbClr val="000000"/>
              </a:solidFill>
              <a:effectLst/>
              <a:latin typeface="Times New Roman" panose="020206030504050203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1123372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C5512-EF5B-481C-FE74-D9C1E1EE40C7}"/>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83CF8623-0289-6BC3-C191-B8AA80AB84EE}"/>
              </a:ext>
            </a:extLst>
          </p:cNvPr>
          <p:cNvSpPr>
            <a:spLocks noGrp="1"/>
          </p:cNvSpPr>
          <p:nvPr>
            <p:ph idx="1"/>
          </p:nvPr>
        </p:nvSpPr>
        <p:spPr>
          <a:xfrm>
            <a:off x="789272" y="1845733"/>
            <a:ext cx="10366408" cy="4725663"/>
          </a:xfrm>
        </p:spPr>
        <p:txBody>
          <a:bodyPr>
            <a:noAutofit/>
          </a:bodyPr>
          <a:lstStyle/>
          <a:p>
            <a:pPr marL="0" indent="0" algn="just">
              <a:lnSpc>
                <a:spcPct val="107000"/>
              </a:lnSpc>
              <a:spcAft>
                <a:spcPts val="800"/>
              </a:spcAft>
              <a:buNone/>
              <a:tabLst>
                <a:tab pos="822960" algn="l"/>
              </a:tabLst>
            </a:pPr>
            <a:r>
              <a:rPr lang="en-IN" dirty="0">
                <a:effectLst/>
                <a:ea typeface="Calibri" panose="020F0502020204030204" pitchFamily="34" charset="0"/>
                <a:cs typeface="Calibri" panose="020F0502020204030204" pitchFamily="34" charset="0"/>
              </a:rPr>
              <a:t>Airline industry is one of the most sophisticated in its use of dynamic pricing strategies to maximize revenue, based on proprietary algorithms and hidden variables. That is why the airline companies use complex algorithms to calculate the flight ticket prices. </a:t>
            </a:r>
          </a:p>
          <a:p>
            <a:pPr marL="0" indent="0" algn="just">
              <a:lnSpc>
                <a:spcPct val="107000"/>
              </a:lnSpc>
              <a:spcAft>
                <a:spcPts val="800"/>
              </a:spcAft>
              <a:buNone/>
              <a:tabLst>
                <a:tab pos="822960" algn="l"/>
              </a:tabLst>
            </a:pPr>
            <a:r>
              <a:rPr lang="en-IN" dirty="0">
                <a:effectLst/>
                <a:ea typeface="Calibri" panose="020F0502020204030204" pitchFamily="34" charset="0"/>
                <a:cs typeface="Calibri" panose="020F0502020204030204" pitchFamily="34" charset="0"/>
              </a:rPr>
              <a:t>There are several different factors on which the price of the flight ticket depends. The seller has information about all the factors, but buyers are able to access limited information only which is not enough to predict the airfare prices. </a:t>
            </a:r>
            <a:r>
              <a:rPr lang="en-IN" dirty="0">
                <a:solidFill>
                  <a:srgbClr val="000000"/>
                </a:solidFill>
                <a:effectLst/>
                <a:ea typeface="Calibri" panose="020F0502020204030204" pitchFamily="34" charset="0"/>
              </a:rPr>
              <a:t> </a:t>
            </a:r>
          </a:p>
          <a:p>
            <a:pPr marL="0" indent="0">
              <a:buNone/>
            </a:pPr>
            <a:endParaRPr lang="en-IN" dirty="0"/>
          </a:p>
        </p:txBody>
      </p:sp>
    </p:spTree>
    <p:extLst>
      <p:ext uri="{BB962C8B-B14F-4D97-AF65-F5344CB8AC3E}">
        <p14:creationId xmlns:p14="http://schemas.microsoft.com/office/powerpoint/2010/main" val="3809426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C5512-EF5B-481C-FE74-D9C1E1EE40C7}"/>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id="{83CF8623-0289-6BC3-C191-B8AA80AB84EE}"/>
              </a:ext>
            </a:extLst>
          </p:cNvPr>
          <p:cNvSpPr>
            <a:spLocks noGrp="1"/>
          </p:cNvSpPr>
          <p:nvPr>
            <p:ph idx="1"/>
          </p:nvPr>
        </p:nvSpPr>
        <p:spPr>
          <a:xfrm>
            <a:off x="789272" y="1845733"/>
            <a:ext cx="10366408" cy="4725663"/>
          </a:xfrm>
        </p:spPr>
        <p:txBody>
          <a:bodyPr>
            <a:noAutofit/>
          </a:bodyPr>
          <a:lstStyle/>
          <a:p>
            <a:pPr marL="457200" algn="just"/>
            <a:r>
              <a:rPr lang="en-IN" dirty="0">
                <a:solidFill>
                  <a:srgbClr val="000000"/>
                </a:solidFill>
                <a:effectLst/>
                <a:ea typeface="Calibri" panose="020F0502020204030204" pitchFamily="34" charset="0"/>
              </a:rPr>
              <a:t>Flight ticket prices can be something hard to guess, today we might see a price, check out the price of the same flight tomorrow, it will be a different story. We might have often heard travellers saying that flight ticket prices are so unpredictable. </a:t>
            </a:r>
          </a:p>
          <a:p>
            <a:pPr marL="457200" algn="just"/>
            <a:r>
              <a:rPr lang="en-IN" dirty="0">
                <a:solidFill>
                  <a:srgbClr val="000000"/>
                </a:solidFill>
                <a:effectLst/>
                <a:ea typeface="Calibri" panose="020F0502020204030204" pitchFamily="34" charset="0"/>
              </a:rPr>
              <a:t> Anyone who has booked a flight ticket knows how unexpectedly the prices vary. The cheapest available ticket on a given flight gets more and less expensive over time. This usually happens as an attempt to maximize revenue based on – </a:t>
            </a:r>
          </a:p>
          <a:p>
            <a:pPr marL="457200" algn="just"/>
            <a:r>
              <a:rPr lang="en-IN" dirty="0">
                <a:solidFill>
                  <a:srgbClr val="000000"/>
                </a:solidFill>
                <a:effectLst/>
                <a:ea typeface="Calibri" panose="020F0502020204030204" pitchFamily="34" charset="0"/>
              </a:rPr>
              <a:t> 1. Time of purchase patterns (making sure last-minute purchases are expensive). </a:t>
            </a:r>
          </a:p>
          <a:p>
            <a:pPr marL="457200" algn="just"/>
            <a:r>
              <a:rPr lang="en-IN" dirty="0">
                <a:solidFill>
                  <a:srgbClr val="000000"/>
                </a:solidFill>
                <a:effectLst/>
                <a:ea typeface="Calibri" panose="020F0502020204030204" pitchFamily="34" charset="0"/>
              </a:rPr>
              <a:t>2. Keeping the flight as full as they want it (raising prices on a flight which is filling up in order to reduce sales and hold back inventory for those expensive last-minute expensive purchases).</a:t>
            </a:r>
          </a:p>
          <a:p>
            <a:pPr marL="457200" algn="just"/>
            <a:r>
              <a:rPr lang="en-IN" dirty="0">
                <a:solidFill>
                  <a:srgbClr val="000000"/>
                </a:solidFill>
                <a:effectLst/>
                <a:ea typeface="Calibri" panose="020F0502020204030204" pitchFamily="34" charset="0"/>
              </a:rPr>
              <a:t> Here we are trying to help the buyers to understand the price of the flight tickets by deploying machine learning models. These models would help the sellers/buyers to understand the flight ticket prices in market and accordingly they would be able to book their tickets.</a:t>
            </a:r>
          </a:p>
          <a:p>
            <a:pPr marL="457200" algn="just"/>
            <a:r>
              <a:rPr lang="en-IN" dirty="0">
                <a:solidFill>
                  <a:srgbClr val="000000"/>
                </a:solidFill>
                <a:effectLst/>
                <a:ea typeface="Calibri" panose="020F0502020204030204" pitchFamily="34" charset="0"/>
              </a:rPr>
              <a:t> </a:t>
            </a:r>
          </a:p>
          <a:p>
            <a:pPr marL="0" indent="0">
              <a:buNone/>
            </a:pPr>
            <a:endParaRPr lang="en-IN" dirty="0"/>
          </a:p>
        </p:txBody>
      </p:sp>
    </p:spTree>
    <p:extLst>
      <p:ext uri="{BB962C8B-B14F-4D97-AF65-F5344CB8AC3E}">
        <p14:creationId xmlns:p14="http://schemas.microsoft.com/office/powerpoint/2010/main" val="323317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0EE06-CA65-AF22-5473-1F00C6F00DD5}"/>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Business Goal:</a:t>
            </a:r>
          </a:p>
        </p:txBody>
      </p:sp>
      <p:sp>
        <p:nvSpPr>
          <p:cNvPr id="3" name="Content Placeholder 2">
            <a:extLst>
              <a:ext uri="{FF2B5EF4-FFF2-40B4-BE49-F238E27FC236}">
                <a16:creationId xmlns:a16="http://schemas.microsoft.com/office/drawing/2014/main" id="{D848E65D-6A8E-CF4A-DFA4-5ECDD9E5ECA0}"/>
              </a:ext>
            </a:extLst>
          </p:cNvPr>
          <p:cNvSpPr>
            <a:spLocks noGrp="1"/>
          </p:cNvSpPr>
          <p:nvPr>
            <p:ph idx="1"/>
          </p:nvPr>
        </p:nvSpPr>
        <p:spPr/>
        <p:txBody>
          <a:bodyPr>
            <a:normAutofit/>
          </a:bodyPr>
          <a:lstStyle/>
          <a:p>
            <a:pPr marL="457200"/>
            <a:r>
              <a:rPr lang="en-IN" dirty="0">
                <a:solidFill>
                  <a:srgbClr val="000000"/>
                </a:solidFill>
                <a:effectLst/>
                <a:ea typeface="Calibri" panose="020F0502020204030204" pitchFamily="34" charset="0"/>
              </a:rPr>
              <a:t>The main aim of this project is to predict the price of flight tickets based on various features. The purpose of this project is to study the factors which influence the fluctuations in the airfare prices and how they are related to the change in the prices. Then using this information, build a system that can help buyers whether to buy a ticket or not. So that Machine Learning model is deployed for flight ticket price prediction and analysis. This model will provide the approximate selling price for the flight tickets based on different features.</a:t>
            </a:r>
          </a:p>
          <a:p>
            <a:endParaRPr lang="en-IN" dirty="0"/>
          </a:p>
        </p:txBody>
      </p:sp>
    </p:spTree>
    <p:extLst>
      <p:ext uri="{BB962C8B-B14F-4D97-AF65-F5344CB8AC3E}">
        <p14:creationId xmlns:p14="http://schemas.microsoft.com/office/powerpoint/2010/main" val="3955056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F1A5A-9B22-A189-7A43-9D785096E5E0}"/>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Insights of Project</a:t>
            </a:r>
            <a:r>
              <a:rPr lang="en-IN" dirty="0">
                <a:latin typeface="Comic Sans MS" panose="030F0702030302020204" pitchFamily="66" charset="0"/>
              </a:rPr>
              <a:t>:</a:t>
            </a:r>
          </a:p>
        </p:txBody>
      </p:sp>
      <p:sp>
        <p:nvSpPr>
          <p:cNvPr id="3" name="Content Placeholder 2">
            <a:extLst>
              <a:ext uri="{FF2B5EF4-FFF2-40B4-BE49-F238E27FC236}">
                <a16:creationId xmlns:a16="http://schemas.microsoft.com/office/drawing/2014/main" id="{89A16457-7430-9DF8-8B53-E689B097AE64}"/>
              </a:ext>
            </a:extLst>
          </p:cNvPr>
          <p:cNvSpPr>
            <a:spLocks noGrp="1"/>
          </p:cNvSpPr>
          <p:nvPr>
            <p:ph idx="1"/>
          </p:nvPr>
        </p:nvSpPr>
        <p:spPr/>
        <p:txBody>
          <a:bodyPr>
            <a:normAutofit/>
          </a:bodyPr>
          <a:lstStyle/>
          <a:p>
            <a:pPr marL="457200" algn="just"/>
            <a:r>
              <a:rPr lang="en-IN" dirty="0">
                <a:solidFill>
                  <a:srgbClr val="000000"/>
                </a:solidFill>
                <a:effectLst/>
                <a:ea typeface="Calibri" panose="020F0502020204030204" pitchFamily="34" charset="0"/>
              </a:rPr>
              <a:t>As per the requirement of our client, data is scraped from </a:t>
            </a:r>
            <a:r>
              <a:rPr lang="en-IN" u="sng" dirty="0">
                <a:solidFill>
                  <a:srgbClr val="000000"/>
                </a:solidFill>
                <a:effectLst/>
                <a:ea typeface="Calibri" panose="020F0502020204030204" pitchFamily="34" charset="0"/>
                <a:hlinkClick r:id="rId2"/>
              </a:rPr>
              <a:t>www.easemytrip.com</a:t>
            </a:r>
            <a:r>
              <a:rPr lang="en-IN" dirty="0">
                <a:solidFill>
                  <a:srgbClr val="000000"/>
                </a:solidFill>
                <a:effectLst/>
                <a:ea typeface="Calibri" panose="020F0502020204030204" pitchFamily="34" charset="0"/>
              </a:rPr>
              <a:t>, which is one of the platforms to book flight tickets. This project was built with a aim of gaining insights about various factors affecting the price of flight. This project is more about data exploration, feature engineering and pre-processing of data.</a:t>
            </a:r>
          </a:p>
          <a:p>
            <a:pPr marL="457200" algn="just"/>
            <a:r>
              <a:rPr lang="en-IN" dirty="0">
                <a:solidFill>
                  <a:srgbClr val="000000"/>
                </a:solidFill>
                <a:effectLst/>
                <a:ea typeface="Calibri" panose="020F0502020204030204" pitchFamily="34" charset="0"/>
              </a:rPr>
              <a:t> </a:t>
            </a:r>
            <a:r>
              <a:rPr lang="en-IN" dirty="0">
                <a:effectLst/>
                <a:ea typeface="Calibri" panose="020F0502020204030204" pitchFamily="34" charset="0"/>
              </a:rPr>
              <a:t>The goal of this project is to build an application which can predict the price of flight tickets with the help of the features available. In long term this would allow people to better explain and review their purchase in this digital world.</a:t>
            </a:r>
            <a:endParaRPr lang="en-IN" dirty="0"/>
          </a:p>
        </p:txBody>
      </p:sp>
    </p:spTree>
    <p:extLst>
      <p:ext uri="{BB962C8B-B14F-4D97-AF65-F5344CB8AC3E}">
        <p14:creationId xmlns:p14="http://schemas.microsoft.com/office/powerpoint/2010/main" val="735663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5D721-ECE8-9688-1BDD-C06516CCBBA2}"/>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Analytical Problem Facing:</a:t>
            </a:r>
          </a:p>
        </p:txBody>
      </p:sp>
      <p:sp>
        <p:nvSpPr>
          <p:cNvPr id="3" name="Content Placeholder 2">
            <a:extLst>
              <a:ext uri="{FF2B5EF4-FFF2-40B4-BE49-F238E27FC236}">
                <a16:creationId xmlns:a16="http://schemas.microsoft.com/office/drawing/2014/main" id="{BB41A89E-585B-84F3-58DA-6FC67097382A}"/>
              </a:ext>
            </a:extLst>
          </p:cNvPr>
          <p:cNvSpPr>
            <a:spLocks noGrp="1"/>
          </p:cNvSpPr>
          <p:nvPr>
            <p:ph idx="1"/>
          </p:nvPr>
        </p:nvSpPr>
        <p:spPr/>
        <p:txBody>
          <a:bodyPr/>
          <a:lstStyle/>
          <a:p>
            <a:pPr marL="0" indent="0" algn="just">
              <a:buNone/>
            </a:pPr>
            <a:r>
              <a:rPr lang="en-US" sz="2000" i="0" dirty="0">
                <a:solidFill>
                  <a:srgbClr val="202124"/>
                </a:solidFill>
                <a:effectLst/>
                <a:ea typeface="Gadugi" panose="020B0502040204020203" pitchFamily="34" charset="0"/>
              </a:rPr>
              <a:t>Analytic problem framing </a:t>
            </a:r>
            <a:r>
              <a:rPr lang="en-US" sz="2000" b="0" i="0" dirty="0">
                <a:solidFill>
                  <a:srgbClr val="202124"/>
                </a:solidFill>
                <a:effectLst/>
                <a:ea typeface="Gadugi" panose="020B0502040204020203" pitchFamily="34" charset="0"/>
              </a:rPr>
              <a:t>involves translating the business </a:t>
            </a:r>
            <a:r>
              <a:rPr lang="en-US" sz="2000" i="0" dirty="0">
                <a:solidFill>
                  <a:srgbClr val="202124"/>
                </a:solidFill>
                <a:effectLst/>
                <a:ea typeface="Gadugi" panose="020B0502040204020203" pitchFamily="34" charset="0"/>
              </a:rPr>
              <a:t>problem</a:t>
            </a:r>
            <a:r>
              <a:rPr lang="en-US" sz="2000" b="0" i="0" dirty="0">
                <a:solidFill>
                  <a:srgbClr val="202124"/>
                </a:solidFill>
                <a:effectLst/>
                <a:ea typeface="Gadugi" panose="020B0502040204020203" pitchFamily="34" charset="0"/>
              </a:rPr>
              <a:t> into terms that can be addressed </a:t>
            </a:r>
            <a:r>
              <a:rPr lang="en-US" sz="2000" i="0" dirty="0">
                <a:solidFill>
                  <a:srgbClr val="202124"/>
                </a:solidFill>
                <a:effectLst/>
                <a:ea typeface="Gadugi" panose="020B0502040204020203" pitchFamily="34" charset="0"/>
              </a:rPr>
              <a:t>analytically</a:t>
            </a:r>
            <a:r>
              <a:rPr lang="en-US" sz="2000" b="0" i="0" dirty="0">
                <a:solidFill>
                  <a:srgbClr val="202124"/>
                </a:solidFill>
                <a:effectLst/>
                <a:ea typeface="Gadugi" panose="020B0502040204020203" pitchFamily="34" charset="0"/>
              </a:rPr>
              <a:t> via data and modeling. </a:t>
            </a:r>
            <a:r>
              <a:rPr lang="en-US" sz="2000" i="0" dirty="0">
                <a:solidFill>
                  <a:srgbClr val="202124"/>
                </a:solidFill>
                <a:effectLst/>
                <a:ea typeface="Gadugi" panose="020B0502040204020203" pitchFamily="34" charset="0"/>
              </a:rPr>
              <a:t>Analytic problem framing</a:t>
            </a:r>
            <a:r>
              <a:rPr lang="en-US" sz="2000" b="0" i="0" dirty="0">
                <a:solidFill>
                  <a:srgbClr val="202124"/>
                </a:solidFill>
                <a:effectLst/>
                <a:ea typeface="Gadugi" panose="020B0502040204020203" pitchFamily="34" charset="0"/>
              </a:rPr>
              <a:t> is the antithesis of merely working with the ready-to-hand data and seeing what comes of it, hoping for something insightful.</a:t>
            </a:r>
            <a:endParaRPr lang="en-IN" dirty="0"/>
          </a:p>
        </p:txBody>
      </p:sp>
    </p:spTree>
    <p:extLst>
      <p:ext uri="{BB962C8B-B14F-4D97-AF65-F5344CB8AC3E}">
        <p14:creationId xmlns:p14="http://schemas.microsoft.com/office/powerpoint/2010/main" val="3349398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8F8A-8938-7B9C-E786-EF96071B8EB2}"/>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Exploratory data analysis</a:t>
            </a:r>
          </a:p>
        </p:txBody>
      </p:sp>
      <p:sp>
        <p:nvSpPr>
          <p:cNvPr id="3" name="Content Placeholder 2">
            <a:extLst>
              <a:ext uri="{FF2B5EF4-FFF2-40B4-BE49-F238E27FC236}">
                <a16:creationId xmlns:a16="http://schemas.microsoft.com/office/drawing/2014/main" id="{5F23C5EF-31F9-C912-D823-A01F1646FCDA}"/>
              </a:ext>
            </a:extLst>
          </p:cNvPr>
          <p:cNvSpPr>
            <a:spLocks noGrp="1"/>
          </p:cNvSpPr>
          <p:nvPr>
            <p:ph idx="1"/>
          </p:nvPr>
        </p:nvSpPr>
        <p:spPr/>
        <p:txBody>
          <a:bodyPr/>
          <a:lstStyle/>
          <a:p>
            <a:pPr marL="457200" algn="just"/>
            <a:r>
              <a:rPr lang="en-IN" dirty="0">
                <a:solidFill>
                  <a:srgbClr val="000000"/>
                </a:solidFill>
                <a:ea typeface="Calibri" panose="020F0502020204030204" pitchFamily="34" charset="0"/>
                <a:cs typeface="Arial" panose="020B0604020202020204" pitchFamily="34" charset="0"/>
              </a:rPr>
              <a:t>In flight ticket price</a:t>
            </a:r>
            <a:r>
              <a:rPr lang="en-IN" dirty="0">
                <a:solidFill>
                  <a:srgbClr val="000000"/>
                </a:solidFill>
                <a:effectLst/>
                <a:ea typeface="Calibri" panose="020F0502020204030204" pitchFamily="34" charset="0"/>
                <a:cs typeface="Arial" panose="020B0604020202020204" pitchFamily="34" charset="0"/>
              </a:rPr>
              <a:t> prediction problem </a:t>
            </a:r>
            <a:r>
              <a:rPr lang="en-IN" dirty="0">
                <a:solidFill>
                  <a:srgbClr val="000000"/>
                </a:solidFill>
                <a:ea typeface="Calibri" panose="020F0502020204030204" pitchFamily="34" charset="0"/>
                <a:cs typeface="Arial" panose="020B0604020202020204" pitchFamily="34" charset="0"/>
              </a:rPr>
              <a:t>data is scrapped using </a:t>
            </a:r>
            <a:r>
              <a:rPr lang="en-IN" dirty="0" err="1">
                <a:solidFill>
                  <a:srgbClr val="000000"/>
                </a:solidFill>
                <a:ea typeface="Calibri" panose="020F0502020204030204" pitchFamily="34" charset="0"/>
                <a:cs typeface="Arial" panose="020B0604020202020204" pitchFamily="34" charset="0"/>
              </a:rPr>
              <a:t>webscraping</a:t>
            </a:r>
            <a:r>
              <a:rPr lang="en-IN" dirty="0">
                <a:solidFill>
                  <a:srgbClr val="000000"/>
                </a:solidFill>
                <a:ea typeface="Calibri" panose="020F0502020204030204" pitchFamily="34" charset="0"/>
                <a:cs typeface="Arial" panose="020B0604020202020204" pitchFamily="34" charset="0"/>
              </a:rPr>
              <a:t> selenium from www.easemytrip.com website.</a:t>
            </a:r>
            <a:endParaRPr lang="en-IN" dirty="0">
              <a:solidFill>
                <a:srgbClr val="000000"/>
              </a:solidFill>
              <a:effectLst/>
              <a:ea typeface="Calibri" panose="020F0502020204030204" pitchFamily="34" charset="0"/>
              <a:cs typeface="Arial" panose="020B0604020202020204" pitchFamily="34" charset="0"/>
            </a:endParaRPr>
          </a:p>
          <a:p>
            <a:pPr marL="457200" algn="just"/>
            <a:r>
              <a:rPr lang="en-IN" dirty="0">
                <a:solidFill>
                  <a:srgbClr val="000000"/>
                </a:solidFill>
                <a:effectLst/>
                <a:ea typeface="Calibri" panose="020F0502020204030204" pitchFamily="34" charset="0"/>
                <a:cs typeface="Arial" panose="020B0604020202020204" pitchFamily="34" charset="0"/>
              </a:rPr>
              <a:t>First, the analysis is started with importing the data, this dataset </a:t>
            </a:r>
            <a:r>
              <a:rPr lang="en-IN" dirty="0">
                <a:solidFill>
                  <a:srgbClr val="000000"/>
                </a:solidFill>
                <a:ea typeface="Calibri" panose="020F0502020204030204" pitchFamily="34" charset="0"/>
                <a:cs typeface="Arial" panose="020B0604020202020204" pitchFamily="34" charset="0"/>
              </a:rPr>
              <a:t>had few</a:t>
            </a:r>
            <a:r>
              <a:rPr lang="en-IN" dirty="0">
                <a:solidFill>
                  <a:srgbClr val="000000"/>
                </a:solidFill>
                <a:effectLst/>
                <a:ea typeface="Calibri" panose="020F0502020204030204" pitchFamily="34" charset="0"/>
                <a:cs typeface="Arial" panose="020B0604020202020204" pitchFamily="34" charset="0"/>
              </a:rPr>
              <a:t> Null values in target column, so null values is dropped and unnecessary columns which does not contribute for the target variable is </a:t>
            </a:r>
            <a:r>
              <a:rPr lang="en-IN" dirty="0">
                <a:solidFill>
                  <a:srgbClr val="000000"/>
                </a:solidFill>
                <a:ea typeface="Calibri" panose="020F0502020204030204" pitchFamily="34" charset="0"/>
                <a:cs typeface="Arial" panose="020B0604020202020204" pitchFamily="34" charset="0"/>
              </a:rPr>
              <a:t>also dropped</a:t>
            </a:r>
            <a:r>
              <a:rPr lang="en-IN" dirty="0">
                <a:solidFill>
                  <a:srgbClr val="000000"/>
                </a:solidFill>
                <a:effectLst/>
                <a:ea typeface="Calibri" panose="020F0502020204030204" pitchFamily="34" charset="0"/>
                <a:cs typeface="Arial" panose="020B0604020202020204" pitchFamily="34" charset="0"/>
              </a:rPr>
              <a:t>. </a:t>
            </a:r>
          </a:p>
          <a:p>
            <a:pPr marL="457200" algn="just"/>
            <a:r>
              <a:rPr lang="en-IN" dirty="0">
                <a:solidFill>
                  <a:srgbClr val="000000"/>
                </a:solidFill>
                <a:effectLst/>
                <a:ea typeface="Calibri" panose="020F0502020204030204" pitchFamily="34" charset="0"/>
                <a:cs typeface="Arial" panose="020B0604020202020204" pitchFamily="34" charset="0"/>
              </a:rPr>
              <a:t>Once data is cleaned outliers and skewness are checked, if present they are removed then in Data Pre-processing, Standard Scaler is used to standardize the data and by using VIF, multicollinearity is removed. </a:t>
            </a:r>
          </a:p>
          <a:p>
            <a:pPr marL="0" indent="0">
              <a:buNone/>
            </a:pPr>
            <a:endParaRPr lang="en-IN" dirty="0"/>
          </a:p>
        </p:txBody>
      </p:sp>
    </p:spTree>
    <p:extLst>
      <p:ext uri="{BB962C8B-B14F-4D97-AF65-F5344CB8AC3E}">
        <p14:creationId xmlns:p14="http://schemas.microsoft.com/office/powerpoint/2010/main" val="1871950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A996E3-8D38-AFEF-9718-6B935EBB1A40}"/>
              </a:ext>
            </a:extLst>
          </p:cNvPr>
          <p:cNvSpPr>
            <a:spLocks noGrp="1"/>
          </p:cNvSpPr>
          <p:nvPr>
            <p:ph type="title"/>
          </p:nvPr>
        </p:nvSpPr>
        <p:spPr>
          <a:xfrm>
            <a:off x="1066800" y="163314"/>
            <a:ext cx="10058400" cy="1450757"/>
          </a:xfrm>
        </p:spPr>
        <p:txBody>
          <a:bodyPr/>
          <a:lstStyle/>
          <a:p>
            <a:r>
              <a:rPr lang="en-IN" dirty="0">
                <a:latin typeface="Arial" panose="020B0604020202020204" pitchFamily="34" charset="0"/>
                <a:cs typeface="Arial" panose="020B0604020202020204" pitchFamily="34" charset="0"/>
              </a:rPr>
              <a:t>Visualization:</a:t>
            </a:r>
          </a:p>
        </p:txBody>
      </p:sp>
      <p:sp>
        <p:nvSpPr>
          <p:cNvPr id="2" name="TextBox 1">
            <a:extLst>
              <a:ext uri="{FF2B5EF4-FFF2-40B4-BE49-F238E27FC236}">
                <a16:creationId xmlns:a16="http://schemas.microsoft.com/office/drawing/2014/main" id="{4D5DD684-49CD-920B-66F5-1DB394DAF338}"/>
              </a:ext>
            </a:extLst>
          </p:cNvPr>
          <p:cNvSpPr txBox="1"/>
          <p:nvPr/>
        </p:nvSpPr>
        <p:spPr>
          <a:xfrm>
            <a:off x="667345" y="4984987"/>
            <a:ext cx="10712332" cy="1780487"/>
          </a:xfrm>
          <a:prstGeom prst="rect">
            <a:avLst/>
          </a:prstGeom>
          <a:noFill/>
        </p:spPr>
        <p:txBody>
          <a:bodyPr wrap="square" rtlCol="0">
            <a:spAutoFit/>
          </a:bodyPr>
          <a:lstStyle/>
          <a:p>
            <a:pPr marL="342900" lvl="0" indent="-342900" algn="just">
              <a:lnSpc>
                <a:spcPct val="115000"/>
              </a:lnSpc>
              <a:spcAft>
                <a:spcPts val="1000"/>
              </a:spcAft>
              <a:buFont typeface="+mj-lt"/>
              <a:buAutoNum type="arabicPeriod"/>
            </a:pP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Many people travel to Mumbai and Chennai followed by Goa.</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eriod"/>
            </a:pPr>
            <a:r>
              <a:rPr lang="en-IN" sz="2000" dirty="0">
                <a:solidFill>
                  <a:srgbClr val="000000"/>
                </a:solidFill>
                <a:latin typeface="Calibri" panose="020F0502020204030204" pitchFamily="34" charset="0"/>
                <a:ea typeface="Calibri" panose="020F0502020204030204" pitchFamily="34" charset="0"/>
                <a:cs typeface="Calibri" panose="020F0502020204030204" pitchFamily="34" charset="0"/>
              </a:rPr>
              <a:t>Source</a:t>
            </a: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is mostly in Bangalore followed by Hyderabad.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3" name="Picture 2">
            <a:extLst>
              <a:ext uri="{FF2B5EF4-FFF2-40B4-BE49-F238E27FC236}">
                <a16:creationId xmlns:a16="http://schemas.microsoft.com/office/drawing/2014/main" id="{497B69E3-57E3-10EA-466D-C524B972D0E9}"/>
              </a:ext>
            </a:extLst>
          </p:cNvPr>
          <p:cNvPicPr>
            <a:picLocks noChangeAspect="1"/>
          </p:cNvPicPr>
          <p:nvPr/>
        </p:nvPicPr>
        <p:blipFill>
          <a:blip r:embed="rId2"/>
          <a:stretch>
            <a:fillRect/>
          </a:stretch>
        </p:blipFill>
        <p:spPr>
          <a:xfrm>
            <a:off x="774164" y="2132062"/>
            <a:ext cx="4943241" cy="2805698"/>
          </a:xfrm>
          <a:prstGeom prst="rect">
            <a:avLst/>
          </a:prstGeom>
        </p:spPr>
      </p:pic>
      <p:pic>
        <p:nvPicPr>
          <p:cNvPr id="5" name="Picture 4">
            <a:extLst>
              <a:ext uri="{FF2B5EF4-FFF2-40B4-BE49-F238E27FC236}">
                <a16:creationId xmlns:a16="http://schemas.microsoft.com/office/drawing/2014/main" id="{EE15860D-8546-DE5E-CBB7-24051D5AFD86}"/>
              </a:ext>
            </a:extLst>
          </p:cNvPr>
          <p:cNvPicPr>
            <a:picLocks noChangeAspect="1"/>
          </p:cNvPicPr>
          <p:nvPr/>
        </p:nvPicPr>
        <p:blipFill>
          <a:blip r:embed="rId3"/>
          <a:stretch>
            <a:fillRect/>
          </a:stretch>
        </p:blipFill>
        <p:spPr>
          <a:xfrm>
            <a:off x="6474597" y="2127183"/>
            <a:ext cx="4474852" cy="2810577"/>
          </a:xfrm>
          <a:prstGeom prst="rect">
            <a:avLst/>
          </a:prstGeom>
        </p:spPr>
      </p:pic>
    </p:spTree>
    <p:extLst>
      <p:ext uri="{BB962C8B-B14F-4D97-AF65-F5344CB8AC3E}">
        <p14:creationId xmlns:p14="http://schemas.microsoft.com/office/powerpoint/2010/main" val="65078563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used_car_price_prediction</Template>
  <TotalTime>2469</TotalTime>
  <Words>1702</Words>
  <Application>Microsoft Office PowerPoint</Application>
  <PresentationFormat>Widescreen</PresentationFormat>
  <Paragraphs>98</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Comic Sans MS</vt:lpstr>
      <vt:lpstr>Helvetica Neue</vt:lpstr>
      <vt:lpstr>Times New Roman</vt:lpstr>
      <vt:lpstr>Wingdings</vt:lpstr>
      <vt:lpstr>Retrospect</vt:lpstr>
      <vt:lpstr>PowerPoint Presentation</vt:lpstr>
      <vt:lpstr>Content:</vt:lpstr>
      <vt:lpstr>Introduction:</vt:lpstr>
      <vt:lpstr>Problem Statement:</vt:lpstr>
      <vt:lpstr>Business Goal:</vt:lpstr>
      <vt:lpstr>Insights of Project:</vt:lpstr>
      <vt:lpstr>Analytical Problem Facing:</vt:lpstr>
      <vt:lpstr>Exploratory data analysis</vt:lpstr>
      <vt:lpstr>Visualization:</vt:lpstr>
      <vt:lpstr>Cont.</vt:lpstr>
      <vt:lpstr>Visualization of Numerical data:</vt:lpstr>
      <vt:lpstr>Bivarient Analysis</vt:lpstr>
      <vt:lpstr>Cont.</vt:lpstr>
      <vt:lpstr>Cont.</vt:lpstr>
      <vt:lpstr>Data Pre-Processing and Feature Engineering:</vt:lpstr>
      <vt:lpstr>Correlation:</vt:lpstr>
      <vt:lpstr>Outliers:</vt:lpstr>
      <vt:lpstr>PowerPoint Presentation</vt:lpstr>
      <vt:lpstr>Skewness:</vt:lpstr>
      <vt:lpstr>PowerPoint Presentation</vt:lpstr>
      <vt:lpstr>Cont.</vt:lpstr>
      <vt:lpstr>Model Development and Evaluation</vt:lpstr>
      <vt:lpstr>Here accuracy score,r2_score, mse , cv is checked for all models and final model is selected. </vt:lpstr>
      <vt:lpstr>HyperTuning:</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poovarasi vijayan</dc:creator>
  <cp:lastModifiedBy>poovarasi vijayan</cp:lastModifiedBy>
  <cp:revision>7</cp:revision>
  <dcterms:created xsi:type="dcterms:W3CDTF">2022-08-04T16:33:24Z</dcterms:created>
  <dcterms:modified xsi:type="dcterms:W3CDTF">2022-08-06T09:43:22Z</dcterms:modified>
</cp:coreProperties>
</file>