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4" r:id="rId9"/>
    <p:sldId id="265" r:id="rId10"/>
    <p:sldId id="266" r:id="rId11"/>
    <p:sldId id="285" r:id="rId12"/>
    <p:sldId id="273" r:id="rId13"/>
    <p:sldId id="274" r:id="rId14"/>
    <p:sldId id="276" r:id="rId15"/>
    <p:sldId id="275" r:id="rId16"/>
    <p:sldId id="277" r:id="rId17"/>
    <p:sldId id="278" r:id="rId18"/>
    <p:sldId id="280" r:id="rId19"/>
    <p:sldId id="281" r:id="rId20"/>
    <p:sldId id="282" r:id="rId21"/>
    <p:sldId id="28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7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607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119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31733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D18F2-D675-4087-A1A1-59A3FFBB6B37}" type="datetimeFigureOut">
              <a:rPr lang="en-IN" smtClean="0"/>
              <a:t>23-07-2022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40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D18F2-D675-4087-A1A1-59A3FFBB6B37}" type="datetimeFigureOut">
              <a:rPr lang="en-IN" smtClean="0"/>
              <a:t>23-07-2022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788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D18F2-D675-4087-A1A1-59A3FFBB6B37}" type="datetimeFigureOut">
              <a:rPr lang="en-IN" smtClean="0"/>
              <a:t>23-07-2022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00288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D18F2-D675-4087-A1A1-59A3FFBB6B37}" type="datetimeFigureOut">
              <a:rPr lang="en-IN" smtClean="0"/>
              <a:t>23-07-2022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599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7D18F2-D675-4087-A1A1-59A3FFBB6B37}" type="datetimeFigureOut">
              <a:rPr lang="en-IN" smtClean="0"/>
              <a:t>23-07-2022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8925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7D18F2-D675-4087-A1A1-59A3FFBB6B37}" type="datetimeFigureOut">
              <a:rPr lang="en-IN" smtClean="0"/>
              <a:t>23-07-2022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6A58A-94AE-47D3-AB4D-A22D23FA87E0}" type="slidenum">
              <a:rPr lang="en-IN" smtClean="0"/>
              <a:t>‹#›</a:t>
            </a:fld>
            <a:endParaRPr lang="en-IN"/>
          </a:p>
        </p:txBody>
      </p:sp>
    </p:spTree>
    <p:extLst>
      <p:ext uri="{BB962C8B-B14F-4D97-AF65-F5344CB8AC3E}">
        <p14:creationId xmlns:p14="http://schemas.microsoft.com/office/powerpoint/2010/main" val="83899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D18F2-D675-4087-A1A1-59A3FFBB6B37}" type="datetimeFigureOut">
              <a:rPr lang="en-IN" smtClean="0"/>
              <a:t>23-07-2022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21118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7D18F2-D675-4087-A1A1-59A3FFBB6B37}" type="datetimeFigureOut">
              <a:rPr lang="en-IN" smtClean="0"/>
              <a:t>23-07-2022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6A58A-94AE-47D3-AB4D-A22D23FA87E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43461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1A3EA9-CCA2-000F-31EB-4D4C1511CFBE}"/>
              </a:ext>
            </a:extLst>
          </p:cNvPr>
          <p:cNvSpPr/>
          <p:nvPr/>
        </p:nvSpPr>
        <p:spPr>
          <a:xfrm>
            <a:off x="7140540" y="4184623"/>
            <a:ext cx="4263776" cy="523220"/>
          </a:xfrm>
          <a:prstGeom prst="rect">
            <a:avLst/>
          </a:prstGeom>
          <a:noFill/>
        </p:spPr>
        <p:txBody>
          <a:bodyPr wrap="square" lIns="91440" tIns="45720" rIns="91440" bIns="45720">
            <a:spAutoFit/>
          </a:bodyPr>
          <a:lstStyle/>
          <a:p>
            <a:pPr algn="ctr"/>
            <a:r>
              <a:rPr lang="en-US" sz="2800" dirty="0">
                <a:ln w="0"/>
                <a:solidFill>
                  <a:srgbClr val="FF0000"/>
                </a:solidFill>
              </a:rPr>
              <a:t>Submitted by,</a:t>
            </a:r>
            <a:endParaRPr lang="en-US" sz="2800" b="0" cap="none" spc="0" dirty="0">
              <a:ln w="0"/>
              <a:solidFill>
                <a:srgbClr val="FF0000"/>
              </a:solidFill>
              <a:effectLst/>
            </a:endParaRPr>
          </a:p>
        </p:txBody>
      </p:sp>
      <p:sp>
        <p:nvSpPr>
          <p:cNvPr id="7" name="Rectangle 6">
            <a:extLst>
              <a:ext uri="{FF2B5EF4-FFF2-40B4-BE49-F238E27FC236}">
                <a16:creationId xmlns:a16="http://schemas.microsoft.com/office/drawing/2014/main" id="{65D50FCE-E125-0620-FF8C-45B458F7842C}"/>
              </a:ext>
            </a:extLst>
          </p:cNvPr>
          <p:cNvSpPr/>
          <p:nvPr/>
        </p:nvSpPr>
        <p:spPr>
          <a:xfrm>
            <a:off x="8149050" y="4692431"/>
            <a:ext cx="2715935" cy="523220"/>
          </a:xfrm>
          <a:prstGeom prst="rect">
            <a:avLst/>
          </a:prstGeom>
          <a:noFill/>
        </p:spPr>
        <p:txBody>
          <a:bodyPr wrap="none" lIns="91440" tIns="45720" rIns="91440" bIns="45720">
            <a:spAutoFit/>
          </a:bodyPr>
          <a:lstStyle/>
          <a:p>
            <a:pPr algn="ctr"/>
            <a:r>
              <a:rPr lang="en-US" sz="2800" dirty="0">
                <a:ln w="0"/>
                <a:solidFill>
                  <a:srgbClr val="FF0000"/>
                </a:solidFill>
              </a:rPr>
              <a:t>Poovarasi Vijayan</a:t>
            </a:r>
            <a:endParaRPr lang="en-US" sz="2800" b="0" cap="none" spc="0" dirty="0">
              <a:ln w="0"/>
              <a:solidFill>
                <a:srgbClr val="FF0000"/>
              </a:solidFill>
              <a:effectLst/>
            </a:endParaRPr>
          </a:p>
        </p:txBody>
      </p:sp>
      <p:sp>
        <p:nvSpPr>
          <p:cNvPr id="8" name="Rectangle 7">
            <a:extLst>
              <a:ext uri="{FF2B5EF4-FFF2-40B4-BE49-F238E27FC236}">
                <a16:creationId xmlns:a16="http://schemas.microsoft.com/office/drawing/2014/main" id="{131AAE91-8FC3-B0FA-8E93-7A21DD9B0282}"/>
              </a:ext>
            </a:extLst>
          </p:cNvPr>
          <p:cNvSpPr/>
          <p:nvPr/>
        </p:nvSpPr>
        <p:spPr>
          <a:xfrm>
            <a:off x="1652036" y="2087750"/>
            <a:ext cx="9031768"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rPr>
              <a:t>Used Car</a:t>
            </a:r>
            <a:r>
              <a:rPr lang="en-US" sz="6600" b="1" cap="none" spc="0" dirty="0">
                <a:ln/>
                <a:solidFill>
                  <a:schemeClr val="accent3"/>
                </a:solidFill>
                <a:effectLst/>
              </a:rPr>
              <a:t> Price Prediction</a:t>
            </a:r>
            <a:endParaRPr lang="en-IN" sz="6600" b="1" cap="none" spc="0" dirty="0">
              <a:ln/>
              <a:solidFill>
                <a:schemeClr val="accent3"/>
              </a:solidFill>
              <a:effectLst/>
            </a:endParaRPr>
          </a:p>
        </p:txBody>
      </p:sp>
    </p:spTree>
    <p:extLst>
      <p:ext uri="{BB962C8B-B14F-4D97-AF65-F5344CB8AC3E}">
        <p14:creationId xmlns:p14="http://schemas.microsoft.com/office/powerpoint/2010/main" val="350977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5ED8E1-87D0-54B8-4B98-F9CA63D488A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4" name="Content Placeholder 3">
            <a:extLst>
              <a:ext uri="{FF2B5EF4-FFF2-40B4-BE49-F238E27FC236}">
                <a16:creationId xmlns:a16="http://schemas.microsoft.com/office/drawing/2014/main" id="{524665F4-552E-2B3C-29A7-59A5844CAF42}"/>
              </a:ext>
            </a:extLst>
          </p:cNvPr>
          <p:cNvSpPr>
            <a:spLocks noGrp="1"/>
          </p:cNvSpPr>
          <p:nvPr>
            <p:ph idx="1"/>
          </p:nvPr>
        </p:nvSpPr>
        <p:spPr>
          <a:xfrm>
            <a:off x="1097280" y="1845733"/>
            <a:ext cx="10676904" cy="4483147"/>
          </a:xfrm>
        </p:spPr>
        <p:txBody>
          <a:bodyPr>
            <a:normAutofit/>
          </a:bodyPr>
          <a:lstStyle/>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3074" name="Picture 2">
            <a:extLst>
              <a:ext uri="{FF2B5EF4-FFF2-40B4-BE49-F238E27FC236}">
                <a16:creationId xmlns:a16="http://schemas.microsoft.com/office/drawing/2014/main" id="{8A44B181-2CB9-EFFC-C568-2650271AD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72" y="1963555"/>
            <a:ext cx="5698156" cy="41581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F6FF86E-A021-C754-0052-FB7B440F5979}"/>
              </a:ext>
            </a:extLst>
          </p:cNvPr>
          <p:cNvSpPr>
            <a:spLocks noChangeArrowheads="1"/>
          </p:cNvSpPr>
          <p:nvPr/>
        </p:nvSpPr>
        <p:spPr bwMode="auto">
          <a:xfrm>
            <a:off x="6795437" y="2982461"/>
            <a:ext cx="4978748" cy="1151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Maruti swift followed by Hyundai i20 are sold more followed by Maruti </a:t>
            </a:r>
            <a:r>
              <a:rPr kumimoji="0" lang="en-US" altLang="en-US" b="0" i="0" u="none" strike="noStrike" cap="none" normalizeH="0" baseline="0" dirty="0" err="1">
                <a:ln>
                  <a:noFill/>
                </a:ln>
                <a:solidFill>
                  <a:srgbClr val="000000"/>
                </a:solidFill>
                <a:effectLst/>
              </a:rPr>
              <a:t>WagonR</a:t>
            </a:r>
            <a:r>
              <a:rPr kumimoji="0" lang="en-US" altLang="en-US" b="0" i="0" u="none" strike="noStrike" cap="none" normalizeH="0" baseline="0" dirty="0">
                <a:ln>
                  <a:noFill/>
                </a:ln>
                <a:solidFill>
                  <a:srgbClr val="000000"/>
                </a:solidFill>
                <a:effectLst/>
              </a:rPr>
              <a:t>. Least sold brands are </a:t>
            </a:r>
            <a:r>
              <a:rPr kumimoji="0" lang="en-US" altLang="en-US" b="0" i="0" u="none" strike="noStrike" cap="none" normalizeH="0" baseline="0" dirty="0" err="1">
                <a:ln>
                  <a:noFill/>
                </a:ln>
                <a:solidFill>
                  <a:srgbClr val="000000"/>
                </a:solidFill>
                <a:effectLst/>
              </a:rPr>
              <a:t>Minicoper</a:t>
            </a:r>
            <a:r>
              <a:rPr kumimoji="0" lang="en-US" altLang="en-US" b="0" i="0" u="none" strike="noStrike" cap="none" normalizeH="0" baseline="0" dirty="0">
                <a:ln>
                  <a:noFill/>
                </a:ln>
                <a:solidFill>
                  <a:srgbClr val="000000"/>
                </a:solidFill>
                <a:effectLst/>
              </a:rPr>
              <a:t>, </a:t>
            </a:r>
            <a:r>
              <a:rPr kumimoji="0" lang="en-US" altLang="en-US" b="0" i="0" u="none" strike="noStrike" cap="none" normalizeH="0" baseline="0" dirty="0" err="1">
                <a:ln>
                  <a:noFill/>
                </a:ln>
                <a:solidFill>
                  <a:srgbClr val="000000"/>
                </a:solidFill>
                <a:effectLst/>
              </a:rPr>
              <a:t>Cheverolet</a:t>
            </a:r>
            <a:r>
              <a:rPr kumimoji="0" lang="en-US" altLang="en-US" b="0" i="0" u="none" strike="noStrike" cap="none" normalizeH="0" baseline="0" dirty="0">
                <a:ln>
                  <a:noFill/>
                </a:ln>
                <a:solidFill>
                  <a:srgbClr val="000000"/>
                </a:solidFill>
                <a:effectLst/>
              </a:rPr>
              <a:t>.</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09497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DB65-2799-2191-8FE5-3B7305C1F5A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Visualization of Categorical data:</a:t>
            </a:r>
            <a:endParaRPr lang="en-IN" dirty="0"/>
          </a:p>
        </p:txBody>
      </p:sp>
      <p:pic>
        <p:nvPicPr>
          <p:cNvPr id="4" name="Picture 2">
            <a:extLst>
              <a:ext uri="{FF2B5EF4-FFF2-40B4-BE49-F238E27FC236}">
                <a16:creationId xmlns:a16="http://schemas.microsoft.com/office/drawing/2014/main" id="{C8A289F3-BB6C-097A-1FE9-35CECE8AE5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036" y="1778268"/>
            <a:ext cx="5181990" cy="293811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C768EE8-8461-DC8F-BCF7-30F598DF6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78268"/>
            <a:ext cx="4800600" cy="29381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9996E9-9911-F935-C0EC-594EA1CB6FE1}"/>
              </a:ext>
            </a:extLst>
          </p:cNvPr>
          <p:cNvSpPr txBox="1"/>
          <p:nvPr/>
        </p:nvSpPr>
        <p:spPr>
          <a:xfrm>
            <a:off x="789272" y="5419023"/>
            <a:ext cx="4780732" cy="369332"/>
          </a:xfrm>
          <a:prstGeom prst="rect">
            <a:avLst/>
          </a:prstGeom>
          <a:noFill/>
        </p:spPr>
        <p:txBody>
          <a:bodyPr wrap="none" rtlCol="0">
            <a:spAutoFit/>
          </a:bodyPr>
          <a:lstStyle/>
          <a:p>
            <a:r>
              <a:rPr lang="en-IN" dirty="0"/>
              <a:t>1. </a:t>
            </a:r>
            <a:r>
              <a:rPr lang="en-IN" dirty="0" err="1"/>
              <a:t>Kilometers</a:t>
            </a:r>
            <a:r>
              <a:rPr lang="en-IN" dirty="0"/>
              <a:t> and Year columns both are skewed.</a:t>
            </a:r>
          </a:p>
        </p:txBody>
      </p:sp>
    </p:spTree>
    <p:extLst>
      <p:ext uri="{BB962C8B-B14F-4D97-AF65-F5344CB8AC3E}">
        <p14:creationId xmlns:p14="http://schemas.microsoft.com/office/powerpoint/2010/main" val="400069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4529-F7E3-E848-2A40-49A4DE6595A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Data Pre-Processing and Feature Engineering:</a:t>
            </a:r>
          </a:p>
        </p:txBody>
      </p:sp>
      <p:sp>
        <p:nvSpPr>
          <p:cNvPr id="3" name="Content Placeholder 2">
            <a:extLst>
              <a:ext uri="{FF2B5EF4-FFF2-40B4-BE49-F238E27FC236}">
                <a16:creationId xmlns:a16="http://schemas.microsoft.com/office/drawing/2014/main" id="{1177A02E-CF37-8FAB-711A-159C754278C6}"/>
              </a:ext>
            </a:extLst>
          </p:cNvPr>
          <p:cNvSpPr>
            <a:spLocks noGrp="1"/>
          </p:cNvSpPr>
          <p:nvPr>
            <p:ph idx="1"/>
          </p:nvPr>
        </p:nvSpPr>
        <p:spPr/>
        <p:txBody>
          <a:bodyPr>
            <a:normAutofit/>
          </a:bodyPr>
          <a:lstStyle/>
          <a:p>
            <a:r>
              <a:rPr lang="en-IN" sz="1800" dirty="0">
                <a:solidFill>
                  <a:srgbClr val="000000"/>
                </a:solidFill>
                <a:effectLst/>
                <a:ea typeface="Calibri" panose="020F0502020204030204" pitchFamily="34" charset="0"/>
              </a:rPr>
              <a:t>In Machine Learning, data pre-processing refers to the process of cleaning and organising raw data in order to make it appropriate for creating and training Machine Learning models. </a:t>
            </a:r>
          </a:p>
          <a:p>
            <a:r>
              <a:rPr lang="en-IN" sz="1800" dirty="0">
                <a:solidFill>
                  <a:srgbClr val="000000"/>
                </a:solidFill>
                <a:effectLst/>
                <a:ea typeface="Calibri" panose="020F0502020204030204" pitchFamily="34" charset="0"/>
              </a:rPr>
              <a:t>In other words, anytime data is received from various sources, it is collected in raw format, which makes analysis impossible. Data pre-processing is a crucial stage in Machine Learning since the quality of data and the relevant information that can be gleaned from it has a direct impact on our model's capacity to learn; consequently, we must pre-process our data before feeding it into our model. </a:t>
            </a:r>
          </a:p>
          <a:p>
            <a:r>
              <a:rPr lang="en-IN" sz="1800" dirty="0">
                <a:solidFill>
                  <a:srgbClr val="000000"/>
                </a:solidFill>
                <a:effectLst/>
                <a:ea typeface="Calibri" panose="020F0502020204030204" pitchFamily="34" charset="0"/>
              </a:rPr>
              <a:t>As a result, it is the first and most important stage in developing a machine learning model. Some of the techniques used in this project are listed below:</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Started with importing the required libraries and then the train dataset which is in </a:t>
            </a:r>
            <a:r>
              <a:rPr lang="en-IN" sz="1800" dirty="0">
                <a:solidFill>
                  <a:srgbClr val="000000"/>
                </a:solidFill>
                <a:ea typeface="Calibri" panose="020F0502020204030204" pitchFamily="34" charset="0"/>
              </a:rPr>
              <a:t>excel</a:t>
            </a:r>
            <a:r>
              <a:rPr lang="en-IN" sz="1800" dirty="0">
                <a:solidFill>
                  <a:srgbClr val="000000"/>
                </a:solidFill>
                <a:effectLst/>
                <a:ea typeface="Calibri" panose="020F0502020204030204" pitchFamily="34" charset="0"/>
              </a:rPr>
              <a:t>. </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the dataset contains </a:t>
            </a:r>
            <a:r>
              <a:rPr lang="en-IN" sz="1800" dirty="0">
                <a:solidFill>
                  <a:srgbClr val="000000"/>
                </a:solidFill>
                <a:ea typeface="Calibri" panose="020F0502020204030204" pitchFamily="34" charset="0"/>
              </a:rPr>
              <a:t>7</a:t>
            </a:r>
            <a:r>
              <a:rPr lang="en-IN" sz="1800" dirty="0">
                <a:solidFill>
                  <a:srgbClr val="000000"/>
                </a:solidFill>
                <a:effectLst/>
                <a:ea typeface="Calibri" panose="020F0502020204030204" pitchFamily="34" charset="0"/>
              </a:rPr>
              <a:t> variables. Then the information of the columns are observed carefully. </a:t>
            </a:r>
          </a:p>
          <a:p>
            <a:endParaRPr lang="en-IN" sz="18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246218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86BF-657C-AE8F-F138-EF2F3B4D10E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Correlation:</a:t>
            </a:r>
          </a:p>
        </p:txBody>
      </p:sp>
      <p:sp>
        <p:nvSpPr>
          <p:cNvPr id="7" name="Content Placeholder 6">
            <a:extLst>
              <a:ext uri="{FF2B5EF4-FFF2-40B4-BE49-F238E27FC236}">
                <a16:creationId xmlns:a16="http://schemas.microsoft.com/office/drawing/2014/main" id="{357BB8CB-C041-0D4C-B778-A50A6E6E444B}"/>
              </a:ext>
            </a:extLst>
          </p:cNvPr>
          <p:cNvSpPr>
            <a:spLocks noGrp="1"/>
          </p:cNvSpPr>
          <p:nvPr>
            <p:ph idx="1"/>
          </p:nvPr>
        </p:nvSpPr>
        <p:spPr/>
        <p:txBody>
          <a:bodyPr/>
          <a:lstStyle/>
          <a:p>
            <a:pPr algn="just"/>
            <a:r>
              <a:rPr lang="en-IN" dirty="0" err="1">
                <a:effectLst/>
                <a:ea typeface="Times New Roman" panose="02020603050405020304" pitchFamily="18" charset="0"/>
                <a:cs typeface="Calibri" panose="020F0502020204030204" pitchFamily="34" charset="0"/>
              </a:rPr>
              <a:t>corr</a:t>
            </a:r>
            <a:r>
              <a:rPr lang="en-IN" dirty="0">
                <a:effectLst/>
                <a:ea typeface="Times New Roman" panose="02020603050405020304" pitchFamily="18" charset="0"/>
                <a:cs typeface="Calibri" panose="020F0502020204030204" pitchFamily="34" charset="0"/>
              </a:rPr>
              <a:t>() is used to find the pairwise correlation of all columns in the </a:t>
            </a:r>
            <a:r>
              <a:rPr lang="en-IN" dirty="0" err="1">
                <a:effectLst/>
                <a:ea typeface="Times New Roman" panose="02020603050405020304" pitchFamily="18" charset="0"/>
                <a:cs typeface="Calibri" panose="020F0502020204030204" pitchFamily="34" charset="0"/>
              </a:rPr>
              <a:t>dataframe</a:t>
            </a:r>
            <a:r>
              <a:rPr lang="en-IN" dirty="0">
                <a:effectLst/>
                <a:ea typeface="Times New Roman" panose="02020603050405020304" pitchFamily="18" charset="0"/>
                <a:cs typeface="Calibri" panose="020F0502020204030204" pitchFamily="34" charset="0"/>
              </a:rPr>
              <a:t>. </a:t>
            </a:r>
            <a:endParaRPr lang="en-IN" dirty="0">
              <a:effectLst/>
              <a:ea typeface="Times New Roman" panose="02020603050405020304" pitchFamily="18" charset="0"/>
              <a:cs typeface="Times New Roman" panose="02020603050405020304" pitchFamily="18" charset="0"/>
            </a:endParaRPr>
          </a:p>
          <a:p>
            <a:pPr algn="just"/>
            <a:r>
              <a:rPr lang="en-IN" dirty="0">
                <a:solidFill>
                  <a:srgbClr val="000000"/>
                </a:solidFill>
                <a:effectLst/>
                <a:ea typeface="Calibri" panose="020F0502020204030204" pitchFamily="34" charset="0"/>
              </a:rPr>
              <a:t>In this project correlation is done with target variable ‘</a:t>
            </a:r>
            <a:r>
              <a:rPr lang="en-IN" dirty="0" err="1">
                <a:solidFill>
                  <a:srgbClr val="000000"/>
                </a:solidFill>
                <a:effectLst/>
                <a:ea typeface="Calibri" panose="020F0502020204030204" pitchFamily="34" charset="0"/>
              </a:rPr>
              <a:t>SalePrice</a:t>
            </a:r>
            <a:r>
              <a:rPr lang="en-IN" dirty="0">
                <a:solidFill>
                  <a:srgbClr val="000000"/>
                </a:solidFill>
                <a:effectLst/>
                <a:ea typeface="Calibri" panose="020F0502020204030204" pitchFamily="34" charset="0"/>
              </a:rPr>
              <a:t>’, by which we can observe that </a:t>
            </a:r>
            <a:r>
              <a:rPr lang="en-IN" dirty="0" err="1">
                <a:solidFill>
                  <a:srgbClr val="000000"/>
                </a:solidFill>
                <a:effectLst/>
                <a:ea typeface="Calibri" panose="020F0502020204030204" pitchFamily="34" charset="0"/>
              </a:rPr>
              <a:t>OverallQual</a:t>
            </a: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GrLivArea</a:t>
            </a:r>
            <a:r>
              <a:rPr lang="en-IN" dirty="0">
                <a:solidFill>
                  <a:srgbClr val="000000"/>
                </a:solidFill>
                <a:effectLst/>
                <a:ea typeface="Calibri" panose="020F0502020204030204" pitchFamily="34" charset="0"/>
              </a:rPr>
              <a:t> is highly positively correlated with target column, whereas </a:t>
            </a:r>
            <a:r>
              <a:rPr lang="en-IN" dirty="0" err="1">
                <a:solidFill>
                  <a:srgbClr val="000000"/>
                </a:solidFill>
                <a:effectLst/>
                <a:ea typeface="Calibri" panose="020F0502020204030204" pitchFamily="34" charset="0"/>
              </a:rPr>
              <a:t>BsmtQual</a:t>
            </a: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ExterQual</a:t>
            </a:r>
            <a:r>
              <a:rPr lang="en-IN" dirty="0">
                <a:solidFill>
                  <a:srgbClr val="000000"/>
                </a:solidFill>
                <a:effectLst/>
                <a:ea typeface="Calibri" panose="020F0502020204030204" pitchFamily="34" charset="0"/>
              </a:rPr>
              <a:t> is highly negatively correlated with target column.</a:t>
            </a:r>
          </a:p>
          <a:p>
            <a:endParaRPr lang="en-IN" dirty="0"/>
          </a:p>
        </p:txBody>
      </p:sp>
      <p:pic>
        <p:nvPicPr>
          <p:cNvPr id="6146" name="Picture 2">
            <a:extLst>
              <a:ext uri="{FF2B5EF4-FFF2-40B4-BE49-F238E27FC236}">
                <a16:creationId xmlns:a16="http://schemas.microsoft.com/office/drawing/2014/main" id="{7FD0A016-8F7C-2E63-2E27-6D5CCBED1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748" y="3305527"/>
            <a:ext cx="485775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9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2778-AEE8-F44A-4657-F6E8E47193E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Outliers:</a:t>
            </a:r>
          </a:p>
        </p:txBody>
      </p:sp>
      <p:sp>
        <p:nvSpPr>
          <p:cNvPr id="3" name="Content Placeholder 2">
            <a:extLst>
              <a:ext uri="{FF2B5EF4-FFF2-40B4-BE49-F238E27FC236}">
                <a16:creationId xmlns:a16="http://schemas.microsoft.com/office/drawing/2014/main" id="{DB07B945-9D4C-0AFD-BBD0-1E4432B99BB1}"/>
              </a:ext>
            </a:extLst>
          </p:cNvPr>
          <p:cNvSpPr>
            <a:spLocks noGrp="1"/>
          </p:cNvSpPr>
          <p:nvPr>
            <p:ph idx="1"/>
          </p:nvPr>
        </p:nvSpPr>
        <p:spPr/>
        <p:txBody>
          <a:bodyPr>
            <a:normAutofit/>
          </a:bodyPr>
          <a:lstStyle/>
          <a:p>
            <a:r>
              <a:rPr lang="en-IN" dirty="0">
                <a:effectLst/>
                <a:latin typeface="Calibri" panose="020F0502020204030204" pitchFamily="34" charset="0"/>
                <a:ea typeface="Times New Roman" panose="02020603050405020304" pitchFamily="18" charset="0"/>
                <a:cs typeface="Calibri" panose="020F0502020204030204" pitchFamily="34" charset="0"/>
              </a:rPr>
              <a:t>An outlier is an observation that lies an abnormal distance from other values in a random sample from a population.</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t>In this project mostly all columns contains outliers which is visualized in next slide.</a:t>
            </a:r>
          </a:p>
          <a:p>
            <a:r>
              <a:rPr lang="en-IN" dirty="0"/>
              <a:t>These Outliers are removed by Z-Score.</a:t>
            </a:r>
          </a:p>
        </p:txBody>
      </p:sp>
    </p:spTree>
    <p:extLst>
      <p:ext uri="{BB962C8B-B14F-4D97-AF65-F5344CB8AC3E}">
        <p14:creationId xmlns:p14="http://schemas.microsoft.com/office/powerpoint/2010/main" val="194113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EB3109A-5BDC-1976-7ED6-5CAF29CEE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42" y="1232035"/>
            <a:ext cx="6006165" cy="41099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EA7335-3579-EF6F-CB1A-92023632F48B}"/>
              </a:ext>
            </a:extLst>
          </p:cNvPr>
          <p:cNvSpPr txBox="1"/>
          <p:nvPr/>
        </p:nvSpPr>
        <p:spPr>
          <a:xfrm>
            <a:off x="7052912" y="2782669"/>
            <a:ext cx="3871762" cy="646331"/>
          </a:xfrm>
          <a:prstGeom prst="rect">
            <a:avLst/>
          </a:prstGeom>
          <a:noFill/>
        </p:spPr>
        <p:txBody>
          <a:bodyPr wrap="square">
            <a:spAutoFit/>
          </a:bodyPr>
          <a:lstStyle/>
          <a:p>
            <a:r>
              <a:rPr lang="en-GB" b="0" i="0" dirty="0">
                <a:solidFill>
                  <a:srgbClr val="000000"/>
                </a:solidFill>
                <a:effectLst/>
                <a:latin typeface="Helvetica Neue"/>
              </a:rPr>
              <a:t>Outliers are present in '</a:t>
            </a:r>
            <a:r>
              <a:rPr lang="en-GB" b="0" i="0" dirty="0" err="1">
                <a:solidFill>
                  <a:srgbClr val="000000"/>
                </a:solidFill>
                <a:effectLst/>
                <a:latin typeface="Helvetica Neue"/>
              </a:rPr>
              <a:t>kilometers</a:t>
            </a:r>
            <a:r>
              <a:rPr lang="en-GB" b="0" i="0" dirty="0">
                <a:solidFill>
                  <a:srgbClr val="000000"/>
                </a:solidFill>
                <a:effectLst/>
                <a:latin typeface="Helvetica Neue"/>
              </a:rPr>
              <a:t>' , '</a:t>
            </a:r>
            <a:r>
              <a:rPr lang="en-GB" b="0" i="0" dirty="0" err="1">
                <a:solidFill>
                  <a:srgbClr val="000000"/>
                </a:solidFill>
                <a:effectLst/>
                <a:latin typeface="Helvetica Neue"/>
              </a:rPr>
              <a:t>car_type</a:t>
            </a:r>
            <a:r>
              <a:rPr lang="en-GB" b="0" i="0" dirty="0">
                <a:solidFill>
                  <a:srgbClr val="000000"/>
                </a:solidFill>
                <a:effectLst/>
                <a:latin typeface="Helvetica Neue"/>
              </a:rPr>
              <a:t>', 'Year'</a:t>
            </a:r>
            <a:endParaRPr lang="en-IN" dirty="0"/>
          </a:p>
        </p:txBody>
      </p:sp>
    </p:spTree>
    <p:extLst>
      <p:ext uri="{BB962C8B-B14F-4D97-AF65-F5344CB8AC3E}">
        <p14:creationId xmlns:p14="http://schemas.microsoft.com/office/powerpoint/2010/main" val="318840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9E69-189D-2BD3-E3F4-F1D156A4838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Skewness:</a:t>
            </a:r>
          </a:p>
        </p:txBody>
      </p:sp>
      <p:sp>
        <p:nvSpPr>
          <p:cNvPr id="3" name="Content Placeholder 2">
            <a:extLst>
              <a:ext uri="{FF2B5EF4-FFF2-40B4-BE49-F238E27FC236}">
                <a16:creationId xmlns:a16="http://schemas.microsoft.com/office/drawing/2014/main" id="{4E23453F-98E9-F5A2-1082-8EE350BD9FD4}"/>
              </a:ext>
            </a:extLst>
          </p:cNvPr>
          <p:cNvSpPr>
            <a:spLocks noGrp="1"/>
          </p:cNvSpPr>
          <p:nvPr>
            <p:ph idx="1"/>
          </p:nvPr>
        </p:nvSpPr>
        <p:spPr/>
        <p:txBody>
          <a:bodyPr/>
          <a:lstStyle/>
          <a:p>
            <a:r>
              <a:rPr lang="en-IN" dirty="0">
                <a:effectLst/>
                <a:latin typeface="Calibri" panose="020F0502020204030204" pitchFamily="34" charset="0"/>
                <a:ea typeface="Times New Roman" panose="02020603050405020304" pitchFamily="18" charset="0"/>
                <a:cs typeface="Calibri" panose="020F0502020204030204" pitchFamily="34" charset="0"/>
              </a:rPr>
              <a:t>Skewness refers to a distortion or asymmetry that deviates from the symmetrical bell curve, or normal distribution, in a set of data.</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b="0" i="0" dirty="0">
                <a:solidFill>
                  <a:srgbClr val="000000"/>
                </a:solidFill>
                <a:effectLst/>
              </a:rPr>
              <a:t>Keeping skew values +/- 0.5 we can find that most columns have more value of skew. </a:t>
            </a:r>
          </a:p>
          <a:p>
            <a:r>
              <a:rPr lang="en-GB" b="0" i="0" dirty="0">
                <a:solidFill>
                  <a:srgbClr val="000000"/>
                </a:solidFill>
                <a:effectLst/>
              </a:rPr>
              <a:t>Here in this project, power transform method is used to remove skewness and to get high accuracy of the model</a:t>
            </a:r>
            <a:r>
              <a:rPr lang="en-GB" b="0" i="0" dirty="0">
                <a:solidFill>
                  <a:srgbClr val="000000"/>
                </a:solidFill>
                <a:effectLst/>
                <a:latin typeface="Helvetica Neue"/>
              </a:rPr>
              <a:t>.</a:t>
            </a:r>
            <a:endParaRPr lang="en-IN" dirty="0"/>
          </a:p>
        </p:txBody>
      </p:sp>
    </p:spTree>
    <p:extLst>
      <p:ext uri="{BB962C8B-B14F-4D97-AF65-F5344CB8AC3E}">
        <p14:creationId xmlns:p14="http://schemas.microsoft.com/office/powerpoint/2010/main" val="92571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ACD45EA-E378-9CD5-572C-E8B2A2097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1066799"/>
            <a:ext cx="6642234" cy="4458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FD3E45-6743-3834-D78F-7B1271C59173}"/>
              </a:ext>
            </a:extLst>
          </p:cNvPr>
          <p:cNvSpPr txBox="1"/>
          <p:nvPr/>
        </p:nvSpPr>
        <p:spPr>
          <a:xfrm>
            <a:off x="8015438" y="2328595"/>
            <a:ext cx="3688882" cy="923330"/>
          </a:xfrm>
          <a:prstGeom prst="rect">
            <a:avLst/>
          </a:prstGeom>
          <a:noFill/>
        </p:spPr>
        <p:txBody>
          <a:bodyPr wrap="square">
            <a:spAutoFit/>
          </a:bodyPr>
          <a:lstStyle/>
          <a:p>
            <a:r>
              <a:rPr lang="en-GB" b="0" i="0" dirty="0">
                <a:solidFill>
                  <a:srgbClr val="000000"/>
                </a:solidFill>
                <a:effectLst/>
              </a:rPr>
              <a:t>Skewness is present in 'Name', 'engine', '</a:t>
            </a:r>
            <a:r>
              <a:rPr lang="en-GB" b="0" i="0" dirty="0" err="1">
                <a:solidFill>
                  <a:srgbClr val="000000"/>
                </a:solidFill>
                <a:effectLst/>
              </a:rPr>
              <a:t>kilometers</a:t>
            </a:r>
            <a:r>
              <a:rPr lang="en-GB" b="0" i="0" dirty="0">
                <a:solidFill>
                  <a:srgbClr val="000000"/>
                </a:solidFill>
                <a:effectLst/>
              </a:rPr>
              <a:t>', '</a:t>
            </a:r>
            <a:r>
              <a:rPr lang="en-GB" b="0" i="0" dirty="0" err="1">
                <a:solidFill>
                  <a:srgbClr val="000000"/>
                </a:solidFill>
                <a:effectLst/>
              </a:rPr>
              <a:t>car_type</a:t>
            </a:r>
            <a:r>
              <a:rPr lang="en-GB" b="0" i="0" dirty="0">
                <a:solidFill>
                  <a:srgbClr val="000000"/>
                </a:solidFill>
                <a:effectLst/>
              </a:rPr>
              <a:t>', 'Year' columns</a:t>
            </a:r>
            <a:endParaRPr lang="en-IN" dirty="0"/>
          </a:p>
        </p:txBody>
      </p:sp>
    </p:spTree>
    <p:extLst>
      <p:ext uri="{BB962C8B-B14F-4D97-AF65-F5344CB8AC3E}">
        <p14:creationId xmlns:p14="http://schemas.microsoft.com/office/powerpoint/2010/main" val="264734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9DF5-027D-AD49-8A5E-700E453914A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BC69CC71-4DA2-FBDF-78CF-6A9DB1507E91}"/>
              </a:ext>
            </a:extLst>
          </p:cNvPr>
          <p:cNvSpPr>
            <a:spLocks noGrp="1"/>
          </p:cNvSpPr>
          <p:nvPr>
            <p:ph idx="1"/>
          </p:nvPr>
        </p:nvSpPr>
        <p:spPr/>
        <p:txBody>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Outliers and Skewness is checked and removed in order to avoid bias while model building.</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Standard Scaler is used for data standardization and VIF is used to check </a:t>
            </a:r>
            <a:r>
              <a:rPr lang="en-IN" sz="1800" dirty="0" err="1">
                <a:solidFill>
                  <a:srgbClr val="000000"/>
                </a:solidFill>
                <a:effectLst/>
                <a:ea typeface="Calibri" panose="020F0502020204030204" pitchFamily="34" charset="0"/>
              </a:rPr>
              <a:t>Multicolinearity</a:t>
            </a:r>
            <a:r>
              <a:rPr lang="en-IN" sz="1800" dirty="0">
                <a:solidFill>
                  <a:srgbClr val="000000"/>
                </a:solidFill>
                <a:effectLst/>
                <a:ea typeface="Calibri" panose="020F0502020204030204" pitchFamily="34" charset="0"/>
              </a:rPr>
              <a:t> is checked to find if any data variable is correlated with each other and it is removed.</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Once all these processes are done then data is ready for model building where various Machine Learning models is used to check the accuracy of data.</a:t>
            </a:r>
          </a:p>
          <a:p>
            <a:endParaRPr lang="en-IN" dirty="0"/>
          </a:p>
        </p:txBody>
      </p:sp>
    </p:spTree>
    <p:extLst>
      <p:ext uri="{BB962C8B-B14F-4D97-AF65-F5344CB8AC3E}">
        <p14:creationId xmlns:p14="http://schemas.microsoft.com/office/powerpoint/2010/main" val="422995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8D27-29AC-4FD8-1B44-D20B54CEFBD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Model Development and Evaluation</a:t>
            </a:r>
          </a:p>
        </p:txBody>
      </p:sp>
      <p:sp>
        <p:nvSpPr>
          <p:cNvPr id="3" name="Content Placeholder 2">
            <a:extLst>
              <a:ext uri="{FF2B5EF4-FFF2-40B4-BE49-F238E27FC236}">
                <a16:creationId xmlns:a16="http://schemas.microsoft.com/office/drawing/2014/main" id="{21BFC8F1-07EB-4967-A52B-D75EC9A8CB11}"/>
              </a:ext>
            </a:extLst>
          </p:cNvPr>
          <p:cNvSpPr>
            <a:spLocks noGrp="1"/>
          </p:cNvSpPr>
          <p:nvPr>
            <p:ph idx="1"/>
          </p:nvPr>
        </p:nvSpPr>
        <p:spPr/>
        <p:txBody>
          <a:bodyPr/>
          <a:lstStyle/>
          <a:p>
            <a:pPr marL="365760" indent="0" algn="just">
              <a:buNone/>
            </a:pPr>
            <a:r>
              <a:rPr lang="en-IN" sz="1800" dirty="0">
                <a:solidFill>
                  <a:srgbClr val="000000"/>
                </a:solidFill>
                <a:effectLst/>
                <a:ea typeface="Calibri" panose="020F0502020204030204" pitchFamily="34" charset="0"/>
              </a:rPr>
              <a:t>The approaches followed in this project are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Find the best random state of a model.</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Use all the other models to find accuracy score, mean squared error, mean absolute error and r2 score.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Then find Cross Validation of all models to find the best accuracy, which is the least difference between r2 score and cv score.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With the best model accuracy, we need to do hyper tuning using </a:t>
            </a:r>
            <a:r>
              <a:rPr lang="en-IN" sz="1800" dirty="0" err="1">
                <a:solidFill>
                  <a:srgbClr val="000000"/>
                </a:solidFill>
                <a:effectLst/>
                <a:ea typeface="Calibri" panose="020F0502020204030204" pitchFamily="34" charset="0"/>
              </a:rPr>
              <a:t>GridSearchCV</a:t>
            </a:r>
            <a:r>
              <a:rPr lang="en-IN" sz="1800" dirty="0">
                <a:solidFill>
                  <a:srgbClr val="000000"/>
                </a:solidFill>
                <a:effectLst/>
                <a:ea typeface="Calibri" panose="020F0502020204030204" pitchFamily="34" charset="0"/>
              </a:rPr>
              <a:t>.</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Then finally saving the best model and by keeping this we need to predict the </a:t>
            </a:r>
            <a:r>
              <a:rPr lang="en-IN" sz="1800" dirty="0" err="1">
                <a:solidFill>
                  <a:srgbClr val="000000"/>
                </a:solidFill>
                <a:ea typeface="Calibri" panose="020F0502020204030204" pitchFamily="34" charset="0"/>
              </a:rPr>
              <a:t>Car_</a:t>
            </a:r>
            <a:r>
              <a:rPr lang="en-IN" sz="1800" dirty="0" err="1">
                <a:solidFill>
                  <a:srgbClr val="000000"/>
                </a:solidFill>
                <a:effectLst/>
                <a:ea typeface="Calibri" panose="020F0502020204030204" pitchFamily="34" charset="0"/>
              </a:rPr>
              <a:t>Price</a:t>
            </a:r>
            <a:r>
              <a:rPr lang="en-IN" sz="1800" dirty="0">
                <a:solidFill>
                  <a:srgbClr val="000000"/>
                </a:solidFill>
                <a:effectLst/>
                <a:ea typeface="Calibri" panose="020F0502020204030204" pitchFamily="34" charset="0"/>
              </a:rPr>
              <a:t> of test dataset.</a:t>
            </a:r>
          </a:p>
          <a:p>
            <a:endParaRPr lang="en-IN" dirty="0"/>
          </a:p>
        </p:txBody>
      </p:sp>
    </p:spTree>
    <p:extLst>
      <p:ext uri="{BB962C8B-B14F-4D97-AF65-F5344CB8AC3E}">
        <p14:creationId xmlns:p14="http://schemas.microsoft.com/office/powerpoint/2010/main" val="119482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5C39-1079-FA04-36D4-5226AE2D2C56}"/>
              </a:ext>
            </a:extLst>
          </p:cNvPr>
          <p:cNvSpPr>
            <a:spLocks noGrp="1"/>
          </p:cNvSpPr>
          <p:nvPr>
            <p:ph type="title"/>
          </p:nvPr>
        </p:nvSpPr>
        <p:spPr/>
        <p:txBody>
          <a:bodyPr/>
          <a:lstStyle/>
          <a:p>
            <a:r>
              <a:rPr lang="en-IN" dirty="0">
                <a:latin typeface="Arial" panose="020B0604020202020204" pitchFamily="34" charset="0"/>
                <a:ea typeface="Cascadia Code" panose="020B0609020000020004" pitchFamily="49"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A5F23FB0-10D4-77D4-77BD-047CE713ECFF}"/>
              </a:ext>
            </a:extLst>
          </p:cNvPr>
          <p:cNvSpPr>
            <a:spLocks noGrp="1"/>
          </p:cNvSpPr>
          <p:nvPr>
            <p:ph idx="1"/>
          </p:nvPr>
        </p:nvSpPr>
        <p:spPr/>
        <p:txBody>
          <a:bodyPr>
            <a:normAutofit/>
          </a:bodyPr>
          <a:lstStyle/>
          <a:p>
            <a:pPr marL="457200" indent="-457200">
              <a:buFont typeface="+mj-lt"/>
              <a:buAutoNum type="arabicPeriod"/>
            </a:pPr>
            <a:r>
              <a:rPr lang="en-IN" dirty="0"/>
              <a:t>Introduction</a:t>
            </a:r>
          </a:p>
          <a:p>
            <a:pPr marL="457200" indent="-457200">
              <a:buFont typeface="+mj-lt"/>
              <a:buAutoNum type="arabicPeriod"/>
            </a:pPr>
            <a:r>
              <a:rPr lang="en-IN" dirty="0"/>
              <a:t>Problem Statement</a:t>
            </a:r>
          </a:p>
          <a:p>
            <a:pPr marL="457200" indent="-457200">
              <a:buFont typeface="+mj-lt"/>
              <a:buAutoNum type="arabicPeriod"/>
            </a:pPr>
            <a:r>
              <a:rPr lang="en-IN" dirty="0"/>
              <a:t>Insights of the project</a:t>
            </a:r>
          </a:p>
          <a:p>
            <a:pPr marL="457200" indent="-457200">
              <a:buFont typeface="+mj-lt"/>
              <a:buAutoNum type="arabicPeriod"/>
            </a:pPr>
            <a:r>
              <a:rPr lang="en-IN" dirty="0"/>
              <a:t>Analytical Problem Facing</a:t>
            </a:r>
          </a:p>
          <a:p>
            <a:pPr marL="749808" lvl="1" indent="-457200">
              <a:buFont typeface="+mj-lt"/>
              <a:buAutoNum type="romanUcPeriod"/>
            </a:pPr>
            <a:r>
              <a:rPr lang="en-IN" sz="1600" dirty="0"/>
              <a:t>EDA</a:t>
            </a:r>
            <a:r>
              <a:rPr lang="en-IN" dirty="0"/>
              <a:t> </a:t>
            </a:r>
          </a:p>
          <a:p>
            <a:pPr marL="749808" lvl="1" indent="-457200">
              <a:buFont typeface="+mj-lt"/>
              <a:buAutoNum type="romanUcPeriod"/>
            </a:pPr>
            <a:r>
              <a:rPr lang="en-IN" dirty="0"/>
              <a:t>Visualizations</a:t>
            </a:r>
          </a:p>
          <a:p>
            <a:pPr marL="457200" indent="-457200">
              <a:buFont typeface="+mj-lt"/>
              <a:buAutoNum type="arabicPeriod"/>
            </a:pPr>
            <a:r>
              <a:rPr lang="en-IN" dirty="0"/>
              <a:t>Data Pre Processing and Feature Engineering</a:t>
            </a:r>
          </a:p>
          <a:p>
            <a:pPr marL="457200" indent="-457200">
              <a:buFont typeface="+mj-lt"/>
              <a:buAutoNum type="arabicPeriod"/>
            </a:pPr>
            <a:r>
              <a:rPr lang="en-IN" dirty="0"/>
              <a:t>Model Development and Evaluation</a:t>
            </a:r>
          </a:p>
          <a:p>
            <a:pPr marL="457200" indent="-457200">
              <a:buFont typeface="+mj-lt"/>
              <a:buAutoNum type="arabicPeriod"/>
            </a:pPr>
            <a:r>
              <a:rPr lang="en-IN" dirty="0"/>
              <a:t>Conclusion</a:t>
            </a:r>
          </a:p>
        </p:txBody>
      </p:sp>
    </p:spTree>
    <p:extLst>
      <p:ext uri="{BB962C8B-B14F-4D97-AF65-F5344CB8AC3E}">
        <p14:creationId xmlns:p14="http://schemas.microsoft.com/office/powerpoint/2010/main" val="207478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F9C4-AA36-7186-174E-2B96F46112D2}"/>
              </a:ext>
            </a:extLst>
          </p:cNvPr>
          <p:cNvSpPr>
            <a:spLocks noGrp="1"/>
          </p:cNvSpPr>
          <p:nvPr>
            <p:ph type="title" idx="4294967295"/>
          </p:nvPr>
        </p:nvSpPr>
        <p:spPr>
          <a:xfrm>
            <a:off x="852755" y="461998"/>
            <a:ext cx="10058400" cy="1449387"/>
          </a:xfrm>
        </p:spPr>
        <p:txBody>
          <a:bodyPr>
            <a:normAutofit/>
          </a:bodyPr>
          <a:lstStyle/>
          <a:p>
            <a:r>
              <a:rPr lang="en-IN" sz="2000" dirty="0">
                <a:latin typeface="+mn-lt"/>
              </a:rPr>
              <a:t>Here accuracy score,r2_score, </a:t>
            </a:r>
            <a:r>
              <a:rPr lang="en-IN" sz="2000" dirty="0" err="1">
                <a:latin typeface="+mn-lt"/>
              </a:rPr>
              <a:t>mse</a:t>
            </a:r>
            <a:r>
              <a:rPr lang="en-IN" sz="2000" dirty="0">
                <a:latin typeface="+mn-lt"/>
              </a:rPr>
              <a:t> , cv is checked for all models and final model is selected. </a:t>
            </a:r>
          </a:p>
        </p:txBody>
      </p:sp>
      <p:pic>
        <p:nvPicPr>
          <p:cNvPr id="5" name="Content Placeholder 4">
            <a:extLst>
              <a:ext uri="{FF2B5EF4-FFF2-40B4-BE49-F238E27FC236}">
                <a16:creationId xmlns:a16="http://schemas.microsoft.com/office/drawing/2014/main" id="{0AA3B37E-385E-A02B-5829-ECDB9E3D4ECE}"/>
              </a:ext>
            </a:extLst>
          </p:cNvPr>
          <p:cNvPicPr>
            <a:picLocks noGrp="1" noChangeAspect="1"/>
          </p:cNvPicPr>
          <p:nvPr>
            <p:ph idx="4294967295"/>
          </p:nvPr>
        </p:nvPicPr>
        <p:blipFill>
          <a:blip r:embed="rId2"/>
          <a:stretch>
            <a:fillRect/>
          </a:stretch>
        </p:blipFill>
        <p:spPr>
          <a:xfrm>
            <a:off x="996593" y="2152328"/>
            <a:ext cx="5200650" cy="2952750"/>
          </a:xfrm>
        </p:spPr>
      </p:pic>
      <p:pic>
        <p:nvPicPr>
          <p:cNvPr id="7" name="Picture 6">
            <a:extLst>
              <a:ext uri="{FF2B5EF4-FFF2-40B4-BE49-F238E27FC236}">
                <a16:creationId xmlns:a16="http://schemas.microsoft.com/office/drawing/2014/main" id="{090EF903-8B70-E625-AC9A-18724EDF4AEC}"/>
              </a:ext>
            </a:extLst>
          </p:cNvPr>
          <p:cNvPicPr>
            <a:picLocks noChangeAspect="1"/>
          </p:cNvPicPr>
          <p:nvPr/>
        </p:nvPicPr>
        <p:blipFill>
          <a:blip r:embed="rId3"/>
          <a:stretch>
            <a:fillRect/>
          </a:stretch>
        </p:blipFill>
        <p:spPr>
          <a:xfrm>
            <a:off x="6340266" y="2152328"/>
            <a:ext cx="4570889" cy="2904100"/>
          </a:xfrm>
          <a:prstGeom prst="rect">
            <a:avLst/>
          </a:prstGeom>
        </p:spPr>
      </p:pic>
    </p:spTree>
    <p:extLst>
      <p:ext uri="{BB962C8B-B14F-4D97-AF65-F5344CB8AC3E}">
        <p14:creationId xmlns:p14="http://schemas.microsoft.com/office/powerpoint/2010/main" val="1025302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5A45-B9C0-FA87-574F-B8CBD4D60664}"/>
              </a:ext>
            </a:extLst>
          </p:cNvPr>
          <p:cNvSpPr>
            <a:spLocks noGrp="1"/>
          </p:cNvSpPr>
          <p:nvPr>
            <p:ph type="title" idx="4294967295"/>
          </p:nvPr>
        </p:nvSpPr>
        <p:spPr>
          <a:xfrm>
            <a:off x="976045" y="1369686"/>
            <a:ext cx="10058400" cy="1449387"/>
          </a:xfrm>
        </p:spPr>
        <p:txBody>
          <a:bodyPr>
            <a:normAutofit/>
          </a:bodyPr>
          <a:lstStyle/>
          <a:p>
            <a:r>
              <a:rPr lang="en-IN" sz="2000" dirty="0" err="1">
                <a:latin typeface="+mn-lt"/>
              </a:rPr>
              <a:t>Hypertuning</a:t>
            </a:r>
            <a:r>
              <a:rPr lang="en-IN" sz="2000" dirty="0">
                <a:latin typeface="+mn-lt"/>
              </a:rPr>
              <a:t> is done to improve model accuracy for </a:t>
            </a:r>
            <a:r>
              <a:rPr lang="en-IN" sz="2000" dirty="0" err="1">
                <a:latin typeface="+mn-lt"/>
              </a:rPr>
              <a:t>DecisionTreeRegressor</a:t>
            </a:r>
            <a:r>
              <a:rPr lang="en-IN" sz="2000" dirty="0">
                <a:latin typeface="+mn-lt"/>
              </a:rPr>
              <a:t>. By which we improved our accuracy from 84 to 91 percent</a:t>
            </a:r>
          </a:p>
        </p:txBody>
      </p:sp>
      <p:sp>
        <p:nvSpPr>
          <p:cNvPr id="6" name="TextBox 5">
            <a:extLst>
              <a:ext uri="{FF2B5EF4-FFF2-40B4-BE49-F238E27FC236}">
                <a16:creationId xmlns:a16="http://schemas.microsoft.com/office/drawing/2014/main" id="{42826630-9990-E571-26EB-FA312B38D9CB}"/>
              </a:ext>
            </a:extLst>
          </p:cNvPr>
          <p:cNvSpPr txBox="1"/>
          <p:nvPr/>
        </p:nvSpPr>
        <p:spPr>
          <a:xfrm>
            <a:off x="976045" y="1263383"/>
            <a:ext cx="3861570" cy="830997"/>
          </a:xfrm>
          <a:prstGeom prst="rect">
            <a:avLst/>
          </a:prstGeom>
          <a:noFill/>
        </p:spPr>
        <p:txBody>
          <a:bodyPr wrap="none" rtlCol="0">
            <a:spAutoFit/>
          </a:bodyPr>
          <a:lstStyle/>
          <a:p>
            <a:r>
              <a:rPr lang="en-IN" sz="4800" dirty="0" err="1">
                <a:latin typeface="Arial" panose="020B0604020202020204" pitchFamily="34" charset="0"/>
                <a:cs typeface="Arial" panose="020B0604020202020204" pitchFamily="34" charset="0"/>
              </a:rPr>
              <a:t>HyperTuning</a:t>
            </a:r>
            <a:r>
              <a:rPr lang="en-IN" sz="48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32072C9A-1361-FE73-F235-42AC3F2772D3}"/>
              </a:ext>
            </a:extLst>
          </p:cNvPr>
          <p:cNvPicPr>
            <a:picLocks noChangeAspect="1"/>
          </p:cNvPicPr>
          <p:nvPr/>
        </p:nvPicPr>
        <p:blipFill>
          <a:blip r:embed="rId2"/>
          <a:stretch>
            <a:fillRect/>
          </a:stretch>
        </p:blipFill>
        <p:spPr>
          <a:xfrm>
            <a:off x="2512194" y="2925376"/>
            <a:ext cx="7555831" cy="3205917"/>
          </a:xfrm>
          <a:prstGeom prst="rect">
            <a:avLst/>
          </a:prstGeom>
        </p:spPr>
      </p:pic>
    </p:spTree>
    <p:extLst>
      <p:ext uri="{BB962C8B-B14F-4D97-AF65-F5344CB8AC3E}">
        <p14:creationId xmlns:p14="http://schemas.microsoft.com/office/powerpoint/2010/main" val="751460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p:txBody>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The above research will help our client to study about the latest used car market and with the help of the model built he can easily predict the price ranges of the cars, and also will helps him to understand based on what factors the Car Price is decided.</a:t>
            </a:r>
            <a:endParaRPr lang="en-IN" sz="1800" dirty="0">
              <a:solidFill>
                <a:srgbClr val="000000"/>
              </a:solidFill>
              <a:effectLst/>
              <a:latin typeface="Times New Roman" panose="02020603050405020304" pitchFamily="18" charset="0"/>
              <a:ea typeface="Calibri" panose="020F0502020204030204" pitchFamily="34" charset="0"/>
            </a:endParaRPr>
          </a:p>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90830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p:txBody>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80942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EE06-CA65-AF22-5473-1F00C6F00DD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D848E65D-6A8E-CF4A-DFA4-5ECDD9E5ECA0}"/>
              </a:ext>
            </a:extLst>
          </p:cNvPr>
          <p:cNvSpPr>
            <a:spLocks noGrp="1"/>
          </p:cNvSpPr>
          <p:nvPr>
            <p:ph idx="1"/>
          </p:nvPr>
        </p:nvSpPr>
        <p:spPr/>
        <p:txBody>
          <a:bodyPr>
            <a:normAutofit/>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Based on the business requirements of the Client, data is scrapped from the well-known e-commerce websites such as cars 24, OLX and cardekho.com. Based on the Data collected, we will be predicting the prices of used cars. We will be building various Machine Learning models. In the end, we will see how all the machine learning models performs. And based on which we will sort the best machine learning model and hyperparameter tune the same to get the improved performance.</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95505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1A5A-9B22-A189-7A43-9D785096E5E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Insights of Project</a:t>
            </a:r>
            <a:r>
              <a:rPr lang="en-IN" dirty="0">
                <a:latin typeface="Comic Sans MS" panose="030F0702030302020204" pitchFamily="66" charset="0"/>
              </a:rPr>
              <a:t>:</a:t>
            </a:r>
          </a:p>
        </p:txBody>
      </p:sp>
      <p:sp>
        <p:nvSpPr>
          <p:cNvPr id="3" name="Content Placeholder 2">
            <a:extLst>
              <a:ext uri="{FF2B5EF4-FFF2-40B4-BE49-F238E27FC236}">
                <a16:creationId xmlns:a16="http://schemas.microsoft.com/office/drawing/2014/main" id="{89A16457-7430-9DF8-8B53-E689B097AE64}"/>
              </a:ext>
            </a:extLst>
          </p:cNvPr>
          <p:cNvSpPr>
            <a:spLocks noGrp="1"/>
          </p:cNvSpPr>
          <p:nvPr>
            <p:ph idx="1"/>
          </p:nvPr>
        </p:nvSpPr>
        <p:spPr/>
        <p:txBody>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As per the requirement of our client, data is scraped from different used cars selling merchants websites, and so based on the data collected I have tried analysing based on</a:t>
            </a:r>
          </a:p>
          <a:p>
            <a:pPr marL="944118" lvl="1" indent="-285750" algn="just">
              <a:buFont typeface="Arial" panose="020B0604020202020204" pitchFamily="34" charset="0"/>
              <a:buChar char="•"/>
            </a:pPr>
            <a:endParaRPr lang="en-IN" sz="1600" dirty="0">
              <a:solidFill>
                <a:srgbClr val="000000"/>
              </a:solidFill>
              <a:effectLst/>
              <a:latin typeface="Calibri" panose="020F0502020204030204" pitchFamily="34" charset="0"/>
              <a:ea typeface="Calibri" panose="020F0502020204030204" pitchFamily="34" charset="0"/>
            </a:endParaRPr>
          </a:p>
          <a:p>
            <a:pPr marL="944118" lvl="1" indent="-285750" algn="just">
              <a:buFont typeface="Arial" panose="020B0604020202020204" pitchFamily="34" charset="0"/>
              <a:buChar char="•"/>
            </a:pPr>
            <a:r>
              <a:rPr lang="en-IN" sz="1600" dirty="0">
                <a:solidFill>
                  <a:srgbClr val="000000"/>
                </a:solidFill>
                <a:effectLst/>
                <a:latin typeface="Calibri" panose="020F0502020204030204" pitchFamily="34" charset="0"/>
                <a:ea typeface="Calibri" panose="020F0502020204030204" pitchFamily="34" charset="0"/>
              </a:rPr>
              <a:t>What factors the used car price is decided? </a:t>
            </a:r>
          </a:p>
          <a:p>
            <a:pPr marL="944118" lvl="1" indent="-285750" algn="just">
              <a:buFont typeface="Arial" panose="020B0604020202020204" pitchFamily="34" charset="0"/>
              <a:buChar char="•"/>
            </a:pPr>
            <a:r>
              <a:rPr lang="en-IN" sz="1600" dirty="0">
                <a:solidFill>
                  <a:srgbClr val="000000"/>
                </a:solidFill>
                <a:effectLst/>
                <a:latin typeface="Calibri" panose="020F0502020204030204" pitchFamily="34" charset="0"/>
                <a:ea typeface="Calibri" panose="020F0502020204030204" pitchFamily="34" charset="0"/>
              </a:rPr>
              <a:t>What is the relationship between cost of the used cars and other factors like Fuel type, Brand and Model, year the car is purchased and Number of owners before selling?</a:t>
            </a:r>
          </a:p>
          <a:p>
            <a:pPr marL="944118" lvl="1" indent="-285750" algn="just">
              <a:buFont typeface="Arial" panose="020B0604020202020204" pitchFamily="34" charset="0"/>
              <a:buChar char="•"/>
            </a:pPr>
            <a:r>
              <a:rPr lang="en-IN" sz="1600" dirty="0">
                <a:solidFill>
                  <a:srgbClr val="000000"/>
                </a:solidFill>
                <a:effectLst/>
                <a:latin typeface="Calibri" panose="020F0502020204030204" pitchFamily="34" charset="0"/>
                <a:ea typeface="Calibri" panose="020F0502020204030204" pitchFamily="34" charset="0"/>
              </a:rPr>
              <a:t> And so based on all the above consideration I have developed a model that will predict the price of the used cars.</a:t>
            </a:r>
            <a:endParaRPr lang="en-IN" sz="16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73566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721-ECE8-9688-1BDD-C06516CCBBA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Analytical Problem Facing:</a:t>
            </a:r>
          </a:p>
        </p:txBody>
      </p:sp>
      <p:sp>
        <p:nvSpPr>
          <p:cNvPr id="3" name="Content Placeholder 2">
            <a:extLst>
              <a:ext uri="{FF2B5EF4-FFF2-40B4-BE49-F238E27FC236}">
                <a16:creationId xmlns:a16="http://schemas.microsoft.com/office/drawing/2014/main" id="{BB41A89E-585B-84F3-58DA-6FC67097382A}"/>
              </a:ext>
            </a:extLst>
          </p:cNvPr>
          <p:cNvSpPr>
            <a:spLocks noGrp="1"/>
          </p:cNvSpPr>
          <p:nvPr>
            <p:ph idx="1"/>
          </p:nvPr>
        </p:nvSpPr>
        <p:spPr/>
        <p:txBody>
          <a:bodyPr/>
          <a:lstStyle/>
          <a:p>
            <a:pPr marL="0" indent="0" algn="just">
              <a:buNone/>
            </a:pPr>
            <a:r>
              <a:rPr lang="en-US" sz="2000" i="0" dirty="0">
                <a:solidFill>
                  <a:srgbClr val="202124"/>
                </a:solidFill>
                <a:effectLst/>
                <a:ea typeface="Gadugi" panose="020B0502040204020203" pitchFamily="34" charset="0"/>
              </a:rPr>
              <a:t>Analytic problem framing </a:t>
            </a:r>
            <a:r>
              <a:rPr lang="en-US" sz="2000" b="0" i="0" dirty="0">
                <a:solidFill>
                  <a:srgbClr val="202124"/>
                </a:solidFill>
                <a:effectLst/>
                <a:ea typeface="Gadugi" panose="020B0502040204020203" pitchFamily="34" charset="0"/>
              </a:rPr>
              <a:t>involves translating the business </a:t>
            </a:r>
            <a:r>
              <a:rPr lang="en-US" sz="2000" i="0" dirty="0">
                <a:solidFill>
                  <a:srgbClr val="202124"/>
                </a:solidFill>
                <a:effectLst/>
                <a:ea typeface="Gadugi" panose="020B0502040204020203" pitchFamily="34" charset="0"/>
              </a:rPr>
              <a:t>problem</a:t>
            </a:r>
            <a:r>
              <a:rPr lang="en-US" sz="2000" b="0" i="0" dirty="0">
                <a:solidFill>
                  <a:srgbClr val="202124"/>
                </a:solidFill>
                <a:effectLst/>
                <a:ea typeface="Gadugi" panose="020B0502040204020203" pitchFamily="34" charset="0"/>
              </a:rPr>
              <a:t> into terms that can be addressed </a:t>
            </a:r>
            <a:r>
              <a:rPr lang="en-US" sz="2000" i="0" dirty="0">
                <a:solidFill>
                  <a:srgbClr val="202124"/>
                </a:solidFill>
                <a:effectLst/>
                <a:ea typeface="Gadugi" panose="020B0502040204020203" pitchFamily="34" charset="0"/>
              </a:rPr>
              <a:t>analytically</a:t>
            </a:r>
            <a:r>
              <a:rPr lang="en-US" sz="2000" b="0" i="0" dirty="0">
                <a:solidFill>
                  <a:srgbClr val="202124"/>
                </a:solidFill>
                <a:effectLst/>
                <a:ea typeface="Gadugi" panose="020B0502040204020203" pitchFamily="34" charset="0"/>
              </a:rPr>
              <a:t> via data and modeling. </a:t>
            </a:r>
            <a:r>
              <a:rPr lang="en-US" sz="2000" i="0" dirty="0">
                <a:solidFill>
                  <a:srgbClr val="202124"/>
                </a:solidFill>
                <a:effectLst/>
                <a:ea typeface="Gadugi" panose="020B0502040204020203" pitchFamily="34" charset="0"/>
              </a:rPr>
              <a:t>Analytic problem framing</a:t>
            </a:r>
            <a:r>
              <a:rPr lang="en-US" sz="2000" b="0" i="0" dirty="0">
                <a:solidFill>
                  <a:srgbClr val="202124"/>
                </a:solidFill>
                <a:effectLst/>
                <a:ea typeface="Gadugi" panose="020B0502040204020203" pitchFamily="34" charset="0"/>
              </a:rPr>
              <a:t> is the antithesis of merely working with the ready-to-hand data and seeing what comes of it, hoping for something insightful.</a:t>
            </a:r>
            <a:endParaRPr lang="en-IN" dirty="0"/>
          </a:p>
        </p:txBody>
      </p:sp>
    </p:spTree>
    <p:extLst>
      <p:ext uri="{BB962C8B-B14F-4D97-AF65-F5344CB8AC3E}">
        <p14:creationId xmlns:p14="http://schemas.microsoft.com/office/powerpoint/2010/main" val="334939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8F8A-8938-7B9C-E786-EF96071B8EB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5F23C5EF-31F9-C912-D823-A01F1646FCDA}"/>
              </a:ext>
            </a:extLst>
          </p:cNvPr>
          <p:cNvSpPr>
            <a:spLocks noGrp="1"/>
          </p:cNvSpPr>
          <p:nvPr>
            <p:ph idx="1"/>
          </p:nvPr>
        </p:nvSpPr>
        <p:spPr/>
        <p:txBody>
          <a:bodyPr/>
          <a:lstStyle/>
          <a:p>
            <a:pPr marL="457200" algn="just"/>
            <a:r>
              <a:rPr lang="en-IN" sz="1800" dirty="0">
                <a:solidFill>
                  <a:srgbClr val="000000"/>
                </a:solidFill>
                <a:latin typeface="Calibri" panose="020F0502020204030204" pitchFamily="34" charset="0"/>
                <a:ea typeface="Calibri" panose="020F0502020204030204" pitchFamily="34" charset="0"/>
              </a:rPr>
              <a:t>In Used Car Price</a:t>
            </a:r>
            <a:r>
              <a:rPr lang="en-IN" sz="1800" dirty="0">
                <a:solidFill>
                  <a:srgbClr val="000000"/>
                </a:solidFill>
                <a:effectLst/>
                <a:latin typeface="Calibri" panose="020F0502020204030204" pitchFamily="34" charset="0"/>
                <a:ea typeface="Calibri" panose="020F0502020204030204" pitchFamily="34" charset="0"/>
              </a:rPr>
              <a:t> prediction problem </a:t>
            </a:r>
            <a:r>
              <a:rPr lang="en-IN" sz="1800" dirty="0">
                <a:solidFill>
                  <a:srgbClr val="000000"/>
                </a:solidFill>
                <a:latin typeface="Calibri" panose="020F0502020204030204" pitchFamily="34" charset="0"/>
                <a:ea typeface="Calibri" panose="020F0502020204030204" pitchFamily="34" charset="0"/>
              </a:rPr>
              <a:t>data is scrapped using </a:t>
            </a:r>
            <a:r>
              <a:rPr lang="en-IN" sz="1800" dirty="0" err="1">
                <a:solidFill>
                  <a:srgbClr val="000000"/>
                </a:solidFill>
                <a:latin typeface="Calibri" panose="020F0502020204030204" pitchFamily="34" charset="0"/>
                <a:ea typeface="Calibri" panose="020F0502020204030204" pitchFamily="34" charset="0"/>
              </a:rPr>
              <a:t>webscraping</a:t>
            </a:r>
            <a:r>
              <a:rPr lang="en-IN" sz="1800" dirty="0">
                <a:solidFill>
                  <a:srgbClr val="000000"/>
                </a:solidFill>
                <a:latin typeface="Calibri" panose="020F0502020204030204" pitchFamily="34" charset="0"/>
                <a:ea typeface="Calibri" panose="020F0502020204030204" pitchFamily="34" charset="0"/>
              </a:rPr>
              <a:t> selenium from </a:t>
            </a:r>
            <a:r>
              <a:rPr lang="en-IN" sz="1800" dirty="0" err="1">
                <a:solidFill>
                  <a:srgbClr val="000000"/>
                </a:solidFill>
                <a:latin typeface="Calibri" panose="020F0502020204030204" pitchFamily="34" charset="0"/>
                <a:ea typeface="Calibri" panose="020F0502020204030204" pitchFamily="34" charset="0"/>
              </a:rPr>
              <a:t>cardekho</a:t>
            </a:r>
            <a:r>
              <a:rPr lang="en-IN" sz="1800" dirty="0">
                <a:solidFill>
                  <a:srgbClr val="000000"/>
                </a:solidFill>
                <a:latin typeface="Calibri" panose="020F0502020204030204" pitchFamily="34" charset="0"/>
                <a:ea typeface="Calibri" panose="020F0502020204030204" pitchFamily="34" charset="0"/>
              </a:rPr>
              <a:t> website.</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First, the analysis is started with importing the data, this dataset contains </a:t>
            </a:r>
            <a:r>
              <a:rPr lang="en-IN" sz="1800" dirty="0">
                <a:solidFill>
                  <a:srgbClr val="000000"/>
                </a:solidFill>
                <a:latin typeface="Calibri" panose="020F0502020204030204" pitchFamily="34" charset="0"/>
                <a:ea typeface="Calibri" panose="020F0502020204030204" pitchFamily="34" charset="0"/>
              </a:rPr>
              <a:t>no</a:t>
            </a:r>
            <a:r>
              <a:rPr lang="en-IN" sz="1800" dirty="0">
                <a:solidFill>
                  <a:srgbClr val="000000"/>
                </a:solidFill>
                <a:effectLst/>
                <a:latin typeface="Calibri" panose="020F0502020204030204" pitchFamily="34" charset="0"/>
                <a:ea typeface="Calibri" panose="020F0502020204030204" pitchFamily="34" charset="0"/>
              </a:rPr>
              <a:t> Null values and unnecessary columns which does not contribute for the target variable is removed. </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ea typeface="Calibri" panose="020F0502020204030204" pitchFamily="34" charset="0"/>
              </a:rPr>
              <a:t>Once data is cleaned outliers and skewness are checked, if present they are removed then in Data Pre-processing, Standard Scaler is used to standardize the data and by using VIF, multicollinearity is removed. </a:t>
            </a:r>
          </a:p>
          <a:p>
            <a:pPr marL="0" indent="0">
              <a:buNone/>
            </a:pPr>
            <a:endParaRPr lang="en-IN" dirty="0"/>
          </a:p>
        </p:txBody>
      </p:sp>
    </p:spTree>
    <p:extLst>
      <p:ext uri="{BB962C8B-B14F-4D97-AF65-F5344CB8AC3E}">
        <p14:creationId xmlns:p14="http://schemas.microsoft.com/office/powerpoint/2010/main" val="187195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96E3-8D38-AFEF-9718-6B935EBB1A40}"/>
              </a:ext>
            </a:extLst>
          </p:cNvPr>
          <p:cNvSpPr>
            <a:spLocks noGrp="1"/>
          </p:cNvSpPr>
          <p:nvPr>
            <p:ph type="title"/>
          </p:nvPr>
        </p:nvSpPr>
        <p:spPr>
          <a:xfrm>
            <a:off x="1066800" y="163314"/>
            <a:ext cx="10058400" cy="1450757"/>
          </a:xfrm>
        </p:spPr>
        <p:txBody>
          <a:bodyPr/>
          <a:lstStyle/>
          <a:p>
            <a:r>
              <a:rPr lang="en-IN" dirty="0">
                <a:latin typeface="Arial" panose="020B0604020202020204" pitchFamily="34" charset="0"/>
                <a:cs typeface="Arial" panose="020B0604020202020204" pitchFamily="34" charset="0"/>
              </a:rPr>
              <a:t>Visualization:</a:t>
            </a:r>
          </a:p>
        </p:txBody>
      </p:sp>
      <p:pic>
        <p:nvPicPr>
          <p:cNvPr id="1026" name="Picture 2">
            <a:extLst>
              <a:ext uri="{FF2B5EF4-FFF2-40B4-BE49-F238E27FC236}">
                <a16:creationId xmlns:a16="http://schemas.microsoft.com/office/drawing/2014/main" id="{3763E5BA-CE07-F175-963A-E2F838D5A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959" y="2059405"/>
            <a:ext cx="4829175"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7E8B710-0265-B39B-B89A-A16381A23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232" y="2059405"/>
            <a:ext cx="4829175"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5DD684-49CD-920B-66F5-1DB394DAF338}"/>
              </a:ext>
            </a:extLst>
          </p:cNvPr>
          <p:cNvSpPr txBox="1"/>
          <p:nvPr/>
        </p:nvSpPr>
        <p:spPr>
          <a:xfrm>
            <a:off x="648094" y="5202175"/>
            <a:ext cx="10712332" cy="1200329"/>
          </a:xfrm>
          <a:prstGeom prst="rect">
            <a:avLst/>
          </a:prstGeom>
          <a:noFill/>
        </p:spPr>
        <p:txBody>
          <a:bodyPr wrap="square" rtlCol="0">
            <a:spAutoFit/>
          </a:bodyPr>
          <a:lstStyle/>
          <a:p>
            <a:pPr algn="l">
              <a:buFont typeface="+mj-lt"/>
              <a:buAutoNum type="arabicPeriod"/>
            </a:pPr>
            <a:r>
              <a:rPr lang="en-GB" b="0" i="0" dirty="0">
                <a:solidFill>
                  <a:srgbClr val="000000"/>
                </a:solidFill>
                <a:effectLst/>
              </a:rPr>
              <a:t>In our dataset, Bangalore and Delhi-NCR locations sees high sell of used cars followed by Gurgaon, Jaipur sees    less amount of used cars selling</a:t>
            </a:r>
          </a:p>
          <a:p>
            <a:pPr algn="l">
              <a:buFont typeface="+mj-lt"/>
              <a:buAutoNum type="arabicPeriod"/>
            </a:pPr>
            <a:r>
              <a:rPr lang="en-GB" b="0" i="0" dirty="0">
                <a:solidFill>
                  <a:srgbClr val="000000"/>
                </a:solidFill>
                <a:effectLst/>
              </a:rPr>
              <a:t>Manual cars are sold in large amount compared to automatic cars.</a:t>
            </a:r>
          </a:p>
          <a:p>
            <a:endParaRPr lang="en-IN" dirty="0"/>
          </a:p>
        </p:txBody>
      </p:sp>
    </p:spTree>
    <p:extLst>
      <p:ext uri="{BB962C8B-B14F-4D97-AF65-F5344CB8AC3E}">
        <p14:creationId xmlns:p14="http://schemas.microsoft.com/office/powerpoint/2010/main" val="65078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61DC-32DF-0625-3E4E-B47A35161DF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pic>
        <p:nvPicPr>
          <p:cNvPr id="2050" name="Picture 2">
            <a:extLst>
              <a:ext uri="{FF2B5EF4-FFF2-40B4-BE49-F238E27FC236}">
                <a16:creationId xmlns:a16="http://schemas.microsoft.com/office/drawing/2014/main" id="{876AF1AA-C7B3-BA66-790E-47DFF3810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53" y="2294489"/>
            <a:ext cx="4829175" cy="29051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42512CE-7252-42A3-8E1D-69D17B849A3F}"/>
              </a:ext>
            </a:extLst>
          </p:cNvPr>
          <p:cNvSpPr txBox="1"/>
          <p:nvPr/>
        </p:nvSpPr>
        <p:spPr>
          <a:xfrm>
            <a:off x="6026426" y="2967335"/>
            <a:ext cx="5816877" cy="923330"/>
          </a:xfrm>
          <a:prstGeom prst="rect">
            <a:avLst/>
          </a:prstGeom>
          <a:noFill/>
        </p:spPr>
        <p:txBody>
          <a:bodyPr wrap="square">
            <a:spAutoFit/>
          </a:bodyPr>
          <a:lstStyle/>
          <a:p>
            <a:pPr algn="l"/>
            <a:r>
              <a:rPr lang="en-GB" b="0" i="0" dirty="0">
                <a:solidFill>
                  <a:srgbClr val="000000"/>
                </a:solidFill>
                <a:effectLst/>
              </a:rPr>
              <a:t>Petrol engine cars are more sold for high price compared to other engine type, followed by diesel engine cars and the lowest running type is electric</a:t>
            </a:r>
            <a:r>
              <a:rPr lang="en-GB" b="0" i="0" dirty="0">
                <a:solidFill>
                  <a:srgbClr val="000000"/>
                </a:solidFill>
                <a:effectLst/>
                <a:latin typeface="Helvetica Neue"/>
              </a:rPr>
              <a:t>.</a:t>
            </a:r>
          </a:p>
        </p:txBody>
      </p:sp>
    </p:spTree>
    <p:extLst>
      <p:ext uri="{BB962C8B-B14F-4D97-AF65-F5344CB8AC3E}">
        <p14:creationId xmlns:p14="http://schemas.microsoft.com/office/powerpoint/2010/main" val="407213944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house price prediction</Template>
  <TotalTime>215</TotalTime>
  <Words>1241</Words>
  <Application>Microsoft Office PowerPoint</Application>
  <PresentationFormat>Widescreen</PresentationFormat>
  <Paragraphs>74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Comic Sans MS</vt:lpstr>
      <vt:lpstr>Helvetica Neue</vt:lpstr>
      <vt:lpstr>Times New Roman</vt:lpstr>
      <vt:lpstr>Wingdings</vt:lpstr>
      <vt:lpstr>Retrospect</vt:lpstr>
      <vt:lpstr>PowerPoint Presentation</vt:lpstr>
      <vt:lpstr>Content:</vt:lpstr>
      <vt:lpstr>Introduction:</vt:lpstr>
      <vt:lpstr>Problem Statement:</vt:lpstr>
      <vt:lpstr>Insights of Project:</vt:lpstr>
      <vt:lpstr>Analytical Problem Facing:</vt:lpstr>
      <vt:lpstr>Exploratory data analysis</vt:lpstr>
      <vt:lpstr>Visualization:</vt:lpstr>
      <vt:lpstr>Cont.</vt:lpstr>
      <vt:lpstr>Cont.</vt:lpstr>
      <vt:lpstr>Visualization of Categorical data:</vt:lpstr>
      <vt:lpstr>Data Pre-Processing and Feature Engineering:</vt:lpstr>
      <vt:lpstr>Correlation:</vt:lpstr>
      <vt:lpstr>Outliers:</vt:lpstr>
      <vt:lpstr>PowerPoint Presentation</vt:lpstr>
      <vt:lpstr>Skewness:</vt:lpstr>
      <vt:lpstr>PowerPoint Presentation</vt:lpstr>
      <vt:lpstr>Cont.</vt:lpstr>
      <vt:lpstr>Model Development and Evaluation</vt:lpstr>
      <vt:lpstr>Here accuracy score,r2_score, mse , cv is checked for all models and final model is selected. </vt:lpstr>
      <vt:lpstr>Hypertuning is done to improve model accuracy for DecisionTreeRegressor. By which we improved our accuracy from 84 to 91 percent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poovarasi vijayan</dc:creator>
  <cp:lastModifiedBy>poovarasi vijayan</cp:lastModifiedBy>
  <cp:revision>5</cp:revision>
  <dcterms:created xsi:type="dcterms:W3CDTF">2022-07-23T06:00:43Z</dcterms:created>
  <dcterms:modified xsi:type="dcterms:W3CDTF">2022-07-23T09:35:47Z</dcterms:modified>
</cp:coreProperties>
</file>