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91" r:id="rId5"/>
    <p:sldId id="292" r:id="rId6"/>
    <p:sldId id="259" r:id="rId7"/>
    <p:sldId id="260" r:id="rId8"/>
    <p:sldId id="261" r:id="rId9"/>
    <p:sldId id="262" r:id="rId10"/>
    <p:sldId id="264" r:id="rId11"/>
    <p:sldId id="293" r:id="rId12"/>
    <p:sldId id="273" r:id="rId13"/>
    <p:sldId id="274" r:id="rId14"/>
    <p:sldId id="281" r:id="rId15"/>
    <p:sldId id="282" r:id="rId16"/>
    <p:sldId id="284" r:id="rId17"/>
    <p:sldId id="290" r:id="rId18"/>
    <p:sldId id="289" r:id="rId19"/>
    <p:sldId id="295"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20-09-2022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20-09-2022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20-09-2022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1124872" y="2087750"/>
            <a:ext cx="10086095"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Malignant Comment Project</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2" name="Picture 1">
            <a:extLst>
              <a:ext uri="{FF2B5EF4-FFF2-40B4-BE49-F238E27FC236}">
                <a16:creationId xmlns:a16="http://schemas.microsoft.com/office/drawing/2014/main" id="{91579F15-E1B9-C752-9BE5-2031744CDE67}"/>
              </a:ext>
            </a:extLst>
          </p:cNvPr>
          <p:cNvPicPr>
            <a:picLocks noChangeAspect="1"/>
          </p:cNvPicPr>
          <p:nvPr/>
        </p:nvPicPr>
        <p:blipFill>
          <a:blip r:embed="rId2"/>
          <a:stretch>
            <a:fillRect/>
          </a:stretch>
        </p:blipFill>
        <p:spPr>
          <a:xfrm>
            <a:off x="644891" y="1945299"/>
            <a:ext cx="5967084" cy="3863863"/>
          </a:xfrm>
          <a:prstGeom prst="rect">
            <a:avLst/>
          </a:prstGeom>
        </p:spPr>
      </p:pic>
      <p:sp>
        <p:nvSpPr>
          <p:cNvPr id="3" name="TextBox 2">
            <a:extLst>
              <a:ext uri="{FF2B5EF4-FFF2-40B4-BE49-F238E27FC236}">
                <a16:creationId xmlns:a16="http://schemas.microsoft.com/office/drawing/2014/main" id="{D66C7405-2CF3-2D76-4051-A63745DF067F}"/>
              </a:ext>
            </a:extLst>
          </p:cNvPr>
          <p:cNvSpPr txBox="1"/>
          <p:nvPr/>
        </p:nvSpPr>
        <p:spPr>
          <a:xfrm>
            <a:off x="6837495" y="2819575"/>
            <a:ext cx="5188853" cy="1323439"/>
          </a:xfrm>
          <a:prstGeom prst="rect">
            <a:avLst/>
          </a:prstGeom>
          <a:noFill/>
        </p:spPr>
        <p:txBody>
          <a:bodyPr wrap="square" rtlCol="0">
            <a:spAutoFit/>
          </a:bodyPr>
          <a:lstStyle/>
          <a:p>
            <a:r>
              <a:rPr lang="en-IN" sz="2000" dirty="0"/>
              <a:t>Bar Plot is used to find count of each comment type. </a:t>
            </a:r>
          </a:p>
          <a:p>
            <a:r>
              <a:rPr lang="en-IN" sz="2000" dirty="0"/>
              <a:t>Mostly Malignant comment is used compared to threat and rude.</a:t>
            </a:r>
          </a:p>
        </p:txBody>
      </p:sp>
    </p:spTree>
    <p:extLst>
      <p:ext uri="{BB962C8B-B14F-4D97-AF65-F5344CB8AC3E}">
        <p14:creationId xmlns:p14="http://schemas.microsoft.com/office/powerpoint/2010/main" val="65078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AADE-82E6-E148-EFAC-8F268C35BFE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3" name="Picture 2">
            <a:extLst>
              <a:ext uri="{FF2B5EF4-FFF2-40B4-BE49-F238E27FC236}">
                <a16:creationId xmlns:a16="http://schemas.microsoft.com/office/drawing/2014/main" id="{1FFD7580-060D-41A4-D7F9-5AE5E0C2DA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389" y="1983312"/>
            <a:ext cx="2552700" cy="2006600"/>
          </a:xfrm>
          <a:prstGeom prst="rect">
            <a:avLst/>
          </a:prstGeom>
          <a:noFill/>
          <a:ln>
            <a:noFill/>
          </a:ln>
        </p:spPr>
      </p:pic>
      <p:pic>
        <p:nvPicPr>
          <p:cNvPr id="5" name="Picture 4">
            <a:extLst>
              <a:ext uri="{FF2B5EF4-FFF2-40B4-BE49-F238E27FC236}">
                <a16:creationId xmlns:a16="http://schemas.microsoft.com/office/drawing/2014/main" id="{2B71A952-A637-ED5B-B3F6-F75D920A70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9812" y="2021412"/>
            <a:ext cx="2622550" cy="1968500"/>
          </a:xfrm>
          <a:prstGeom prst="rect">
            <a:avLst/>
          </a:prstGeom>
          <a:noFill/>
          <a:ln>
            <a:noFill/>
          </a:ln>
        </p:spPr>
      </p:pic>
      <p:pic>
        <p:nvPicPr>
          <p:cNvPr id="7" name="Picture 6">
            <a:extLst>
              <a:ext uri="{FF2B5EF4-FFF2-40B4-BE49-F238E27FC236}">
                <a16:creationId xmlns:a16="http://schemas.microsoft.com/office/drawing/2014/main" id="{F4B5AFBC-458D-BF6E-39AD-538FACD33846}"/>
              </a:ext>
            </a:extLst>
          </p:cNvPr>
          <p:cNvPicPr>
            <a:picLocks noChangeAspect="1"/>
          </p:cNvPicPr>
          <p:nvPr/>
        </p:nvPicPr>
        <p:blipFill>
          <a:blip r:embed="rId4"/>
          <a:stretch>
            <a:fillRect/>
          </a:stretch>
        </p:blipFill>
        <p:spPr>
          <a:xfrm>
            <a:off x="3369812" y="4273964"/>
            <a:ext cx="2603218" cy="1843478"/>
          </a:xfrm>
          <a:prstGeom prst="rect">
            <a:avLst/>
          </a:prstGeom>
        </p:spPr>
      </p:pic>
      <p:pic>
        <p:nvPicPr>
          <p:cNvPr id="9" name="Picture 8">
            <a:extLst>
              <a:ext uri="{FF2B5EF4-FFF2-40B4-BE49-F238E27FC236}">
                <a16:creationId xmlns:a16="http://schemas.microsoft.com/office/drawing/2014/main" id="{FA334B2E-3FBE-2FA9-AA9C-987A65FAB3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9389" y="4172268"/>
            <a:ext cx="2609850" cy="1896745"/>
          </a:xfrm>
          <a:prstGeom prst="rect">
            <a:avLst/>
          </a:prstGeom>
          <a:noFill/>
          <a:ln>
            <a:noFill/>
          </a:ln>
        </p:spPr>
      </p:pic>
      <p:pic>
        <p:nvPicPr>
          <p:cNvPr id="10" name="Picture 9">
            <a:extLst>
              <a:ext uri="{FF2B5EF4-FFF2-40B4-BE49-F238E27FC236}">
                <a16:creationId xmlns:a16="http://schemas.microsoft.com/office/drawing/2014/main" id="{93C8E519-2BD6-E3A2-9B89-F8E42A5EE5D5}"/>
              </a:ext>
            </a:extLst>
          </p:cNvPr>
          <p:cNvPicPr>
            <a:picLocks noChangeAspect="1"/>
          </p:cNvPicPr>
          <p:nvPr/>
        </p:nvPicPr>
        <p:blipFill>
          <a:blip r:embed="rId6"/>
          <a:stretch>
            <a:fillRect/>
          </a:stretch>
        </p:blipFill>
        <p:spPr>
          <a:xfrm>
            <a:off x="6280085" y="2021412"/>
            <a:ext cx="2560542" cy="1968500"/>
          </a:xfrm>
          <a:prstGeom prst="rect">
            <a:avLst/>
          </a:prstGeom>
        </p:spPr>
      </p:pic>
      <p:sp>
        <p:nvSpPr>
          <p:cNvPr id="11" name="TextBox 10">
            <a:extLst>
              <a:ext uri="{FF2B5EF4-FFF2-40B4-BE49-F238E27FC236}">
                <a16:creationId xmlns:a16="http://schemas.microsoft.com/office/drawing/2014/main" id="{AD5527EA-60C6-4E83-FAE7-C9A6103FE404}"/>
              </a:ext>
            </a:extLst>
          </p:cNvPr>
          <p:cNvSpPr txBox="1"/>
          <p:nvPr/>
        </p:nvSpPr>
        <p:spPr>
          <a:xfrm>
            <a:off x="6280085" y="4766697"/>
            <a:ext cx="5200591" cy="707886"/>
          </a:xfrm>
          <a:prstGeom prst="rect">
            <a:avLst/>
          </a:prstGeom>
          <a:noFill/>
        </p:spPr>
        <p:txBody>
          <a:bodyPr wrap="none" rtlCol="0">
            <a:spAutoFit/>
          </a:bodyPr>
          <a:lstStyle/>
          <a:p>
            <a:r>
              <a:rPr lang="en-IN" sz="2000" dirty="0"/>
              <a:t>These are the most commonly used words in all </a:t>
            </a:r>
          </a:p>
          <a:p>
            <a:r>
              <a:rPr lang="en-IN" sz="2000" dirty="0"/>
              <a:t>comment type.</a:t>
            </a:r>
          </a:p>
        </p:txBody>
      </p:sp>
    </p:spTree>
    <p:extLst>
      <p:ext uri="{BB962C8B-B14F-4D97-AF65-F5344CB8AC3E}">
        <p14:creationId xmlns:p14="http://schemas.microsoft.com/office/powerpoint/2010/main" val="163330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a:xfrm>
            <a:off x="1097280" y="1845733"/>
            <a:ext cx="10058400" cy="4564691"/>
          </a:xfrm>
        </p:spPr>
        <p:txBody>
          <a:bodyPr>
            <a:normAutofit/>
          </a:bodyPr>
          <a:lstStyle/>
          <a:p>
            <a:r>
              <a:rPr lang="en-IN"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cleaned from it has a direct impact on our model's capacity to learn; consequently, we must pre-process our data before feeding it into our model. </a:t>
            </a:r>
          </a:p>
          <a:p>
            <a:r>
              <a:rPr lang="en-IN"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Started with importing the required libraries and then the train dataset which is in csv format. </a:t>
            </a:r>
          </a:p>
          <a:p>
            <a:pPr lvl="0" algn="just">
              <a:buFont typeface="Wingdings" panose="05000000000000000000" pitchFamily="2" charset="2"/>
              <a:buChar char="§"/>
            </a:pPr>
            <a:r>
              <a:rPr lang="en-IN" dirty="0">
                <a:solidFill>
                  <a:srgbClr val="000000"/>
                </a:solidFill>
                <a:effectLst/>
                <a:ea typeface="Calibri" panose="020F0502020204030204" pitchFamily="34" charset="0"/>
              </a:rPr>
              <a:t> As the dataset contains </a:t>
            </a:r>
            <a:r>
              <a:rPr lang="en-IN" dirty="0">
                <a:solidFill>
                  <a:srgbClr val="000000"/>
                </a:solidFill>
                <a:ea typeface="Calibri" panose="020F0502020204030204" pitchFamily="34" charset="0"/>
              </a:rPr>
              <a:t>8</a:t>
            </a:r>
            <a:r>
              <a:rPr lang="en-IN" dirty="0">
                <a:solidFill>
                  <a:srgbClr val="000000"/>
                </a:solidFill>
                <a:effectLst/>
                <a:ea typeface="Calibri" panose="020F0502020204030204" pitchFamily="34" charset="0"/>
              </a:rPr>
              <a:t> variables. Then the information of the columns are observed carefully. </a:t>
            </a:r>
          </a:p>
          <a:p>
            <a:endParaRPr lang="en-IN"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9065EA8-CCA0-85F0-5D0D-3936BB4CDF2E}"/>
              </a:ext>
            </a:extLst>
          </p:cNvPr>
          <p:cNvPicPr>
            <a:picLocks noChangeAspect="1"/>
          </p:cNvPicPr>
          <p:nvPr/>
        </p:nvPicPr>
        <p:blipFill>
          <a:blip r:embed="rId2"/>
          <a:stretch>
            <a:fillRect/>
          </a:stretch>
        </p:blipFill>
        <p:spPr>
          <a:xfrm>
            <a:off x="3619100" y="2429874"/>
            <a:ext cx="4841506" cy="3653291"/>
          </a:xfrm>
          <a:prstGeom prst="rect">
            <a:avLst/>
          </a:prstGeom>
        </p:spPr>
      </p:pic>
    </p:spTree>
    <p:extLst>
      <p:ext uri="{BB962C8B-B14F-4D97-AF65-F5344CB8AC3E}">
        <p14:creationId xmlns:p14="http://schemas.microsoft.com/office/powerpoint/2010/main" val="382849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Use all the other models to find accuracy score, </a:t>
            </a:r>
            <a:r>
              <a:rPr lang="en-IN" sz="2000" dirty="0" err="1">
                <a:solidFill>
                  <a:srgbClr val="000000"/>
                </a:solidFill>
                <a:effectLst/>
                <a:ea typeface="Calibri" panose="020F0502020204030204" pitchFamily="34" charset="0"/>
              </a:rPr>
              <a:t>confusion_matric</a:t>
            </a:r>
            <a:r>
              <a:rPr lang="en-IN" sz="2000" dirty="0">
                <a:solidFill>
                  <a:srgbClr val="000000"/>
                </a:solidFill>
                <a:effectLst/>
                <a:ea typeface="Calibri" panose="020F0502020204030204" pitchFamily="34" charset="0"/>
              </a:rPr>
              <a:t>, </a:t>
            </a:r>
            <a:r>
              <a:rPr lang="en-IN" sz="2000" dirty="0" err="1">
                <a:solidFill>
                  <a:srgbClr val="000000"/>
                </a:solidFill>
                <a:effectLst/>
                <a:ea typeface="Calibri" panose="020F0502020204030204" pitchFamily="34" charset="0"/>
              </a:rPr>
              <a:t>classification_report</a:t>
            </a:r>
            <a:r>
              <a:rPr lang="en-IN" sz="20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find Cross Validation of all models to find the best accuracy.</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With the best model accuracy, we need to do hyper tuning using </a:t>
            </a:r>
            <a:r>
              <a:rPr lang="en-IN" sz="2000" dirty="0" err="1">
                <a:solidFill>
                  <a:srgbClr val="000000"/>
                </a:solidFill>
                <a:effectLst/>
                <a:ea typeface="Calibri" panose="020F0502020204030204" pitchFamily="34" charset="0"/>
              </a:rPr>
              <a:t>GridSearchCV</a:t>
            </a:r>
            <a:r>
              <a:rPr lang="en-IN" sz="20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finally saving the best model and by keeping this we need to predict the malignant comment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 confusion matrix, classification report ,cv is checked for all models and final model is selected. </a:t>
            </a:r>
          </a:p>
        </p:txBody>
      </p:sp>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2"/>
          <a:stretch>
            <a:fillRect/>
          </a:stretch>
        </p:blipFill>
        <p:spPr>
          <a:xfrm>
            <a:off x="6340266" y="2152328"/>
            <a:ext cx="4570889" cy="2904100"/>
          </a:xfrm>
          <a:prstGeom prst="rect">
            <a:avLst/>
          </a:prstGeom>
        </p:spPr>
      </p:pic>
      <p:pic>
        <p:nvPicPr>
          <p:cNvPr id="3" name="Picture 2">
            <a:extLst>
              <a:ext uri="{FF2B5EF4-FFF2-40B4-BE49-F238E27FC236}">
                <a16:creationId xmlns:a16="http://schemas.microsoft.com/office/drawing/2014/main" id="{9D67A0DC-6752-2BE9-DDB4-6B8DB869B5D8}"/>
              </a:ext>
            </a:extLst>
          </p:cNvPr>
          <p:cNvPicPr>
            <a:picLocks noChangeAspect="1"/>
          </p:cNvPicPr>
          <p:nvPr/>
        </p:nvPicPr>
        <p:blipFill>
          <a:blip r:embed="rId3"/>
          <a:stretch>
            <a:fillRect/>
          </a:stretch>
        </p:blipFill>
        <p:spPr>
          <a:xfrm>
            <a:off x="641350" y="2152328"/>
            <a:ext cx="5454650"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HyperTuning</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a:xfrm>
            <a:off x="1097280" y="1845734"/>
            <a:ext cx="10058400" cy="4889454"/>
          </a:xfrm>
        </p:spPr>
        <p:txBody>
          <a:bodyPr>
            <a:normAutofit/>
          </a:bodyPr>
          <a:lstStyle/>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dirty="0"/>
          </a:p>
          <a:p>
            <a:pPr marL="457200" algn="just"/>
            <a:endParaRPr lang="en-IN" dirty="0"/>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
        <p:nvSpPr>
          <p:cNvPr id="8" name="TextBox 7">
            <a:extLst>
              <a:ext uri="{FF2B5EF4-FFF2-40B4-BE49-F238E27FC236}">
                <a16:creationId xmlns:a16="http://schemas.microsoft.com/office/drawing/2014/main" id="{8C540E75-81E9-5714-8C42-DCFA84C0B0E6}"/>
              </a:ext>
            </a:extLst>
          </p:cNvPr>
          <p:cNvSpPr txBox="1"/>
          <p:nvPr/>
        </p:nvSpPr>
        <p:spPr>
          <a:xfrm>
            <a:off x="8157808" y="3185963"/>
            <a:ext cx="3459884" cy="1754326"/>
          </a:xfrm>
          <a:prstGeom prst="rect">
            <a:avLst/>
          </a:prstGeom>
          <a:noFill/>
        </p:spPr>
        <p:txBody>
          <a:bodyPr wrap="square" rtlCol="0">
            <a:spAutoFit/>
          </a:bodyPr>
          <a:lstStyle/>
          <a:p>
            <a:r>
              <a:rPr lang="en-IN" dirty="0" err="1"/>
              <a:t>Hypertuning</a:t>
            </a:r>
            <a:r>
              <a:rPr lang="en-IN" dirty="0"/>
              <a:t> is done to improve model accuracy for </a:t>
            </a:r>
            <a:r>
              <a:rPr lang="en-IN" dirty="0" err="1"/>
              <a:t>RandomForestRegressor</a:t>
            </a:r>
            <a:r>
              <a:rPr lang="en-IN" dirty="0"/>
              <a:t>. By which we improved our accuracy to 95.61 percent</a:t>
            </a:r>
            <a:r>
              <a:rPr lang="en-IN" dirty="0">
                <a:solidFill>
                  <a:srgbClr val="000000"/>
                </a:solidFill>
                <a:effectLst/>
                <a:ea typeface="Calibri" panose="020F0502020204030204" pitchFamily="34" charset="0"/>
              </a:rPr>
              <a:t>.</a:t>
            </a:r>
          </a:p>
          <a:p>
            <a:endParaRPr lang="en-IN" dirty="0"/>
          </a:p>
        </p:txBody>
      </p:sp>
      <p:pic>
        <p:nvPicPr>
          <p:cNvPr id="4" name="Picture 3">
            <a:extLst>
              <a:ext uri="{FF2B5EF4-FFF2-40B4-BE49-F238E27FC236}">
                <a16:creationId xmlns:a16="http://schemas.microsoft.com/office/drawing/2014/main" id="{3A096510-80BE-80E8-A924-F7DD6D652175}"/>
              </a:ext>
            </a:extLst>
          </p:cNvPr>
          <p:cNvPicPr>
            <a:picLocks noChangeAspect="1"/>
          </p:cNvPicPr>
          <p:nvPr/>
        </p:nvPicPr>
        <p:blipFill>
          <a:blip r:embed="rId2"/>
          <a:stretch>
            <a:fillRect/>
          </a:stretch>
        </p:blipFill>
        <p:spPr>
          <a:xfrm>
            <a:off x="1036320" y="1956619"/>
            <a:ext cx="6488061" cy="3818539"/>
          </a:xfrm>
          <a:prstGeom prst="rect">
            <a:avLst/>
          </a:prstGeom>
        </p:spPr>
      </p:pic>
    </p:spTree>
    <p:extLst>
      <p:ext uri="{BB962C8B-B14F-4D97-AF65-F5344CB8AC3E}">
        <p14:creationId xmlns:p14="http://schemas.microsoft.com/office/powerpoint/2010/main" val="90830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F8E5-5A88-499F-30AD-802BE296F40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AUC-ROC Curve</a:t>
            </a:r>
          </a:p>
        </p:txBody>
      </p:sp>
      <p:sp>
        <p:nvSpPr>
          <p:cNvPr id="6" name="TextBox 5">
            <a:extLst>
              <a:ext uri="{FF2B5EF4-FFF2-40B4-BE49-F238E27FC236}">
                <a16:creationId xmlns:a16="http://schemas.microsoft.com/office/drawing/2014/main" id="{E0D3CEAB-3C26-56D3-1A75-C237E28D6FCE}"/>
              </a:ext>
            </a:extLst>
          </p:cNvPr>
          <p:cNvSpPr txBox="1"/>
          <p:nvPr/>
        </p:nvSpPr>
        <p:spPr>
          <a:xfrm>
            <a:off x="6843562" y="3075057"/>
            <a:ext cx="3984858" cy="707886"/>
          </a:xfrm>
          <a:prstGeom prst="rect">
            <a:avLst/>
          </a:prstGeom>
          <a:noFill/>
        </p:spPr>
        <p:txBody>
          <a:bodyPr wrap="square">
            <a:spAutoFit/>
          </a:bodyPr>
          <a:lstStyle/>
          <a:p>
            <a:pPr marL="228600" algn="just"/>
            <a:r>
              <a:rPr lang="en-IN" sz="2000" dirty="0">
                <a:solidFill>
                  <a:srgbClr val="000000"/>
                </a:solidFill>
                <a:latin typeface="Calibri" panose="020F0502020204030204" pitchFamily="34" charset="0"/>
                <a:ea typeface="Calibri" panose="020F0502020204030204" pitchFamily="34" charset="0"/>
              </a:rPr>
              <a:t>With AUC-ROC we get 95.35% accuracy.</a:t>
            </a:r>
            <a:r>
              <a:rPr lang="en-IN" sz="2000" dirty="0">
                <a:solidFill>
                  <a:srgbClr val="000000"/>
                </a:solidFill>
                <a:effectLst/>
                <a:latin typeface="Calibri" panose="020F0502020204030204" pitchFamily="34"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pic>
        <p:nvPicPr>
          <p:cNvPr id="8" name="Content Placeholder 7">
            <a:extLst>
              <a:ext uri="{FF2B5EF4-FFF2-40B4-BE49-F238E27FC236}">
                <a16:creationId xmlns:a16="http://schemas.microsoft.com/office/drawing/2014/main" id="{78246D29-BD62-E68B-41C9-463F8E5D0E0C}"/>
              </a:ext>
            </a:extLst>
          </p:cNvPr>
          <p:cNvPicPr>
            <a:picLocks noGrp="1" noChangeAspect="1"/>
          </p:cNvPicPr>
          <p:nvPr>
            <p:ph idx="1"/>
          </p:nvPr>
        </p:nvPicPr>
        <p:blipFill>
          <a:blip r:embed="rId2"/>
          <a:stretch>
            <a:fillRect/>
          </a:stretch>
        </p:blipFill>
        <p:spPr>
          <a:xfrm>
            <a:off x="924026" y="2016812"/>
            <a:ext cx="5419022" cy="3989352"/>
          </a:xfrm>
        </p:spPr>
      </p:pic>
    </p:spTree>
    <p:extLst>
      <p:ext uri="{BB962C8B-B14F-4D97-AF65-F5344CB8AC3E}">
        <p14:creationId xmlns:p14="http://schemas.microsoft.com/office/powerpoint/2010/main" val="321905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a:xfrm>
            <a:off x="1097279" y="216568"/>
            <a:ext cx="10058400" cy="1450757"/>
          </a:xfrm>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a:xfrm>
            <a:off x="837397" y="1845734"/>
            <a:ext cx="10809171" cy="4795698"/>
          </a:xfrm>
        </p:spPr>
        <p:txBody>
          <a:bodyPr>
            <a:noAutofit/>
          </a:bodyPr>
          <a:lstStyle/>
          <a:p>
            <a:pPr marL="457200" algn="just"/>
            <a:r>
              <a:rPr lang="en-IN" dirty="0">
                <a:solidFill>
                  <a:srgbClr val="000000"/>
                </a:solidFill>
                <a:effectLst/>
                <a:ea typeface="Calibri" panose="020F0502020204030204" pitchFamily="34" charset="0"/>
              </a:rPr>
              <a:t>Improvement in computing technology has made it possible to examine social information that cannot previously be captured, processed and analysed. New analytical techniques of machine learning can be used in property research. The power of visualization has helped us in understanding the data by graphical representation it has made me to understand what data is trying to say. Data cleaning is one of the most important steps to remove unrealistic values and stop words. This study is an exploratory attempt to use four machine learning algorithms in estimating malignant comments, and then compare their results.</a:t>
            </a:r>
          </a:p>
          <a:p>
            <a:pPr marL="457200" algn="just"/>
            <a:r>
              <a:rPr lang="en-IN" dirty="0">
                <a:solidFill>
                  <a:srgbClr val="000000"/>
                </a:solidFill>
                <a:effectLst/>
                <a:ea typeface="Calibri" panose="020F0502020204030204" pitchFamily="34" charset="0"/>
              </a:rPr>
              <a:t>To conclude, the application of machine learning in malignant classification is still at an early stage. We hope this study has moved a small step ahead in providing some methodological and empirical contributions to crediting institutes, and presenting an alternative approach to the valuation of malignance</a:t>
            </a:r>
            <a:r>
              <a:rPr lang="en-IN" dirty="0">
                <a:solidFill>
                  <a:srgbClr val="333333"/>
                </a:solidFill>
                <a:effectLst/>
                <a:ea typeface="Calibri" panose="020F0502020204030204" pitchFamily="34" charset="0"/>
              </a:rPr>
              <a:t>. </a:t>
            </a:r>
            <a:endParaRPr lang="en-IN" dirty="0">
              <a:solidFill>
                <a:srgbClr val="000000"/>
              </a:solidFill>
              <a:effectLst/>
              <a:ea typeface="Calibri" panose="020F0502020204030204" pitchFamily="34" charset="0"/>
            </a:endParaRPr>
          </a:p>
          <a:p>
            <a:r>
              <a:rPr lang="en-IN" b="1" dirty="0">
                <a:solidFill>
                  <a:srgbClr val="000000"/>
                </a:solidFill>
                <a:effectLst/>
                <a:ea typeface="Calibri" panose="020F0502020204030204" pitchFamily="34" charset="0"/>
              </a:rPr>
              <a:t> </a:t>
            </a:r>
            <a:endParaRPr lang="en-IN" dirty="0">
              <a:solidFill>
                <a:srgbClr val="000000"/>
              </a:solidFill>
              <a:effectLst/>
              <a:ea typeface="Calibri" panose="020F0502020204030204" pitchFamily="34" charset="0"/>
            </a:endParaRPr>
          </a:p>
          <a:p>
            <a:pPr marL="0" lvl="0" indent="0" algn="just">
              <a:buNone/>
            </a:pPr>
            <a:endParaRPr lang="en-IN"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12337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C811-39AD-D443-648E-2ADE1E3DE58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Limitation:</a:t>
            </a:r>
          </a:p>
        </p:txBody>
      </p:sp>
      <p:sp>
        <p:nvSpPr>
          <p:cNvPr id="3" name="Content Placeholder 2">
            <a:extLst>
              <a:ext uri="{FF2B5EF4-FFF2-40B4-BE49-F238E27FC236}">
                <a16:creationId xmlns:a16="http://schemas.microsoft.com/office/drawing/2014/main" id="{A3585985-18BF-3FF8-9EF0-27B9BC23DBAF}"/>
              </a:ext>
            </a:extLst>
          </p:cNvPr>
          <p:cNvSpPr>
            <a:spLocks noGrp="1"/>
          </p:cNvSpPr>
          <p:nvPr>
            <p:ph idx="1"/>
          </p:nvPr>
        </p:nvSpPr>
        <p:spPr/>
        <p:txBody>
          <a:bodyPr/>
          <a:lstStyle/>
          <a:p>
            <a:pPr marL="457200" algn="just"/>
            <a:r>
              <a:rPr lang="en-IN" dirty="0">
                <a:solidFill>
                  <a:srgbClr val="000000"/>
                </a:solidFill>
                <a:effectLst/>
                <a:ea typeface="Calibri" panose="020F0502020204030204" pitchFamily="34" charset="0"/>
              </a:rPr>
              <a:t>One of the drawbacks is as the dataset is huge it takes more time for model building using different algorithms. Also, this study will not cover all Regression algorithms instead, it is focused on the chosen algorithm, starting from the basic ensemble techniques to the advanced ones.</a:t>
            </a:r>
          </a:p>
          <a:p>
            <a:endParaRPr lang="en-IN" dirty="0"/>
          </a:p>
        </p:txBody>
      </p:sp>
    </p:spTree>
    <p:extLst>
      <p:ext uri="{BB962C8B-B14F-4D97-AF65-F5344CB8AC3E}">
        <p14:creationId xmlns:p14="http://schemas.microsoft.com/office/powerpoint/2010/main" val="363721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0EFB7-7AB3-2517-9D69-2217FCEEBD8C}"/>
              </a:ext>
            </a:extLst>
          </p:cNvPr>
          <p:cNvSpPr/>
          <p:nvPr/>
        </p:nvSpPr>
        <p:spPr>
          <a:xfrm>
            <a:off x="3676851" y="2967335"/>
            <a:ext cx="4312117"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72304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dirty="0">
                <a:solidFill>
                  <a:srgbClr val="000000"/>
                </a:solidFill>
                <a:effectLst/>
                <a:latin typeface="Calibri" panose="020F0502020204030204" pitchFamily="34" charset="0"/>
                <a:ea typeface="Calibri" panose="020F0502020204030204" pitchFamily="34"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a:t>
            </a:r>
          </a:p>
          <a:p>
            <a:pPr marL="457200" algn="just"/>
            <a:r>
              <a:rPr lang="en-IN" dirty="0">
                <a:solidFill>
                  <a:srgbClr val="000000"/>
                </a:solidFill>
                <a:effectLst/>
                <a:latin typeface="Calibri" panose="020F0502020204030204" pitchFamily="34" charset="0"/>
                <a:ea typeface="Calibri" panose="020F0502020204030204" pitchFamily="34" charset="0"/>
              </a:rPr>
              <a:t>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4"/>
            <a:ext cx="10366408" cy="3833172"/>
          </a:xfrm>
        </p:spPr>
        <p:txBody>
          <a:bodyPr>
            <a:noAutofit/>
          </a:bodyPr>
          <a:lstStyle/>
          <a:p>
            <a:pPr marL="457200" algn="just"/>
            <a:r>
              <a:rPr lang="en-IN" dirty="0">
                <a:solidFill>
                  <a:srgbClr val="000000"/>
                </a:solidFill>
                <a:effectLst/>
                <a:ea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marL="457200" algn="just"/>
            <a:r>
              <a:rPr lang="en-IN" dirty="0">
                <a:solidFill>
                  <a:srgbClr val="000000"/>
                </a:solidFill>
                <a:effectLst/>
                <a:ea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p>
          <a:p>
            <a:pPr marL="457200" algn="just"/>
            <a:r>
              <a:rPr lang="en-IN" dirty="0">
                <a:solidFill>
                  <a:srgbClr val="000000"/>
                </a:solidFill>
                <a:effectLst/>
                <a:ea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457200" algn="just"/>
            <a:endParaRPr lang="en-IN" dirty="0">
              <a:solidFill>
                <a:srgbClr val="000000"/>
              </a:solidFill>
              <a:effectLst/>
              <a:ea typeface="Calibri" panose="020F0502020204030204" pitchFamily="34" charset="0"/>
            </a:endParaRPr>
          </a:p>
          <a:p>
            <a:pPr marL="457200" algn="just"/>
            <a:endParaRPr lang="en-IN" dirty="0">
              <a:solidFill>
                <a:srgbClr val="000000"/>
              </a:solidFill>
              <a:effectLs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33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2126-BE9F-633B-BA21-E60EDA379D4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B0A8907-7943-C373-6FE9-13E8CC498B37}"/>
              </a:ext>
            </a:extLst>
          </p:cNvPr>
          <p:cNvSpPr>
            <a:spLocks noGrp="1"/>
          </p:cNvSpPr>
          <p:nvPr>
            <p:ph idx="1"/>
          </p:nvPr>
        </p:nvSpPr>
        <p:spPr>
          <a:xfrm>
            <a:off x="1097280" y="1845734"/>
            <a:ext cx="10058400" cy="4814948"/>
          </a:xfrm>
        </p:spPr>
        <p:txBody>
          <a:bodyPr>
            <a:normAutofit/>
          </a:bodyPr>
          <a:lstStyle/>
          <a:p>
            <a:pPr marL="457200" algn="just"/>
            <a:r>
              <a:rPr lang="en-IN" dirty="0">
                <a:solidFill>
                  <a:srgbClr val="000000"/>
                </a:solidFill>
                <a:effectLst/>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r>
              <a:rPr lang="en-IN" dirty="0">
                <a:solidFill>
                  <a:srgbClr val="000000"/>
                </a:solidFill>
                <a:ea typeface="Calibri" panose="020F0502020204030204" pitchFamily="34" charset="0"/>
              </a:rPr>
              <a:t> </a:t>
            </a:r>
          </a:p>
          <a:p>
            <a:pPr marL="457200" algn="just"/>
            <a:r>
              <a:rPr lang="en-IN" dirty="0">
                <a:solidFill>
                  <a:srgbClr val="000000"/>
                </a:solidFill>
                <a:effectLst/>
                <a:ea typeface="Calibri" panose="020F0502020204030204" pitchFamily="34" charset="0"/>
              </a:rPr>
              <a:t>Our goal is to build a prototype of online hate and abuse comment classifier which can used to classify hate and offensive comments so that it can be controlled and restricted from spreading hatred and cyberbullying. </a:t>
            </a:r>
          </a:p>
          <a:p>
            <a:pPr marL="457200" algn="just"/>
            <a:r>
              <a:rPr lang="en-IN" sz="2200" dirty="0">
                <a:solidFill>
                  <a:srgbClr val="000000"/>
                </a:solidFill>
                <a:effectLst/>
                <a:ea typeface="Calibri" panose="020F0502020204030204" pitchFamily="34" charset="0"/>
              </a:rPr>
              <a:t> </a:t>
            </a:r>
          </a:p>
          <a:p>
            <a:endParaRPr lang="en-IN" dirty="0"/>
          </a:p>
        </p:txBody>
      </p:sp>
    </p:spTree>
    <p:extLst>
      <p:ext uri="{BB962C8B-B14F-4D97-AF65-F5344CB8AC3E}">
        <p14:creationId xmlns:p14="http://schemas.microsoft.com/office/powerpoint/2010/main" val="80779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57200" algn="just"/>
            <a:r>
              <a:rPr lang="en-IN" dirty="0">
                <a:solidFill>
                  <a:srgbClr val="000000"/>
                </a:solidFill>
                <a:effectLst/>
                <a:ea typeface="Calibri" panose="020F0502020204030204" pitchFamily="34" charset="0"/>
              </a:rPr>
              <a:t>To understand the business problem, Our goal is to build a prototype of online hate and abuse comment classifier which can used to classify hate and offensive comments so that it can be controlled and restricted from spreading hatred and cyberbullying. </a:t>
            </a:r>
          </a:p>
          <a:p>
            <a:pPr marL="457200" algn="just"/>
            <a:endParaRPr lang="en-IN"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normAutofit lnSpcReduction="10000"/>
          </a:bodyPr>
          <a:lstStyle/>
          <a:p>
            <a:pPr marL="457200" algn="just"/>
            <a:r>
              <a:rPr lang="en-IN" dirty="0">
                <a:solidFill>
                  <a:srgbClr val="000000"/>
                </a:solidFill>
                <a:effectLst/>
                <a:ea typeface="Calibri" panose="020F0502020204030204" pitchFamily="34" charset="0"/>
              </a:rPr>
              <a:t>Effective Machine Learning model needs to be created which predicts the ratings based on reviews. The target variable contains 0’s and 1’s, So, here Classification problem with NLP is used. </a:t>
            </a:r>
          </a:p>
          <a:p>
            <a:pPr marL="457200" algn="just"/>
            <a:r>
              <a:rPr lang="en-IN" dirty="0">
                <a:solidFill>
                  <a:srgbClr val="000000"/>
                </a:solidFill>
                <a:effectLst/>
                <a:ea typeface="Calibri" panose="020F0502020204030204" pitchFamily="34" charset="0"/>
              </a:rPr>
              <a:t>First, the analysis is started with importing the data, if the dataset contains no null values, continued with data cleaning and pre-processing.</a:t>
            </a:r>
          </a:p>
          <a:p>
            <a:pPr marL="457200" algn="just"/>
            <a:r>
              <a:rPr lang="en-IN" dirty="0">
                <a:solidFill>
                  <a:srgbClr val="000000"/>
                </a:solidFill>
                <a:effectLst/>
                <a:ea typeface="Calibri" panose="020F0502020204030204" pitchFamily="34" charset="0"/>
              </a:rPr>
              <a:t>Once this is all done then data is ready for modelling. Modelling is done with Logistic Regression, Random Forest Classifier, Ada Boost Classifier, Gradient Boosting Classifier, Decision Tree Classifier, Extra Tree </a:t>
            </a:r>
            <a:r>
              <a:rPr lang="en-IN" dirty="0" err="1">
                <a:solidFill>
                  <a:srgbClr val="000000"/>
                </a:solidFill>
                <a:effectLst/>
                <a:ea typeface="Calibri" panose="020F0502020204030204" pitchFamily="34" charset="0"/>
              </a:rPr>
              <a:t>Classifer</a:t>
            </a:r>
            <a:r>
              <a:rPr lang="en-IN" dirty="0">
                <a:solidFill>
                  <a:srgbClr val="000000"/>
                </a:solidFill>
                <a:effectLst/>
                <a:ea typeface="Calibri" panose="020F0502020204030204" pitchFamily="34" charset="0"/>
              </a:rPr>
              <a:t>. From this the best model is identified and using Cross Validation technique is checked for overfitting and underfitting and </a:t>
            </a:r>
            <a:r>
              <a:rPr lang="en-IN" dirty="0" err="1">
                <a:solidFill>
                  <a:srgbClr val="000000"/>
                </a:solidFill>
                <a:effectLst/>
                <a:ea typeface="Calibri" panose="020F0502020204030204" pitchFamily="34" charset="0"/>
              </a:rPr>
              <a:t>Hypertuning</a:t>
            </a:r>
            <a:r>
              <a:rPr lang="en-IN" dirty="0">
                <a:solidFill>
                  <a:srgbClr val="000000"/>
                </a:solidFill>
                <a:effectLst/>
                <a:ea typeface="Calibri" panose="020F0502020204030204" pitchFamily="34" charset="0"/>
              </a:rPr>
              <a:t> is done to increase accuracy. Then, Finally the best model is saved.</a:t>
            </a:r>
          </a:p>
          <a:p>
            <a:pPr marL="457200" algn="just"/>
            <a:endParaRPr lang="en-IN" dirty="0">
              <a:solidFill>
                <a:srgbClr val="000000"/>
              </a:solidFill>
              <a:effectLst/>
              <a:ea typeface="Calibri" panose="020F0502020204030204" pitchFamily="34" charset="0"/>
            </a:endParaRPr>
          </a:p>
          <a:p>
            <a:pPr marL="457200" algn="just"/>
            <a:r>
              <a:rPr lang="en-IN" dirty="0">
                <a:solidFill>
                  <a:srgbClr val="000000"/>
                </a:solidFill>
                <a:effectLst/>
                <a:latin typeface="Calibri" panose="020F0502020204030204" pitchFamily="34" charset="0"/>
                <a:ea typeface="Calibri" panose="020F0502020204030204" pitchFamily="34" charset="0"/>
              </a:rPr>
              <a:t>  </a:t>
            </a:r>
            <a:endParaRPr lang="en-IN"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566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dirty="0">
                <a:solidFill>
                  <a:srgbClr val="000000"/>
                </a:solidFill>
                <a:ea typeface="Calibri" panose="020F0502020204030204" pitchFamily="34" charset="0"/>
                <a:cs typeface="Arial" panose="020B0604020202020204" pitchFamily="34" charset="0"/>
              </a:rPr>
              <a:t>In malignant comment </a:t>
            </a:r>
            <a:r>
              <a:rPr lang="en-IN" dirty="0">
                <a:solidFill>
                  <a:srgbClr val="000000"/>
                </a:solidFill>
                <a:effectLst/>
                <a:ea typeface="Calibri" panose="020F0502020204030204" pitchFamily="34" charset="0"/>
                <a:cs typeface="Arial" panose="020B0604020202020204" pitchFamily="34" charset="0"/>
              </a:rPr>
              <a:t>prediction project there are </a:t>
            </a:r>
            <a:r>
              <a:rPr lang="en-IN" dirty="0">
                <a:solidFill>
                  <a:srgbClr val="000000"/>
                </a:solidFill>
                <a:ea typeface="Calibri" panose="020F0502020204030204" pitchFamily="34" charset="0"/>
                <a:cs typeface="Arial" panose="020B0604020202020204" pitchFamily="34" charset="0"/>
              </a:rPr>
              <a:t>159000</a:t>
            </a:r>
            <a:r>
              <a:rPr lang="en-IN" dirty="0">
                <a:solidFill>
                  <a:srgbClr val="000000"/>
                </a:solidFill>
                <a:effectLst/>
                <a:ea typeface="Calibri" panose="020F0502020204030204" pitchFamily="34" charset="0"/>
                <a:cs typeface="Arial" panose="020B0604020202020204" pitchFamily="34" charset="0"/>
              </a:rPr>
              <a:t> rows in train dataset and 153000 in test dataset and 8 columns.</a:t>
            </a:r>
          </a:p>
          <a:p>
            <a:pPr marL="457200" algn="just"/>
            <a:r>
              <a:rPr lang="en-IN" dirty="0">
                <a:solidFill>
                  <a:srgbClr val="000000"/>
                </a:solidFill>
                <a:effectLst/>
                <a:ea typeface="Calibri" panose="020F0502020204030204" pitchFamily="34" charset="0"/>
                <a:cs typeface="Arial" panose="020B0604020202020204" pitchFamily="34" charset="0"/>
              </a:rPr>
              <a:t>First, the analysis is started with importing the data, this dataset has no Null values in target column so continued with further analysis and unnecessary columns which does not contribute for the target variable is </a:t>
            </a:r>
            <a:r>
              <a:rPr lang="en-IN" dirty="0">
                <a:solidFill>
                  <a:srgbClr val="000000"/>
                </a:solidFill>
                <a:ea typeface="Calibri" panose="020F0502020204030204" pitchFamily="34" charset="0"/>
                <a:cs typeface="Arial" panose="020B0604020202020204" pitchFamily="34" charset="0"/>
              </a:rPr>
              <a:t>also dropped</a:t>
            </a:r>
            <a:r>
              <a:rPr lang="en-IN" dirty="0">
                <a:solidFill>
                  <a:srgbClr val="000000"/>
                </a:solidFill>
                <a:effectLst/>
                <a:ea typeface="Calibri" panose="020F0502020204030204" pitchFamily="34" charset="0"/>
                <a:cs typeface="Arial" panose="020B0604020202020204" pitchFamily="34" charset="0"/>
              </a:rPr>
              <a:t>. </a:t>
            </a:r>
          </a:p>
          <a:p>
            <a:pPr marL="457200" algn="just"/>
            <a:r>
              <a:rPr lang="en-IN" dirty="0">
                <a:solidFill>
                  <a:srgbClr val="000000"/>
                </a:solidFill>
                <a:effectLst/>
                <a:ea typeface="Calibri" panose="020F0502020204030204" pitchFamily="34" charset="0"/>
                <a:cs typeface="Arial" panose="020B0604020202020204" pitchFamily="34" charset="0"/>
              </a:rPr>
              <a:t>Once data is cleaned outliers and skewness are checked, if present they are removed then in Data Pre-processing, Standard Scaler is used to standardize the data and by using VIF, multicollinearity is removed. </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Micro Credit Defaulter project</Template>
  <TotalTime>24</TotalTime>
  <Words>1481</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Comic Sans MS</vt:lpstr>
      <vt:lpstr>Times New Roman</vt:lpstr>
      <vt:lpstr>Wingdings</vt:lpstr>
      <vt:lpstr>Retrospect</vt:lpstr>
      <vt:lpstr>PowerPoint Presentation</vt:lpstr>
      <vt:lpstr>Content:</vt:lpstr>
      <vt:lpstr>Introduction:</vt:lpstr>
      <vt:lpstr>Problem Statement:</vt:lpstr>
      <vt:lpstr>Problem Statement:</vt:lpstr>
      <vt:lpstr>Business Goal:</vt:lpstr>
      <vt:lpstr>Insights of Project:</vt:lpstr>
      <vt:lpstr>Analytical Problem Facing:</vt:lpstr>
      <vt:lpstr>Exploratory data analysis</vt:lpstr>
      <vt:lpstr>Visualization:</vt:lpstr>
      <vt:lpstr>Cont.</vt:lpstr>
      <vt:lpstr>Data Pre-Processing and Feature Engineering:</vt:lpstr>
      <vt:lpstr>Correlation:</vt:lpstr>
      <vt:lpstr>Model Development and Evaluation</vt:lpstr>
      <vt:lpstr>Here accuracy score, confusion matrix, classification report ,cv is checked for all models and final model is selected. </vt:lpstr>
      <vt:lpstr>HyperTuning:</vt:lpstr>
      <vt:lpstr>AUC-ROC Curve</vt:lpstr>
      <vt:lpstr>Conclusion:</vt:lpstr>
      <vt:lpstr>Limitation: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2</cp:revision>
  <dcterms:created xsi:type="dcterms:W3CDTF">2022-09-20T17:29:32Z</dcterms:created>
  <dcterms:modified xsi:type="dcterms:W3CDTF">2022-09-20T17:53:50Z</dcterms:modified>
</cp:coreProperties>
</file>