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91" r:id="rId5"/>
    <p:sldId id="292" r:id="rId6"/>
    <p:sldId id="259" r:id="rId7"/>
    <p:sldId id="260" r:id="rId8"/>
    <p:sldId id="261" r:id="rId9"/>
    <p:sldId id="262" r:id="rId10"/>
    <p:sldId id="264" r:id="rId11"/>
    <p:sldId id="293" r:id="rId12"/>
    <p:sldId id="294" r:id="rId13"/>
    <p:sldId id="265" r:id="rId14"/>
    <p:sldId id="273" r:id="rId15"/>
    <p:sldId id="274" r:id="rId16"/>
    <p:sldId id="276" r:id="rId17"/>
    <p:sldId id="275" r:id="rId18"/>
    <p:sldId id="277" r:id="rId19"/>
    <p:sldId id="278" r:id="rId20"/>
    <p:sldId id="280" r:id="rId21"/>
    <p:sldId id="281" r:id="rId22"/>
    <p:sldId id="282" r:id="rId23"/>
    <p:sldId id="284" r:id="rId24"/>
    <p:sldId id="290" r:id="rId25"/>
    <p:sldId id="289"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07-09-2022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07-09-2022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07-09-2022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811840" y="2087750"/>
            <a:ext cx="10712163"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Micro Credit </a:t>
            </a:r>
            <a:r>
              <a:rPr lang="en-US" sz="6600" b="1">
                <a:ln/>
                <a:solidFill>
                  <a:schemeClr val="accent3"/>
                </a:solidFill>
              </a:rPr>
              <a:t>Defaulter Project</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7" name="Picture 6">
            <a:extLst>
              <a:ext uri="{FF2B5EF4-FFF2-40B4-BE49-F238E27FC236}">
                <a16:creationId xmlns:a16="http://schemas.microsoft.com/office/drawing/2014/main" id="{14A8D62D-6302-DE1B-B5D0-D86AF302C484}"/>
              </a:ext>
            </a:extLst>
          </p:cNvPr>
          <p:cNvPicPr>
            <a:picLocks noChangeAspect="1"/>
          </p:cNvPicPr>
          <p:nvPr/>
        </p:nvPicPr>
        <p:blipFill>
          <a:blip r:embed="rId2"/>
          <a:stretch>
            <a:fillRect/>
          </a:stretch>
        </p:blipFill>
        <p:spPr>
          <a:xfrm>
            <a:off x="596767" y="1788348"/>
            <a:ext cx="4571999" cy="3255289"/>
          </a:xfrm>
          <a:prstGeom prst="rect">
            <a:avLst/>
          </a:prstGeom>
        </p:spPr>
      </p:pic>
      <p:pic>
        <p:nvPicPr>
          <p:cNvPr id="9" name="Picture 8">
            <a:extLst>
              <a:ext uri="{FF2B5EF4-FFF2-40B4-BE49-F238E27FC236}">
                <a16:creationId xmlns:a16="http://schemas.microsoft.com/office/drawing/2014/main" id="{D776C36F-F47C-E62B-8AAF-CD9A5ED383AA}"/>
              </a:ext>
            </a:extLst>
          </p:cNvPr>
          <p:cNvPicPr>
            <a:picLocks noChangeAspect="1"/>
          </p:cNvPicPr>
          <p:nvPr/>
        </p:nvPicPr>
        <p:blipFill>
          <a:blip r:embed="rId3"/>
          <a:stretch>
            <a:fillRect/>
          </a:stretch>
        </p:blipFill>
        <p:spPr>
          <a:xfrm>
            <a:off x="596767" y="5043637"/>
            <a:ext cx="4571999" cy="1566385"/>
          </a:xfrm>
          <a:prstGeom prst="rect">
            <a:avLst/>
          </a:prstGeom>
        </p:spPr>
      </p:pic>
      <p:pic>
        <p:nvPicPr>
          <p:cNvPr id="11" name="Picture 10">
            <a:extLst>
              <a:ext uri="{FF2B5EF4-FFF2-40B4-BE49-F238E27FC236}">
                <a16:creationId xmlns:a16="http://schemas.microsoft.com/office/drawing/2014/main" id="{C641B538-FE29-557C-ED97-0969CD4ECAC7}"/>
              </a:ext>
            </a:extLst>
          </p:cNvPr>
          <p:cNvPicPr>
            <a:picLocks noChangeAspect="1"/>
          </p:cNvPicPr>
          <p:nvPr/>
        </p:nvPicPr>
        <p:blipFill>
          <a:blip r:embed="rId4"/>
          <a:stretch>
            <a:fillRect/>
          </a:stretch>
        </p:blipFill>
        <p:spPr>
          <a:xfrm>
            <a:off x="5632277" y="1873013"/>
            <a:ext cx="5962956" cy="4692891"/>
          </a:xfrm>
          <a:prstGeom prst="rect">
            <a:avLst/>
          </a:prstGeom>
        </p:spPr>
      </p:pic>
    </p:spTree>
    <p:extLst>
      <p:ext uri="{BB962C8B-B14F-4D97-AF65-F5344CB8AC3E}">
        <p14:creationId xmlns:p14="http://schemas.microsoft.com/office/powerpoint/2010/main" val="65078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AADE-82E6-E148-EFAC-8F268C35BFE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4" name="Picture 3">
            <a:extLst>
              <a:ext uri="{FF2B5EF4-FFF2-40B4-BE49-F238E27FC236}">
                <a16:creationId xmlns:a16="http://schemas.microsoft.com/office/drawing/2014/main" id="{8DD7C19D-A15F-64C7-7132-5B4086859A97}"/>
              </a:ext>
            </a:extLst>
          </p:cNvPr>
          <p:cNvPicPr>
            <a:picLocks noChangeAspect="1"/>
          </p:cNvPicPr>
          <p:nvPr/>
        </p:nvPicPr>
        <p:blipFill>
          <a:blip r:embed="rId2"/>
          <a:stretch>
            <a:fillRect/>
          </a:stretch>
        </p:blipFill>
        <p:spPr>
          <a:xfrm>
            <a:off x="572454" y="1936673"/>
            <a:ext cx="5759746" cy="1492327"/>
          </a:xfrm>
          <a:prstGeom prst="rect">
            <a:avLst/>
          </a:prstGeom>
        </p:spPr>
      </p:pic>
      <p:pic>
        <p:nvPicPr>
          <p:cNvPr id="6" name="Picture 5">
            <a:extLst>
              <a:ext uri="{FF2B5EF4-FFF2-40B4-BE49-F238E27FC236}">
                <a16:creationId xmlns:a16="http://schemas.microsoft.com/office/drawing/2014/main" id="{922B69ED-69B3-18DE-46BA-4161DCC06AD1}"/>
              </a:ext>
            </a:extLst>
          </p:cNvPr>
          <p:cNvPicPr>
            <a:picLocks noChangeAspect="1"/>
          </p:cNvPicPr>
          <p:nvPr/>
        </p:nvPicPr>
        <p:blipFill>
          <a:blip r:embed="rId3"/>
          <a:stretch>
            <a:fillRect/>
          </a:stretch>
        </p:blipFill>
        <p:spPr>
          <a:xfrm>
            <a:off x="659081" y="3429000"/>
            <a:ext cx="5772447" cy="3073558"/>
          </a:xfrm>
          <a:prstGeom prst="rect">
            <a:avLst/>
          </a:prstGeom>
        </p:spPr>
      </p:pic>
      <p:pic>
        <p:nvPicPr>
          <p:cNvPr id="8" name="Picture 7">
            <a:extLst>
              <a:ext uri="{FF2B5EF4-FFF2-40B4-BE49-F238E27FC236}">
                <a16:creationId xmlns:a16="http://schemas.microsoft.com/office/drawing/2014/main" id="{3C7317CA-E977-ECF5-64A8-724CBD8FA5A9}"/>
              </a:ext>
            </a:extLst>
          </p:cNvPr>
          <p:cNvPicPr>
            <a:picLocks noChangeAspect="1"/>
          </p:cNvPicPr>
          <p:nvPr/>
        </p:nvPicPr>
        <p:blipFill>
          <a:blip r:embed="rId4"/>
          <a:stretch>
            <a:fillRect/>
          </a:stretch>
        </p:blipFill>
        <p:spPr>
          <a:xfrm>
            <a:off x="6418827" y="1904047"/>
            <a:ext cx="5513424" cy="3064391"/>
          </a:xfrm>
          <a:prstGeom prst="rect">
            <a:avLst/>
          </a:prstGeom>
        </p:spPr>
      </p:pic>
    </p:spTree>
    <p:extLst>
      <p:ext uri="{BB962C8B-B14F-4D97-AF65-F5344CB8AC3E}">
        <p14:creationId xmlns:p14="http://schemas.microsoft.com/office/powerpoint/2010/main" val="163330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09E1-507E-99EB-E382-037A3B710424}"/>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Key Observation:</a:t>
            </a:r>
          </a:p>
        </p:txBody>
      </p:sp>
      <p:sp>
        <p:nvSpPr>
          <p:cNvPr id="3" name="TextBox 2">
            <a:extLst>
              <a:ext uri="{FF2B5EF4-FFF2-40B4-BE49-F238E27FC236}">
                <a16:creationId xmlns:a16="http://schemas.microsoft.com/office/drawing/2014/main" id="{220275F1-6EB3-C7F8-8E6B-C4990224A342}"/>
              </a:ext>
            </a:extLst>
          </p:cNvPr>
          <p:cNvSpPr txBox="1"/>
          <p:nvPr/>
        </p:nvSpPr>
        <p:spPr>
          <a:xfrm>
            <a:off x="805068" y="2183170"/>
            <a:ext cx="11217505" cy="3135217"/>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2000" dirty="0">
                <a:solidFill>
                  <a:srgbClr val="000000"/>
                </a:solidFill>
                <a:effectLst/>
                <a:ea typeface="Times New Roman" panose="02020603050405020304" pitchFamily="18" charset="0"/>
                <a:cs typeface="Times New Roman" panose="02020603050405020304" pitchFamily="18" charset="0"/>
              </a:rPr>
              <a:t>Most of our columns are extremely right skewed.</a:t>
            </a:r>
            <a:endParaRPr lang="en-IN" sz="2000" dirty="0">
              <a:solidFill>
                <a:srgbClr val="00000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solidFill>
                  <a:srgbClr val="000000"/>
                </a:solidFill>
                <a:effectLst/>
                <a:ea typeface="Times New Roman" panose="02020603050405020304" pitchFamily="18" charset="0"/>
                <a:cs typeface="Times New Roman" panose="02020603050405020304" pitchFamily="18" charset="0"/>
              </a:rPr>
              <a:t>maxamnt_loans90 have only three values 6, 12, 0 and 6 is in the most of the record.</a:t>
            </a:r>
            <a:endParaRPr lang="en-IN" sz="2000" dirty="0">
              <a:solidFill>
                <a:srgbClr val="00000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solidFill>
                  <a:srgbClr val="000000"/>
                </a:solidFill>
                <a:effectLst/>
                <a:ea typeface="Times New Roman" panose="02020603050405020304" pitchFamily="18" charset="0"/>
                <a:cs typeface="Times New Roman" panose="02020603050405020304" pitchFamily="18" charset="0"/>
              </a:rPr>
              <a:t>For fr_ma_rech90 the frequency of recharge in last 90 days the frequency is very lesser i.e. most of the people are recharging in very lesser time.</a:t>
            </a:r>
            <a:endParaRPr lang="en-IN" sz="2000" dirty="0">
              <a:solidFill>
                <a:srgbClr val="00000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err="1">
                <a:solidFill>
                  <a:srgbClr val="000000"/>
                </a:solidFill>
                <a:effectLst/>
                <a:ea typeface="Times New Roman" panose="02020603050405020304" pitchFamily="18" charset="0"/>
                <a:cs typeface="Times New Roman" panose="02020603050405020304" pitchFamily="18" charset="0"/>
              </a:rPr>
              <a:t>aon</a:t>
            </a:r>
            <a:r>
              <a:rPr lang="en-IN" sz="2000" dirty="0">
                <a:solidFill>
                  <a:srgbClr val="000000"/>
                </a:solidFill>
                <a:effectLst/>
                <a:ea typeface="Times New Roman" panose="02020603050405020304" pitchFamily="18" charset="0"/>
                <a:cs typeface="Times New Roman" panose="02020603050405020304" pitchFamily="18" charset="0"/>
              </a:rPr>
              <a:t> age on cellular network in days most of the people are actually lesser in age on cellular network.</a:t>
            </a:r>
            <a:endParaRPr lang="en-IN" sz="2000" dirty="0">
              <a:solidFill>
                <a:srgbClr val="00000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solidFill>
                  <a:srgbClr val="000000"/>
                </a:solidFill>
                <a:effectLst/>
                <a:ea typeface="Times New Roman" panose="02020603050405020304" pitchFamily="18" charset="0"/>
                <a:cs typeface="Times New Roman" panose="02020603050405020304" pitchFamily="18" charset="0"/>
              </a:rPr>
              <a:t>rental90, rental90, average main balance over last 90, 30 days are mostly between 0 - 1500.</a:t>
            </a:r>
            <a:endParaRPr lang="en-IN" sz="2000" dirty="0">
              <a:solidFill>
                <a:srgbClr val="000000"/>
              </a:solidFill>
              <a:effectLst/>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63268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9" name="TextBox 8">
            <a:extLst>
              <a:ext uri="{FF2B5EF4-FFF2-40B4-BE49-F238E27FC236}">
                <a16:creationId xmlns:a16="http://schemas.microsoft.com/office/drawing/2014/main" id="{F42512CE-7252-42A3-8E1D-69D17B849A3F}"/>
              </a:ext>
            </a:extLst>
          </p:cNvPr>
          <p:cNvSpPr txBox="1"/>
          <p:nvPr/>
        </p:nvSpPr>
        <p:spPr>
          <a:xfrm>
            <a:off x="1097280" y="4998265"/>
            <a:ext cx="8325853" cy="425501"/>
          </a:xfrm>
          <a:prstGeom prst="rect">
            <a:avLst/>
          </a:prstGeom>
          <a:noFill/>
        </p:spPr>
        <p:txBody>
          <a:bodyPr wrap="square">
            <a:spAutoFit/>
          </a:bodyPr>
          <a:lstStyle/>
          <a:p>
            <a:pPr marL="342900" lvl="0" indent="-342900" algn="just">
              <a:lnSpc>
                <a:spcPct val="115000"/>
              </a:lnSpc>
              <a:spcAft>
                <a:spcPts val="1000"/>
              </a:spcAft>
              <a:buFont typeface="+mj-lt"/>
              <a:buAutoNum type="arabicPeriod"/>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We have large number of 1’s which means dataset is imbalanced.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ED08B2B-CC9B-6FAB-C785-6F8BD98A6CF1}"/>
              </a:ext>
            </a:extLst>
          </p:cNvPr>
          <p:cNvPicPr>
            <a:picLocks noChangeAspect="1"/>
          </p:cNvPicPr>
          <p:nvPr/>
        </p:nvPicPr>
        <p:blipFill>
          <a:blip r:embed="rId2"/>
          <a:stretch>
            <a:fillRect/>
          </a:stretch>
        </p:blipFill>
        <p:spPr>
          <a:xfrm>
            <a:off x="1481032" y="2055871"/>
            <a:ext cx="4534757" cy="2583505"/>
          </a:xfrm>
          <a:prstGeom prst="rect">
            <a:avLst/>
          </a:prstGeom>
        </p:spPr>
      </p:pic>
    </p:spTree>
    <p:extLst>
      <p:ext uri="{BB962C8B-B14F-4D97-AF65-F5344CB8AC3E}">
        <p14:creationId xmlns:p14="http://schemas.microsoft.com/office/powerpoint/2010/main" val="407213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lnSpcReduction="10000"/>
          </a:bodyPr>
          <a:lstStyle/>
          <a:p>
            <a:r>
              <a:rPr lang="en-IN"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cleaned from it has a direct impact on our model's capacity to learn; consequently, we must pre-process our data before feeding it into our model. </a:t>
            </a:r>
          </a:p>
          <a:p>
            <a:r>
              <a:rPr lang="en-IN"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Started with importing the required libraries and then the train dataset which is in csv format. </a:t>
            </a:r>
          </a:p>
          <a:p>
            <a:pPr lvl="0" algn="just">
              <a:buFont typeface="Wingdings" panose="05000000000000000000" pitchFamily="2" charset="2"/>
              <a:buChar char="§"/>
            </a:pPr>
            <a:r>
              <a:rPr lang="en-IN" dirty="0">
                <a:solidFill>
                  <a:srgbClr val="000000"/>
                </a:solidFill>
                <a:effectLst/>
                <a:ea typeface="Calibri" panose="020F0502020204030204" pitchFamily="34" charset="0"/>
              </a:rPr>
              <a:t> As the dataset contains 36 variables.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lvl="1">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'cnt_ma_rech30', 'cnt_ma_reach90' are highly correlated with the target column, whereas 'fr_da_rech90' is less correlated with target column.</a:t>
            </a:r>
            <a:endParaRPr lang="en-IN" sz="2000" dirty="0">
              <a:effectLst/>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F3839D11-13D8-2B96-4A9F-B5093FC494EF}"/>
              </a:ext>
            </a:extLst>
          </p:cNvPr>
          <p:cNvPicPr>
            <a:picLocks noChangeAspect="1"/>
          </p:cNvPicPr>
          <p:nvPr/>
        </p:nvPicPr>
        <p:blipFill>
          <a:blip r:embed="rId2"/>
          <a:stretch>
            <a:fillRect/>
          </a:stretch>
        </p:blipFill>
        <p:spPr>
          <a:xfrm>
            <a:off x="2627697" y="3428999"/>
            <a:ext cx="6497052" cy="2952549"/>
          </a:xfrm>
          <a:prstGeom prst="rect">
            <a:avLst/>
          </a:prstGeom>
        </p:spPr>
      </p:pic>
    </p:spTree>
    <p:extLst>
      <p:ext uri="{BB962C8B-B14F-4D97-AF65-F5344CB8AC3E}">
        <p14:creationId xmlns:p14="http://schemas.microsoft.com/office/powerpoint/2010/main" val="382849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F20752-1521-5613-F80F-DD1396DC52EE}"/>
              </a:ext>
            </a:extLst>
          </p:cNvPr>
          <p:cNvPicPr>
            <a:picLocks noChangeAspect="1"/>
          </p:cNvPicPr>
          <p:nvPr/>
        </p:nvPicPr>
        <p:blipFill>
          <a:blip r:embed="rId2"/>
          <a:stretch>
            <a:fillRect/>
          </a:stretch>
        </p:blipFill>
        <p:spPr>
          <a:xfrm>
            <a:off x="741145" y="116685"/>
            <a:ext cx="10847672" cy="6136105"/>
          </a:xfrm>
          <a:prstGeom prst="rect">
            <a:avLst/>
          </a:prstGeom>
        </p:spPr>
      </p:pic>
    </p:spTree>
    <p:extLst>
      <p:ext uri="{BB962C8B-B14F-4D97-AF65-F5344CB8AC3E}">
        <p14:creationId xmlns:p14="http://schemas.microsoft.com/office/powerpoint/2010/main" val="318840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ABBE477-7CAA-F990-824C-80BA4A45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86" y="250257"/>
            <a:ext cx="11059428" cy="586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4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dirty="0">
                <a:solidFill>
                  <a:srgbClr val="000000"/>
                </a:solidFill>
                <a:effectLst/>
                <a:ea typeface="Calibri" panose="020F0502020204030204" pitchFamily="34" charset="0"/>
              </a:rPr>
              <a:t>Outliers and Skewness is checked and removed in order to avoid bias while model building.</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Standard Scaler is used for data standardization and VIF is used to check </a:t>
            </a:r>
            <a:r>
              <a:rPr lang="en-IN" dirty="0" err="1">
                <a:solidFill>
                  <a:srgbClr val="000000"/>
                </a:solidFill>
                <a:effectLst/>
                <a:ea typeface="Calibri" panose="020F0502020204030204" pitchFamily="34" charset="0"/>
              </a:rPr>
              <a:t>Multicolinearity</a:t>
            </a:r>
            <a:r>
              <a:rPr lang="en-IN"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With the best model accuracy, we need to do hyper tuning using </a:t>
            </a:r>
            <a:r>
              <a:rPr lang="en-IN" sz="2000" dirty="0" err="1">
                <a:solidFill>
                  <a:srgbClr val="000000"/>
                </a:solidFill>
                <a:effectLst/>
                <a:ea typeface="Calibri" panose="020F0502020204030204" pitchFamily="34" charset="0"/>
              </a:rPr>
              <a:t>GridSearchCV</a:t>
            </a:r>
            <a:r>
              <a:rPr lang="en-IN" sz="20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finally saving the best model and by keeping this we need to predict the ticket Price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confusion matrix, classification report ,cv is checked for all models and final model is selected. </a:t>
            </a:r>
          </a:p>
        </p:txBody>
      </p:sp>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2"/>
          <a:stretch>
            <a:fillRect/>
          </a:stretch>
        </p:blipFill>
        <p:spPr>
          <a:xfrm>
            <a:off x="6340266" y="2152328"/>
            <a:ext cx="4570889" cy="2904100"/>
          </a:xfrm>
          <a:prstGeom prst="rect">
            <a:avLst/>
          </a:prstGeom>
        </p:spPr>
      </p:pic>
      <p:pic>
        <p:nvPicPr>
          <p:cNvPr id="4" name="Picture 3">
            <a:extLst>
              <a:ext uri="{FF2B5EF4-FFF2-40B4-BE49-F238E27FC236}">
                <a16:creationId xmlns:a16="http://schemas.microsoft.com/office/drawing/2014/main" id="{590393BC-B9F8-3409-F190-E8C8C824A0A6}"/>
              </a:ext>
            </a:extLst>
          </p:cNvPr>
          <p:cNvPicPr>
            <a:picLocks noChangeAspect="1"/>
          </p:cNvPicPr>
          <p:nvPr/>
        </p:nvPicPr>
        <p:blipFill>
          <a:blip r:embed="rId3"/>
          <a:stretch>
            <a:fillRect/>
          </a:stretch>
        </p:blipFill>
        <p:spPr>
          <a:xfrm>
            <a:off x="693738" y="2061248"/>
            <a:ext cx="5188217" cy="3086259"/>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HyperTuning</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a:xfrm>
            <a:off x="1097280" y="1845734"/>
            <a:ext cx="10058400" cy="4889454"/>
          </a:xfrm>
        </p:spPr>
        <p:txBody>
          <a:bodyPr>
            <a:normAutofit/>
          </a:bodyPr>
          <a:lstStyle/>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dirty="0"/>
          </a:p>
          <a:p>
            <a:pPr marL="457200" algn="just"/>
            <a:endParaRPr lang="en-IN" dirty="0"/>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CAEBB57D-88C9-06E0-9D2B-B34BC8656F70}"/>
              </a:ext>
            </a:extLst>
          </p:cNvPr>
          <p:cNvPicPr>
            <a:picLocks noChangeAspect="1"/>
          </p:cNvPicPr>
          <p:nvPr/>
        </p:nvPicPr>
        <p:blipFill>
          <a:blip r:embed="rId2"/>
          <a:stretch>
            <a:fillRect/>
          </a:stretch>
        </p:blipFill>
        <p:spPr>
          <a:xfrm>
            <a:off x="1036320" y="1941986"/>
            <a:ext cx="6789019" cy="4054553"/>
          </a:xfrm>
          <a:prstGeom prst="rect">
            <a:avLst/>
          </a:prstGeom>
        </p:spPr>
      </p:pic>
      <p:sp>
        <p:nvSpPr>
          <p:cNvPr id="8" name="TextBox 7">
            <a:extLst>
              <a:ext uri="{FF2B5EF4-FFF2-40B4-BE49-F238E27FC236}">
                <a16:creationId xmlns:a16="http://schemas.microsoft.com/office/drawing/2014/main" id="{8C540E75-81E9-5714-8C42-DCFA84C0B0E6}"/>
              </a:ext>
            </a:extLst>
          </p:cNvPr>
          <p:cNvSpPr txBox="1"/>
          <p:nvPr/>
        </p:nvSpPr>
        <p:spPr>
          <a:xfrm>
            <a:off x="8157808" y="3185963"/>
            <a:ext cx="3459884" cy="1754326"/>
          </a:xfrm>
          <a:prstGeom prst="rect">
            <a:avLst/>
          </a:prstGeom>
          <a:noFill/>
        </p:spPr>
        <p:txBody>
          <a:bodyPr wrap="square" rtlCol="0">
            <a:spAutoFit/>
          </a:bodyPr>
          <a:lstStyle/>
          <a:p>
            <a:r>
              <a:rPr lang="en-IN" dirty="0" err="1"/>
              <a:t>Hypertuning</a:t>
            </a:r>
            <a:r>
              <a:rPr lang="en-IN" dirty="0"/>
              <a:t> is done to improve model accuracy for </a:t>
            </a:r>
            <a:r>
              <a:rPr lang="en-IN" dirty="0" err="1"/>
              <a:t>RandomForestRegressor</a:t>
            </a:r>
            <a:r>
              <a:rPr lang="en-IN" dirty="0"/>
              <a:t>. By which we improved our accuracy to 94.93 percent</a:t>
            </a:r>
            <a:r>
              <a:rPr lang="en-IN" dirty="0">
                <a:solidFill>
                  <a:srgbClr val="000000"/>
                </a:solidFill>
                <a:effectLst/>
                <a:ea typeface="Calibri" panose="020F0502020204030204" pitchFamily="34" charset="0"/>
              </a:rPr>
              <a:t>.</a:t>
            </a:r>
          </a:p>
          <a:p>
            <a:endParaRPr lang="en-IN" dirty="0"/>
          </a:p>
        </p:txBody>
      </p:sp>
    </p:spTree>
    <p:extLst>
      <p:ext uri="{BB962C8B-B14F-4D97-AF65-F5344CB8AC3E}">
        <p14:creationId xmlns:p14="http://schemas.microsoft.com/office/powerpoint/2010/main" val="90830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F8E5-5A88-499F-30AD-802BE296F40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AUC-ROC Curve</a:t>
            </a:r>
          </a:p>
        </p:txBody>
      </p:sp>
      <p:sp>
        <p:nvSpPr>
          <p:cNvPr id="6" name="TextBox 5">
            <a:extLst>
              <a:ext uri="{FF2B5EF4-FFF2-40B4-BE49-F238E27FC236}">
                <a16:creationId xmlns:a16="http://schemas.microsoft.com/office/drawing/2014/main" id="{E0D3CEAB-3C26-56D3-1A75-C237E28D6FCE}"/>
              </a:ext>
            </a:extLst>
          </p:cNvPr>
          <p:cNvSpPr txBox="1"/>
          <p:nvPr/>
        </p:nvSpPr>
        <p:spPr>
          <a:xfrm>
            <a:off x="6843562" y="3075057"/>
            <a:ext cx="3984858" cy="707886"/>
          </a:xfrm>
          <a:prstGeom prst="rect">
            <a:avLst/>
          </a:prstGeom>
          <a:noFill/>
        </p:spPr>
        <p:txBody>
          <a:bodyPr wrap="square">
            <a:spAutoFit/>
          </a:bodyPr>
          <a:lstStyle/>
          <a:p>
            <a:pPr marL="228600" algn="just"/>
            <a:r>
              <a:rPr lang="en-IN" sz="2000" dirty="0">
                <a:solidFill>
                  <a:srgbClr val="000000"/>
                </a:solidFill>
                <a:latin typeface="Calibri" panose="020F0502020204030204" pitchFamily="34" charset="0"/>
                <a:ea typeface="Calibri" panose="020F0502020204030204" pitchFamily="34" charset="0"/>
              </a:rPr>
              <a:t>With AUC-ROC we get 95.35% accuracy.</a:t>
            </a:r>
            <a:r>
              <a:rPr lang="en-IN" sz="2000" dirty="0">
                <a:solidFill>
                  <a:srgbClr val="000000"/>
                </a:solidFill>
                <a:effectLst/>
                <a:latin typeface="Calibri" panose="020F0502020204030204" pitchFamily="34"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pic>
        <p:nvPicPr>
          <p:cNvPr id="8" name="Content Placeholder 7">
            <a:extLst>
              <a:ext uri="{FF2B5EF4-FFF2-40B4-BE49-F238E27FC236}">
                <a16:creationId xmlns:a16="http://schemas.microsoft.com/office/drawing/2014/main" id="{78246D29-BD62-E68B-41C9-463F8E5D0E0C}"/>
              </a:ext>
            </a:extLst>
          </p:cNvPr>
          <p:cNvPicPr>
            <a:picLocks noGrp="1" noChangeAspect="1"/>
          </p:cNvPicPr>
          <p:nvPr>
            <p:ph idx="1"/>
          </p:nvPr>
        </p:nvPicPr>
        <p:blipFill>
          <a:blip r:embed="rId2"/>
          <a:stretch>
            <a:fillRect/>
          </a:stretch>
        </p:blipFill>
        <p:spPr>
          <a:xfrm>
            <a:off x="924026" y="2016812"/>
            <a:ext cx="5419022" cy="3989352"/>
          </a:xfrm>
        </p:spPr>
      </p:pic>
    </p:spTree>
    <p:extLst>
      <p:ext uri="{BB962C8B-B14F-4D97-AF65-F5344CB8AC3E}">
        <p14:creationId xmlns:p14="http://schemas.microsoft.com/office/powerpoint/2010/main" val="3219052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a:xfrm>
            <a:off x="1097279" y="216568"/>
            <a:ext cx="10058400" cy="1450757"/>
          </a:xfrm>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a:xfrm>
            <a:off x="837397" y="1845734"/>
            <a:ext cx="10809171" cy="4795698"/>
          </a:xfrm>
        </p:spPr>
        <p:txBody>
          <a:bodyPr>
            <a:noAutofit/>
          </a:bodyPr>
          <a:lstStyle/>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Around 28% users are highly defaulters with a mostly negative or null balance.</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Users with high equilibrium and a much lower number are defaulter.</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Nonstandard loans (i.e.,98 percent of the category) are paid to users who take up more loans as they pay back the loan within 5 days</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10% to 12% of users are defaulters in the Average and Low Balance categories.</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Non-defaulting users who have taken no loans. Around 97% users are taking large loans which fall into non-default categories.</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Defaulters include 40 percent of the users that do not have a single recharge in 3 months.</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Around 14 percent of users fall into the category of defaulting loans, on average.</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The default is only 40% of users who do not reload in 90 days.</a:t>
            </a:r>
          </a:p>
          <a:p>
            <a:pPr marL="342900" lvl="0" indent="-342900">
              <a:buFont typeface="Symbol" panose="05050102010706020507" pitchFamily="18" charset="2"/>
              <a:buChar char=""/>
            </a:pPr>
            <a:r>
              <a:rPr lang="en-IN" dirty="0">
                <a:solidFill>
                  <a:srgbClr val="000000"/>
                </a:solidFill>
                <a:effectLst/>
                <a:ea typeface="Calibri" panose="020F0502020204030204" pitchFamily="34" charset="0"/>
              </a:rPr>
              <a:t>Users who recharge very high pay their loans on time. That is, 98% of them are non-defaulting ones.</a:t>
            </a:r>
          </a:p>
          <a:p>
            <a:r>
              <a:rPr lang="en-IN" b="1" dirty="0">
                <a:solidFill>
                  <a:srgbClr val="000000"/>
                </a:solidFill>
                <a:effectLst/>
                <a:ea typeface="Calibri" panose="020F0502020204030204" pitchFamily="34" charset="0"/>
              </a:rPr>
              <a:t> </a:t>
            </a:r>
            <a:endParaRPr lang="en-IN" dirty="0">
              <a:solidFill>
                <a:srgbClr val="000000"/>
              </a:solidFill>
              <a:effectLst/>
              <a:ea typeface="Calibri" panose="020F0502020204030204" pitchFamily="34" charset="0"/>
            </a:endParaRPr>
          </a:p>
          <a:p>
            <a:pPr marL="0" lvl="0" indent="0" algn="just">
              <a:buNone/>
            </a:pPr>
            <a:endParaRPr lang="en-IN"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123372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C811-39AD-D443-648E-2ADE1E3DE58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3585985-18BF-3FF8-9EF0-27B9BC23DBAF}"/>
              </a:ext>
            </a:extLst>
          </p:cNvPr>
          <p:cNvSpPr>
            <a:spLocks noGrp="1"/>
          </p:cNvSpPr>
          <p:nvPr>
            <p:ph idx="1"/>
          </p:nvPr>
        </p:nvSpPr>
        <p:spPr/>
        <p:txBody>
          <a:bodyPr/>
          <a:lstStyle/>
          <a:p>
            <a:pPr marL="342900" lvl="0" indent="-342900">
              <a:buFont typeface="Symbol" panose="05050102010706020507" pitchFamily="18" charset="2"/>
              <a:buChar char=""/>
            </a:pPr>
            <a:r>
              <a:rPr lang="en-IN" dirty="0">
                <a:solidFill>
                  <a:srgbClr val="000000"/>
                </a:solidFill>
                <a:ea typeface="Calibri" panose="020F0502020204030204" pitchFamily="34" charset="0"/>
              </a:rPr>
              <a:t>D</a:t>
            </a:r>
            <a:r>
              <a:rPr lang="en-IN" sz="2000" dirty="0">
                <a:solidFill>
                  <a:srgbClr val="000000"/>
                </a:solidFill>
                <a:effectLst/>
                <a:ea typeface="Calibri" panose="020F0502020204030204" pitchFamily="34" charset="0"/>
              </a:rPr>
              <a:t>efaulting is 34 percent of users who reload less.</a:t>
            </a:r>
          </a:p>
          <a:p>
            <a:pPr marL="342900" lvl="0" indent="-342900">
              <a:buFont typeface="Symbol" panose="05050102010706020507" pitchFamily="18" charset="2"/>
              <a:buChar char=""/>
            </a:pPr>
            <a:r>
              <a:rPr lang="en-IN" sz="2000" dirty="0">
                <a:solidFill>
                  <a:srgbClr val="000000"/>
                </a:solidFill>
                <a:effectLst/>
                <a:ea typeface="Calibri" panose="020F0502020204030204" pitchFamily="34" charset="0"/>
              </a:rPr>
              <a:t>Old and largely non default users are trusted</a:t>
            </a:r>
          </a:p>
          <a:p>
            <a:pPr marL="342900" lvl="0" indent="-342900">
              <a:buFont typeface="Symbol" panose="05050102010706020507" pitchFamily="18" charset="2"/>
              <a:buChar char=""/>
            </a:pPr>
            <a:r>
              <a:rPr lang="en-IN" sz="2000" dirty="0">
                <a:solidFill>
                  <a:srgbClr val="000000"/>
                </a:solidFill>
                <a:effectLst/>
                <a:ea typeface="Calibri" panose="020F0502020204030204" pitchFamily="34" charset="0"/>
              </a:rPr>
              <a:t>17% of users receiving small loans are non-performing.</a:t>
            </a:r>
          </a:p>
          <a:p>
            <a:pPr marL="342900" lvl="0" indent="-342900">
              <a:buFont typeface="Symbol" panose="05050102010706020507" pitchFamily="18" charset="2"/>
              <a:buChar char=""/>
            </a:pPr>
            <a:r>
              <a:rPr lang="en-IN" sz="2000" dirty="0">
                <a:solidFill>
                  <a:srgbClr val="000000"/>
                </a:solidFill>
                <a:effectLst/>
                <a:ea typeface="Calibri" panose="020F0502020204030204" pitchFamily="34" charset="0"/>
              </a:rPr>
              <a:t>The new users constitute 32% of the users defaulting.</a:t>
            </a:r>
          </a:p>
          <a:p>
            <a:pPr marL="342900" lvl="0" indent="-342900">
              <a:buFont typeface="Symbol" panose="05050102010706020507" pitchFamily="18" charset="2"/>
              <a:buChar char=""/>
            </a:pPr>
            <a:r>
              <a:rPr lang="en-IN" sz="2000" dirty="0">
                <a:solidFill>
                  <a:srgbClr val="000000"/>
                </a:solidFill>
                <a:effectLst/>
                <a:ea typeface="Calibri" panose="020F0502020204030204" pitchFamily="34" charset="0"/>
              </a:rPr>
              <a:t>Of users who recharge and pay their loans on time, 99 percent are more in number, which is good news for the company than for any other category.</a:t>
            </a:r>
          </a:p>
          <a:p>
            <a:endParaRPr lang="en-IN" dirty="0"/>
          </a:p>
        </p:txBody>
      </p:sp>
    </p:spTree>
    <p:extLst>
      <p:ext uri="{BB962C8B-B14F-4D97-AF65-F5344CB8AC3E}">
        <p14:creationId xmlns:p14="http://schemas.microsoft.com/office/powerpoint/2010/main" val="363721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dirty="0">
                <a:solidFill>
                  <a:srgbClr val="000000"/>
                </a:solidFill>
                <a:effectLst/>
                <a:ea typeface="Calibri" panose="020F0502020204030204" pitchFamily="34" charset="0"/>
              </a:rPr>
              <a:t>With the rapid growth of technology and increased competition, telecom firms are looking for ways to improve the quality of their service and, as a result, the health of their revenue. Miniature credit arrangement furnishes administrators and specialist organizations with the capacity to stretch out their support of their clients through a little, transient credit office. </a:t>
            </a:r>
          </a:p>
          <a:p>
            <a:pPr marL="457200" algn="just"/>
            <a:r>
              <a:rPr lang="en-IN" dirty="0">
                <a:solidFill>
                  <a:srgbClr val="000000"/>
                </a:solidFill>
                <a:effectLst/>
                <a:ea typeface="Calibri" panose="020F0502020204030204" pitchFamily="34" charset="0"/>
              </a:rPr>
              <a:t>At the point when we go through the dataset given, we should look at deliberately every one of the characteristics given, arrange the clients between defaulters and non-defaulters, and lesson the possibility od deceitfulness in miniature credit advance by clients.</a:t>
            </a: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dirty="0">
                <a:solidFill>
                  <a:srgbClr val="000000"/>
                </a:solidFill>
                <a:effectLst/>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457200" algn="just"/>
            <a:r>
              <a:rPr lang="en-IN" dirty="0">
                <a:solidFill>
                  <a:srgbClr val="000000"/>
                </a:solidFill>
                <a:effectLst/>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marL="0" indent="0">
              <a:buNone/>
            </a:pPr>
            <a:endParaRPr lang="en-IN" dirty="0"/>
          </a:p>
        </p:txBody>
      </p:sp>
    </p:spTree>
    <p:extLst>
      <p:ext uri="{BB962C8B-B14F-4D97-AF65-F5344CB8AC3E}">
        <p14:creationId xmlns:p14="http://schemas.microsoft.com/office/powerpoint/2010/main" val="3233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2126-BE9F-633B-BA21-E60EDA379D4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B0A8907-7943-C373-6FE9-13E8CC498B37}"/>
              </a:ext>
            </a:extLst>
          </p:cNvPr>
          <p:cNvSpPr>
            <a:spLocks noGrp="1"/>
          </p:cNvSpPr>
          <p:nvPr>
            <p:ph idx="1"/>
          </p:nvPr>
        </p:nvSpPr>
        <p:spPr>
          <a:xfrm>
            <a:off x="1097280" y="1845734"/>
            <a:ext cx="10058400" cy="4814948"/>
          </a:xfrm>
        </p:spPr>
        <p:txBody>
          <a:bodyPr>
            <a:normAutofit fontScale="70000" lnSpcReduction="20000"/>
          </a:bodyPr>
          <a:lstStyle/>
          <a:p>
            <a:pPr marL="457200" algn="just">
              <a:lnSpc>
                <a:spcPct val="110000"/>
              </a:lnSpc>
            </a:pPr>
            <a:r>
              <a:rPr lang="en-IN" sz="2900" dirty="0">
                <a:solidFill>
                  <a:srgbClr val="000000"/>
                </a:solidFill>
              </a:rPr>
              <a:t>They understand the importance of communication and how it affects a person’s life, thus,         focusing on providing their services and products to low-income families and poor customers that can help them in the need of hour. </a:t>
            </a:r>
          </a:p>
          <a:p>
            <a:pPr marL="457200" algn="just">
              <a:lnSpc>
                <a:spcPct val="110000"/>
              </a:lnSpc>
            </a:pPr>
            <a:r>
              <a:rPr lang="en-IN" sz="2900" dirty="0">
                <a:solidFill>
                  <a:srgbClr val="000000"/>
                </a:solidFill>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457200" algn="just">
              <a:lnSpc>
                <a:spcPct val="110000"/>
              </a:lnSpc>
            </a:pPr>
            <a:r>
              <a:rPr lang="en-IN" sz="2900" dirty="0">
                <a:solidFill>
                  <a:srgbClr val="000000"/>
                </a:solidFil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457200" algn="just"/>
            <a:r>
              <a:rPr lang="en-IN" sz="2200" dirty="0">
                <a:solidFill>
                  <a:srgbClr val="000000"/>
                </a:solidFill>
                <a:effectLst/>
                <a:ea typeface="Calibri" panose="020F0502020204030204" pitchFamily="34" charset="0"/>
              </a:rPr>
              <a:t> </a:t>
            </a:r>
          </a:p>
          <a:p>
            <a:endParaRPr lang="en-IN" dirty="0"/>
          </a:p>
        </p:txBody>
      </p:sp>
    </p:spTree>
    <p:extLst>
      <p:ext uri="{BB962C8B-B14F-4D97-AF65-F5344CB8AC3E}">
        <p14:creationId xmlns:p14="http://schemas.microsoft.com/office/powerpoint/2010/main" val="80779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57200" algn="just"/>
            <a:r>
              <a:rPr lang="en-IN" dirty="0">
                <a:solidFill>
                  <a:srgbClr val="000000"/>
                </a:solidFill>
                <a:effectLst/>
                <a:ea typeface="Calibri" panose="020F0502020204030204" pitchFamily="34" charset="0"/>
              </a:rPr>
              <a:t>To understand the business problem, there are certain features that influence the micro finance such as the borrowers are generally from low-income backgrounds, loans availed under microfinance are usually of small amount, i.e., micro loans, the loan tenure is short, microfinance loans do not require any collateral, these loans are usually repaid at higher frequencies, the purpose of most microfinance loans is income generation. </a:t>
            </a: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normAutofit/>
          </a:bodyPr>
          <a:lstStyle/>
          <a:p>
            <a:pPr marL="457200" algn="just"/>
            <a:r>
              <a:rPr lang="en-IN" dirty="0">
                <a:solidFill>
                  <a:srgbClr val="000000"/>
                </a:solidFill>
                <a:effectLst/>
                <a:latin typeface="Calibri" panose="020F0502020204030204" pitchFamily="34" charset="0"/>
                <a:ea typeface="Calibri" panose="020F0502020204030204" pitchFamily="34" charset="0"/>
              </a:rPr>
              <a:t>This problem is taken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  </a:t>
            </a:r>
            <a:endParaRPr lang="en-IN"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566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dirty="0">
                <a:solidFill>
                  <a:srgbClr val="000000"/>
                </a:solidFill>
                <a:ea typeface="Calibri" panose="020F0502020204030204" pitchFamily="34" charset="0"/>
                <a:cs typeface="Arial" panose="020B0604020202020204" pitchFamily="34" charset="0"/>
              </a:rPr>
              <a:t>In micro credit defaulter </a:t>
            </a:r>
            <a:r>
              <a:rPr lang="en-IN" dirty="0">
                <a:solidFill>
                  <a:srgbClr val="000000"/>
                </a:solidFill>
                <a:effectLst/>
                <a:ea typeface="Calibri" panose="020F0502020204030204" pitchFamily="34" charset="0"/>
                <a:cs typeface="Arial" panose="020B0604020202020204" pitchFamily="34" charset="0"/>
              </a:rPr>
              <a:t>prediction project there are 209593 rows and 36 columns.</a:t>
            </a:r>
          </a:p>
          <a:p>
            <a:pPr marL="457200" algn="just"/>
            <a:r>
              <a:rPr lang="en-IN" dirty="0">
                <a:solidFill>
                  <a:srgbClr val="000000"/>
                </a:solidFill>
                <a:effectLst/>
                <a:ea typeface="Calibri" panose="020F0502020204030204" pitchFamily="34" charset="0"/>
                <a:cs typeface="Arial" panose="020B0604020202020204" pitchFamily="34" charset="0"/>
              </a:rPr>
              <a:t>First, the analysis is started with importing the data, this dataset has no Null values in target column so continued with further analysis and unnecessary columns which does not contribute for the target variable is </a:t>
            </a:r>
            <a:r>
              <a:rPr lang="en-IN" dirty="0">
                <a:solidFill>
                  <a:srgbClr val="000000"/>
                </a:solidFill>
                <a:ea typeface="Calibri" panose="020F0502020204030204" pitchFamily="34" charset="0"/>
                <a:cs typeface="Arial" panose="020B0604020202020204" pitchFamily="34" charset="0"/>
              </a:rPr>
              <a:t>also dropped</a:t>
            </a:r>
            <a:r>
              <a:rPr lang="en-IN" dirty="0">
                <a:solidFill>
                  <a:srgbClr val="000000"/>
                </a:solidFill>
                <a:effectLst/>
                <a:ea typeface="Calibri" panose="020F0502020204030204" pitchFamily="34" charset="0"/>
                <a:cs typeface="Arial" panose="020B0604020202020204" pitchFamily="34" charset="0"/>
              </a:rPr>
              <a:t>. </a:t>
            </a:r>
          </a:p>
          <a:p>
            <a:pPr marL="457200" algn="just"/>
            <a:r>
              <a:rPr lang="en-IN" dirty="0">
                <a:solidFill>
                  <a:srgbClr val="000000"/>
                </a:solidFill>
                <a:effectLst/>
                <a:ea typeface="Calibri" panose="020F0502020204030204" pitchFamily="34" charset="0"/>
                <a:cs typeface="Arial" panose="020B0604020202020204" pitchFamily="34" charset="0"/>
              </a:rPr>
              <a:t>Once data is cleaned outliers and skewness are checked, if present they are removed then in Data Pre-processing, Standard Scaler is used to standardize the data and by using VIF, multicollinearity is removed. </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Flight_price_prediction</Template>
  <TotalTime>1162</TotalTime>
  <Words>1781</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Comic Sans MS</vt:lpstr>
      <vt:lpstr>Symbol</vt:lpstr>
      <vt:lpstr>Times New Roman</vt:lpstr>
      <vt:lpstr>Wingdings</vt:lpstr>
      <vt:lpstr>Retrospect</vt:lpstr>
      <vt:lpstr>PowerPoint Presentation</vt:lpstr>
      <vt:lpstr>Content:</vt:lpstr>
      <vt:lpstr>Introduction:</vt:lpstr>
      <vt:lpstr>Problem Statement:</vt:lpstr>
      <vt:lpstr>Problem Statement:</vt:lpstr>
      <vt:lpstr>Business Goal:</vt:lpstr>
      <vt:lpstr>Insights of Project:</vt:lpstr>
      <vt:lpstr>Analytical Problem Facing:</vt:lpstr>
      <vt:lpstr>Exploratory data analysis</vt:lpstr>
      <vt:lpstr>Visualization:</vt:lpstr>
      <vt:lpstr>Cont.</vt:lpstr>
      <vt:lpstr>Key Observation:</vt:lpstr>
      <vt:lpstr>Cont.</vt:lpstr>
      <vt:lpstr>Data Pre-Processing and Feature Engineering:</vt:lpstr>
      <vt:lpstr>Correlation:</vt:lpstr>
      <vt:lpstr>Outliers:</vt:lpstr>
      <vt:lpstr>PowerPoint Presentation</vt:lpstr>
      <vt:lpstr>Skewness:</vt:lpstr>
      <vt:lpstr>PowerPoint Presentation</vt:lpstr>
      <vt:lpstr>Cont.</vt:lpstr>
      <vt:lpstr>Model Development and Evaluation</vt:lpstr>
      <vt:lpstr>Here accuracy score,r2_score, mse , confusion matrix, classification report ,cv is checked for all models and final model is selected. </vt:lpstr>
      <vt:lpstr>HyperTuning:</vt:lpstr>
      <vt:lpstr>AUC-ROC Curve</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2</cp:revision>
  <dcterms:created xsi:type="dcterms:W3CDTF">2022-09-05T18:02:54Z</dcterms:created>
  <dcterms:modified xsi:type="dcterms:W3CDTF">2022-09-08T10:33:56Z</dcterms:modified>
</cp:coreProperties>
</file>