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521C-187D-C4F5-136F-50F2EBC2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64AE4-7C84-6281-D2F7-477B8B7D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4F0E-EC26-EA64-0F9D-97F1C089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7D44-229F-BEC1-248F-F8EC8DA5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2048-45C1-D851-3EC4-FA6AD7CE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9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69CF-928D-C4CF-2CF9-7EE954CC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3F6FE-BE02-0882-9ED4-47BB56D8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7935-C609-B555-97AE-93B8D7B4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5557-12D0-6A87-43E6-74FA9552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1D34-5B69-B61E-BDB4-7A0D09F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1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94879-1A9C-BBAB-B2DD-223E84248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01AF2-4F7D-696C-CD97-106D5A5D7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5FB17-BAC4-714E-014D-CD335CDD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784B-029E-FCE7-AB7A-34277CBB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1B7B-8F03-AF88-F81C-3AB685D6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1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097F-FBD0-3A98-0628-F4A2542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0F8B-FBFA-4B96-4E55-FE0736F1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AC74-79B4-8D51-80C9-0579E3B4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2F4F-F405-27DB-36E0-1787B3C5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455E-317D-4C06-C928-A632E244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1EBD-DB77-AE17-9107-8837DD5C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970C-2A18-7D29-2EED-A0B98023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0AE1-38C6-0887-CBBF-8A0324D5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10B7-C011-B107-20B9-692C02BB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E00F-846B-E6B4-6C82-9C587B4B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8B7C-7758-6CF3-54AA-2D4E5401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EEA3-F7F2-D6CE-D4CD-17106A63F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7A22E-4FA6-07C0-7F35-3DDD38F3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1FAC8-5207-B539-B741-C9C8656F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57678-9FA3-2109-EE82-254FE8D2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C6A17-4A38-9759-0A4F-3F0A3235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68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5460-EFFE-8E5B-08E4-8EBF303E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13DD-1AA0-B86D-1C4A-56344205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F8CE7-C9C9-8FD2-CC12-64A4EA703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73269-8D3C-4C44-1842-CCEED024E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767DE-10FE-6731-18B2-38AB6DB0B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32896-0F7F-08C7-3481-622061AD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F3714-7DB9-FEE7-48C9-CE0DA87D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7DFFF-9C4A-21BC-F793-E67F4122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9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ECD2-16A5-0CCC-029A-F9EEA9C5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DCF9-8304-A823-EB17-B9EC0021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8A86A-6803-E115-71A2-CB5CA2DA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FA3F1-1217-483A-C654-CA23B757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07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1A832-0A7B-22D2-E21F-F3840E1F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74DAB-03CD-FF07-5114-EB81A34A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918C4-E454-0724-C490-1478295D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E255-0190-8E62-8EB0-84D1A4BD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E7F2-64A7-9B85-287B-1CDD651E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6917-A66A-3C31-C9A7-3F199815B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DB2D4-A7A7-42AA-DCA8-4233AC5E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22177-4A89-BD99-73F8-FDD282AA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367A4-232B-19BE-56AF-A220D3E7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24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0DAB-700A-C53C-4252-16E8D76A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4BDA2-211F-6C13-498A-5333ABD2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9903E-0145-6F62-FD2A-1B226ACA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709D-7826-3276-1F85-C2D063BD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3CA12-9580-3AEF-FC7E-15E3DC4F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B976-8684-E19A-4A30-841E4724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6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62FBD-24DB-610A-9720-797974BD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F7CF8-4E98-FD45-A086-7E753457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C12D-7A1F-637A-E4A5-B0CD01E5B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69CF-9D3F-45B4-AF23-D5102BCFE916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B4FA-64A8-B546-FB37-A67BBF711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442F-759A-E904-D7FF-0CB426C7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C0515-4E0D-43BF-9CD9-A300613F3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733648" y="637953"/>
            <a:ext cx="10919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Types of architectures used to develop an application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733648" y="2332074"/>
            <a:ext cx="109196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/>
              <a:t>Monolithic Architecture</a:t>
            </a:r>
          </a:p>
          <a:p>
            <a:pPr marL="742950" indent="-742950">
              <a:buAutoNum type="arabicPeriod"/>
            </a:pPr>
            <a:r>
              <a:rPr lang="en-US" sz="4400" dirty="0"/>
              <a:t>Microservice Architecture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515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636182" y="1449572"/>
            <a:ext cx="109196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Adding servers manually when required and removing servers manually when not required is not an easy task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1342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636182" y="1449572"/>
            <a:ext cx="109196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Add servers even when not required results in more expenses</a:t>
            </a:r>
          </a:p>
          <a:p>
            <a:pPr lvl="1"/>
            <a:r>
              <a:rPr lang="en-US" sz="4400" dirty="0"/>
              <a:t>  Building rental cost</a:t>
            </a:r>
          </a:p>
          <a:p>
            <a:pPr lvl="1"/>
            <a:r>
              <a:rPr lang="en-US" sz="4400" dirty="0"/>
              <a:t>  IT admin salaries</a:t>
            </a:r>
          </a:p>
          <a:p>
            <a:pPr lvl="1"/>
            <a:r>
              <a:rPr lang="en-US" sz="4400" dirty="0"/>
              <a:t>  electricity maintenance</a:t>
            </a:r>
          </a:p>
          <a:p>
            <a:pPr lvl="1"/>
            <a:r>
              <a:rPr lang="en-US" sz="4400" dirty="0"/>
              <a:t>  and others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7580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795671" y="1598428"/>
            <a:ext cx="109196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Monolithic apps- advantages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Simple to develop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All modules use same technology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Easy to test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Simple To deploy</a:t>
            </a:r>
          </a:p>
        </p:txBody>
      </p:sp>
    </p:spTree>
    <p:extLst>
      <p:ext uri="{BB962C8B-B14F-4D97-AF65-F5344CB8AC3E}">
        <p14:creationId xmlns:p14="http://schemas.microsoft.com/office/powerpoint/2010/main" val="10512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636182" y="269358"/>
            <a:ext cx="109196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Monolithic apps- dis-advantages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Complexity increases as size increases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Big size application slows down the start time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Changes require to understand so many things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Entire application to be deployed on each change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Bug in any module (e.g. memory leak) can potentially bring down the entire process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Adopting new technologies is a barrier Since changes in frameworks or languages will affect an entire application it is extremely expensive in both time and cost.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262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733648" y="637953"/>
            <a:ext cx="1091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Microservice Architecture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733648" y="2332074"/>
            <a:ext cx="109196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It is an architecture in which the different  modules that belong to an application are  packaged as individual bundles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7285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733648" y="637953"/>
            <a:ext cx="1091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Packaging - Microservice Applications</a:t>
            </a:r>
            <a:endParaRPr lang="en-IN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DF935-DA0F-00E1-EE8D-A325BC0BD04C}"/>
              </a:ext>
            </a:extLst>
          </p:cNvPr>
          <p:cNvSpPr/>
          <p:nvPr/>
        </p:nvSpPr>
        <p:spPr>
          <a:xfrm>
            <a:off x="1733109" y="1733109"/>
            <a:ext cx="1456661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6E170-6A2B-280D-168B-23D5290AE65E}"/>
              </a:ext>
            </a:extLst>
          </p:cNvPr>
          <p:cNvSpPr/>
          <p:nvPr/>
        </p:nvSpPr>
        <p:spPr>
          <a:xfrm>
            <a:off x="3643425" y="1733109"/>
            <a:ext cx="1456661" cy="829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0AED1-CCBB-C041-1AF1-9C89926E8D6D}"/>
              </a:ext>
            </a:extLst>
          </p:cNvPr>
          <p:cNvSpPr/>
          <p:nvPr/>
        </p:nvSpPr>
        <p:spPr>
          <a:xfrm>
            <a:off x="5553741" y="1733109"/>
            <a:ext cx="1456661" cy="8293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FA2B9-1342-C875-4534-3B977B7CB101}"/>
              </a:ext>
            </a:extLst>
          </p:cNvPr>
          <p:cNvSpPr/>
          <p:nvPr/>
        </p:nvSpPr>
        <p:spPr>
          <a:xfrm>
            <a:off x="1736317" y="3800807"/>
            <a:ext cx="1456661" cy="8293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BA064-17C8-E044-5667-4E41755235CE}"/>
              </a:ext>
            </a:extLst>
          </p:cNvPr>
          <p:cNvSpPr/>
          <p:nvPr/>
        </p:nvSpPr>
        <p:spPr>
          <a:xfrm>
            <a:off x="3628913" y="3800806"/>
            <a:ext cx="1456661" cy="8293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53E53-21BB-D501-DE27-5E08F7813553}"/>
              </a:ext>
            </a:extLst>
          </p:cNvPr>
          <p:cNvSpPr/>
          <p:nvPr/>
        </p:nvSpPr>
        <p:spPr>
          <a:xfrm>
            <a:off x="5521509" y="3800805"/>
            <a:ext cx="1456661" cy="8293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C9A19-4009-A54A-A79F-15B08FADA4D5}"/>
              </a:ext>
            </a:extLst>
          </p:cNvPr>
          <p:cNvSpPr txBox="1"/>
          <p:nvPr/>
        </p:nvSpPr>
        <p:spPr>
          <a:xfrm>
            <a:off x="1615951" y="2562448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Product.jar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009C6-7B5C-0E05-D924-756347F6EC6A}"/>
              </a:ext>
            </a:extLst>
          </p:cNvPr>
          <p:cNvSpPr txBox="1"/>
          <p:nvPr/>
        </p:nvSpPr>
        <p:spPr>
          <a:xfrm>
            <a:off x="3553147" y="25624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Shipping.jar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BBA21-D11C-0574-B4DB-661791D8F3C0}"/>
              </a:ext>
            </a:extLst>
          </p:cNvPr>
          <p:cNvSpPr txBox="1"/>
          <p:nvPr/>
        </p:nvSpPr>
        <p:spPr>
          <a:xfrm>
            <a:off x="5436584" y="2561026"/>
            <a:ext cx="101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Order.jar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3F212-78C7-2B39-D8D7-898AA6E9D88B}"/>
              </a:ext>
            </a:extLst>
          </p:cNvPr>
          <p:cNvSpPr txBox="1"/>
          <p:nvPr/>
        </p:nvSpPr>
        <p:spPr>
          <a:xfrm>
            <a:off x="5436584" y="4630144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Security.jar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F0A281-CE2C-0138-D302-54EACD9B8D4D}"/>
              </a:ext>
            </a:extLst>
          </p:cNvPr>
          <p:cNvSpPr txBox="1"/>
          <p:nvPr/>
        </p:nvSpPr>
        <p:spPr>
          <a:xfrm>
            <a:off x="3646633" y="4610283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Customer.jar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5800C-E2E9-A358-48C6-45B4E01D6838}"/>
              </a:ext>
            </a:extLst>
          </p:cNvPr>
          <p:cNvSpPr txBox="1"/>
          <p:nvPr/>
        </p:nvSpPr>
        <p:spPr>
          <a:xfrm>
            <a:off x="1623965" y="4610283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Payment.jar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4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733648" y="637953"/>
            <a:ext cx="1091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Deploying- Microservice Applications</a:t>
            </a:r>
            <a:endParaRPr lang="en-IN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DF935-DA0F-00E1-EE8D-A325BC0BD04C}"/>
              </a:ext>
            </a:extLst>
          </p:cNvPr>
          <p:cNvSpPr/>
          <p:nvPr/>
        </p:nvSpPr>
        <p:spPr>
          <a:xfrm>
            <a:off x="1733109" y="1733109"/>
            <a:ext cx="1456661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6E170-6A2B-280D-168B-23D5290AE65E}"/>
              </a:ext>
            </a:extLst>
          </p:cNvPr>
          <p:cNvSpPr/>
          <p:nvPr/>
        </p:nvSpPr>
        <p:spPr>
          <a:xfrm>
            <a:off x="3643425" y="1733109"/>
            <a:ext cx="1456661" cy="829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0AED1-CCBB-C041-1AF1-9C89926E8D6D}"/>
              </a:ext>
            </a:extLst>
          </p:cNvPr>
          <p:cNvSpPr/>
          <p:nvPr/>
        </p:nvSpPr>
        <p:spPr>
          <a:xfrm>
            <a:off x="5553741" y="1733109"/>
            <a:ext cx="1456661" cy="8293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FA2B9-1342-C875-4534-3B977B7CB101}"/>
              </a:ext>
            </a:extLst>
          </p:cNvPr>
          <p:cNvSpPr/>
          <p:nvPr/>
        </p:nvSpPr>
        <p:spPr>
          <a:xfrm>
            <a:off x="1736317" y="3800807"/>
            <a:ext cx="1456661" cy="8293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BA064-17C8-E044-5667-4E41755235CE}"/>
              </a:ext>
            </a:extLst>
          </p:cNvPr>
          <p:cNvSpPr/>
          <p:nvPr/>
        </p:nvSpPr>
        <p:spPr>
          <a:xfrm>
            <a:off x="3628913" y="3800806"/>
            <a:ext cx="1456661" cy="8293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53E53-21BB-D501-DE27-5E08F7813553}"/>
              </a:ext>
            </a:extLst>
          </p:cNvPr>
          <p:cNvSpPr/>
          <p:nvPr/>
        </p:nvSpPr>
        <p:spPr>
          <a:xfrm>
            <a:off x="5521509" y="3800805"/>
            <a:ext cx="1456661" cy="8293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C9A19-4009-A54A-A79F-15B08FADA4D5}"/>
              </a:ext>
            </a:extLst>
          </p:cNvPr>
          <p:cNvSpPr txBox="1"/>
          <p:nvPr/>
        </p:nvSpPr>
        <p:spPr>
          <a:xfrm>
            <a:off x="1615951" y="2562448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Product.jar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009C6-7B5C-0E05-D924-756347F6EC6A}"/>
              </a:ext>
            </a:extLst>
          </p:cNvPr>
          <p:cNvSpPr txBox="1"/>
          <p:nvPr/>
        </p:nvSpPr>
        <p:spPr>
          <a:xfrm>
            <a:off x="3553147" y="25624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Shipping.jar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BBA21-D11C-0574-B4DB-661791D8F3C0}"/>
              </a:ext>
            </a:extLst>
          </p:cNvPr>
          <p:cNvSpPr txBox="1"/>
          <p:nvPr/>
        </p:nvSpPr>
        <p:spPr>
          <a:xfrm>
            <a:off x="5436584" y="2561026"/>
            <a:ext cx="101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Order.jar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3F212-78C7-2B39-D8D7-898AA6E9D88B}"/>
              </a:ext>
            </a:extLst>
          </p:cNvPr>
          <p:cNvSpPr txBox="1"/>
          <p:nvPr/>
        </p:nvSpPr>
        <p:spPr>
          <a:xfrm>
            <a:off x="5436584" y="4630144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Security.jar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F0A281-CE2C-0138-D302-54EACD9B8D4D}"/>
              </a:ext>
            </a:extLst>
          </p:cNvPr>
          <p:cNvSpPr txBox="1"/>
          <p:nvPr/>
        </p:nvSpPr>
        <p:spPr>
          <a:xfrm>
            <a:off x="3646633" y="4610283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Customer.jar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5800C-E2E9-A358-48C6-45B4E01D6838}"/>
              </a:ext>
            </a:extLst>
          </p:cNvPr>
          <p:cNvSpPr txBox="1"/>
          <p:nvPr/>
        </p:nvSpPr>
        <p:spPr>
          <a:xfrm>
            <a:off x="1623965" y="4610283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Payment.jar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7B6F9-0172-63FD-CB29-CF2AF6FA28A6}"/>
              </a:ext>
            </a:extLst>
          </p:cNvPr>
          <p:cNvSpPr/>
          <p:nvPr/>
        </p:nvSpPr>
        <p:spPr>
          <a:xfrm>
            <a:off x="2650144" y="2049954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C86BCB-CA03-0B2D-82F5-3C6CE1CD624D}"/>
              </a:ext>
            </a:extLst>
          </p:cNvPr>
          <p:cNvSpPr/>
          <p:nvPr/>
        </p:nvSpPr>
        <p:spPr>
          <a:xfrm>
            <a:off x="4471283" y="2073708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1AC6C3-11BE-0D11-B9D7-A4E07853C4DC}"/>
              </a:ext>
            </a:extLst>
          </p:cNvPr>
          <p:cNvSpPr/>
          <p:nvPr/>
        </p:nvSpPr>
        <p:spPr>
          <a:xfrm>
            <a:off x="6292422" y="2097462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B35DAC-60F8-DADE-E17A-69DA692E3BF3}"/>
              </a:ext>
            </a:extLst>
          </p:cNvPr>
          <p:cNvSpPr/>
          <p:nvPr/>
        </p:nvSpPr>
        <p:spPr>
          <a:xfrm>
            <a:off x="2541586" y="4054506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943978-D5BA-B12C-C0E1-C52EB4284B5B}"/>
              </a:ext>
            </a:extLst>
          </p:cNvPr>
          <p:cNvSpPr/>
          <p:nvPr/>
        </p:nvSpPr>
        <p:spPr>
          <a:xfrm>
            <a:off x="4471283" y="4109442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227246-1BD1-9C0F-981B-3C8A74141994}"/>
              </a:ext>
            </a:extLst>
          </p:cNvPr>
          <p:cNvSpPr/>
          <p:nvPr/>
        </p:nvSpPr>
        <p:spPr>
          <a:xfrm>
            <a:off x="6400980" y="4164378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BC3180-E822-FB52-5109-126D0E2E77F5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614562" y="2375762"/>
            <a:ext cx="1083456" cy="66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C36F03-AB14-EEF9-DA07-ECA1A3E189A4}"/>
              </a:ext>
            </a:extLst>
          </p:cNvPr>
          <p:cNvCxnSpPr/>
          <p:nvPr/>
        </p:nvCxnSpPr>
        <p:spPr>
          <a:xfrm>
            <a:off x="4690917" y="2423511"/>
            <a:ext cx="3198441" cy="68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4F5FDA-6AA8-389B-2EC3-CDFE06999159}"/>
              </a:ext>
            </a:extLst>
          </p:cNvPr>
          <p:cNvCxnSpPr>
            <a:stCxn id="2" idx="5"/>
          </p:cNvCxnSpPr>
          <p:nvPr/>
        </p:nvCxnSpPr>
        <p:spPr>
          <a:xfrm>
            <a:off x="2972284" y="2328254"/>
            <a:ext cx="4863911" cy="85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E50777-80AD-0DF5-F089-01B65F0430AC}"/>
              </a:ext>
            </a:extLst>
          </p:cNvPr>
          <p:cNvCxnSpPr/>
          <p:nvPr/>
        </p:nvCxnSpPr>
        <p:spPr>
          <a:xfrm flipV="1">
            <a:off x="6778391" y="3268442"/>
            <a:ext cx="1110967" cy="105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209228-BEB7-9AED-76C1-A1B9174FF9E7}"/>
              </a:ext>
            </a:extLst>
          </p:cNvPr>
          <p:cNvCxnSpPr>
            <a:stCxn id="21" idx="7"/>
          </p:cNvCxnSpPr>
          <p:nvPr/>
        </p:nvCxnSpPr>
        <p:spPr>
          <a:xfrm flipV="1">
            <a:off x="4793423" y="3202437"/>
            <a:ext cx="3064218" cy="95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F37076-3415-4C7E-8325-D0D9D2DB8FBF}"/>
              </a:ext>
            </a:extLst>
          </p:cNvPr>
          <p:cNvCxnSpPr/>
          <p:nvPr/>
        </p:nvCxnSpPr>
        <p:spPr>
          <a:xfrm flipV="1">
            <a:off x="2972284" y="3130934"/>
            <a:ext cx="4672525" cy="103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DE579F-F7DC-2787-7CB7-09375D33953E}"/>
              </a:ext>
            </a:extLst>
          </p:cNvPr>
          <p:cNvSpPr txBox="1"/>
          <p:nvPr/>
        </p:nvSpPr>
        <p:spPr>
          <a:xfrm>
            <a:off x="8020158" y="2857749"/>
            <a:ext cx="181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container such as tomcat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725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538717" y="213818"/>
            <a:ext cx="1091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Deploying- Microservice Applications</a:t>
            </a:r>
            <a:endParaRPr lang="en-IN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DF935-DA0F-00E1-EE8D-A325BC0BD04C}"/>
              </a:ext>
            </a:extLst>
          </p:cNvPr>
          <p:cNvSpPr/>
          <p:nvPr/>
        </p:nvSpPr>
        <p:spPr>
          <a:xfrm>
            <a:off x="1733109" y="1733109"/>
            <a:ext cx="1456661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6E170-6A2B-280D-168B-23D5290AE65E}"/>
              </a:ext>
            </a:extLst>
          </p:cNvPr>
          <p:cNvSpPr/>
          <p:nvPr/>
        </p:nvSpPr>
        <p:spPr>
          <a:xfrm>
            <a:off x="3643425" y="1733109"/>
            <a:ext cx="1456661" cy="829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0AED1-CCBB-C041-1AF1-9C89926E8D6D}"/>
              </a:ext>
            </a:extLst>
          </p:cNvPr>
          <p:cNvSpPr/>
          <p:nvPr/>
        </p:nvSpPr>
        <p:spPr>
          <a:xfrm>
            <a:off x="3564377" y="4756460"/>
            <a:ext cx="1456661" cy="8293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FA2B9-1342-C875-4534-3B977B7CB101}"/>
              </a:ext>
            </a:extLst>
          </p:cNvPr>
          <p:cNvSpPr/>
          <p:nvPr/>
        </p:nvSpPr>
        <p:spPr>
          <a:xfrm>
            <a:off x="1700121" y="3265303"/>
            <a:ext cx="1456661" cy="8293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BA064-17C8-E044-5667-4E41755235CE}"/>
              </a:ext>
            </a:extLst>
          </p:cNvPr>
          <p:cNvSpPr/>
          <p:nvPr/>
        </p:nvSpPr>
        <p:spPr>
          <a:xfrm>
            <a:off x="1635904" y="4730888"/>
            <a:ext cx="1456661" cy="8293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53E53-21BB-D501-DE27-5E08F7813553}"/>
              </a:ext>
            </a:extLst>
          </p:cNvPr>
          <p:cNvSpPr/>
          <p:nvPr/>
        </p:nvSpPr>
        <p:spPr>
          <a:xfrm>
            <a:off x="3612293" y="3299445"/>
            <a:ext cx="1456661" cy="8293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C9A19-4009-A54A-A79F-15B08FADA4D5}"/>
              </a:ext>
            </a:extLst>
          </p:cNvPr>
          <p:cNvSpPr txBox="1"/>
          <p:nvPr/>
        </p:nvSpPr>
        <p:spPr>
          <a:xfrm>
            <a:off x="1615951" y="2562448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Product.jar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009C6-7B5C-0E05-D924-756347F6EC6A}"/>
              </a:ext>
            </a:extLst>
          </p:cNvPr>
          <p:cNvSpPr txBox="1"/>
          <p:nvPr/>
        </p:nvSpPr>
        <p:spPr>
          <a:xfrm>
            <a:off x="3553147" y="256244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Shipping.jar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BBA21-D11C-0574-B4DB-661791D8F3C0}"/>
              </a:ext>
            </a:extLst>
          </p:cNvPr>
          <p:cNvSpPr txBox="1"/>
          <p:nvPr/>
        </p:nvSpPr>
        <p:spPr>
          <a:xfrm>
            <a:off x="3447220" y="5584377"/>
            <a:ext cx="101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Order.jar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3F212-78C7-2B39-D8D7-898AA6E9D88B}"/>
              </a:ext>
            </a:extLst>
          </p:cNvPr>
          <p:cNvSpPr txBox="1"/>
          <p:nvPr/>
        </p:nvSpPr>
        <p:spPr>
          <a:xfrm>
            <a:off x="3527368" y="4128784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Security.jar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F0A281-CE2C-0138-D302-54EACD9B8D4D}"/>
              </a:ext>
            </a:extLst>
          </p:cNvPr>
          <p:cNvSpPr txBox="1"/>
          <p:nvPr/>
        </p:nvSpPr>
        <p:spPr>
          <a:xfrm>
            <a:off x="1653624" y="5540365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Customer.jar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5800C-E2E9-A358-48C6-45B4E01D6838}"/>
              </a:ext>
            </a:extLst>
          </p:cNvPr>
          <p:cNvSpPr txBox="1"/>
          <p:nvPr/>
        </p:nvSpPr>
        <p:spPr>
          <a:xfrm>
            <a:off x="1587769" y="4074779"/>
            <a:ext cx="13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Payment.jar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7B6F9-0172-63FD-CB29-CF2AF6FA28A6}"/>
              </a:ext>
            </a:extLst>
          </p:cNvPr>
          <p:cNvSpPr/>
          <p:nvPr/>
        </p:nvSpPr>
        <p:spPr>
          <a:xfrm>
            <a:off x="2650144" y="2049954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C86BCB-CA03-0B2D-82F5-3C6CE1CD624D}"/>
              </a:ext>
            </a:extLst>
          </p:cNvPr>
          <p:cNvSpPr/>
          <p:nvPr/>
        </p:nvSpPr>
        <p:spPr>
          <a:xfrm>
            <a:off x="4471283" y="2073708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1AC6C3-11BE-0D11-B9D7-A4E07853C4DC}"/>
              </a:ext>
            </a:extLst>
          </p:cNvPr>
          <p:cNvSpPr/>
          <p:nvPr/>
        </p:nvSpPr>
        <p:spPr>
          <a:xfrm>
            <a:off x="4303058" y="5120813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B35DAC-60F8-DADE-E17A-69DA692E3BF3}"/>
              </a:ext>
            </a:extLst>
          </p:cNvPr>
          <p:cNvSpPr/>
          <p:nvPr/>
        </p:nvSpPr>
        <p:spPr>
          <a:xfrm>
            <a:off x="2505390" y="3519002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943978-D5BA-B12C-C0E1-C52EB4284B5B}"/>
              </a:ext>
            </a:extLst>
          </p:cNvPr>
          <p:cNvSpPr/>
          <p:nvPr/>
        </p:nvSpPr>
        <p:spPr>
          <a:xfrm>
            <a:off x="2478274" y="5039524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227246-1BD1-9C0F-981B-3C8A74141994}"/>
              </a:ext>
            </a:extLst>
          </p:cNvPr>
          <p:cNvSpPr/>
          <p:nvPr/>
        </p:nvSpPr>
        <p:spPr>
          <a:xfrm>
            <a:off x="4491764" y="3663018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C1DD64-4C5F-7772-83A8-9123FFDB78D6}"/>
              </a:ext>
            </a:extLst>
          </p:cNvPr>
          <p:cNvSpPr/>
          <p:nvPr/>
        </p:nvSpPr>
        <p:spPr>
          <a:xfrm>
            <a:off x="6590414" y="970936"/>
            <a:ext cx="4823636" cy="49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CB1CFC-CEBC-3FCA-1ED0-4DE9124EAF14}"/>
              </a:ext>
            </a:extLst>
          </p:cNvPr>
          <p:cNvSpPr/>
          <p:nvPr/>
        </p:nvSpPr>
        <p:spPr>
          <a:xfrm>
            <a:off x="7042322" y="1410016"/>
            <a:ext cx="1456661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A7901D-44BB-691C-0ADA-DA22BCF6B30C}"/>
              </a:ext>
            </a:extLst>
          </p:cNvPr>
          <p:cNvSpPr/>
          <p:nvPr/>
        </p:nvSpPr>
        <p:spPr>
          <a:xfrm>
            <a:off x="8952638" y="1410016"/>
            <a:ext cx="1456661" cy="829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0FDDBA-9AC1-75BD-CB2D-77E2AF39D469}"/>
              </a:ext>
            </a:extLst>
          </p:cNvPr>
          <p:cNvSpPr/>
          <p:nvPr/>
        </p:nvSpPr>
        <p:spPr>
          <a:xfrm>
            <a:off x="8873590" y="4433367"/>
            <a:ext cx="1456661" cy="8293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A6A35C-9B73-7388-3443-8C60C5B3D68B}"/>
              </a:ext>
            </a:extLst>
          </p:cNvPr>
          <p:cNvSpPr/>
          <p:nvPr/>
        </p:nvSpPr>
        <p:spPr>
          <a:xfrm>
            <a:off x="7009334" y="2942210"/>
            <a:ext cx="1456661" cy="8293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96C12D-ABA6-5A13-3AC0-66630DC60524}"/>
              </a:ext>
            </a:extLst>
          </p:cNvPr>
          <p:cNvSpPr/>
          <p:nvPr/>
        </p:nvSpPr>
        <p:spPr>
          <a:xfrm>
            <a:off x="6945117" y="4407795"/>
            <a:ext cx="1456661" cy="8293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8B23A0-DBF7-6A26-94C8-F93C85995C8E}"/>
              </a:ext>
            </a:extLst>
          </p:cNvPr>
          <p:cNvSpPr/>
          <p:nvPr/>
        </p:nvSpPr>
        <p:spPr>
          <a:xfrm>
            <a:off x="8921506" y="2976352"/>
            <a:ext cx="1456661" cy="8293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B3113-E571-76F4-F8DA-C609987B135E}"/>
              </a:ext>
            </a:extLst>
          </p:cNvPr>
          <p:cNvSpPr txBox="1"/>
          <p:nvPr/>
        </p:nvSpPr>
        <p:spPr>
          <a:xfrm>
            <a:off x="6925164" y="2239355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Product.jar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38454-04FD-AAA6-D0C2-5DABD0122E06}"/>
              </a:ext>
            </a:extLst>
          </p:cNvPr>
          <p:cNvSpPr txBox="1"/>
          <p:nvPr/>
        </p:nvSpPr>
        <p:spPr>
          <a:xfrm>
            <a:off x="8862360" y="223935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Shipping.jar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DC6CBA-9BDB-2BAC-B36B-64E2A9E7AFDF}"/>
              </a:ext>
            </a:extLst>
          </p:cNvPr>
          <p:cNvSpPr txBox="1"/>
          <p:nvPr/>
        </p:nvSpPr>
        <p:spPr>
          <a:xfrm>
            <a:off x="8756433" y="5261284"/>
            <a:ext cx="101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Order.jar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3BDBB0-3CBD-31A0-E290-9EFE91431877}"/>
              </a:ext>
            </a:extLst>
          </p:cNvPr>
          <p:cNvSpPr txBox="1"/>
          <p:nvPr/>
        </p:nvSpPr>
        <p:spPr>
          <a:xfrm>
            <a:off x="8836581" y="3805691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Security.jar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8181F0-50AB-268F-175D-C39C6D26D9B5}"/>
              </a:ext>
            </a:extLst>
          </p:cNvPr>
          <p:cNvSpPr txBox="1"/>
          <p:nvPr/>
        </p:nvSpPr>
        <p:spPr>
          <a:xfrm>
            <a:off x="6962837" y="5217272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Customer.jar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AD67A7-9F01-0E47-56D3-14D0FA03DD51}"/>
              </a:ext>
            </a:extLst>
          </p:cNvPr>
          <p:cNvSpPr txBox="1"/>
          <p:nvPr/>
        </p:nvSpPr>
        <p:spPr>
          <a:xfrm>
            <a:off x="6896982" y="3751686"/>
            <a:ext cx="13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Payment.jar</a:t>
            </a:r>
            <a:endParaRPr lang="en-IN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11A6EF3-AD38-0B3F-2F28-B56D07BB7687}"/>
              </a:ext>
            </a:extLst>
          </p:cNvPr>
          <p:cNvSpPr/>
          <p:nvPr/>
        </p:nvSpPr>
        <p:spPr>
          <a:xfrm>
            <a:off x="7959357" y="1726861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FA1B8AF-E4C9-849A-365C-31117ADCAF26}"/>
              </a:ext>
            </a:extLst>
          </p:cNvPr>
          <p:cNvSpPr/>
          <p:nvPr/>
        </p:nvSpPr>
        <p:spPr>
          <a:xfrm>
            <a:off x="9780496" y="1750615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DDF1F8D-F98C-E885-9C7D-97DF0BED4F38}"/>
              </a:ext>
            </a:extLst>
          </p:cNvPr>
          <p:cNvSpPr/>
          <p:nvPr/>
        </p:nvSpPr>
        <p:spPr>
          <a:xfrm>
            <a:off x="9612271" y="4797720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52E304B-6A96-2AF7-C5E0-0F5CE05EC7DA}"/>
              </a:ext>
            </a:extLst>
          </p:cNvPr>
          <p:cNvSpPr/>
          <p:nvPr/>
        </p:nvSpPr>
        <p:spPr>
          <a:xfrm>
            <a:off x="7814603" y="3195909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9B92494-4C2B-C74E-FFFE-4A161898C3B2}"/>
              </a:ext>
            </a:extLst>
          </p:cNvPr>
          <p:cNvSpPr/>
          <p:nvPr/>
        </p:nvSpPr>
        <p:spPr>
          <a:xfrm>
            <a:off x="7787487" y="4716431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6D1F6CB-7C94-946A-20B6-00235D5715DC}"/>
              </a:ext>
            </a:extLst>
          </p:cNvPr>
          <p:cNvSpPr/>
          <p:nvPr/>
        </p:nvSpPr>
        <p:spPr>
          <a:xfrm>
            <a:off x="9800977" y="3339925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C2EB5-5886-A8B2-6862-57B7BA79C06F}"/>
              </a:ext>
            </a:extLst>
          </p:cNvPr>
          <p:cNvSpPr txBox="1"/>
          <p:nvPr/>
        </p:nvSpPr>
        <p:spPr>
          <a:xfrm>
            <a:off x="6962837" y="6156251"/>
            <a:ext cx="44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 SUCH AS AWS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2283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538717" y="213818"/>
            <a:ext cx="1091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Deploying to cloud - benefits</a:t>
            </a:r>
            <a:endParaRPr lang="en-IN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C1DD64-4C5F-7772-83A8-9123FFDB78D6}"/>
              </a:ext>
            </a:extLst>
          </p:cNvPr>
          <p:cNvSpPr/>
          <p:nvPr/>
        </p:nvSpPr>
        <p:spPr>
          <a:xfrm>
            <a:off x="6590414" y="970936"/>
            <a:ext cx="4823636" cy="4982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CB1CFC-CEBC-3FCA-1ED0-4DE9124EAF14}"/>
              </a:ext>
            </a:extLst>
          </p:cNvPr>
          <p:cNvSpPr/>
          <p:nvPr/>
        </p:nvSpPr>
        <p:spPr>
          <a:xfrm>
            <a:off x="7042322" y="1410016"/>
            <a:ext cx="1456661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A7901D-44BB-691C-0ADA-DA22BCF6B30C}"/>
              </a:ext>
            </a:extLst>
          </p:cNvPr>
          <p:cNvSpPr/>
          <p:nvPr/>
        </p:nvSpPr>
        <p:spPr>
          <a:xfrm>
            <a:off x="8952638" y="1410016"/>
            <a:ext cx="1456661" cy="829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0FDDBA-9AC1-75BD-CB2D-77E2AF39D469}"/>
              </a:ext>
            </a:extLst>
          </p:cNvPr>
          <p:cNvSpPr/>
          <p:nvPr/>
        </p:nvSpPr>
        <p:spPr>
          <a:xfrm>
            <a:off x="8873590" y="4433367"/>
            <a:ext cx="1456661" cy="8293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A6A35C-9B73-7388-3443-8C60C5B3D68B}"/>
              </a:ext>
            </a:extLst>
          </p:cNvPr>
          <p:cNvSpPr/>
          <p:nvPr/>
        </p:nvSpPr>
        <p:spPr>
          <a:xfrm>
            <a:off x="7009334" y="2942210"/>
            <a:ext cx="1456661" cy="8293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96C12D-ABA6-5A13-3AC0-66630DC60524}"/>
              </a:ext>
            </a:extLst>
          </p:cNvPr>
          <p:cNvSpPr/>
          <p:nvPr/>
        </p:nvSpPr>
        <p:spPr>
          <a:xfrm>
            <a:off x="6945117" y="4407795"/>
            <a:ext cx="1456661" cy="8293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8B23A0-DBF7-6A26-94C8-F93C85995C8E}"/>
              </a:ext>
            </a:extLst>
          </p:cNvPr>
          <p:cNvSpPr/>
          <p:nvPr/>
        </p:nvSpPr>
        <p:spPr>
          <a:xfrm>
            <a:off x="8921506" y="2976352"/>
            <a:ext cx="1456661" cy="8293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B3113-E571-76F4-F8DA-C609987B135E}"/>
              </a:ext>
            </a:extLst>
          </p:cNvPr>
          <p:cNvSpPr txBox="1"/>
          <p:nvPr/>
        </p:nvSpPr>
        <p:spPr>
          <a:xfrm>
            <a:off x="6925164" y="2239355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Product.jar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38454-04FD-AAA6-D0C2-5DABD0122E06}"/>
              </a:ext>
            </a:extLst>
          </p:cNvPr>
          <p:cNvSpPr txBox="1"/>
          <p:nvPr/>
        </p:nvSpPr>
        <p:spPr>
          <a:xfrm>
            <a:off x="8862360" y="2239355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Shipping.jar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DC6CBA-9BDB-2BAC-B36B-64E2A9E7AFDF}"/>
              </a:ext>
            </a:extLst>
          </p:cNvPr>
          <p:cNvSpPr txBox="1"/>
          <p:nvPr/>
        </p:nvSpPr>
        <p:spPr>
          <a:xfrm>
            <a:off x="8756433" y="5261284"/>
            <a:ext cx="101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Order.jar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3BDBB0-3CBD-31A0-E290-9EFE91431877}"/>
              </a:ext>
            </a:extLst>
          </p:cNvPr>
          <p:cNvSpPr txBox="1"/>
          <p:nvPr/>
        </p:nvSpPr>
        <p:spPr>
          <a:xfrm>
            <a:off x="8836581" y="3805691"/>
            <a:ext cx="122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Security.jar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8181F0-50AB-268F-175D-C39C6D26D9B5}"/>
              </a:ext>
            </a:extLst>
          </p:cNvPr>
          <p:cNvSpPr txBox="1"/>
          <p:nvPr/>
        </p:nvSpPr>
        <p:spPr>
          <a:xfrm>
            <a:off x="6962837" y="5217272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Customer.jar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AD67A7-9F01-0E47-56D3-14D0FA03DD51}"/>
              </a:ext>
            </a:extLst>
          </p:cNvPr>
          <p:cNvSpPr txBox="1"/>
          <p:nvPr/>
        </p:nvSpPr>
        <p:spPr>
          <a:xfrm>
            <a:off x="6896982" y="3751686"/>
            <a:ext cx="13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Payment.jar</a:t>
            </a:r>
            <a:endParaRPr lang="en-IN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11A6EF3-AD38-0B3F-2F28-B56D07BB7687}"/>
              </a:ext>
            </a:extLst>
          </p:cNvPr>
          <p:cNvSpPr/>
          <p:nvPr/>
        </p:nvSpPr>
        <p:spPr>
          <a:xfrm>
            <a:off x="7959357" y="1726861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FA1B8AF-E4C9-849A-365C-31117ADCAF26}"/>
              </a:ext>
            </a:extLst>
          </p:cNvPr>
          <p:cNvSpPr/>
          <p:nvPr/>
        </p:nvSpPr>
        <p:spPr>
          <a:xfrm>
            <a:off x="9780496" y="1750615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DDF1F8D-F98C-E885-9C7D-97DF0BED4F38}"/>
              </a:ext>
            </a:extLst>
          </p:cNvPr>
          <p:cNvSpPr/>
          <p:nvPr/>
        </p:nvSpPr>
        <p:spPr>
          <a:xfrm>
            <a:off x="9612271" y="4797720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52E304B-6A96-2AF7-C5E0-0F5CE05EC7DA}"/>
              </a:ext>
            </a:extLst>
          </p:cNvPr>
          <p:cNvSpPr/>
          <p:nvPr/>
        </p:nvSpPr>
        <p:spPr>
          <a:xfrm>
            <a:off x="7814603" y="3195909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9B92494-4C2B-C74E-FFFE-4A161898C3B2}"/>
              </a:ext>
            </a:extLst>
          </p:cNvPr>
          <p:cNvSpPr/>
          <p:nvPr/>
        </p:nvSpPr>
        <p:spPr>
          <a:xfrm>
            <a:off x="7787487" y="4716431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6D1F6CB-7C94-946A-20B6-00235D5715DC}"/>
              </a:ext>
            </a:extLst>
          </p:cNvPr>
          <p:cNvSpPr/>
          <p:nvPr/>
        </p:nvSpPr>
        <p:spPr>
          <a:xfrm>
            <a:off x="9800977" y="3339925"/>
            <a:ext cx="377411" cy="326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C2EB5-5886-A8B2-6862-57B7BA79C06F}"/>
              </a:ext>
            </a:extLst>
          </p:cNvPr>
          <p:cNvSpPr txBox="1"/>
          <p:nvPr/>
        </p:nvSpPr>
        <p:spPr>
          <a:xfrm>
            <a:off x="6962837" y="6156251"/>
            <a:ext cx="44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 SUCH AS AWS</a:t>
            </a:r>
            <a:endParaRPr lang="en-IN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D94B23-4F9F-3EC0-03FF-345C468F6060}"/>
              </a:ext>
            </a:extLst>
          </p:cNvPr>
          <p:cNvSpPr txBox="1"/>
          <p:nvPr/>
        </p:nvSpPr>
        <p:spPr>
          <a:xfrm>
            <a:off x="134502" y="992859"/>
            <a:ext cx="61417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Scaling up and down is faster and easy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Cost effective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Scaling a specific module is possible</a:t>
            </a:r>
          </a:p>
        </p:txBody>
      </p:sp>
    </p:spTree>
    <p:extLst>
      <p:ext uri="{BB962C8B-B14F-4D97-AF65-F5344CB8AC3E}">
        <p14:creationId xmlns:p14="http://schemas.microsoft.com/office/powerpoint/2010/main" val="112508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753141" y="769088"/>
            <a:ext cx="10919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Microservice apps- advantages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faster to develop, and much easier to understand and maintain.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It enables each service to be developed independently by a team that is focused on that service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adopting new technologies is easy, since the developers are free to choose whatever technologies make sense for their service 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b="0" i="0" dirty="0">
                <a:solidFill>
                  <a:srgbClr val="292929"/>
                </a:solidFill>
                <a:effectLst/>
                <a:latin typeface="charter"/>
              </a:rPr>
              <a:t> scaled independently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740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733648" y="637953"/>
            <a:ext cx="1091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Monolithic Architecture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733648" y="2332074"/>
            <a:ext cx="109196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It is an architecture in which the different  modules that belong to an application are  packaged into single bundle e.g. </a:t>
            </a:r>
            <a:r>
              <a:rPr lang="en-US" sz="4400" dirty="0" err="1"/>
              <a:t>shopping.war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585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753141" y="769088"/>
            <a:ext cx="10919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Microservice apps- dis-advantages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Complex maintenance and troubleshooting due to distributed nature.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Complex </a:t>
            </a:r>
            <a:r>
              <a:rPr lang="en-US" sz="3200" dirty="0">
                <a:solidFill>
                  <a:srgbClr val="292929"/>
                </a:solidFill>
                <a:latin typeface="charter"/>
              </a:rPr>
              <a:t>to test. To 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test a service we would need to launch that service and any services that it depends upon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92929"/>
                </a:solidFill>
                <a:latin typeface="charter"/>
              </a:rPr>
              <a:t>Changes across the related modules is tough</a:t>
            </a:r>
            <a:endParaRPr lang="en-US" sz="32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84382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753141" y="769088"/>
            <a:ext cx="10919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Microservice patterns, What are they ?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These are the patterns which define effective solutions to create and manage microser</a:t>
            </a:r>
            <a:r>
              <a:rPr lang="en-US" sz="3200" dirty="0">
                <a:solidFill>
                  <a:srgbClr val="292929"/>
                </a:solidFill>
                <a:latin typeface="charter"/>
              </a:rPr>
              <a:t>vices based applications</a:t>
            </a:r>
            <a:endParaRPr lang="en-US" sz="32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414112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753141" y="769088"/>
            <a:ext cx="10919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few most commonly used patterns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Service discovery pattern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Circuit breaker pattern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API</a:t>
            </a:r>
            <a:r>
              <a:rPr lang="en-US" sz="3200" dirty="0">
                <a:solidFill>
                  <a:srgbClr val="292929"/>
                </a:solidFill>
                <a:latin typeface="charter"/>
              </a:rPr>
              <a:t> GATEWAY pattern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92929"/>
                </a:solidFill>
                <a:latin typeface="charter"/>
              </a:rPr>
              <a:t>Centralized configuration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63926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636182" y="181957"/>
            <a:ext cx="109196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Service Discovery Pattern, Problem-Solution</a:t>
            </a:r>
          </a:p>
          <a:p>
            <a:r>
              <a:rPr lang="en-US" sz="2400" b="1" dirty="0"/>
              <a:t>Problem:</a:t>
            </a:r>
          </a:p>
          <a:p>
            <a:pPr lvl="1"/>
            <a:r>
              <a:rPr lang="en-US" sz="2400" dirty="0"/>
              <a:t>If microservices scale up and down based on demand and load, then their IP address will be dynamic, which means , Clients code who want to access the service won’t be able to use static IP address of the service they want to call in their code</a:t>
            </a:r>
          </a:p>
          <a:p>
            <a:r>
              <a:rPr lang="en-US" sz="2400" b="1" dirty="0"/>
              <a:t>Solution:</a:t>
            </a:r>
          </a:p>
          <a:p>
            <a:pPr lvl="1"/>
            <a:r>
              <a:rPr lang="en-US" sz="2400" dirty="0"/>
              <a:t>All instances of a service should register their IP address as they are created and de register their IP address as they are destroyed in a server called service registry</a:t>
            </a:r>
          </a:p>
          <a:p>
            <a:pPr lvl="1"/>
            <a:r>
              <a:rPr lang="en-US" sz="2400" dirty="0"/>
              <a:t>Clients will then make a call to service registry. And service registry will then send a call to one of the instances of the service. Which means, client will have a fixed IP address of the SERVICE REGISTRY in their code</a:t>
            </a:r>
          </a:p>
          <a:p>
            <a:endParaRPr lang="en-US" sz="3200" dirty="0"/>
          </a:p>
          <a:p>
            <a:pPr lvl="1"/>
            <a:endParaRPr lang="en-US" sz="32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57702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ice Discovery in a Microservices Architecture - NGINX">
            <a:extLst>
              <a:ext uri="{FF2B5EF4-FFF2-40B4-BE49-F238E27FC236}">
                <a16:creationId xmlns:a16="http://schemas.microsoft.com/office/drawing/2014/main" id="{FE3A376B-E5D5-F99A-A77A-E47DA72D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3863"/>
            <a:ext cx="9753600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5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636182" y="181957"/>
            <a:ext cx="109196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Spring clo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ud, what is it ?</a:t>
            </a: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It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is a group of cloud related projects in spring</a:t>
            </a:r>
          </a:p>
          <a:p>
            <a:endParaRPr lang="en-US" sz="2400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b="1" dirty="0">
                <a:solidFill>
                  <a:srgbClr val="292929"/>
                </a:solidFill>
                <a:latin typeface="charter"/>
              </a:rPr>
              <a:t>Spring cloud Netflix, what is it ?</a:t>
            </a: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It is a software library from Netflix OSS (open source software) which provides the functionality of various microservice patterns such as service registry, load balancing, and others</a:t>
            </a:r>
          </a:p>
        </p:txBody>
      </p:sp>
    </p:spTree>
    <p:extLst>
      <p:ext uri="{BB962C8B-B14F-4D97-AF65-F5344CB8AC3E}">
        <p14:creationId xmlns:p14="http://schemas.microsoft.com/office/powerpoint/2010/main" val="222612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636182" y="181957"/>
            <a:ext cx="109196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Eureka-Server , What is it?</a:t>
            </a: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It is a software library from Netflix, which provide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s the functionality of service discovery registry and server</a:t>
            </a:r>
          </a:p>
          <a:p>
            <a:endParaRPr lang="en-US" sz="2400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b="1" dirty="0">
                <a:solidFill>
                  <a:srgbClr val="292929"/>
                </a:solidFill>
                <a:latin typeface="charter"/>
              </a:rPr>
              <a:t>Eureka server program, what is it?</a:t>
            </a: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 A program that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behaves as a service registry is called eureka server</a:t>
            </a:r>
          </a:p>
          <a:p>
            <a:endParaRPr lang="en-US" sz="2400" b="1" dirty="0">
              <a:solidFill>
                <a:srgbClr val="292929"/>
              </a:solidFill>
              <a:latin typeface="charter"/>
            </a:endParaRP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Eureka client program, what is it?</a:t>
            </a:r>
          </a:p>
          <a:p>
            <a:r>
              <a:rPr lang="en-US" sz="2400" b="1" dirty="0">
                <a:solidFill>
                  <a:srgbClr val="292929"/>
                </a:solidFill>
                <a:latin typeface="charter"/>
              </a:rPr>
              <a:t> A program that consumes the services of a service that is registered in eureka server is called eureka client</a:t>
            </a:r>
            <a:endParaRPr lang="en-US" sz="2400" b="1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99948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42C6E4-DC92-C7CE-7063-5E128F7371DE}"/>
              </a:ext>
            </a:extLst>
          </p:cNvPr>
          <p:cNvSpPr txBox="1"/>
          <p:nvPr/>
        </p:nvSpPr>
        <p:spPr>
          <a:xfrm>
            <a:off x="636182" y="181957"/>
            <a:ext cx="109196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Working with eureka server?</a:t>
            </a:r>
            <a:endParaRPr lang="en-US" sz="2400" b="1" dirty="0">
              <a:solidFill>
                <a:srgbClr val="292929"/>
              </a:solidFill>
              <a:latin typeface="charter"/>
            </a:endParaRP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 #1. Create a eureka server app (eureka server </a:t>
            </a:r>
            <a:r>
              <a:rPr lang="en-US" sz="2400" b="1" i="0">
                <a:solidFill>
                  <a:srgbClr val="292929"/>
                </a:solidFill>
                <a:effectLst/>
                <a:latin typeface="charter"/>
              </a:rPr>
              <a:t>program project)</a:t>
            </a:r>
            <a:endParaRPr lang="en-US" sz="2400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b="1" dirty="0">
                <a:solidFill>
                  <a:srgbClr val="292929"/>
                </a:solidFill>
                <a:latin typeface="charter"/>
              </a:rPr>
              <a:t> #2. Create the one or more microservices and register their details with eureka server app (eureka client program project)</a:t>
            </a:r>
          </a:p>
          <a:p>
            <a:r>
              <a:rPr lang="en-US" sz="2400" b="1" dirty="0">
                <a:solidFill>
                  <a:srgbClr val="292929"/>
                </a:solidFill>
                <a:latin typeface="charter"/>
              </a:rPr>
              <a:t>#3. Invoke one microservice from other microservices (both of which live inside the eureka server app)</a:t>
            </a:r>
          </a:p>
          <a:p>
            <a:endParaRPr lang="en-US" sz="2400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b="1" dirty="0">
                <a:solidFill>
                  <a:srgbClr val="292929"/>
                </a:solidFill>
                <a:latin typeface="charter"/>
              </a:rPr>
              <a:t>Spring cloud Netflix, what is it ?</a:t>
            </a:r>
          </a:p>
          <a:p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It is a software library from Netflix OSS (open source software) which provides the functionality of various microservice patterns such as service registry, load balancing, and others</a:t>
            </a:r>
          </a:p>
        </p:txBody>
      </p:sp>
    </p:spTree>
    <p:extLst>
      <p:ext uri="{BB962C8B-B14F-4D97-AF65-F5344CB8AC3E}">
        <p14:creationId xmlns:p14="http://schemas.microsoft.com/office/powerpoint/2010/main" val="27167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733648" y="637953"/>
            <a:ext cx="1091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Packaging - Monolithic Applications</a:t>
            </a:r>
            <a:endParaRPr lang="en-IN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545DA-C35D-0A77-D9D9-6C6FF8A661C3}"/>
              </a:ext>
            </a:extLst>
          </p:cNvPr>
          <p:cNvSpPr/>
          <p:nvPr/>
        </p:nvSpPr>
        <p:spPr>
          <a:xfrm>
            <a:off x="733648" y="1634046"/>
            <a:ext cx="5996763" cy="316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DF935-DA0F-00E1-EE8D-A325BC0BD04C}"/>
              </a:ext>
            </a:extLst>
          </p:cNvPr>
          <p:cNvSpPr/>
          <p:nvPr/>
        </p:nvSpPr>
        <p:spPr>
          <a:xfrm>
            <a:off x="1169583" y="1921125"/>
            <a:ext cx="1456661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6E170-6A2B-280D-168B-23D5290AE65E}"/>
              </a:ext>
            </a:extLst>
          </p:cNvPr>
          <p:cNvSpPr/>
          <p:nvPr/>
        </p:nvSpPr>
        <p:spPr>
          <a:xfrm>
            <a:off x="3079899" y="1921125"/>
            <a:ext cx="1456661" cy="829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0AED1-CCBB-C041-1AF1-9C89926E8D6D}"/>
              </a:ext>
            </a:extLst>
          </p:cNvPr>
          <p:cNvSpPr/>
          <p:nvPr/>
        </p:nvSpPr>
        <p:spPr>
          <a:xfrm>
            <a:off x="4990215" y="1921125"/>
            <a:ext cx="1456661" cy="8293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FA2B9-1342-C875-4534-3B977B7CB101}"/>
              </a:ext>
            </a:extLst>
          </p:cNvPr>
          <p:cNvSpPr/>
          <p:nvPr/>
        </p:nvSpPr>
        <p:spPr>
          <a:xfrm>
            <a:off x="1169583" y="3202348"/>
            <a:ext cx="1456661" cy="8293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BA064-17C8-E044-5667-4E41755235CE}"/>
              </a:ext>
            </a:extLst>
          </p:cNvPr>
          <p:cNvSpPr/>
          <p:nvPr/>
        </p:nvSpPr>
        <p:spPr>
          <a:xfrm>
            <a:off x="3062179" y="3202347"/>
            <a:ext cx="1456661" cy="8293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53E53-21BB-D501-DE27-5E08F7813553}"/>
              </a:ext>
            </a:extLst>
          </p:cNvPr>
          <p:cNvSpPr/>
          <p:nvPr/>
        </p:nvSpPr>
        <p:spPr>
          <a:xfrm>
            <a:off x="4954775" y="3202346"/>
            <a:ext cx="1456661" cy="8293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C9A19-4009-A54A-A79F-15B08FADA4D5}"/>
              </a:ext>
            </a:extLst>
          </p:cNvPr>
          <p:cNvSpPr txBox="1"/>
          <p:nvPr/>
        </p:nvSpPr>
        <p:spPr>
          <a:xfrm>
            <a:off x="1052425" y="2750464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module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009C6-7B5C-0E05-D924-756347F6EC6A}"/>
              </a:ext>
            </a:extLst>
          </p:cNvPr>
          <p:cNvSpPr txBox="1"/>
          <p:nvPr/>
        </p:nvSpPr>
        <p:spPr>
          <a:xfrm>
            <a:off x="2989621" y="275046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module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BBA21-D11C-0574-B4DB-661791D8F3C0}"/>
              </a:ext>
            </a:extLst>
          </p:cNvPr>
          <p:cNvSpPr txBox="1"/>
          <p:nvPr/>
        </p:nvSpPr>
        <p:spPr>
          <a:xfrm>
            <a:off x="4873058" y="2749042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module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3F212-78C7-2B39-D8D7-898AA6E9D88B}"/>
              </a:ext>
            </a:extLst>
          </p:cNvPr>
          <p:cNvSpPr txBox="1"/>
          <p:nvPr/>
        </p:nvSpPr>
        <p:spPr>
          <a:xfrm>
            <a:off x="4869850" y="403168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module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F0A281-CE2C-0138-D302-54EACD9B8D4D}"/>
              </a:ext>
            </a:extLst>
          </p:cNvPr>
          <p:cNvSpPr txBox="1"/>
          <p:nvPr/>
        </p:nvSpPr>
        <p:spPr>
          <a:xfrm>
            <a:off x="3079899" y="401182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module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5800C-E2E9-A358-48C6-45B4E01D6838}"/>
              </a:ext>
            </a:extLst>
          </p:cNvPr>
          <p:cNvSpPr txBox="1"/>
          <p:nvPr/>
        </p:nvSpPr>
        <p:spPr>
          <a:xfrm>
            <a:off x="1057231" y="401182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module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FEA69-0172-1440-6F4E-4C86B09FE9BD}"/>
              </a:ext>
            </a:extLst>
          </p:cNvPr>
          <p:cNvSpPr txBox="1"/>
          <p:nvPr/>
        </p:nvSpPr>
        <p:spPr>
          <a:xfrm>
            <a:off x="1351152" y="5029200"/>
            <a:ext cx="3464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Shopping.war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484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733648" y="637953"/>
            <a:ext cx="10919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Deploying- Monolithic Applications</a:t>
            </a:r>
            <a:endParaRPr lang="en-IN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6545DA-C35D-0A77-D9D9-6C6FF8A661C3}"/>
              </a:ext>
            </a:extLst>
          </p:cNvPr>
          <p:cNvSpPr/>
          <p:nvPr/>
        </p:nvSpPr>
        <p:spPr>
          <a:xfrm>
            <a:off x="733648" y="1634046"/>
            <a:ext cx="5996763" cy="316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DF935-DA0F-00E1-EE8D-A325BC0BD04C}"/>
              </a:ext>
            </a:extLst>
          </p:cNvPr>
          <p:cNvSpPr/>
          <p:nvPr/>
        </p:nvSpPr>
        <p:spPr>
          <a:xfrm>
            <a:off x="1169583" y="1921125"/>
            <a:ext cx="1456661" cy="829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6E170-6A2B-280D-168B-23D5290AE65E}"/>
              </a:ext>
            </a:extLst>
          </p:cNvPr>
          <p:cNvSpPr/>
          <p:nvPr/>
        </p:nvSpPr>
        <p:spPr>
          <a:xfrm>
            <a:off x="3079899" y="1921125"/>
            <a:ext cx="1456661" cy="829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0AED1-CCBB-C041-1AF1-9C89926E8D6D}"/>
              </a:ext>
            </a:extLst>
          </p:cNvPr>
          <p:cNvSpPr/>
          <p:nvPr/>
        </p:nvSpPr>
        <p:spPr>
          <a:xfrm>
            <a:off x="4990215" y="1921125"/>
            <a:ext cx="1456661" cy="8293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FA2B9-1342-C875-4534-3B977B7CB101}"/>
              </a:ext>
            </a:extLst>
          </p:cNvPr>
          <p:cNvSpPr/>
          <p:nvPr/>
        </p:nvSpPr>
        <p:spPr>
          <a:xfrm>
            <a:off x="1169583" y="3202348"/>
            <a:ext cx="1456661" cy="8293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BA064-17C8-E044-5667-4E41755235CE}"/>
              </a:ext>
            </a:extLst>
          </p:cNvPr>
          <p:cNvSpPr/>
          <p:nvPr/>
        </p:nvSpPr>
        <p:spPr>
          <a:xfrm>
            <a:off x="3062179" y="3202347"/>
            <a:ext cx="1456661" cy="8293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53E53-21BB-D501-DE27-5E08F7813553}"/>
              </a:ext>
            </a:extLst>
          </p:cNvPr>
          <p:cNvSpPr/>
          <p:nvPr/>
        </p:nvSpPr>
        <p:spPr>
          <a:xfrm>
            <a:off x="4954775" y="3202346"/>
            <a:ext cx="1456661" cy="8293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9C9A19-4009-A54A-A79F-15B08FADA4D5}"/>
              </a:ext>
            </a:extLst>
          </p:cNvPr>
          <p:cNvSpPr txBox="1"/>
          <p:nvPr/>
        </p:nvSpPr>
        <p:spPr>
          <a:xfrm>
            <a:off x="1052425" y="2750464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module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009C6-7B5C-0E05-D924-756347F6EC6A}"/>
              </a:ext>
            </a:extLst>
          </p:cNvPr>
          <p:cNvSpPr txBox="1"/>
          <p:nvPr/>
        </p:nvSpPr>
        <p:spPr>
          <a:xfrm>
            <a:off x="2989621" y="2750464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Shipping module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BBA21-D11C-0574-B4DB-661791D8F3C0}"/>
              </a:ext>
            </a:extLst>
          </p:cNvPr>
          <p:cNvSpPr txBox="1"/>
          <p:nvPr/>
        </p:nvSpPr>
        <p:spPr>
          <a:xfrm>
            <a:off x="4873058" y="2749042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module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3F212-78C7-2B39-D8D7-898AA6E9D88B}"/>
              </a:ext>
            </a:extLst>
          </p:cNvPr>
          <p:cNvSpPr txBox="1"/>
          <p:nvPr/>
        </p:nvSpPr>
        <p:spPr>
          <a:xfrm>
            <a:off x="4869850" y="403168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module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F0A281-CE2C-0138-D302-54EACD9B8D4D}"/>
              </a:ext>
            </a:extLst>
          </p:cNvPr>
          <p:cNvSpPr txBox="1"/>
          <p:nvPr/>
        </p:nvSpPr>
        <p:spPr>
          <a:xfrm>
            <a:off x="3079899" y="401182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module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5800C-E2E9-A358-48C6-45B4E01D6838}"/>
              </a:ext>
            </a:extLst>
          </p:cNvPr>
          <p:cNvSpPr txBox="1"/>
          <p:nvPr/>
        </p:nvSpPr>
        <p:spPr>
          <a:xfrm>
            <a:off x="1057231" y="401182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module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FEA69-0172-1440-6F4E-4C86B09FE9BD}"/>
              </a:ext>
            </a:extLst>
          </p:cNvPr>
          <p:cNvSpPr txBox="1"/>
          <p:nvPr/>
        </p:nvSpPr>
        <p:spPr>
          <a:xfrm>
            <a:off x="1351152" y="5029200"/>
            <a:ext cx="3464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Shopping.war</a:t>
            </a:r>
            <a:endParaRPr lang="en-IN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213D2-CD55-E525-7487-573E5B7C5523}"/>
              </a:ext>
            </a:extLst>
          </p:cNvPr>
          <p:cNvSpPr/>
          <p:nvPr/>
        </p:nvSpPr>
        <p:spPr>
          <a:xfrm>
            <a:off x="8782493" y="1570251"/>
            <a:ext cx="2115879" cy="1685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D90FF0-37E8-29DD-DC53-7ABB521B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620" y="1723092"/>
            <a:ext cx="1366856" cy="775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7CC45F-1789-A91A-5896-6A914158249C}"/>
              </a:ext>
            </a:extLst>
          </p:cNvPr>
          <p:cNvSpPr txBox="1"/>
          <p:nvPr/>
        </p:nvSpPr>
        <p:spPr>
          <a:xfrm>
            <a:off x="9058942" y="3255511"/>
            <a:ext cx="174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Server-1</a:t>
            </a:r>
            <a:endParaRPr lang="en-IN" sz="3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FF7118A-5EA7-7C5E-31F6-14842D97CA83}"/>
              </a:ext>
            </a:extLst>
          </p:cNvPr>
          <p:cNvSpPr/>
          <p:nvPr/>
        </p:nvSpPr>
        <p:spPr>
          <a:xfrm>
            <a:off x="7123814" y="21108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636182" y="56977"/>
            <a:ext cx="1091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Clients/Server load problem - Monolithic Applications</a:t>
            </a:r>
            <a:endParaRPr lang="en-IN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213D2-CD55-E525-7487-573E5B7C5523}"/>
              </a:ext>
            </a:extLst>
          </p:cNvPr>
          <p:cNvSpPr/>
          <p:nvPr/>
        </p:nvSpPr>
        <p:spPr>
          <a:xfrm>
            <a:off x="8814391" y="1831723"/>
            <a:ext cx="2016506" cy="1481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D90FF0-37E8-29DD-DC53-7ABB521B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518" y="2159027"/>
            <a:ext cx="1366856" cy="775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7CC45F-1789-A91A-5896-6A914158249C}"/>
              </a:ext>
            </a:extLst>
          </p:cNvPr>
          <p:cNvSpPr txBox="1"/>
          <p:nvPr/>
        </p:nvSpPr>
        <p:spPr>
          <a:xfrm>
            <a:off x="9090840" y="3336326"/>
            <a:ext cx="174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Server-1</a:t>
            </a:r>
            <a:endParaRPr lang="en-IN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C85A1B-95B1-0664-E9B1-FE06FFCCB419}"/>
              </a:ext>
            </a:extLst>
          </p:cNvPr>
          <p:cNvSpPr/>
          <p:nvPr/>
        </p:nvSpPr>
        <p:spPr>
          <a:xfrm>
            <a:off x="2023731" y="163121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411D2-F9CD-F2CD-54A3-7744E7218DBD}"/>
              </a:ext>
            </a:extLst>
          </p:cNvPr>
          <p:cNvSpPr/>
          <p:nvPr/>
        </p:nvSpPr>
        <p:spPr>
          <a:xfrm>
            <a:off x="2023731" y="231597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F5880B-C7A7-94C4-25B4-C62CE4D36742}"/>
              </a:ext>
            </a:extLst>
          </p:cNvPr>
          <p:cNvSpPr/>
          <p:nvPr/>
        </p:nvSpPr>
        <p:spPr>
          <a:xfrm>
            <a:off x="2023731" y="296733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3905E-EB79-50C8-4E88-CB80D127343F}"/>
              </a:ext>
            </a:extLst>
          </p:cNvPr>
          <p:cNvSpPr/>
          <p:nvPr/>
        </p:nvSpPr>
        <p:spPr>
          <a:xfrm>
            <a:off x="2023731" y="361869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441760-8C1B-A4F7-6C31-5DDB405A3105}"/>
              </a:ext>
            </a:extLst>
          </p:cNvPr>
          <p:cNvSpPr/>
          <p:nvPr/>
        </p:nvSpPr>
        <p:spPr>
          <a:xfrm>
            <a:off x="2023728" y="94645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8B0F65-C9C9-4419-3ADD-BA0172E9DD67}"/>
              </a:ext>
            </a:extLst>
          </p:cNvPr>
          <p:cNvCxnSpPr>
            <a:cxnSpLocks/>
          </p:cNvCxnSpPr>
          <p:nvPr/>
        </p:nvCxnSpPr>
        <p:spPr>
          <a:xfrm>
            <a:off x="2636871" y="1177287"/>
            <a:ext cx="6177517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06FCE8-6A64-A5B3-AC2E-20214934A4F3}"/>
              </a:ext>
            </a:extLst>
          </p:cNvPr>
          <p:cNvCxnSpPr>
            <a:cxnSpLocks/>
          </p:cNvCxnSpPr>
          <p:nvPr/>
        </p:nvCxnSpPr>
        <p:spPr>
          <a:xfrm>
            <a:off x="2636871" y="1940520"/>
            <a:ext cx="6092459" cy="4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128D81-31DF-E9D2-B36E-B368C67B8D8D}"/>
              </a:ext>
            </a:extLst>
          </p:cNvPr>
          <p:cNvCxnSpPr>
            <a:stCxn id="26" idx="3"/>
            <a:endCxn id="5" idx="1"/>
          </p:cNvCxnSpPr>
          <p:nvPr/>
        </p:nvCxnSpPr>
        <p:spPr>
          <a:xfrm>
            <a:off x="2636874" y="2546807"/>
            <a:ext cx="6177517" cy="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23D14B-C643-C535-61B9-D10C6F3E06C6}"/>
              </a:ext>
            </a:extLst>
          </p:cNvPr>
          <p:cNvCxnSpPr/>
          <p:nvPr/>
        </p:nvCxnSpPr>
        <p:spPr>
          <a:xfrm flipV="1">
            <a:off x="2636871" y="2776514"/>
            <a:ext cx="6092459" cy="54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57FEDCF-2BC9-5FF9-5D67-BFCDDC3B161B}"/>
              </a:ext>
            </a:extLst>
          </p:cNvPr>
          <p:cNvSpPr txBox="1"/>
          <p:nvPr/>
        </p:nvSpPr>
        <p:spPr>
          <a:xfrm>
            <a:off x="6018029" y="4018140"/>
            <a:ext cx="5376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 client handling capacity is 5 at a time. </a:t>
            </a:r>
            <a:r>
              <a:rPr lang="en-US" sz="3200" dirty="0">
                <a:solidFill>
                  <a:srgbClr val="00B050"/>
                </a:solidFill>
              </a:rPr>
              <a:t>ALL OK BECAUSE 5 CLIENT REQUESTS AT A TIME</a:t>
            </a:r>
            <a:endParaRPr lang="en-IN" sz="3200" dirty="0">
              <a:solidFill>
                <a:srgbClr val="00B05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BC42CA-C199-4D15-82CC-73B3F9490AC6}"/>
              </a:ext>
            </a:extLst>
          </p:cNvPr>
          <p:cNvCxnSpPr/>
          <p:nvPr/>
        </p:nvCxnSpPr>
        <p:spPr>
          <a:xfrm flipV="1">
            <a:off x="2743200" y="2776514"/>
            <a:ext cx="5986130" cy="124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1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636182" y="56977"/>
            <a:ext cx="1091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Clients/Server load problem - Monolithic Applications</a:t>
            </a:r>
            <a:endParaRPr lang="en-IN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213D2-CD55-E525-7487-573E5B7C5523}"/>
              </a:ext>
            </a:extLst>
          </p:cNvPr>
          <p:cNvSpPr/>
          <p:nvPr/>
        </p:nvSpPr>
        <p:spPr>
          <a:xfrm>
            <a:off x="8814391" y="1831723"/>
            <a:ext cx="2016506" cy="1481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D90FF0-37E8-29DD-DC53-7ABB521B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518" y="2159027"/>
            <a:ext cx="1366856" cy="775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7CC45F-1789-A91A-5896-6A914158249C}"/>
              </a:ext>
            </a:extLst>
          </p:cNvPr>
          <p:cNvSpPr txBox="1"/>
          <p:nvPr/>
        </p:nvSpPr>
        <p:spPr>
          <a:xfrm>
            <a:off x="9090840" y="3336326"/>
            <a:ext cx="174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Server-1</a:t>
            </a:r>
            <a:endParaRPr lang="en-IN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C85A1B-95B1-0664-E9B1-FE06FFCCB419}"/>
              </a:ext>
            </a:extLst>
          </p:cNvPr>
          <p:cNvSpPr/>
          <p:nvPr/>
        </p:nvSpPr>
        <p:spPr>
          <a:xfrm>
            <a:off x="2023731" y="163121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411D2-F9CD-F2CD-54A3-7744E7218DBD}"/>
              </a:ext>
            </a:extLst>
          </p:cNvPr>
          <p:cNvSpPr/>
          <p:nvPr/>
        </p:nvSpPr>
        <p:spPr>
          <a:xfrm>
            <a:off x="2023731" y="231597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F5880B-C7A7-94C4-25B4-C62CE4D36742}"/>
              </a:ext>
            </a:extLst>
          </p:cNvPr>
          <p:cNvSpPr/>
          <p:nvPr/>
        </p:nvSpPr>
        <p:spPr>
          <a:xfrm>
            <a:off x="2023731" y="296733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3905E-EB79-50C8-4E88-CB80D127343F}"/>
              </a:ext>
            </a:extLst>
          </p:cNvPr>
          <p:cNvSpPr/>
          <p:nvPr/>
        </p:nvSpPr>
        <p:spPr>
          <a:xfrm>
            <a:off x="2023731" y="361869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8745A5-3475-DCFB-4BBF-B59DC80B894C}"/>
              </a:ext>
            </a:extLst>
          </p:cNvPr>
          <p:cNvSpPr/>
          <p:nvPr/>
        </p:nvSpPr>
        <p:spPr>
          <a:xfrm>
            <a:off x="2023731" y="430345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3D206-D8F1-343A-789C-7E641EF00EBF}"/>
              </a:ext>
            </a:extLst>
          </p:cNvPr>
          <p:cNvSpPr/>
          <p:nvPr/>
        </p:nvSpPr>
        <p:spPr>
          <a:xfrm>
            <a:off x="2023731" y="498821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264C2-F911-0052-C4F0-303E1F9F2231}"/>
              </a:ext>
            </a:extLst>
          </p:cNvPr>
          <p:cNvSpPr/>
          <p:nvPr/>
        </p:nvSpPr>
        <p:spPr>
          <a:xfrm>
            <a:off x="2023729" y="6202320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5FDF21-D8B2-5B0B-1085-54FDFE42CE80}"/>
              </a:ext>
            </a:extLst>
          </p:cNvPr>
          <p:cNvSpPr/>
          <p:nvPr/>
        </p:nvSpPr>
        <p:spPr>
          <a:xfrm>
            <a:off x="2023730" y="5595267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441760-8C1B-A4F7-6C31-5DDB405A3105}"/>
              </a:ext>
            </a:extLst>
          </p:cNvPr>
          <p:cNvSpPr/>
          <p:nvPr/>
        </p:nvSpPr>
        <p:spPr>
          <a:xfrm>
            <a:off x="2023728" y="94645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8B0F65-C9C9-4419-3ADD-BA0172E9DD67}"/>
              </a:ext>
            </a:extLst>
          </p:cNvPr>
          <p:cNvCxnSpPr>
            <a:cxnSpLocks/>
          </p:cNvCxnSpPr>
          <p:nvPr/>
        </p:nvCxnSpPr>
        <p:spPr>
          <a:xfrm>
            <a:off x="2636871" y="1177287"/>
            <a:ext cx="6177517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06FCE8-6A64-A5B3-AC2E-20214934A4F3}"/>
              </a:ext>
            </a:extLst>
          </p:cNvPr>
          <p:cNvCxnSpPr>
            <a:cxnSpLocks/>
          </p:cNvCxnSpPr>
          <p:nvPr/>
        </p:nvCxnSpPr>
        <p:spPr>
          <a:xfrm>
            <a:off x="2636871" y="1940520"/>
            <a:ext cx="6092459" cy="44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128D81-31DF-E9D2-B36E-B368C67B8D8D}"/>
              </a:ext>
            </a:extLst>
          </p:cNvPr>
          <p:cNvCxnSpPr>
            <a:stCxn id="26" idx="3"/>
            <a:endCxn id="5" idx="1"/>
          </p:cNvCxnSpPr>
          <p:nvPr/>
        </p:nvCxnSpPr>
        <p:spPr>
          <a:xfrm>
            <a:off x="2636874" y="2546807"/>
            <a:ext cx="6177517" cy="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23D14B-C643-C535-61B9-D10C6F3E06C6}"/>
              </a:ext>
            </a:extLst>
          </p:cNvPr>
          <p:cNvCxnSpPr/>
          <p:nvPr/>
        </p:nvCxnSpPr>
        <p:spPr>
          <a:xfrm flipV="1">
            <a:off x="2636871" y="2776514"/>
            <a:ext cx="6092459" cy="54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30B87-F1BB-6CF5-32D7-04F1041412D3}"/>
              </a:ext>
            </a:extLst>
          </p:cNvPr>
          <p:cNvCxnSpPr/>
          <p:nvPr/>
        </p:nvCxnSpPr>
        <p:spPr>
          <a:xfrm flipV="1">
            <a:off x="2636871" y="2967334"/>
            <a:ext cx="6092459" cy="111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D13BA9-23E1-8759-A6C7-2789F97DCAC5}"/>
              </a:ext>
            </a:extLst>
          </p:cNvPr>
          <p:cNvCxnSpPr/>
          <p:nvPr/>
        </p:nvCxnSpPr>
        <p:spPr>
          <a:xfrm flipV="1">
            <a:off x="2721935" y="2957856"/>
            <a:ext cx="6007395" cy="170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706F0B-AC54-0F56-D555-46CFDC3A300D}"/>
              </a:ext>
            </a:extLst>
          </p:cNvPr>
          <p:cNvCxnSpPr/>
          <p:nvPr/>
        </p:nvCxnSpPr>
        <p:spPr>
          <a:xfrm flipV="1">
            <a:off x="2721935" y="3049326"/>
            <a:ext cx="6092453" cy="227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8BC2D7-0751-5051-3882-1BE11034F12C}"/>
              </a:ext>
            </a:extLst>
          </p:cNvPr>
          <p:cNvCxnSpPr/>
          <p:nvPr/>
        </p:nvCxnSpPr>
        <p:spPr>
          <a:xfrm flipV="1">
            <a:off x="2679406" y="3049326"/>
            <a:ext cx="6049924" cy="300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31A57D-93E9-B939-1299-59DDCE5D711A}"/>
              </a:ext>
            </a:extLst>
          </p:cNvPr>
          <p:cNvCxnSpPr/>
          <p:nvPr/>
        </p:nvCxnSpPr>
        <p:spPr>
          <a:xfrm flipV="1">
            <a:off x="2721932" y="3102098"/>
            <a:ext cx="6007398" cy="344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BDAA8C3-2949-3463-D434-00119099AAB8}"/>
              </a:ext>
            </a:extLst>
          </p:cNvPr>
          <p:cNvSpPr txBox="1"/>
          <p:nvPr/>
        </p:nvSpPr>
        <p:spPr>
          <a:xfrm>
            <a:off x="6549657" y="4233700"/>
            <a:ext cx="5376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 client handling capacity is 5 at a time. </a:t>
            </a:r>
            <a:r>
              <a:rPr lang="en-US" sz="3200" dirty="0">
                <a:solidFill>
                  <a:srgbClr val="FF0000"/>
                </a:solidFill>
              </a:rPr>
              <a:t>NO OK. All client beyond 5</a:t>
            </a:r>
            <a:r>
              <a:rPr lang="en-US" sz="3200" baseline="30000" dirty="0">
                <a:solidFill>
                  <a:srgbClr val="FF0000"/>
                </a:solidFill>
              </a:rPr>
              <a:t>th</a:t>
            </a:r>
            <a:r>
              <a:rPr lang="en-US" sz="3200" dirty="0">
                <a:solidFill>
                  <a:srgbClr val="FF0000"/>
                </a:solidFill>
              </a:rPr>
              <a:t> client must wait until one of the 5 clients processing is over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636182" y="56977"/>
            <a:ext cx="1091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Clients/Server load solution- Add extra server and distribute the load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213D2-CD55-E525-7487-573E5B7C5523}"/>
              </a:ext>
            </a:extLst>
          </p:cNvPr>
          <p:cNvSpPr/>
          <p:nvPr/>
        </p:nvSpPr>
        <p:spPr>
          <a:xfrm>
            <a:off x="9583521" y="641814"/>
            <a:ext cx="2016506" cy="1481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D90FF0-37E8-29DD-DC53-7ABB521B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346" y="971422"/>
            <a:ext cx="1366856" cy="775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7CC45F-1789-A91A-5896-6A914158249C}"/>
              </a:ext>
            </a:extLst>
          </p:cNvPr>
          <p:cNvSpPr txBox="1"/>
          <p:nvPr/>
        </p:nvSpPr>
        <p:spPr>
          <a:xfrm>
            <a:off x="9859970" y="2146417"/>
            <a:ext cx="174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Server-1</a:t>
            </a:r>
            <a:endParaRPr lang="en-IN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C85A1B-95B1-0664-E9B1-FE06FFCCB419}"/>
              </a:ext>
            </a:extLst>
          </p:cNvPr>
          <p:cNvSpPr/>
          <p:nvPr/>
        </p:nvSpPr>
        <p:spPr>
          <a:xfrm>
            <a:off x="2023731" y="163121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411D2-F9CD-F2CD-54A3-7744E7218DBD}"/>
              </a:ext>
            </a:extLst>
          </p:cNvPr>
          <p:cNvSpPr/>
          <p:nvPr/>
        </p:nvSpPr>
        <p:spPr>
          <a:xfrm>
            <a:off x="2023731" y="231597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F5880B-C7A7-94C4-25B4-C62CE4D36742}"/>
              </a:ext>
            </a:extLst>
          </p:cNvPr>
          <p:cNvSpPr/>
          <p:nvPr/>
        </p:nvSpPr>
        <p:spPr>
          <a:xfrm>
            <a:off x="2023731" y="296733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3905E-EB79-50C8-4E88-CB80D127343F}"/>
              </a:ext>
            </a:extLst>
          </p:cNvPr>
          <p:cNvSpPr/>
          <p:nvPr/>
        </p:nvSpPr>
        <p:spPr>
          <a:xfrm>
            <a:off x="2023731" y="361869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8745A5-3475-DCFB-4BBF-B59DC80B894C}"/>
              </a:ext>
            </a:extLst>
          </p:cNvPr>
          <p:cNvSpPr/>
          <p:nvPr/>
        </p:nvSpPr>
        <p:spPr>
          <a:xfrm>
            <a:off x="2023731" y="430345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3D206-D8F1-343A-789C-7E641EF00EBF}"/>
              </a:ext>
            </a:extLst>
          </p:cNvPr>
          <p:cNvSpPr/>
          <p:nvPr/>
        </p:nvSpPr>
        <p:spPr>
          <a:xfrm>
            <a:off x="2023731" y="498821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264C2-F911-0052-C4F0-303E1F9F2231}"/>
              </a:ext>
            </a:extLst>
          </p:cNvPr>
          <p:cNvSpPr/>
          <p:nvPr/>
        </p:nvSpPr>
        <p:spPr>
          <a:xfrm>
            <a:off x="2023729" y="6202320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5FDF21-D8B2-5B0B-1085-54FDFE42CE80}"/>
              </a:ext>
            </a:extLst>
          </p:cNvPr>
          <p:cNvSpPr/>
          <p:nvPr/>
        </p:nvSpPr>
        <p:spPr>
          <a:xfrm>
            <a:off x="2023730" y="5595267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441760-8C1B-A4F7-6C31-5DDB405A3105}"/>
              </a:ext>
            </a:extLst>
          </p:cNvPr>
          <p:cNvSpPr/>
          <p:nvPr/>
        </p:nvSpPr>
        <p:spPr>
          <a:xfrm>
            <a:off x="2023728" y="94645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706F0B-AC54-0F56-D555-46CFDC3A300D}"/>
              </a:ext>
            </a:extLst>
          </p:cNvPr>
          <p:cNvCxnSpPr>
            <a:cxnSpLocks/>
          </p:cNvCxnSpPr>
          <p:nvPr/>
        </p:nvCxnSpPr>
        <p:spPr>
          <a:xfrm flipV="1">
            <a:off x="2636871" y="1597814"/>
            <a:ext cx="6898274" cy="175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68B60C-268F-CBAA-FD9D-A671C9712FCE}"/>
              </a:ext>
            </a:extLst>
          </p:cNvPr>
          <p:cNvSpPr/>
          <p:nvPr/>
        </p:nvSpPr>
        <p:spPr>
          <a:xfrm>
            <a:off x="9583521" y="3968587"/>
            <a:ext cx="2016506" cy="1481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4F21D1C-8A15-070A-84AC-AAB443BE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48" y="4295891"/>
            <a:ext cx="1366856" cy="7755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6BA0D89-D869-35D5-51FB-1E9D73721915}"/>
              </a:ext>
            </a:extLst>
          </p:cNvPr>
          <p:cNvSpPr txBox="1"/>
          <p:nvPr/>
        </p:nvSpPr>
        <p:spPr>
          <a:xfrm>
            <a:off x="9859970" y="5473190"/>
            <a:ext cx="174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Server-2</a:t>
            </a:r>
            <a:endParaRPr lang="en-IN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5AE7E2-B88A-A7EC-F1EF-686033E1B6CC}"/>
              </a:ext>
            </a:extLst>
          </p:cNvPr>
          <p:cNvCxnSpPr/>
          <p:nvPr/>
        </p:nvCxnSpPr>
        <p:spPr>
          <a:xfrm>
            <a:off x="2636871" y="1052623"/>
            <a:ext cx="6751678" cy="1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D98D6F-D8BB-B4D6-C8C7-A23762BEF264}"/>
              </a:ext>
            </a:extLst>
          </p:cNvPr>
          <p:cNvCxnSpPr>
            <a:stCxn id="24" idx="3"/>
          </p:cNvCxnSpPr>
          <p:nvPr/>
        </p:nvCxnSpPr>
        <p:spPr>
          <a:xfrm flipV="1">
            <a:off x="2636874" y="1408120"/>
            <a:ext cx="6794205" cy="4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7191B-79E2-2A2D-0974-B4BD892C3310}"/>
              </a:ext>
            </a:extLst>
          </p:cNvPr>
          <p:cNvCxnSpPr>
            <a:stCxn id="26" idx="3"/>
          </p:cNvCxnSpPr>
          <p:nvPr/>
        </p:nvCxnSpPr>
        <p:spPr>
          <a:xfrm flipV="1">
            <a:off x="2636874" y="1597814"/>
            <a:ext cx="6751675" cy="94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6F37CA-5A0A-B519-72A2-07D260F81696}"/>
              </a:ext>
            </a:extLst>
          </p:cNvPr>
          <p:cNvCxnSpPr/>
          <p:nvPr/>
        </p:nvCxnSpPr>
        <p:spPr>
          <a:xfrm>
            <a:off x="2753833" y="3968587"/>
            <a:ext cx="6422065" cy="71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A03B63-8957-434B-3417-B9172721D365}"/>
              </a:ext>
            </a:extLst>
          </p:cNvPr>
          <p:cNvCxnSpPr/>
          <p:nvPr/>
        </p:nvCxnSpPr>
        <p:spPr>
          <a:xfrm>
            <a:off x="2753833" y="4534287"/>
            <a:ext cx="6422065" cy="1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C2518E-E509-55C4-B11F-4CA13B9AD7DA}"/>
              </a:ext>
            </a:extLst>
          </p:cNvPr>
          <p:cNvCxnSpPr>
            <a:stCxn id="30" idx="3"/>
          </p:cNvCxnSpPr>
          <p:nvPr/>
        </p:nvCxnSpPr>
        <p:spPr>
          <a:xfrm flipV="1">
            <a:off x="2636874" y="4765120"/>
            <a:ext cx="6801293" cy="4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F31016-75A2-BA64-8AD1-DDDBEF97FD53}"/>
              </a:ext>
            </a:extLst>
          </p:cNvPr>
          <p:cNvCxnSpPr/>
          <p:nvPr/>
        </p:nvCxnSpPr>
        <p:spPr>
          <a:xfrm flipV="1">
            <a:off x="2753833" y="4765120"/>
            <a:ext cx="6781312" cy="106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960D89-5892-068F-B5D2-BF507226B89B}"/>
              </a:ext>
            </a:extLst>
          </p:cNvPr>
          <p:cNvCxnSpPr/>
          <p:nvPr/>
        </p:nvCxnSpPr>
        <p:spPr>
          <a:xfrm flipV="1">
            <a:off x="2753833" y="4988214"/>
            <a:ext cx="6684334" cy="14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636182" y="56977"/>
            <a:ext cx="1091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Sometimes too many servers required based on the load</a:t>
            </a:r>
            <a:endParaRPr lang="en-IN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C85A1B-95B1-0664-E9B1-FE06FFCCB419}"/>
              </a:ext>
            </a:extLst>
          </p:cNvPr>
          <p:cNvSpPr/>
          <p:nvPr/>
        </p:nvSpPr>
        <p:spPr>
          <a:xfrm>
            <a:off x="2023731" y="163121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411D2-F9CD-F2CD-54A3-7744E7218DBD}"/>
              </a:ext>
            </a:extLst>
          </p:cNvPr>
          <p:cNvSpPr/>
          <p:nvPr/>
        </p:nvSpPr>
        <p:spPr>
          <a:xfrm>
            <a:off x="2023731" y="231597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F5880B-C7A7-94C4-25B4-C62CE4D36742}"/>
              </a:ext>
            </a:extLst>
          </p:cNvPr>
          <p:cNvSpPr/>
          <p:nvPr/>
        </p:nvSpPr>
        <p:spPr>
          <a:xfrm>
            <a:off x="2023731" y="296733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3905E-EB79-50C8-4E88-CB80D127343F}"/>
              </a:ext>
            </a:extLst>
          </p:cNvPr>
          <p:cNvSpPr/>
          <p:nvPr/>
        </p:nvSpPr>
        <p:spPr>
          <a:xfrm>
            <a:off x="2023731" y="361869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8745A5-3475-DCFB-4BBF-B59DC80B894C}"/>
              </a:ext>
            </a:extLst>
          </p:cNvPr>
          <p:cNvSpPr/>
          <p:nvPr/>
        </p:nvSpPr>
        <p:spPr>
          <a:xfrm>
            <a:off x="2023731" y="430345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3D206-D8F1-343A-789C-7E641EF00EBF}"/>
              </a:ext>
            </a:extLst>
          </p:cNvPr>
          <p:cNvSpPr/>
          <p:nvPr/>
        </p:nvSpPr>
        <p:spPr>
          <a:xfrm>
            <a:off x="2023731" y="498821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264C2-F911-0052-C4F0-303E1F9F2231}"/>
              </a:ext>
            </a:extLst>
          </p:cNvPr>
          <p:cNvSpPr/>
          <p:nvPr/>
        </p:nvSpPr>
        <p:spPr>
          <a:xfrm>
            <a:off x="2023729" y="6202320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5FDF21-D8B2-5B0B-1085-54FDFE42CE80}"/>
              </a:ext>
            </a:extLst>
          </p:cNvPr>
          <p:cNvSpPr/>
          <p:nvPr/>
        </p:nvSpPr>
        <p:spPr>
          <a:xfrm>
            <a:off x="2023730" y="5595267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441760-8C1B-A4F7-6C31-5DDB405A3105}"/>
              </a:ext>
            </a:extLst>
          </p:cNvPr>
          <p:cNvSpPr/>
          <p:nvPr/>
        </p:nvSpPr>
        <p:spPr>
          <a:xfrm>
            <a:off x="2023728" y="94645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0D9BA-8167-2D07-FED0-A811B6F7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525" y="659226"/>
            <a:ext cx="900130" cy="6698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390A6B0-54A3-15F9-B13A-A804BA45C3A2}"/>
              </a:ext>
            </a:extLst>
          </p:cNvPr>
          <p:cNvSpPr txBox="1"/>
          <p:nvPr/>
        </p:nvSpPr>
        <p:spPr>
          <a:xfrm>
            <a:off x="10469525" y="1248030"/>
            <a:ext cx="90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  <a:endParaRPr lang="en-IN" sz="20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ED5927F-A0DF-58BB-C84B-EFE17E18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525" y="1589397"/>
            <a:ext cx="900130" cy="66986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A92C6C-0BF6-B82D-9507-02C2E036532C}"/>
              </a:ext>
            </a:extLst>
          </p:cNvPr>
          <p:cNvSpPr txBox="1"/>
          <p:nvPr/>
        </p:nvSpPr>
        <p:spPr>
          <a:xfrm>
            <a:off x="10469525" y="2178201"/>
            <a:ext cx="90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  <a:endParaRPr lang="en-IN" sz="20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B67B9DB-BCED-6502-B48C-A99AB43A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525" y="2519568"/>
            <a:ext cx="900130" cy="66986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0DB6E93-CCDF-7075-B175-E739BBE8BAF0}"/>
              </a:ext>
            </a:extLst>
          </p:cNvPr>
          <p:cNvSpPr txBox="1"/>
          <p:nvPr/>
        </p:nvSpPr>
        <p:spPr>
          <a:xfrm>
            <a:off x="10469525" y="3108372"/>
            <a:ext cx="90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  <a:endParaRPr lang="en-IN" sz="20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2737272-EBC2-380B-96D3-571449B6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525" y="3449739"/>
            <a:ext cx="900130" cy="66986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CF144AC-05EB-F465-BEDE-0CF0252935C2}"/>
              </a:ext>
            </a:extLst>
          </p:cNvPr>
          <p:cNvSpPr txBox="1"/>
          <p:nvPr/>
        </p:nvSpPr>
        <p:spPr>
          <a:xfrm>
            <a:off x="10469525" y="4038543"/>
            <a:ext cx="90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  <a:endParaRPr lang="en-IN" sz="20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D04E25C-A246-9644-A311-287A0C91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525" y="4379910"/>
            <a:ext cx="900130" cy="66986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57F965F-2843-58E7-8618-F5C8E6CBA5D1}"/>
              </a:ext>
            </a:extLst>
          </p:cNvPr>
          <p:cNvSpPr txBox="1"/>
          <p:nvPr/>
        </p:nvSpPr>
        <p:spPr>
          <a:xfrm>
            <a:off x="10469525" y="4968714"/>
            <a:ext cx="90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  <a:endParaRPr lang="en-IN" sz="20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CEC6A86-9075-40C0-C1D4-8326524A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525" y="5310081"/>
            <a:ext cx="900130" cy="66986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AC24575-0313-C586-2543-1FA7216E55D5}"/>
              </a:ext>
            </a:extLst>
          </p:cNvPr>
          <p:cNvSpPr txBox="1"/>
          <p:nvPr/>
        </p:nvSpPr>
        <p:spPr>
          <a:xfrm>
            <a:off x="10469525" y="5898885"/>
            <a:ext cx="90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</a:t>
            </a:r>
            <a:endParaRPr lang="en-IN" sz="2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E05593-0033-7F41-33F4-FEE4A14FD98C}"/>
              </a:ext>
            </a:extLst>
          </p:cNvPr>
          <p:cNvSpPr/>
          <p:nvPr/>
        </p:nvSpPr>
        <p:spPr>
          <a:xfrm>
            <a:off x="4323908" y="3246430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2EB49E-29B2-3150-29BE-9160E0A97252}"/>
              </a:ext>
            </a:extLst>
          </p:cNvPr>
          <p:cNvSpPr/>
          <p:nvPr/>
        </p:nvSpPr>
        <p:spPr>
          <a:xfrm>
            <a:off x="5531346" y="3657937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075FBE-6ADC-7ECC-74D1-507FBFE8DBFA}"/>
              </a:ext>
            </a:extLst>
          </p:cNvPr>
          <p:cNvSpPr/>
          <p:nvPr/>
        </p:nvSpPr>
        <p:spPr>
          <a:xfrm>
            <a:off x="5332872" y="2671280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42F2E8-2EDE-174C-6DB8-E2759D5FA345}"/>
              </a:ext>
            </a:extLst>
          </p:cNvPr>
          <p:cNvSpPr/>
          <p:nvPr/>
        </p:nvSpPr>
        <p:spPr>
          <a:xfrm>
            <a:off x="4937051" y="4319061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7E2315-59F1-4C01-3292-28383CA94CB8}"/>
              </a:ext>
            </a:extLst>
          </p:cNvPr>
          <p:cNvCxnSpPr>
            <a:stCxn id="33" idx="3"/>
            <a:endCxn id="3" idx="1"/>
          </p:cNvCxnSpPr>
          <p:nvPr/>
        </p:nvCxnSpPr>
        <p:spPr>
          <a:xfrm flipV="1">
            <a:off x="2636871" y="994158"/>
            <a:ext cx="7832654" cy="18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77C18B-9FBA-A7F2-130F-5A8AFA4E8679}"/>
              </a:ext>
            </a:extLst>
          </p:cNvPr>
          <p:cNvCxnSpPr>
            <a:stCxn id="24" idx="3"/>
            <a:endCxn id="43" idx="1"/>
          </p:cNvCxnSpPr>
          <p:nvPr/>
        </p:nvCxnSpPr>
        <p:spPr>
          <a:xfrm>
            <a:off x="2636874" y="1862047"/>
            <a:ext cx="7832651" cy="6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1E0B6-68F2-C651-9FB6-E2B681F060F3}"/>
              </a:ext>
            </a:extLst>
          </p:cNvPr>
          <p:cNvCxnSpPr>
            <a:endCxn id="45" idx="1"/>
          </p:cNvCxnSpPr>
          <p:nvPr/>
        </p:nvCxnSpPr>
        <p:spPr>
          <a:xfrm>
            <a:off x="2775098" y="2642017"/>
            <a:ext cx="7694427" cy="21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CABA26-BFC2-CEF7-1BE6-EA53B7DEE09B}"/>
              </a:ext>
            </a:extLst>
          </p:cNvPr>
          <p:cNvCxnSpPr/>
          <p:nvPr/>
        </p:nvCxnSpPr>
        <p:spPr>
          <a:xfrm>
            <a:off x="6144489" y="3073841"/>
            <a:ext cx="4325036" cy="88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825F28-F9D7-3DC6-217C-773F20E71586}"/>
              </a:ext>
            </a:extLst>
          </p:cNvPr>
          <p:cNvCxnSpPr>
            <a:endCxn id="51" idx="1"/>
          </p:cNvCxnSpPr>
          <p:nvPr/>
        </p:nvCxnSpPr>
        <p:spPr>
          <a:xfrm>
            <a:off x="6245987" y="3992869"/>
            <a:ext cx="4223538" cy="72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85A419-27AC-A9F3-A0CC-12123506A01A}"/>
              </a:ext>
            </a:extLst>
          </p:cNvPr>
          <p:cNvCxnSpPr>
            <a:stCxn id="60" idx="3"/>
            <a:endCxn id="41" idx="1"/>
          </p:cNvCxnSpPr>
          <p:nvPr/>
        </p:nvCxnSpPr>
        <p:spPr>
          <a:xfrm flipV="1">
            <a:off x="5550194" y="1448085"/>
            <a:ext cx="4919331" cy="310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E5A7B3-B432-52BB-1245-D3E0EBBF2D08}"/>
              </a:ext>
            </a:extLst>
          </p:cNvPr>
          <p:cNvCxnSpPr/>
          <p:nvPr/>
        </p:nvCxnSpPr>
        <p:spPr>
          <a:xfrm flipV="1">
            <a:off x="2576059" y="5645013"/>
            <a:ext cx="7695556" cy="101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4B4FAD6-CF68-9601-C440-ED1554D0591F}"/>
              </a:ext>
            </a:extLst>
          </p:cNvPr>
          <p:cNvCxnSpPr>
            <a:stCxn id="32" idx="3"/>
            <a:endCxn id="51" idx="1"/>
          </p:cNvCxnSpPr>
          <p:nvPr/>
        </p:nvCxnSpPr>
        <p:spPr>
          <a:xfrm flipV="1">
            <a:off x="2636873" y="4714842"/>
            <a:ext cx="7832652" cy="11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2DD656-A1E9-A54E-C755-5648EA5F42D2}"/>
              </a:ext>
            </a:extLst>
          </p:cNvPr>
          <p:cNvCxnSpPr/>
          <p:nvPr/>
        </p:nvCxnSpPr>
        <p:spPr>
          <a:xfrm flipV="1">
            <a:off x="2775098" y="3135189"/>
            <a:ext cx="7694427" cy="22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414DAA-7772-7B7B-9D19-C3869F6C0495}"/>
              </a:ext>
            </a:extLst>
          </p:cNvPr>
          <p:cNvCxnSpPr>
            <a:stCxn id="29" idx="3"/>
          </p:cNvCxnSpPr>
          <p:nvPr/>
        </p:nvCxnSpPr>
        <p:spPr>
          <a:xfrm flipV="1">
            <a:off x="2636874" y="2114495"/>
            <a:ext cx="7893465" cy="241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78601F-E6AA-49B6-4F1F-511F39346EE0}"/>
              </a:ext>
            </a:extLst>
          </p:cNvPr>
          <p:cNvCxnSpPr/>
          <p:nvPr/>
        </p:nvCxnSpPr>
        <p:spPr>
          <a:xfrm>
            <a:off x="2775098" y="3227793"/>
            <a:ext cx="7694427" cy="4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9B91332-BC6C-EA59-756D-BF4395BB81FF}"/>
              </a:ext>
            </a:extLst>
          </p:cNvPr>
          <p:cNvCxnSpPr>
            <a:stCxn id="55" idx="3"/>
          </p:cNvCxnSpPr>
          <p:nvPr/>
        </p:nvCxnSpPr>
        <p:spPr>
          <a:xfrm>
            <a:off x="4937051" y="3477263"/>
            <a:ext cx="5532474" cy="98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331E6-B82F-7AC9-3888-616AEE34D750}"/>
              </a:ext>
            </a:extLst>
          </p:cNvPr>
          <p:cNvSpPr txBox="1"/>
          <p:nvPr/>
        </p:nvSpPr>
        <p:spPr>
          <a:xfrm>
            <a:off x="636182" y="56977"/>
            <a:ext cx="1091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sometimes too few servers too few servers required based on load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213D2-CD55-E525-7487-573E5B7C5523}"/>
              </a:ext>
            </a:extLst>
          </p:cNvPr>
          <p:cNvSpPr/>
          <p:nvPr/>
        </p:nvSpPr>
        <p:spPr>
          <a:xfrm>
            <a:off x="9583521" y="641814"/>
            <a:ext cx="2016506" cy="1481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D90FF0-37E8-29DD-DC53-7ABB521B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346" y="971422"/>
            <a:ext cx="1366856" cy="7755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7CC45F-1789-A91A-5896-6A914158249C}"/>
              </a:ext>
            </a:extLst>
          </p:cNvPr>
          <p:cNvSpPr txBox="1"/>
          <p:nvPr/>
        </p:nvSpPr>
        <p:spPr>
          <a:xfrm>
            <a:off x="9859970" y="2146417"/>
            <a:ext cx="174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Server-1</a:t>
            </a:r>
            <a:endParaRPr lang="en-IN" sz="3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C85A1B-95B1-0664-E9B1-FE06FFCCB419}"/>
              </a:ext>
            </a:extLst>
          </p:cNvPr>
          <p:cNvSpPr/>
          <p:nvPr/>
        </p:nvSpPr>
        <p:spPr>
          <a:xfrm>
            <a:off x="2023731" y="163121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411D2-F9CD-F2CD-54A3-7744E7218DBD}"/>
              </a:ext>
            </a:extLst>
          </p:cNvPr>
          <p:cNvSpPr/>
          <p:nvPr/>
        </p:nvSpPr>
        <p:spPr>
          <a:xfrm>
            <a:off x="2023731" y="231597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F5880B-C7A7-94C4-25B4-C62CE4D36742}"/>
              </a:ext>
            </a:extLst>
          </p:cNvPr>
          <p:cNvSpPr/>
          <p:nvPr/>
        </p:nvSpPr>
        <p:spPr>
          <a:xfrm>
            <a:off x="2023731" y="296733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3905E-EB79-50C8-4E88-CB80D127343F}"/>
              </a:ext>
            </a:extLst>
          </p:cNvPr>
          <p:cNvSpPr/>
          <p:nvPr/>
        </p:nvSpPr>
        <p:spPr>
          <a:xfrm>
            <a:off x="2023731" y="361869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8745A5-3475-DCFB-4BBF-B59DC80B894C}"/>
              </a:ext>
            </a:extLst>
          </p:cNvPr>
          <p:cNvSpPr/>
          <p:nvPr/>
        </p:nvSpPr>
        <p:spPr>
          <a:xfrm>
            <a:off x="2023731" y="430345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3D206-D8F1-343A-789C-7E641EF00EBF}"/>
              </a:ext>
            </a:extLst>
          </p:cNvPr>
          <p:cNvSpPr/>
          <p:nvPr/>
        </p:nvSpPr>
        <p:spPr>
          <a:xfrm>
            <a:off x="2023731" y="498821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264C2-F911-0052-C4F0-303E1F9F2231}"/>
              </a:ext>
            </a:extLst>
          </p:cNvPr>
          <p:cNvSpPr/>
          <p:nvPr/>
        </p:nvSpPr>
        <p:spPr>
          <a:xfrm>
            <a:off x="2023729" y="6202320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5FDF21-D8B2-5B0B-1085-54FDFE42CE80}"/>
              </a:ext>
            </a:extLst>
          </p:cNvPr>
          <p:cNvSpPr/>
          <p:nvPr/>
        </p:nvSpPr>
        <p:spPr>
          <a:xfrm>
            <a:off x="2023730" y="5595267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441760-8C1B-A4F7-6C31-5DDB405A3105}"/>
              </a:ext>
            </a:extLst>
          </p:cNvPr>
          <p:cNvSpPr/>
          <p:nvPr/>
        </p:nvSpPr>
        <p:spPr>
          <a:xfrm>
            <a:off x="2023728" y="946454"/>
            <a:ext cx="613143" cy="46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706F0B-AC54-0F56-D555-46CFDC3A300D}"/>
              </a:ext>
            </a:extLst>
          </p:cNvPr>
          <p:cNvCxnSpPr>
            <a:cxnSpLocks/>
          </p:cNvCxnSpPr>
          <p:nvPr/>
        </p:nvCxnSpPr>
        <p:spPr>
          <a:xfrm flipV="1">
            <a:off x="2636871" y="1597814"/>
            <a:ext cx="6898274" cy="175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68B60C-268F-CBAA-FD9D-A671C9712FCE}"/>
              </a:ext>
            </a:extLst>
          </p:cNvPr>
          <p:cNvSpPr/>
          <p:nvPr/>
        </p:nvSpPr>
        <p:spPr>
          <a:xfrm>
            <a:off x="9652104" y="2721282"/>
            <a:ext cx="2016506" cy="1481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4F21D1C-8A15-070A-84AC-AAB443BE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31" y="3048586"/>
            <a:ext cx="1366856" cy="7755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6BA0D89-D869-35D5-51FB-1E9D73721915}"/>
              </a:ext>
            </a:extLst>
          </p:cNvPr>
          <p:cNvSpPr txBox="1"/>
          <p:nvPr/>
        </p:nvSpPr>
        <p:spPr>
          <a:xfrm>
            <a:off x="9922614" y="4139549"/>
            <a:ext cx="1745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Server-2</a:t>
            </a:r>
            <a:endParaRPr lang="en-IN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5AE7E2-B88A-A7EC-F1EF-686033E1B6CC}"/>
              </a:ext>
            </a:extLst>
          </p:cNvPr>
          <p:cNvCxnSpPr/>
          <p:nvPr/>
        </p:nvCxnSpPr>
        <p:spPr>
          <a:xfrm>
            <a:off x="2636871" y="1052623"/>
            <a:ext cx="6751678" cy="12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D98D6F-D8BB-B4D6-C8C7-A23762BEF264}"/>
              </a:ext>
            </a:extLst>
          </p:cNvPr>
          <p:cNvCxnSpPr>
            <a:stCxn id="24" idx="3"/>
          </p:cNvCxnSpPr>
          <p:nvPr/>
        </p:nvCxnSpPr>
        <p:spPr>
          <a:xfrm flipV="1">
            <a:off x="2636874" y="1408120"/>
            <a:ext cx="6794205" cy="4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37191B-79E2-2A2D-0974-B4BD892C3310}"/>
              </a:ext>
            </a:extLst>
          </p:cNvPr>
          <p:cNvCxnSpPr>
            <a:stCxn id="26" idx="3"/>
          </p:cNvCxnSpPr>
          <p:nvPr/>
        </p:nvCxnSpPr>
        <p:spPr>
          <a:xfrm flipV="1">
            <a:off x="2636874" y="1597814"/>
            <a:ext cx="6751675" cy="94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6F37CA-5A0A-B519-72A2-07D260F81696}"/>
              </a:ext>
            </a:extLst>
          </p:cNvPr>
          <p:cNvCxnSpPr>
            <a:cxnSpLocks/>
          </p:cNvCxnSpPr>
          <p:nvPr/>
        </p:nvCxnSpPr>
        <p:spPr>
          <a:xfrm flipV="1">
            <a:off x="2753833" y="3348674"/>
            <a:ext cx="6781312" cy="61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A03B63-8957-434B-3417-B9172721D365}"/>
              </a:ext>
            </a:extLst>
          </p:cNvPr>
          <p:cNvCxnSpPr>
            <a:cxnSpLocks/>
          </p:cNvCxnSpPr>
          <p:nvPr/>
        </p:nvCxnSpPr>
        <p:spPr>
          <a:xfrm flipV="1">
            <a:off x="2753833" y="3618694"/>
            <a:ext cx="6829688" cy="91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C2518E-E509-55C4-B11F-4CA13B9AD7DA}"/>
              </a:ext>
            </a:extLst>
          </p:cNvPr>
          <p:cNvCxnSpPr>
            <a:stCxn id="30" idx="3"/>
          </p:cNvCxnSpPr>
          <p:nvPr/>
        </p:nvCxnSpPr>
        <p:spPr>
          <a:xfrm flipV="1">
            <a:off x="2636874" y="4765120"/>
            <a:ext cx="6801293" cy="45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F31016-75A2-BA64-8AD1-DDDBEF97FD53}"/>
              </a:ext>
            </a:extLst>
          </p:cNvPr>
          <p:cNvCxnSpPr/>
          <p:nvPr/>
        </p:nvCxnSpPr>
        <p:spPr>
          <a:xfrm flipV="1">
            <a:off x="2753833" y="4765120"/>
            <a:ext cx="6781312" cy="106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D960D89-5892-068F-B5D2-BF507226B89B}"/>
              </a:ext>
            </a:extLst>
          </p:cNvPr>
          <p:cNvCxnSpPr/>
          <p:nvPr/>
        </p:nvCxnSpPr>
        <p:spPr>
          <a:xfrm flipV="1">
            <a:off x="2753833" y="4988214"/>
            <a:ext cx="6684334" cy="14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C64211D-A0E9-AEFB-A60E-DF79F39D04E3}"/>
              </a:ext>
            </a:extLst>
          </p:cNvPr>
          <p:cNvSpPr/>
          <p:nvPr/>
        </p:nvSpPr>
        <p:spPr>
          <a:xfrm>
            <a:off x="9652104" y="4679691"/>
            <a:ext cx="2016506" cy="1481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DB6FAB1-3812-5E8D-50BE-DDE761EA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31" y="5006995"/>
            <a:ext cx="1366856" cy="77556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A2FE0DE-672B-90A0-E1EC-299DCFC6B5BA}"/>
              </a:ext>
            </a:extLst>
          </p:cNvPr>
          <p:cNvSpPr txBox="1"/>
          <p:nvPr/>
        </p:nvSpPr>
        <p:spPr>
          <a:xfrm>
            <a:off x="9928553" y="6184294"/>
            <a:ext cx="1740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Server-3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395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980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charter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THATIKONDA</dc:creator>
  <cp:lastModifiedBy>RAVI THATIKONDA</cp:lastModifiedBy>
  <cp:revision>195</cp:revision>
  <dcterms:created xsi:type="dcterms:W3CDTF">2022-05-16T15:24:18Z</dcterms:created>
  <dcterms:modified xsi:type="dcterms:W3CDTF">2022-05-16T17:49:07Z</dcterms:modified>
</cp:coreProperties>
</file>