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3" r:id="rId3"/>
    <p:sldId id="265" r:id="rId4"/>
    <p:sldId id="260" r:id="rId5"/>
    <p:sldId id="266" r:id="rId6"/>
    <p:sldId id="267" r:id="rId7"/>
    <p:sldId id="268" r:id="rId8"/>
    <p:sldId id="259" r:id="rId9"/>
    <p:sldId id="269" r:id="rId10"/>
    <p:sldId id="270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2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75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6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127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671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432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28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056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35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98F347-8E6F-4039-8E78-A9441112BAD7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3F58E3-9DF5-4018-A55E-162A77CBCF87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0E1E-E564-C195-EC3D-8C1CF60197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4703" y="4319264"/>
            <a:ext cx="10058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IoT- From the Microcontroller to the Cloud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Pooya Aliyarzadeh</a:t>
            </a:r>
            <a:br>
              <a:rPr lang="en-US" sz="4400" dirty="0"/>
            </a:br>
            <a:r>
              <a:rPr lang="en-US" sz="4400" dirty="0" err="1"/>
              <a:t>Summersemester</a:t>
            </a:r>
            <a:r>
              <a:rPr lang="en-US" sz="4400" dirty="0"/>
              <a:t> 2023</a:t>
            </a:r>
            <a:br>
              <a:rPr lang="en-US" sz="4400" dirty="0"/>
            </a:br>
            <a:endParaRPr lang="en-DE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B9E4D-A0B8-1CCB-549A-E254007C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52" y="78762"/>
            <a:ext cx="3172287" cy="13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6530-2D2F-3D35-15B5-FEFC012B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 and data receiver on AWS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9158-3F1A-3106-6F32-F8D18F67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mosquitto</a:t>
            </a:r>
            <a:r>
              <a:rPr lang="en-US" dirty="0"/>
              <a:t> to setup the broker on the EC2 Instance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an EC2 instance </a:t>
            </a:r>
            <a:r>
              <a:rPr kumimoji="0" lang="en-US" altLang="en-DE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will be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used to run the command and subscribe to the Broker running on the other EC2 instance.</a:t>
            </a:r>
            <a:r>
              <a:rPr kumimoji="0" lang="en-DE" altLang="en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5911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329-8295-CAA7-43DE-4452682EE9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3678" y="-467265"/>
            <a:ext cx="10058400" cy="1449387"/>
          </a:xfrm>
        </p:spPr>
        <p:txBody>
          <a:bodyPr/>
          <a:lstStyle/>
          <a:p>
            <a:r>
              <a:rPr lang="en-US" dirty="0"/>
              <a:t>Project Architecture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1D54EA-51FD-121C-D2B2-7C8B691817A5}"/>
              </a:ext>
            </a:extLst>
          </p:cNvPr>
          <p:cNvSpPr/>
          <p:nvPr/>
        </p:nvSpPr>
        <p:spPr>
          <a:xfrm>
            <a:off x="494531" y="1233997"/>
            <a:ext cx="3950563" cy="39754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FB365-9BE1-7E05-F05A-E5085A8F8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9" y="2376670"/>
            <a:ext cx="5238750" cy="34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4E1296-AD56-4C57-D9DB-34761A2FD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7" y="157973"/>
            <a:ext cx="2424998" cy="2274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A66C18-5214-A827-F516-C8A0D30525C8}"/>
              </a:ext>
            </a:extLst>
          </p:cNvPr>
          <p:cNvSpPr txBox="1"/>
          <p:nvPr/>
        </p:nvSpPr>
        <p:spPr>
          <a:xfrm>
            <a:off x="5440902" y="827651"/>
            <a:ext cx="15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script 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2E949-C73B-FDBD-A826-7BC074BBE0C9}"/>
              </a:ext>
            </a:extLst>
          </p:cNvPr>
          <p:cNvSpPr txBox="1"/>
          <p:nvPr/>
        </p:nvSpPr>
        <p:spPr>
          <a:xfrm>
            <a:off x="6037926" y="1227435"/>
            <a:ext cx="196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Route MQTT Packages to AWS </a:t>
            </a:r>
            <a:endParaRPr lang="en-DE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C89AE5-98A0-F148-5EE5-7729772EDE82}"/>
              </a:ext>
            </a:extLst>
          </p:cNvPr>
          <p:cNvSpPr/>
          <p:nvPr/>
        </p:nvSpPr>
        <p:spPr>
          <a:xfrm>
            <a:off x="9565320" y="2947386"/>
            <a:ext cx="1363092" cy="1367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032CD1-8031-9594-0FBE-703C1010FD24}"/>
              </a:ext>
            </a:extLst>
          </p:cNvPr>
          <p:cNvSpPr/>
          <p:nvPr/>
        </p:nvSpPr>
        <p:spPr>
          <a:xfrm>
            <a:off x="7641598" y="3998227"/>
            <a:ext cx="1363092" cy="1367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4CCBB-DB12-B25E-949F-7436E47BCD8C}"/>
              </a:ext>
            </a:extLst>
          </p:cNvPr>
          <p:cNvSpPr txBox="1"/>
          <p:nvPr/>
        </p:nvSpPr>
        <p:spPr>
          <a:xfrm flipH="1">
            <a:off x="9873300" y="3446301"/>
            <a:ext cx="12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Broker</a:t>
            </a:r>
            <a:endParaRPr lang="en-DE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6F062-847B-76FC-E1D9-92348671EA65}"/>
              </a:ext>
            </a:extLst>
          </p:cNvPr>
          <p:cNvSpPr txBox="1"/>
          <p:nvPr/>
        </p:nvSpPr>
        <p:spPr>
          <a:xfrm flipH="1">
            <a:off x="7794828" y="4303458"/>
            <a:ext cx="1209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Subscribe to AWS EC2- instance 1</a:t>
            </a:r>
            <a:endParaRPr lang="en-DE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79597-327D-D826-195D-4CB66AF4164A}"/>
              </a:ext>
            </a:extLst>
          </p:cNvPr>
          <p:cNvSpPr txBox="1"/>
          <p:nvPr/>
        </p:nvSpPr>
        <p:spPr>
          <a:xfrm flipH="1">
            <a:off x="9565320" y="2670387"/>
            <a:ext cx="18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AWS EC2-Instance1</a:t>
            </a:r>
            <a:endParaRPr lang="en-DE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FD748-5AA8-BE5B-7581-0F95132A373A}"/>
              </a:ext>
            </a:extLst>
          </p:cNvPr>
          <p:cNvSpPr txBox="1"/>
          <p:nvPr/>
        </p:nvSpPr>
        <p:spPr>
          <a:xfrm flipH="1">
            <a:off x="7762677" y="5344907"/>
            <a:ext cx="18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AWS EC2-Instance2</a:t>
            </a:r>
            <a:endParaRPr lang="en-DE" sz="12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6675179-A084-CE78-4EF5-CBCBDEEF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92" y="5707687"/>
            <a:ext cx="1331651" cy="631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A2ABF074-F447-8FB5-C4E6-206FBF99AFF4}"/>
              </a:ext>
            </a:extLst>
          </p:cNvPr>
          <p:cNvSpPr/>
          <p:nvPr/>
        </p:nvSpPr>
        <p:spPr>
          <a:xfrm rot="1762909">
            <a:off x="7316689" y="2219618"/>
            <a:ext cx="1781811" cy="31064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FEE1529-C6E7-C6F7-D7B7-0C2595943FC7}"/>
              </a:ext>
            </a:extLst>
          </p:cNvPr>
          <p:cNvSpPr/>
          <p:nvPr/>
        </p:nvSpPr>
        <p:spPr>
          <a:xfrm rot="8845022">
            <a:off x="8898458" y="4045616"/>
            <a:ext cx="805008" cy="30523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DEDDDA00-BEC2-B2F1-BF4C-505E7A8CB98B}"/>
              </a:ext>
            </a:extLst>
          </p:cNvPr>
          <p:cNvSpPr/>
          <p:nvPr/>
        </p:nvSpPr>
        <p:spPr>
          <a:xfrm>
            <a:off x="3542337" y="2699255"/>
            <a:ext cx="1177990" cy="113634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E6E9C5-3077-28F9-9681-2EEBAF464419}"/>
              </a:ext>
            </a:extLst>
          </p:cNvPr>
          <p:cNvSpPr txBox="1"/>
          <p:nvPr/>
        </p:nvSpPr>
        <p:spPr>
          <a:xfrm flipH="1">
            <a:off x="3523853" y="3007304"/>
            <a:ext cx="19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Border-Router</a:t>
            </a:r>
            <a:endParaRPr lang="en-DE" sz="1400" b="1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7675D34D-4CA8-4C05-AEAC-94D3367FC3E2}"/>
              </a:ext>
            </a:extLst>
          </p:cNvPr>
          <p:cNvSpPr/>
          <p:nvPr/>
        </p:nvSpPr>
        <p:spPr>
          <a:xfrm rot="13819736">
            <a:off x="5116351" y="1697323"/>
            <a:ext cx="448142" cy="14710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F2093A-A0BD-22C5-9BBF-6BEF8770EBE7}"/>
              </a:ext>
            </a:extLst>
          </p:cNvPr>
          <p:cNvSpPr/>
          <p:nvPr/>
        </p:nvSpPr>
        <p:spPr>
          <a:xfrm>
            <a:off x="1490340" y="1844763"/>
            <a:ext cx="1760424" cy="825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MQTT-SN/MQTT Broker</a:t>
            </a:r>
            <a:endParaRPr lang="en-DE" sz="1600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B078F2B-40A7-F460-C3AE-8D42CCC3AECB}"/>
              </a:ext>
            </a:extLst>
          </p:cNvPr>
          <p:cNvSpPr/>
          <p:nvPr/>
        </p:nvSpPr>
        <p:spPr>
          <a:xfrm>
            <a:off x="1490340" y="3648260"/>
            <a:ext cx="1760424" cy="825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Send data via MQTT-SN</a:t>
            </a:r>
            <a:endParaRPr lang="en-DE" sz="1600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FF4880C-AD6B-D537-AE70-FBF0A0852C70}"/>
              </a:ext>
            </a:extLst>
          </p:cNvPr>
          <p:cNvSpPr/>
          <p:nvPr/>
        </p:nvSpPr>
        <p:spPr>
          <a:xfrm rot="10800000">
            <a:off x="2215660" y="2670387"/>
            <a:ext cx="299755" cy="9605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3B70DBC-59A1-59BA-FA15-DA09D1124BF9}"/>
              </a:ext>
            </a:extLst>
          </p:cNvPr>
          <p:cNvSpPr/>
          <p:nvPr/>
        </p:nvSpPr>
        <p:spPr>
          <a:xfrm rot="1980997">
            <a:off x="3229683" y="2339818"/>
            <a:ext cx="731684" cy="3142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20F5E5-0A40-3907-0CFF-DA1AA0A1D6DB}"/>
              </a:ext>
            </a:extLst>
          </p:cNvPr>
          <p:cNvSpPr txBox="1"/>
          <p:nvPr/>
        </p:nvSpPr>
        <p:spPr>
          <a:xfrm rot="1873123">
            <a:off x="3142635" y="2600447"/>
            <a:ext cx="1734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MQTT</a:t>
            </a:r>
            <a:endParaRPr lang="en-DE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F8B518-8A6B-60AE-BB75-6F6AF1D05AA2}"/>
              </a:ext>
            </a:extLst>
          </p:cNvPr>
          <p:cNvSpPr txBox="1"/>
          <p:nvPr/>
        </p:nvSpPr>
        <p:spPr>
          <a:xfrm flipH="1">
            <a:off x="1543983" y="3092042"/>
            <a:ext cx="285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MQTT-SN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58216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F07D75-B48B-D805-6CBE-FEB2AC98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34" y="763479"/>
            <a:ext cx="5670444" cy="49243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F7754-C497-57B9-5210-9B31E97E3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88" y="4234649"/>
            <a:ext cx="1516435" cy="816018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AE21331-76B4-5760-73B0-7B91EFA688C7}"/>
              </a:ext>
            </a:extLst>
          </p:cNvPr>
          <p:cNvSpPr/>
          <p:nvPr/>
        </p:nvSpPr>
        <p:spPr>
          <a:xfrm rot="1323156">
            <a:off x="8146300" y="807068"/>
            <a:ext cx="2484908" cy="183090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BF642-CD57-8E24-CAA9-8CEE40258DE2}"/>
              </a:ext>
            </a:extLst>
          </p:cNvPr>
          <p:cNvSpPr txBox="1"/>
          <p:nvPr/>
        </p:nvSpPr>
        <p:spPr>
          <a:xfrm>
            <a:off x="8589554" y="1491686"/>
            <a:ext cx="259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Questions?!</a:t>
            </a:r>
            <a:endParaRPr 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188040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6EC380-6542-95A7-D2E8-D242DAD0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9D364-0EB4-368C-17C2-F8CAFA45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Border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RSMB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IoT Device driver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S.A.U.L Driver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script as a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Broker and data receiver on AWS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083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BEBF-FD54-2EB9-83D7-0CEE549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58EF-2F28-53BA-E01C-45DE061F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project was to create an application which runs on a microcontroller and sends dynamic sensor data over the internet to a cloud service provided by Amazon Web Services (AWS).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use nrf52840 dk as the main board and RIOT as the operating system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BEBF-FD54-2EB9-83D7-0CEE549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58EF-2F28-53BA-E01C-45DE061F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MQTT-SN and MQTT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board communicates over the 6Lo network (PAN) there needs to be a conversion to IPv6 in order to make the node accessible from the internet as well as to make </a:t>
            </a:r>
            <a:r>
              <a:rPr lang="en-US" dirty="0" err="1"/>
              <a:t>the“outside</a:t>
            </a:r>
            <a:r>
              <a:rPr lang="en-US" dirty="0"/>
              <a:t> world” accessible for the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fact MQTT-SN is a variation of the standard MQTT protocol and specific to sensor networks. It is specifically designed for sensors that work wirelessly and the main differences from MQTT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Limited payload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implemented in a way that uses UDP instead of TCP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5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328-FA16-F116-943B-20848215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43B2-0A9A-34C2-3B40-A727CC82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border-router is responsible to route messages between the 6Lo network and 'normal' IPv6 networks. </a:t>
            </a:r>
          </a:p>
          <a:p>
            <a:r>
              <a:rPr lang="en-US" dirty="0"/>
              <a:t>Usage of </a:t>
            </a:r>
            <a:r>
              <a:rPr lang="en-US" dirty="0" err="1"/>
              <a:t>Gnrc_border_router</a:t>
            </a:r>
            <a:r>
              <a:rPr lang="en-US" dirty="0"/>
              <a:t> example on nrf52840 Dongle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4F894-7782-953D-6DFC-7466BB50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74" y="3616679"/>
            <a:ext cx="3257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7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328-FA16-F116-943B-20848215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Really Small Message Broker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43B2-0A9A-34C2-3B40-A727CC82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Broker of choice for MQTT-SN in the RIOT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emcute_mqttsn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tutorial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translate from MQTT-SN to MQTT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0033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328-FA16-F116-943B-20848215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IoT-Device driver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43B2-0A9A-34C2-3B40-A727CC82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The application uses a SAUL-driver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It can than be fetched from the registry in the main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programm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 and the read function can be called to get the generated data.</a:t>
            </a:r>
          </a:p>
        </p:txBody>
      </p:sp>
    </p:spTree>
    <p:extLst>
      <p:ext uri="{BB962C8B-B14F-4D97-AF65-F5344CB8AC3E}">
        <p14:creationId xmlns:p14="http://schemas.microsoft.com/office/powerpoint/2010/main" val="244995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73F-25BD-8C3C-9320-7257B4EE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899629" cy="1450757"/>
          </a:xfrm>
        </p:spPr>
        <p:txBody>
          <a:bodyPr>
            <a:normAutofit/>
          </a:bodyPr>
          <a:lstStyle/>
          <a:p>
            <a:r>
              <a:rPr lang="es-ES" sz="4400" dirty="0"/>
              <a:t>[S]</a:t>
            </a:r>
            <a:r>
              <a:rPr lang="es-ES" sz="4400" dirty="0" err="1"/>
              <a:t>ensor</a:t>
            </a:r>
            <a:r>
              <a:rPr lang="es-ES" sz="4400" dirty="0"/>
              <a:t> [A]</a:t>
            </a:r>
            <a:r>
              <a:rPr lang="es-ES" sz="4400" dirty="0" err="1"/>
              <a:t>ctuator</a:t>
            </a:r>
            <a:r>
              <a:rPr lang="es-ES" sz="4400" dirty="0"/>
              <a:t> [U]</a:t>
            </a:r>
            <a:r>
              <a:rPr lang="es-ES" sz="4400" dirty="0" err="1"/>
              <a:t>ber</a:t>
            </a:r>
            <a:r>
              <a:rPr lang="es-ES" sz="4400" dirty="0"/>
              <a:t> [L]ayer and </a:t>
            </a:r>
            <a:r>
              <a:rPr lang="es-ES" sz="4400" dirty="0" err="1"/>
              <a:t>the</a:t>
            </a:r>
            <a:r>
              <a:rPr lang="es-ES" sz="4400" dirty="0"/>
              <a:t> </a:t>
            </a:r>
            <a:r>
              <a:rPr lang="en-US" sz="4400" dirty="0"/>
              <a:t>Driver</a:t>
            </a:r>
            <a:endParaRPr lang="en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C3FD-1F99-CEA2-6DFC-FD4ABED9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SAUL is a generic actuator/sensor interface in RIOT.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purpose is to enable unified interaction with a wide range of sensors and actuators through a set of defined access functions and a common data 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device driver implementing this interface has to expose a set of predefined functions and it has to register itself to the central SAUL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SAUL-driver generates data that starts at 0 and counts up to 9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iterativly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, every second. The driver needs to be initialized and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and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 registered in the SAUL registry.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34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0C28-3FC4-B4F1-1090-F3CE6AD6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 as a bridge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B0B8-AC62-45CF-13B2-92F9F48E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send the MQTT messages from the driver over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rsmb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to AWS-Broker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The script subscribes to the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rsmb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and then publishes the message that was received to the AWS-Broker</a:t>
            </a:r>
            <a:r>
              <a:rPr kumimoji="0" lang="en-DE" altLang="en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DE" altLang="en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28726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487</TotalTime>
  <Words>504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Retrospect</vt:lpstr>
      <vt:lpstr>IoT- From the Microcontroller to the Cloud   Pooya Aliyarzadeh Summersemester 2023 </vt:lpstr>
      <vt:lpstr>Table of contents</vt:lpstr>
      <vt:lpstr>Objective</vt:lpstr>
      <vt:lpstr>Challenges</vt:lpstr>
      <vt:lpstr>Border Router</vt:lpstr>
      <vt:lpstr>The Really Small Message Broker</vt:lpstr>
      <vt:lpstr>IoT-Device driver application</vt:lpstr>
      <vt:lpstr>[S]ensor [A]ctuator [U]ber [L]ayer and the Driver</vt:lpstr>
      <vt:lpstr>Python script as a bridge</vt:lpstr>
      <vt:lpstr>Broker and data receiver on AWS</vt:lpstr>
      <vt:lpstr>Project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 From the Microcontroller to the Cloud   Frederik Kliemt Pooya Aliyarzadeh Wintersemester 2022-2023</dc:title>
  <dc:creator>Pooya Aliyarzadeh</dc:creator>
  <cp:lastModifiedBy>Pooya Aliyarzadeh</cp:lastModifiedBy>
  <cp:revision>8</cp:revision>
  <dcterms:created xsi:type="dcterms:W3CDTF">2023-02-06T02:17:18Z</dcterms:created>
  <dcterms:modified xsi:type="dcterms:W3CDTF">2023-07-14T12:33:44Z</dcterms:modified>
</cp:coreProperties>
</file>