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2" r:id="rId4"/>
  </p:sldMasterIdLst>
  <p:notesMasterIdLst>
    <p:notesMasterId r:id="rId38"/>
  </p:notesMasterIdLst>
  <p:handoutMasterIdLst>
    <p:handoutMasterId r:id="rId39"/>
  </p:handoutMasterIdLst>
  <p:sldIdLst>
    <p:sldId id="1102" r:id="rId5"/>
    <p:sldId id="1134" r:id="rId6"/>
    <p:sldId id="1131" r:id="rId7"/>
    <p:sldId id="1139" r:id="rId8"/>
    <p:sldId id="1142" r:id="rId9"/>
    <p:sldId id="1140" r:id="rId10"/>
    <p:sldId id="1141" r:id="rId11"/>
    <p:sldId id="1143" r:id="rId12"/>
    <p:sldId id="1144" r:id="rId13"/>
    <p:sldId id="1145" r:id="rId14"/>
    <p:sldId id="1146" r:id="rId15"/>
    <p:sldId id="1147" r:id="rId16"/>
    <p:sldId id="1148" r:id="rId17"/>
    <p:sldId id="1149" r:id="rId18"/>
    <p:sldId id="1150" r:id="rId19"/>
    <p:sldId id="1152" r:id="rId20"/>
    <p:sldId id="1156" r:id="rId21"/>
    <p:sldId id="1157" r:id="rId22"/>
    <p:sldId id="1158" r:id="rId23"/>
    <p:sldId id="1153" r:id="rId24"/>
    <p:sldId id="1159" r:id="rId25"/>
    <p:sldId id="1160" r:id="rId26"/>
    <p:sldId id="1154" r:id="rId27"/>
    <p:sldId id="1161" r:id="rId28"/>
    <p:sldId id="1155" r:id="rId29"/>
    <p:sldId id="1162" r:id="rId30"/>
    <p:sldId id="1151" r:id="rId31"/>
    <p:sldId id="1163" r:id="rId32"/>
    <p:sldId id="1164" r:id="rId33"/>
    <p:sldId id="1165" r:id="rId34"/>
    <p:sldId id="1166" r:id="rId35"/>
    <p:sldId id="1138" r:id="rId36"/>
    <p:sldId id="1137" r:id="rId37"/>
  </p:sldIdLst>
  <p:sldSz cx="12192000" cy="6858000"/>
  <p:notesSz cx="7010400" cy="92964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836" userDrawn="1">
          <p15:clr>
            <a:srgbClr val="A4A3A4"/>
          </p15:clr>
        </p15:guide>
        <p15:guide id="3" pos="3843" userDrawn="1">
          <p15:clr>
            <a:srgbClr val="A4A3A4"/>
          </p15:clr>
        </p15:guide>
        <p15:guide id="4" pos="384"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446A"/>
    <a:srgbClr val="FFFFFF"/>
    <a:srgbClr val="000000"/>
    <a:srgbClr val="E0E0E0"/>
    <a:srgbClr val="888888"/>
    <a:srgbClr val="D9DA56"/>
    <a:srgbClr val="8B8D09"/>
    <a:srgbClr val="C4C6C9"/>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148" autoAdjust="0"/>
    <p:restoredTop sz="81374" autoAdjust="0"/>
  </p:normalViewPr>
  <p:slideViewPr>
    <p:cSldViewPr snapToGrid="0" showGuides="1">
      <p:cViewPr varScale="1">
        <p:scale>
          <a:sx n="84" d="100"/>
          <a:sy n="84" d="100"/>
        </p:scale>
        <p:origin x="1104" y="77"/>
      </p:cViewPr>
      <p:guideLst>
        <p:guide orient="horz" pos="2160"/>
        <p:guide orient="horz" pos="836"/>
        <p:guide pos="3843"/>
        <p:guide pos="384"/>
      </p:guideLst>
    </p:cSldViewPr>
  </p:slideViewPr>
  <p:outlineViewPr>
    <p:cViewPr>
      <p:scale>
        <a:sx n="33" d="100"/>
        <a:sy n="33" d="100"/>
      </p:scale>
      <p:origin x="0" y="-3348"/>
    </p:cViewPr>
  </p:outlineViewPr>
  <p:notesTextViewPr>
    <p:cViewPr>
      <p:scale>
        <a:sx n="3" d="2"/>
        <a:sy n="3" d="2"/>
      </p:scale>
      <p:origin x="0" y="0"/>
    </p:cViewPr>
  </p:notesTextViewPr>
  <p:sorterViewPr>
    <p:cViewPr varScale="1">
      <p:scale>
        <a:sx n="1" d="1"/>
        <a:sy n="1" d="1"/>
      </p:scale>
      <p:origin x="0" y="0"/>
    </p:cViewPr>
  </p:sorterViewPr>
  <p:notesViewPr>
    <p:cSldViewPr snapToGrid="0">
      <p:cViewPr>
        <p:scale>
          <a:sx n="130" d="100"/>
          <a:sy n="130" d="100"/>
        </p:scale>
        <p:origin x="1613" y="-159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144" cy="464205"/>
          </a:xfrm>
          <a:prstGeom prst="rect">
            <a:avLst/>
          </a:prstGeom>
        </p:spPr>
        <p:txBody>
          <a:bodyPr vert="horz" lIns="88181" tIns="44090" rIns="88181" bIns="44090" rtlCol="0"/>
          <a:lstStyle>
            <a:lvl1pPr algn="l">
              <a:defRPr sz="1200"/>
            </a:lvl1pPr>
          </a:lstStyle>
          <a:p>
            <a:endParaRPr lang="en-US"/>
          </a:p>
        </p:txBody>
      </p:sp>
      <p:sp>
        <p:nvSpPr>
          <p:cNvPr id="3" name="Date Placeholder 2"/>
          <p:cNvSpPr>
            <a:spLocks noGrp="1"/>
          </p:cNvSpPr>
          <p:nvPr>
            <p:ph type="dt" sz="quarter" idx="1"/>
          </p:nvPr>
        </p:nvSpPr>
        <p:spPr>
          <a:xfrm>
            <a:off x="3970736" y="1"/>
            <a:ext cx="3038144" cy="464205"/>
          </a:xfrm>
          <a:prstGeom prst="rect">
            <a:avLst/>
          </a:prstGeom>
        </p:spPr>
        <p:txBody>
          <a:bodyPr vert="horz" lIns="88181" tIns="44090" rIns="88181" bIns="44090" rtlCol="0"/>
          <a:lstStyle>
            <a:lvl1pPr algn="r">
              <a:defRPr sz="1200"/>
            </a:lvl1pPr>
          </a:lstStyle>
          <a:p>
            <a:fld id="{3603A3DC-285A-48EF-A6A9-13284B292DDB}" type="datetimeFigureOut">
              <a:rPr lang="en-US" smtClean="0"/>
              <a:pPr/>
              <a:t>10/27/2015</a:t>
            </a:fld>
            <a:endParaRPr lang="en-US"/>
          </a:p>
        </p:txBody>
      </p:sp>
      <p:sp>
        <p:nvSpPr>
          <p:cNvPr id="4" name="Footer Placeholder 3"/>
          <p:cNvSpPr>
            <a:spLocks noGrp="1"/>
          </p:cNvSpPr>
          <p:nvPr>
            <p:ph type="ftr" sz="quarter" idx="2"/>
          </p:nvPr>
        </p:nvSpPr>
        <p:spPr>
          <a:xfrm>
            <a:off x="1" y="8830661"/>
            <a:ext cx="3038144" cy="464205"/>
          </a:xfrm>
          <a:prstGeom prst="rect">
            <a:avLst/>
          </a:prstGeom>
        </p:spPr>
        <p:txBody>
          <a:bodyPr vert="horz" lIns="88181" tIns="44090" rIns="88181" bIns="44090" rtlCol="0" anchor="b"/>
          <a:lstStyle>
            <a:lvl1pPr algn="l">
              <a:defRPr sz="1200"/>
            </a:lvl1pPr>
          </a:lstStyle>
          <a:p>
            <a:endParaRPr lang="en-US"/>
          </a:p>
        </p:txBody>
      </p:sp>
      <p:sp>
        <p:nvSpPr>
          <p:cNvPr id="5" name="Slide Number Placeholder 4"/>
          <p:cNvSpPr>
            <a:spLocks noGrp="1"/>
          </p:cNvSpPr>
          <p:nvPr>
            <p:ph type="sldNum" sz="quarter" idx="3"/>
          </p:nvPr>
        </p:nvSpPr>
        <p:spPr>
          <a:xfrm>
            <a:off x="3970736" y="8830661"/>
            <a:ext cx="3038144" cy="464205"/>
          </a:xfrm>
          <a:prstGeom prst="rect">
            <a:avLst/>
          </a:prstGeom>
        </p:spPr>
        <p:txBody>
          <a:bodyPr vert="horz" lIns="88181" tIns="44090" rIns="88181" bIns="44090"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64569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038144" cy="464205"/>
          </a:xfrm>
          <a:prstGeom prst="rect">
            <a:avLst/>
          </a:prstGeom>
          <a:noFill/>
          <a:ln w="9525">
            <a:noFill/>
            <a:miter lim="800000"/>
            <a:headEnd/>
            <a:tailEnd/>
          </a:ln>
          <a:effectLst/>
        </p:spPr>
        <p:txBody>
          <a:bodyPr vert="horz" wrap="square" lIns="93216" tIns="46608" rIns="93216" bIns="46608" numCol="1" anchor="t" anchorCtr="0" compatLnSpc="1">
            <a:prstTxWarp prst="textNoShape">
              <a:avLst/>
            </a:prstTxWarp>
          </a:bodyPr>
          <a:lstStyle>
            <a:lvl1pPr algn="l" defTabSz="932326">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3970736" y="1"/>
            <a:ext cx="3038144" cy="464205"/>
          </a:xfrm>
          <a:prstGeom prst="rect">
            <a:avLst/>
          </a:prstGeom>
          <a:noFill/>
          <a:ln w="9525">
            <a:noFill/>
            <a:miter lim="800000"/>
            <a:headEnd/>
            <a:tailEnd/>
          </a:ln>
          <a:effectLst/>
        </p:spPr>
        <p:txBody>
          <a:bodyPr vert="horz" wrap="square" lIns="93216" tIns="46608" rIns="93216" bIns="46608" numCol="1" anchor="t" anchorCtr="0" compatLnSpc="1">
            <a:prstTxWarp prst="textNoShape">
              <a:avLst/>
            </a:prstTxWarp>
          </a:bodyPr>
          <a:lstStyle>
            <a:lvl1pPr algn="r" defTabSz="932326">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77925" y="392113"/>
            <a:ext cx="4321175" cy="24320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340197" y="3080704"/>
            <a:ext cx="6338400" cy="5964383"/>
          </a:xfrm>
          <a:prstGeom prst="rect">
            <a:avLst/>
          </a:prstGeom>
          <a:noFill/>
          <a:ln w="9525">
            <a:noFill/>
            <a:miter lim="800000"/>
            <a:headEnd/>
            <a:tailEnd/>
          </a:ln>
          <a:effectLst/>
        </p:spPr>
        <p:txBody>
          <a:bodyPr vert="horz" wrap="square" lIns="93216" tIns="46608" rIns="93216" bIns="46608"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7414" name="Rectangle 6"/>
          <p:cNvSpPr>
            <a:spLocks noGrp="1" noChangeArrowheads="1"/>
          </p:cNvSpPr>
          <p:nvPr>
            <p:ph type="ftr" sz="quarter" idx="4"/>
          </p:nvPr>
        </p:nvSpPr>
        <p:spPr bwMode="auto">
          <a:xfrm>
            <a:off x="1" y="8830661"/>
            <a:ext cx="3038144" cy="464205"/>
          </a:xfrm>
          <a:prstGeom prst="rect">
            <a:avLst/>
          </a:prstGeom>
          <a:noFill/>
          <a:ln w="9525">
            <a:noFill/>
            <a:miter lim="800000"/>
            <a:headEnd/>
            <a:tailEnd/>
          </a:ln>
          <a:effectLst/>
        </p:spPr>
        <p:txBody>
          <a:bodyPr vert="horz" wrap="square" lIns="93216" tIns="46608" rIns="93216" bIns="46608" numCol="1" anchor="b" anchorCtr="0" compatLnSpc="1">
            <a:prstTxWarp prst="textNoShape">
              <a:avLst/>
            </a:prstTxWarp>
          </a:bodyPr>
          <a:lstStyle>
            <a:lvl1pPr algn="l" defTabSz="932326">
              <a:defRPr sz="1200">
                <a:latin typeface="Arial" charset="0"/>
              </a:defRPr>
            </a:lvl1pPr>
          </a:lstStyle>
          <a:p>
            <a:pPr>
              <a:defRPr/>
            </a:pPr>
            <a:endParaRPr lang="en-US"/>
          </a:p>
        </p:txBody>
      </p:sp>
    </p:spTree>
    <p:extLst>
      <p:ext uri="{BB962C8B-B14F-4D97-AF65-F5344CB8AC3E}">
        <p14:creationId xmlns:p14="http://schemas.microsoft.com/office/powerpoint/2010/main" val="2391342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a:t>
            </a:r>
            <a:r>
              <a:rPr lang="en-US" baseline="0" dirty="0" smtClean="0"/>
              <a:t> are numerous classes/child classes implemented here:</a:t>
            </a:r>
          </a:p>
          <a:p>
            <a:pPr marL="628650" lvl="1" indent="-171450">
              <a:buFontTx/>
              <a:buChar char="-"/>
            </a:pPr>
            <a:r>
              <a:rPr lang="en-US" baseline="0" dirty="0" err="1" smtClean="0"/>
              <a:t>tb_lib</a:t>
            </a:r>
            <a:r>
              <a:rPr lang="en-US" baseline="0" dirty="0" smtClean="0"/>
              <a:t> – Floating-Point </a:t>
            </a:r>
            <a:r>
              <a:rPr lang="en-US" baseline="0" dirty="0" err="1" smtClean="0"/>
              <a:t>Testbench</a:t>
            </a:r>
            <a:r>
              <a:rPr lang="en-US" baseline="0" dirty="0" smtClean="0"/>
              <a:t> Library</a:t>
            </a:r>
          </a:p>
          <a:p>
            <a:pPr marL="1085850" lvl="2" indent="-171450">
              <a:buFontTx/>
              <a:buChar char="-"/>
            </a:pPr>
            <a:r>
              <a:rPr lang="en-US" baseline="0" dirty="0" err="1" smtClean="0"/>
              <a:t>tb_lib_fxd</a:t>
            </a:r>
            <a:r>
              <a:rPr lang="en-US" baseline="0" dirty="0" smtClean="0"/>
              <a:t> – Fixed-Point </a:t>
            </a:r>
            <a:r>
              <a:rPr lang="en-US" baseline="0" dirty="0" err="1" smtClean="0"/>
              <a:t>Testbench</a:t>
            </a:r>
            <a:r>
              <a:rPr lang="en-US" baseline="0" dirty="0" smtClean="0"/>
              <a:t> Library (child class of </a:t>
            </a:r>
            <a:r>
              <a:rPr lang="en-US" baseline="0" dirty="0" err="1" smtClean="0"/>
              <a:t>tb_lib</a:t>
            </a:r>
            <a:r>
              <a:rPr lang="en-US" baseline="0" dirty="0" smtClean="0"/>
              <a:t>)</a:t>
            </a:r>
          </a:p>
          <a:p>
            <a:pPr marL="628650" lvl="1" indent="-171450">
              <a:buFontTx/>
              <a:buChar char="-"/>
            </a:pPr>
            <a:r>
              <a:rPr lang="en-US" dirty="0" err="1" smtClean="0"/>
              <a:t>adaptive_filter</a:t>
            </a:r>
            <a:r>
              <a:rPr lang="en-US" dirty="0" smtClean="0"/>
              <a:t> – Floating-Point Adaptive Filter Library</a:t>
            </a:r>
          </a:p>
          <a:p>
            <a:pPr marL="1085850" lvl="2" indent="-171450">
              <a:buFontTx/>
              <a:buChar char="-"/>
            </a:pPr>
            <a:r>
              <a:rPr lang="en-US" dirty="0" err="1" smtClean="0"/>
              <a:t>adaptive_filter_fxd</a:t>
            </a:r>
            <a:r>
              <a:rPr lang="en-US" dirty="0" smtClean="0"/>
              <a:t> – Fixed</a:t>
            </a:r>
            <a:r>
              <a:rPr lang="en-US" baseline="0" dirty="0" smtClean="0"/>
              <a:t>-Point Adaptive Filter Library (child class of </a:t>
            </a:r>
            <a:r>
              <a:rPr lang="en-US" baseline="0" dirty="0" err="1" smtClean="0"/>
              <a:t>adaptive_filter</a:t>
            </a:r>
            <a:r>
              <a:rPr lang="en-US" baseline="0" dirty="0" smtClean="0"/>
              <a:t>)</a:t>
            </a:r>
          </a:p>
          <a:p>
            <a:pPr marL="1543050" lvl="3" indent="-171450">
              <a:buFontTx/>
              <a:buChar char="-"/>
            </a:pPr>
            <a:r>
              <a:rPr lang="en-US" baseline="0" dirty="0" err="1" smtClean="0"/>
              <a:t>lms_filter_fxd</a:t>
            </a:r>
            <a:r>
              <a:rPr lang="en-US" baseline="0" dirty="0" smtClean="0"/>
              <a:t> – Fixed-Point LMS implementation (child class of </a:t>
            </a:r>
            <a:r>
              <a:rPr lang="en-US" baseline="0" dirty="0" err="1" smtClean="0"/>
              <a:t>adaptive_filter_fxd</a:t>
            </a:r>
            <a:r>
              <a:rPr lang="en-US" baseline="0" dirty="0" smtClean="0"/>
              <a:t>)</a:t>
            </a:r>
          </a:p>
          <a:p>
            <a:pPr marL="1543050" marR="0" lvl="3" indent="-171450" algn="l" defTabSz="914400" rtl="0" eaLnBrk="0" fontAlgn="base" latinLnBrk="0" hangingPunct="0">
              <a:lnSpc>
                <a:spcPct val="100000"/>
              </a:lnSpc>
              <a:spcBef>
                <a:spcPct val="30000"/>
              </a:spcBef>
              <a:spcAft>
                <a:spcPct val="0"/>
              </a:spcAft>
              <a:buClrTx/>
              <a:buSzTx/>
              <a:buFontTx/>
              <a:buChar char="-"/>
              <a:tabLst/>
              <a:defRPr/>
            </a:pPr>
            <a:r>
              <a:rPr lang="en-US" baseline="0" dirty="0" err="1" smtClean="0"/>
              <a:t>nlms_filter_fxd</a:t>
            </a:r>
            <a:r>
              <a:rPr lang="en-US" baseline="0" dirty="0" smtClean="0"/>
              <a:t> – Fixed-Point NLMS implementation (child class of </a:t>
            </a:r>
            <a:r>
              <a:rPr lang="en-US" baseline="0" dirty="0" err="1" smtClean="0"/>
              <a:t>adaptive_filter_fxd</a:t>
            </a:r>
            <a:r>
              <a:rPr lang="en-US" baseline="0" dirty="0" smtClean="0"/>
              <a:t>)</a:t>
            </a:r>
          </a:p>
          <a:p>
            <a:pPr marL="1543050" lvl="3" indent="-171450">
              <a:buFontTx/>
              <a:buChar char="-"/>
            </a:pPr>
            <a:r>
              <a:rPr lang="en-US" baseline="0" dirty="0" smtClean="0"/>
              <a:t>…</a:t>
            </a:r>
          </a:p>
          <a:p>
            <a:pPr marL="1085850" lvl="2" indent="-171450">
              <a:buFontTx/>
              <a:buChar char="-"/>
            </a:pPr>
            <a:r>
              <a:rPr lang="en-US" baseline="0" dirty="0" err="1" smtClean="0"/>
              <a:t>lms_filter</a:t>
            </a:r>
            <a:r>
              <a:rPr lang="en-US" baseline="0" dirty="0" smtClean="0"/>
              <a:t> – Floating-Point LMS implementation (child class of </a:t>
            </a:r>
            <a:r>
              <a:rPr lang="en-US" baseline="0" dirty="0" err="1" smtClean="0"/>
              <a:t>adaptive_filter</a:t>
            </a:r>
            <a:r>
              <a:rPr lang="en-US" baseline="0" dirty="0" smtClean="0"/>
              <a:t>)</a:t>
            </a:r>
          </a:p>
          <a:p>
            <a:pPr marL="1085850" marR="0" lvl="2" indent="-171450" algn="l" defTabSz="914400" rtl="0" eaLnBrk="0" fontAlgn="base" latinLnBrk="0" hangingPunct="0">
              <a:lnSpc>
                <a:spcPct val="100000"/>
              </a:lnSpc>
              <a:spcBef>
                <a:spcPct val="30000"/>
              </a:spcBef>
              <a:spcAft>
                <a:spcPct val="0"/>
              </a:spcAft>
              <a:buClrTx/>
              <a:buSzTx/>
              <a:buFontTx/>
              <a:buChar char="-"/>
              <a:tabLst/>
              <a:defRPr/>
            </a:pPr>
            <a:r>
              <a:rPr lang="en-US" baseline="0" dirty="0" err="1" smtClean="0"/>
              <a:t>nlms_filter</a:t>
            </a:r>
            <a:r>
              <a:rPr lang="en-US" baseline="0" dirty="0" smtClean="0"/>
              <a:t> – Floating-Point NLMS implementation (child class of </a:t>
            </a:r>
            <a:r>
              <a:rPr lang="en-US" baseline="0" dirty="0" err="1" smtClean="0"/>
              <a:t>adaptive_filter</a:t>
            </a:r>
            <a:r>
              <a:rPr lang="en-US" baseline="0" dirty="0" smtClean="0"/>
              <a:t>)</a:t>
            </a:r>
          </a:p>
          <a:p>
            <a:pPr marL="1085850" lvl="2" indent="-171450">
              <a:buFontTx/>
              <a:buChar char="-"/>
            </a:pPr>
            <a:r>
              <a:rPr lang="en-US" baseline="0" dirty="0" smtClean="0"/>
              <a:t>…</a:t>
            </a:r>
          </a:p>
          <a:p>
            <a:pPr marL="1543050" lvl="3" indent="-171450">
              <a:buFontTx/>
              <a:buChar char="-"/>
            </a:pPr>
            <a:endParaRPr lang="en-US" dirty="0"/>
          </a:p>
        </p:txBody>
      </p:sp>
    </p:spTree>
    <p:extLst>
      <p:ext uri="{BB962C8B-B14F-4D97-AF65-F5344CB8AC3E}">
        <p14:creationId xmlns:p14="http://schemas.microsoft.com/office/powerpoint/2010/main" val="335717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a:t>
            </a:r>
            <a:r>
              <a:rPr lang="en-US" baseline="0" dirty="0" smtClean="0"/>
              <a:t> goal of Step 2 was to approach the design as an experienced DSP software engineer with zero HLS experience and evaluate the effort required to learn </a:t>
            </a:r>
            <a:r>
              <a:rPr lang="en-US" baseline="0" dirty="0" err="1" smtClean="0"/>
              <a:t>Vivado</a:t>
            </a:r>
            <a:r>
              <a:rPr lang="en-US" baseline="0" dirty="0" smtClean="0"/>
              <a:t> HLS and port/optimize existing code. As such, I and II above used code written as a designer might for a fixed-point DSP processor. III allowed for the evaluation of effort required to make legal, synthesizable HLS code. IV allowed for the evaluation of effort required to optimize code from III for various design goals</a:t>
            </a:r>
          </a:p>
          <a:p>
            <a:pPr marL="171450" indent="-171450">
              <a:buFontTx/>
              <a:buChar char="-"/>
            </a:pPr>
            <a:r>
              <a:rPr lang="en-US" baseline="0" dirty="0" smtClean="0"/>
              <a:t>Time spent in III was the result of the fact that I used dynamic memory allocation and polymorphism for the purpose of creating a more elegant and streamlined design that could be tested easily dynamically without having to re-compile for each test. This was purely an ease-of-test item. To convert this to legal HLS code, I had to change the design to use static allocation of all memories and used #</a:t>
            </a:r>
            <a:r>
              <a:rPr lang="en-US" baseline="0" dirty="0" err="1" smtClean="0"/>
              <a:t>define’s</a:t>
            </a:r>
            <a:r>
              <a:rPr lang="en-US" baseline="0" dirty="0" smtClean="0"/>
              <a:t> to select between various coefficient update equations statically. Now that I know this, if I would have designed this way the beginning then this step would become trivial.</a:t>
            </a:r>
          </a:p>
          <a:p>
            <a:pPr marL="171450" indent="-171450">
              <a:buFontTx/>
              <a:buChar char="-"/>
            </a:pPr>
            <a:r>
              <a:rPr lang="en-US" baseline="0" dirty="0" smtClean="0"/>
              <a:t>As you can see, the majority of the time was spent in conversion from </a:t>
            </a:r>
            <a:r>
              <a:rPr lang="en-US" baseline="0" dirty="0" err="1" smtClean="0"/>
              <a:t>Matlab</a:t>
            </a:r>
            <a:r>
              <a:rPr lang="en-US" baseline="0" dirty="0" smtClean="0"/>
              <a:t> to real-time C++ which would be required for any target device (be it processor or FPGA via HLS)</a:t>
            </a:r>
          </a:p>
          <a:p>
            <a:pPr marL="171450" indent="-171450">
              <a:buFontTx/>
              <a:buChar char="-"/>
            </a:pPr>
            <a:r>
              <a:rPr lang="en-US" baseline="0" dirty="0" smtClean="0"/>
              <a:t>I and II were verified in HLS via C simulation using the test vectors generated by </a:t>
            </a:r>
            <a:r>
              <a:rPr lang="en-US" baseline="0" dirty="0" err="1" smtClean="0"/>
              <a:t>Matlab</a:t>
            </a:r>
            <a:endParaRPr lang="en-US" baseline="0" dirty="0" smtClean="0"/>
          </a:p>
          <a:p>
            <a:pPr marL="171450" indent="-171450">
              <a:buFontTx/>
              <a:buChar char="-"/>
            </a:pPr>
            <a:r>
              <a:rPr lang="en-US" baseline="0" dirty="0" smtClean="0"/>
              <a:t>III and IV verified in HLS via Synthesis</a:t>
            </a:r>
            <a:endParaRPr lang="en-US" dirty="0"/>
          </a:p>
        </p:txBody>
      </p:sp>
    </p:spTree>
    <p:extLst>
      <p:ext uri="{BB962C8B-B14F-4D97-AF65-F5344CB8AC3E}">
        <p14:creationId xmlns:p14="http://schemas.microsoft.com/office/powerpoint/2010/main" val="111666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Tree>
    <p:extLst>
      <p:ext uri="{BB962C8B-B14F-4D97-AF65-F5344CB8AC3E}">
        <p14:creationId xmlns:p14="http://schemas.microsoft.com/office/powerpoint/2010/main" val="405486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smtClean="0"/>
              <a:t>III </a:t>
            </a:r>
            <a:r>
              <a:rPr lang="en-US" baseline="0" dirty="0" smtClean="0"/>
              <a:t>used the test vectors generated by </a:t>
            </a:r>
            <a:r>
              <a:rPr lang="en-US" baseline="0" dirty="0" err="1" smtClean="0"/>
              <a:t>Matlab</a:t>
            </a:r>
            <a:endParaRPr lang="en-US" baseline="0" dirty="0" smtClean="0"/>
          </a:p>
        </p:txBody>
      </p:sp>
    </p:spTree>
    <p:extLst>
      <p:ext uri="{BB962C8B-B14F-4D97-AF65-F5344CB8AC3E}">
        <p14:creationId xmlns:p14="http://schemas.microsoft.com/office/powerpoint/2010/main" val="390718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smtClean="0"/>
          </a:p>
        </p:txBody>
      </p:sp>
    </p:spTree>
    <p:extLst>
      <p:ext uri="{BB962C8B-B14F-4D97-AF65-F5344CB8AC3E}">
        <p14:creationId xmlns:p14="http://schemas.microsoft.com/office/powerpoint/2010/main" val="10786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smtClean="0"/>
          </a:p>
        </p:txBody>
      </p:sp>
    </p:spTree>
    <p:extLst>
      <p:ext uri="{BB962C8B-B14F-4D97-AF65-F5344CB8AC3E}">
        <p14:creationId xmlns:p14="http://schemas.microsoft.com/office/powerpoint/2010/main" val="3840791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smtClean="0"/>
          </a:p>
        </p:txBody>
      </p:sp>
    </p:spTree>
    <p:extLst>
      <p:ext uri="{BB962C8B-B14F-4D97-AF65-F5344CB8AC3E}">
        <p14:creationId xmlns:p14="http://schemas.microsoft.com/office/powerpoint/2010/main" val="3242583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Please see comments in the scripts themselves for more details about each configuration parameter</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While you may change the number of coefficient and data bits, HLS is currently only implemented to use 16 coefficient bits and 16 data bits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The user is responsible to make sure that the various parameters are consistent and make sense across each of the above scripts. For example, if you select NUM_COEFS=16 in </a:t>
            </a:r>
            <a:r>
              <a:rPr lang="en-US" baseline="0" dirty="0" err="1" smtClean="0"/>
              <a:t>tb.m</a:t>
            </a:r>
            <a:r>
              <a:rPr lang="en-US" baseline="0" dirty="0" smtClean="0"/>
              <a:t> and NUM_COEFS=64 in </a:t>
            </a:r>
            <a:r>
              <a:rPr lang="en-US" baseline="0" dirty="0" err="1" smtClean="0"/>
              <a:t>adaptive_filter.h</a:t>
            </a:r>
            <a:r>
              <a:rPr lang="en-US" baseline="0" dirty="0" smtClean="0"/>
              <a:t>, then errors will occur</a:t>
            </a:r>
          </a:p>
        </p:txBody>
      </p:sp>
    </p:spTree>
    <p:extLst>
      <p:ext uri="{BB962C8B-B14F-4D97-AF65-F5344CB8AC3E}">
        <p14:creationId xmlns:p14="http://schemas.microsoft.com/office/powerpoint/2010/main" val="104536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smtClean="0"/>
          </a:p>
        </p:txBody>
      </p:sp>
    </p:spTree>
    <p:extLst>
      <p:ext uri="{BB962C8B-B14F-4D97-AF65-F5344CB8AC3E}">
        <p14:creationId xmlns:p14="http://schemas.microsoft.com/office/powerpoint/2010/main" val="28235593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3" name="Picture 2" descr="642A3B6F-F61A-4C8B-86E2-3677E54A1172"/>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l="10521" t="24362" r="2626" b="13206"/>
          <a:stretch/>
        </p:blipFill>
        <p:spPr bwMode="auto">
          <a:xfrm>
            <a:off x="0" y="0"/>
            <a:ext cx="12192001" cy="4492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userDrawn="1"/>
        </p:nvCxnSpPr>
        <p:spPr bwMode="auto">
          <a:xfrm>
            <a:off x="3950891" y="5031552"/>
            <a:ext cx="0" cy="817289"/>
          </a:xfrm>
          <a:prstGeom prst="line">
            <a:avLst/>
          </a:prstGeom>
          <a:solidFill>
            <a:schemeClr val="tx2"/>
          </a:solidFill>
          <a:ln w="9525" cap="flat" cmpd="sng" algn="ctr">
            <a:solidFill>
              <a:schemeClr val="bg1">
                <a:lumMod val="75000"/>
              </a:schemeClr>
            </a:solidFill>
            <a:prstDash val="solid"/>
            <a:round/>
            <a:headEnd type="none" w="med" len="med"/>
            <a:tailEnd type="none" w="med" len="med"/>
          </a:ln>
          <a:effectLst/>
        </p:spPr>
      </p:cxnSp>
      <p:sp>
        <p:nvSpPr>
          <p:cNvPr id="14" name="Rectangle 13"/>
          <p:cNvSpPr/>
          <p:nvPr userDrawn="1"/>
        </p:nvSpPr>
        <p:spPr bwMode="auto">
          <a:xfrm flipV="1">
            <a:off x="0" y="4476194"/>
            <a:ext cx="12192000" cy="27432"/>
          </a:xfrm>
          <a:prstGeom prst="rect">
            <a:avLst/>
          </a:prstGeom>
          <a:solidFill>
            <a:srgbClr val="C0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 name="Title 1"/>
          <p:cNvSpPr>
            <a:spLocks noGrp="1"/>
          </p:cNvSpPr>
          <p:nvPr>
            <p:ph type="title" hasCustomPrompt="1"/>
          </p:nvPr>
        </p:nvSpPr>
        <p:spPr>
          <a:xfrm>
            <a:off x="4303656" y="5055935"/>
            <a:ext cx="7888344" cy="530352"/>
          </a:xfrm>
        </p:spPr>
        <p:txBody>
          <a:bodyPr/>
          <a:lstStyle>
            <a:lvl1pPr>
              <a:defRPr>
                <a:solidFill>
                  <a:schemeClr val="tx1">
                    <a:lumMod val="75000"/>
                    <a:lumOff val="25000"/>
                  </a:schemeClr>
                </a:solidFill>
              </a:defRPr>
            </a:lvl1pPr>
          </a:lstStyle>
          <a:p>
            <a:r>
              <a:rPr lang="en-US" dirty="0" smtClean="0"/>
              <a:t>Click to edit Master title style</a:t>
            </a:r>
            <a:br>
              <a:rPr lang="en-US" dirty="0" smtClean="0"/>
            </a:b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3733" y="5031553"/>
            <a:ext cx="2554022" cy="817288"/>
          </a:xfrm>
          <a:prstGeom prst="rect">
            <a:avLst/>
          </a:prstGeom>
        </p:spPr>
      </p:pic>
    </p:spTree>
    <p:extLst>
      <p:ext uri="{BB962C8B-B14F-4D97-AF65-F5344CB8AC3E}">
        <p14:creationId xmlns:p14="http://schemas.microsoft.com/office/powerpoint/2010/main" val="25316470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stion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87" y="2297152"/>
            <a:ext cx="12206689" cy="2051824"/>
          </a:xfrm>
          <a:prstGeom prst="rect">
            <a:avLst/>
          </a:prstGeom>
        </p:spPr>
      </p:pic>
      <p:sp>
        <p:nvSpPr>
          <p:cNvPr id="7" name="Rectangle 23"/>
          <p:cNvSpPr>
            <a:spLocks noGrp="1" noChangeArrowheads="1"/>
          </p:cNvSpPr>
          <p:nvPr>
            <p:ph type="sldNum" sz="quarter" idx="10"/>
          </p:nvPr>
        </p:nvSpPr>
        <p:spPr>
          <a:xfrm>
            <a:off x="609600" y="6577014"/>
            <a:ext cx="11176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sp>
        <p:nvSpPr>
          <p:cNvPr id="15" name="Rectangle 14"/>
          <p:cNvSpPr/>
          <p:nvPr userDrawn="1"/>
        </p:nvSpPr>
        <p:spPr bwMode="auto">
          <a:xfrm flipV="1">
            <a:off x="-14688" y="2297152"/>
            <a:ext cx="148504" cy="2051824"/>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Rectangle 3"/>
          <p:cNvSpPr>
            <a:spLocks noChangeAspect="1"/>
          </p:cNvSpPr>
          <p:nvPr userDrawn="1"/>
        </p:nvSpPr>
        <p:spPr bwMode="auto">
          <a:xfrm>
            <a:off x="179" y="1"/>
            <a:ext cx="12191823" cy="323385"/>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Rectangle 11"/>
          <p:cNvSpPr>
            <a:spLocks noGrp="1" noChangeArrowheads="1"/>
          </p:cNvSpPr>
          <p:nvPr>
            <p:ph type="title"/>
          </p:nvPr>
        </p:nvSpPr>
        <p:spPr bwMode="auto">
          <a:xfrm>
            <a:off x="1083732" y="2984736"/>
            <a:ext cx="10498667"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sz="3600">
                <a:solidFill>
                  <a:schemeClr val="bg1"/>
                </a:solidFill>
                <a:effectLst>
                  <a:outerShdw blurRad="38100" dist="38100" dir="2700000" algn="tl">
                    <a:srgbClr val="000000">
                      <a:alpha val="43137"/>
                    </a:srgbClr>
                  </a:outerShdw>
                </a:effectLst>
              </a:defRPr>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1798559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Standar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732" y="1327151"/>
            <a:ext cx="10504063" cy="4268337"/>
          </a:xfrm>
          <a:prstGeom prst="rect">
            <a:avLst/>
          </a:prstGeom>
        </p:spPr>
        <p:txBody>
          <a:bodyPr/>
          <a:lstStyle>
            <a:lvl1pPr marL="290513" indent="-290513"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400" b="0" dirty="0" smtClean="0">
                <a:solidFill>
                  <a:schemeClr val="accent4"/>
                </a:solidFill>
                <a:latin typeface="+mn-lt"/>
                <a:ea typeface="+mn-ea"/>
                <a:cs typeface="+mn-cs"/>
              </a:defRPr>
            </a:lvl1pPr>
            <a:lvl2pPr marL="463550" indent="-174625">
              <a:lnSpc>
                <a:spcPct val="110000"/>
              </a:lnSpc>
              <a:defRPr sz="1800"/>
            </a:lvl2pPr>
            <a:lvl3pPr marL="682625" indent="-173038">
              <a:lnSpc>
                <a:spcPct val="110000"/>
              </a:lnSpc>
              <a:defRPr sz="1600"/>
            </a:lvl3pPr>
            <a:lvl4pPr marL="914400" indent="-173038">
              <a:lnSpc>
                <a:spcPct val="110000"/>
              </a:lnSpc>
              <a:buFont typeface="Arial" pitchFamily="34" charset="0"/>
              <a:buChar char="–"/>
              <a:defRPr sz="1400"/>
            </a:lvl4pPr>
            <a:lvl5pPr marL="1319213" indent="-347663">
              <a:defRPr/>
            </a:lvl5pPr>
          </a:lstStyle>
          <a:p>
            <a:pPr lvl="0"/>
            <a:r>
              <a:rPr lang="en-US" smtClean="0"/>
              <a:t>Click to edit Master text styles</a:t>
            </a:r>
          </a:p>
          <a:p>
            <a:pPr lvl="1"/>
            <a:r>
              <a:rPr lang="en-US" smtClean="0"/>
              <a:t>Second level</a:t>
            </a:r>
          </a:p>
          <a:p>
            <a:pPr lvl="2"/>
            <a:r>
              <a:rPr lang="en-US" smtClean="0"/>
              <a:t>Third level</a:t>
            </a:r>
          </a:p>
        </p:txBody>
      </p:sp>
      <p:sp>
        <p:nvSpPr>
          <p:cNvPr id="4" name="Rectangle 23"/>
          <p:cNvSpPr>
            <a:spLocks noGrp="1" noChangeArrowheads="1"/>
          </p:cNvSpPr>
          <p:nvPr>
            <p:ph type="sldNum" sz="quarter" idx="10"/>
          </p:nvPr>
        </p:nvSpPr>
        <p:spPr>
          <a:xfrm>
            <a:off x="609600" y="6577014"/>
            <a:ext cx="11176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sp>
        <p:nvSpPr>
          <p:cNvPr id="6" name="Rectangle 11"/>
          <p:cNvSpPr>
            <a:spLocks noGrp="1" noChangeArrowheads="1"/>
          </p:cNvSpPr>
          <p:nvPr>
            <p:ph type="title"/>
          </p:nvPr>
        </p:nvSpPr>
        <p:spPr bwMode="auto">
          <a:xfrm>
            <a:off x="1083732" y="209551"/>
            <a:ext cx="10498667"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Tree>
    <p:extLst>
      <p:ext uri="{BB962C8B-B14F-4D97-AF65-F5344CB8AC3E}">
        <p14:creationId xmlns:p14="http://schemas.microsoft.com/office/powerpoint/2010/main" val="34854805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609600" y="6577014"/>
            <a:ext cx="11176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sp>
        <p:nvSpPr>
          <p:cNvPr id="6" name="Rectangle 5"/>
          <p:cNvSpPr/>
          <p:nvPr userDrawn="1"/>
        </p:nvSpPr>
        <p:spPr bwMode="auto">
          <a:xfrm>
            <a:off x="1100584" y="160622"/>
            <a:ext cx="4555149" cy="5303520"/>
          </a:xfrm>
          <a:prstGeom prst="rect">
            <a:avLst/>
          </a:prstGeom>
          <a:solidFill>
            <a:schemeClr val="bg1">
              <a:lumMod val="85000"/>
              <a:alpha val="84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dirty="0" smtClean="0">
              <a:solidFill>
                <a:prstClr val="black"/>
              </a:solidFill>
            </a:endParaRPr>
          </a:p>
        </p:txBody>
      </p:sp>
      <p:sp>
        <p:nvSpPr>
          <p:cNvPr id="8" name="Rectangle 7"/>
          <p:cNvSpPr/>
          <p:nvPr userDrawn="1"/>
        </p:nvSpPr>
        <p:spPr>
          <a:xfrm>
            <a:off x="1100584" y="5396408"/>
            <a:ext cx="4555149" cy="256224"/>
          </a:xfrm>
          <a:prstGeom prst="rect">
            <a:avLst/>
          </a:prstGeom>
          <a:solidFill>
            <a:srgbClr val="CF2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96835" y="798614"/>
            <a:ext cx="2554022" cy="817288"/>
          </a:xfrm>
          <a:prstGeom prst="rect">
            <a:avLst/>
          </a:prstGeom>
        </p:spPr>
      </p:pic>
    </p:spTree>
    <p:extLst>
      <p:ext uri="{BB962C8B-B14F-4D97-AF65-F5344CB8AC3E}">
        <p14:creationId xmlns:p14="http://schemas.microsoft.com/office/powerpoint/2010/main" val="37686391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No Body Copy">
    <p:spTree>
      <p:nvGrpSpPr>
        <p:cNvPr id="1" name=""/>
        <p:cNvGrpSpPr/>
        <p:nvPr/>
      </p:nvGrpSpPr>
      <p:grpSpPr>
        <a:xfrm>
          <a:off x="0" y="0"/>
          <a:ext cx="0" cy="0"/>
          <a:chOff x="0" y="0"/>
          <a:chExt cx="0" cy="0"/>
        </a:xfrm>
      </p:grpSpPr>
      <p:sp>
        <p:nvSpPr>
          <p:cNvPr id="9" name="Rectangle 23"/>
          <p:cNvSpPr>
            <a:spLocks noGrp="1" noChangeArrowheads="1"/>
          </p:cNvSpPr>
          <p:nvPr>
            <p:ph type="sldNum" sz="quarter" idx="10"/>
          </p:nvPr>
        </p:nvSpPr>
        <p:spPr>
          <a:xfrm>
            <a:off x="609600" y="6577014"/>
            <a:ext cx="11176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spTree>
    <p:extLst>
      <p:ext uri="{BB962C8B-B14F-4D97-AF65-F5344CB8AC3E}">
        <p14:creationId xmlns:p14="http://schemas.microsoft.com/office/powerpoint/2010/main" val="2035024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83733" y="209551"/>
            <a:ext cx="11017956" cy="530352"/>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a:t>
            </a:fld>
            <a:endParaRPr dirty="0">
              <a:solidFill>
                <a:srgbClr val="000000"/>
              </a:solidFill>
            </a:endParaRPr>
          </a:p>
        </p:txBody>
      </p:sp>
    </p:spTree>
    <p:extLst>
      <p:ext uri="{BB962C8B-B14F-4D97-AF65-F5344CB8AC3E}">
        <p14:creationId xmlns:p14="http://schemas.microsoft.com/office/powerpoint/2010/main" val="187416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bwMode="auto">
          <a:xfrm>
            <a:off x="641683" y="0"/>
            <a:ext cx="11550316"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051" name="Rectangle 11"/>
          <p:cNvSpPr>
            <a:spLocks noGrp="1" noChangeArrowheads="1"/>
          </p:cNvSpPr>
          <p:nvPr>
            <p:ph type="title"/>
          </p:nvPr>
        </p:nvSpPr>
        <p:spPr bwMode="auto">
          <a:xfrm>
            <a:off x="1083733" y="209551"/>
            <a:ext cx="10498667"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1" name="Rectangle 10"/>
          <p:cNvSpPr/>
          <p:nvPr userDrawn="1"/>
        </p:nvSpPr>
        <p:spPr bwMode="auto">
          <a:xfrm>
            <a:off x="-1" y="0"/>
            <a:ext cx="1097280"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fc" descr="© Copyright 2015 Xilinx&#10;."/>
          <p:cNvSpPr txBox="1"/>
          <p:nvPr userDrawn="1"/>
        </p:nvSpPr>
        <p:spPr bwMode="auto">
          <a:xfrm>
            <a:off x="0" y="6571361"/>
            <a:ext cx="12192000" cy="317651"/>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1000" b="0" i="0" u="none" strike="noStrike" kern="0" cap="none" spc="0" normalizeH="0" baseline="0" noProof="0" smtClean="0">
                <a:ln>
                  <a:noFill/>
                </a:ln>
                <a:solidFill>
                  <a:srgbClr val="000000"/>
                </a:solidFill>
                <a:effectLst/>
                <a:uLnTx/>
                <a:uFillTx/>
                <a:latin typeface="arial" panose="020B0604020202020204" pitchFamily="34" charset="0"/>
                <a:ea typeface="+mn-ea"/>
                <a:cs typeface="+mn-cs"/>
              </a:rPr>
              <a:t>© Copyright 2015 Xilinx</a:t>
            </a:r>
          </a:p>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300" b="0" i="0" u="none" strike="noStrike" kern="0" cap="none" spc="0" normalizeH="0" baseline="0" noProof="0" smtClean="0">
                <a:ln>
                  <a:noFill/>
                </a:ln>
                <a:solidFill>
                  <a:srgbClr val="FFFFFF"/>
                </a:solidFill>
                <a:effectLst/>
                <a:uLnTx/>
                <a:uFillTx/>
                <a:latin typeface="arial" panose="020B0604020202020204" pitchFamily="34" charset="0"/>
                <a:ea typeface="+mn-ea"/>
                <a:cs typeface="+mn-cs"/>
              </a:rPr>
              <a:t>.</a:t>
            </a:r>
            <a:endParaRPr kumimoji="0" lang="en-US" sz="300" b="0" i="0" u="none" strike="noStrike" kern="0" cap="none" spc="0" normalizeH="0" baseline="0" noProof="0" dirty="0" err="1" smtClean="0">
              <a:ln>
                <a:noFill/>
              </a:ln>
              <a:solidFill>
                <a:srgbClr val="FFFFFF"/>
              </a:solidFill>
              <a:effectLst/>
              <a:uLnTx/>
              <a:uFillTx/>
              <a:latin typeface="arial" panose="020B0604020202020204" pitchFamily="34" charset="0"/>
              <a:ea typeface="+mn-ea"/>
              <a:cs typeface="+mn-cs"/>
            </a:endParaRPr>
          </a:p>
        </p:txBody>
      </p:sp>
      <p:sp>
        <p:nvSpPr>
          <p:cNvPr id="10" name="Rectangle 23"/>
          <p:cNvSpPr>
            <a:spLocks noGrp="1" noChangeArrowheads="1"/>
          </p:cNvSpPr>
          <p:nvPr>
            <p:ph type="sldNum" sz="quarter" idx="10"/>
          </p:nvPr>
        </p:nvSpPr>
        <p:spPr>
          <a:xfrm>
            <a:off x="609600" y="6577014"/>
            <a:ext cx="11176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dirty="0">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2" name="Picture 11" descr="All_Programmable_Text_FINAL.jpg"/>
          <p:cNvPicPr>
            <a:picLocks noChangeAspect="1"/>
          </p:cNvPicPr>
          <p:nvPr userDrawn="1"/>
        </p:nvPicPr>
        <p:blipFill>
          <a:blip r:embed="rId8"/>
          <a:stretch>
            <a:fillRect/>
          </a:stretch>
        </p:blipFill>
        <p:spPr>
          <a:xfrm>
            <a:off x="8319910" y="6538149"/>
            <a:ext cx="3555663" cy="181269"/>
          </a:xfrm>
          <a:prstGeom prst="rect">
            <a:avLst/>
          </a:prstGeom>
        </p:spPr>
      </p:pic>
    </p:spTree>
    <p:extLst>
      <p:ext uri="{BB962C8B-B14F-4D97-AF65-F5344CB8AC3E}">
        <p14:creationId xmlns:p14="http://schemas.microsoft.com/office/powerpoint/2010/main" val="1992924085"/>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24" r:id="rId3"/>
    <p:sldLayoutId id="2147484025" r:id="rId4"/>
    <p:sldLayoutId id="2147484062" r:id="rId5"/>
    <p:sldLayoutId id="2147484063" r:id="rId6"/>
  </p:sldLayoutIdLst>
  <p:timing>
    <p:tnLst>
      <p:par>
        <p:cTn id="1" dur="indefinite" restart="never" nodeType="tmRoot"/>
      </p:par>
    </p:tnLst>
  </p:timing>
  <p:hf hdr="0" ftr="0" dt="0"/>
  <p:txStyles>
    <p:titleStyle>
      <a:lvl1pPr algn="l" rtl="0" eaLnBrk="1" fontAlgn="base" hangingPunct="1">
        <a:lnSpc>
          <a:spcPct val="98000"/>
        </a:lnSpc>
        <a:spcBef>
          <a:spcPct val="0"/>
        </a:spcBef>
        <a:spcAft>
          <a:spcPct val="0"/>
        </a:spcAft>
        <a:defRPr lang="en-US" sz="36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303656" y="4842084"/>
            <a:ext cx="7888344" cy="530352"/>
          </a:xfrm>
        </p:spPr>
        <p:txBody>
          <a:bodyPr/>
          <a:lstStyle/>
          <a:p>
            <a:r>
              <a:rPr lang="en-US" dirty="0" smtClean="0"/>
              <a:t>Designing Adaptive Filters using </a:t>
            </a:r>
            <a:r>
              <a:rPr lang="en-US" dirty="0" err="1" smtClean="0"/>
              <a:t>Vivado</a:t>
            </a:r>
            <a:r>
              <a:rPr lang="en-US" dirty="0" smtClean="0"/>
              <a:t> High-Level Synthesis</a:t>
            </a:r>
            <a:endParaRPr lang="en-US" dirty="0"/>
          </a:p>
        </p:txBody>
      </p:sp>
      <p:sp>
        <p:nvSpPr>
          <p:cNvPr id="2" name="TextBox 1"/>
          <p:cNvSpPr txBox="1"/>
          <p:nvPr/>
        </p:nvSpPr>
        <p:spPr bwMode="auto">
          <a:xfrm>
            <a:off x="4303656" y="6005828"/>
            <a:ext cx="36269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gn="l">
              <a:lnSpc>
                <a:spcPct val="100000"/>
              </a:lnSpc>
            </a:pPr>
            <a:r>
              <a:rPr lang="en-US" sz="1400" kern="0" dirty="0" smtClean="0">
                <a:solidFill>
                  <a:schemeClr val="tx1">
                    <a:lumMod val="75000"/>
                    <a:lumOff val="25000"/>
                  </a:schemeClr>
                </a:solidFill>
              </a:rPr>
              <a:t>Brian Wiec</a:t>
            </a:r>
          </a:p>
          <a:p>
            <a:pPr algn="l">
              <a:lnSpc>
                <a:spcPct val="100000"/>
              </a:lnSpc>
            </a:pPr>
            <a:r>
              <a:rPr lang="en-US" sz="1400" kern="0" dirty="0" smtClean="0">
                <a:solidFill>
                  <a:schemeClr val="tx1">
                    <a:lumMod val="75000"/>
                    <a:lumOff val="25000"/>
                  </a:schemeClr>
                </a:solidFill>
              </a:rPr>
              <a:t>IP/Embedded Product Applications Engineer</a:t>
            </a:r>
          </a:p>
          <a:p>
            <a:pPr algn="l">
              <a:lnSpc>
                <a:spcPct val="100000"/>
              </a:lnSpc>
            </a:pPr>
            <a:r>
              <a:rPr lang="en-US" sz="1400" kern="0" dirty="0" smtClean="0">
                <a:solidFill>
                  <a:schemeClr val="tx1">
                    <a:lumMod val="75000"/>
                    <a:lumOff val="25000"/>
                  </a:schemeClr>
                </a:solidFill>
              </a:rPr>
              <a:t>1 December 2015</a:t>
            </a:r>
          </a:p>
        </p:txBody>
      </p:sp>
    </p:spTree>
    <p:extLst>
      <p:ext uri="{BB962C8B-B14F-4D97-AF65-F5344CB8AC3E}">
        <p14:creationId xmlns:p14="http://schemas.microsoft.com/office/powerpoint/2010/main" val="1730860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10</a:t>
            </a:fld>
            <a:endParaRPr dirty="0">
              <a:solidFill>
                <a:srgbClr val="000000"/>
              </a:solidFill>
            </a:endParaRPr>
          </a:p>
        </p:txBody>
      </p:sp>
      <p:sp>
        <p:nvSpPr>
          <p:cNvPr id="3" name="Title 2"/>
          <p:cNvSpPr>
            <a:spLocks noGrp="1"/>
          </p:cNvSpPr>
          <p:nvPr>
            <p:ph type="title"/>
          </p:nvPr>
        </p:nvSpPr>
        <p:spPr/>
        <p:txBody>
          <a:bodyPr/>
          <a:lstStyle/>
          <a:p>
            <a:r>
              <a:rPr lang="en-US" dirty="0" smtClean="0"/>
              <a:t>Algorithms</a:t>
            </a:r>
            <a:endParaRPr lang="en-US" dirty="0"/>
          </a:p>
        </p:txBody>
      </p:sp>
      <p:sp>
        <p:nvSpPr>
          <p:cNvPr id="4" name="Content Placeholder 3"/>
          <p:cNvSpPr>
            <a:spLocks noGrp="1"/>
          </p:cNvSpPr>
          <p:nvPr>
            <p:ph idx="1"/>
          </p:nvPr>
        </p:nvSpPr>
        <p:spPr/>
        <p:txBody>
          <a:bodyPr/>
          <a:lstStyle/>
          <a:p>
            <a:r>
              <a:rPr lang="en-US" dirty="0" smtClean="0"/>
              <a:t>Sign-Data Least Mean Squares (SDLMS)</a:t>
            </a:r>
            <a:endParaRPr lang="en-US" dirty="0"/>
          </a:p>
        </p:txBody>
      </p:sp>
    </p:spTree>
    <p:extLst>
      <p:ext uri="{BB962C8B-B14F-4D97-AF65-F5344CB8AC3E}">
        <p14:creationId xmlns:p14="http://schemas.microsoft.com/office/powerpoint/2010/main" val="1585067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11</a:t>
            </a:fld>
            <a:endParaRPr dirty="0">
              <a:solidFill>
                <a:srgbClr val="000000"/>
              </a:solidFill>
            </a:endParaRPr>
          </a:p>
        </p:txBody>
      </p:sp>
      <p:sp>
        <p:nvSpPr>
          <p:cNvPr id="3" name="Title 2"/>
          <p:cNvSpPr>
            <a:spLocks noGrp="1"/>
          </p:cNvSpPr>
          <p:nvPr>
            <p:ph type="title"/>
          </p:nvPr>
        </p:nvSpPr>
        <p:spPr/>
        <p:txBody>
          <a:bodyPr/>
          <a:lstStyle/>
          <a:p>
            <a:r>
              <a:rPr lang="en-US" dirty="0" smtClean="0"/>
              <a:t>Algorithms</a:t>
            </a:r>
            <a:endParaRPr lang="en-US" dirty="0"/>
          </a:p>
        </p:txBody>
      </p:sp>
      <p:sp>
        <p:nvSpPr>
          <p:cNvPr id="4" name="Content Placeholder 3"/>
          <p:cNvSpPr>
            <a:spLocks noGrp="1"/>
          </p:cNvSpPr>
          <p:nvPr>
            <p:ph idx="1"/>
          </p:nvPr>
        </p:nvSpPr>
        <p:spPr/>
        <p:txBody>
          <a:bodyPr/>
          <a:lstStyle/>
          <a:p>
            <a:r>
              <a:rPr lang="en-US" dirty="0" smtClean="0"/>
              <a:t>Sign-Sign Least Mean Squares (SSLMS)</a:t>
            </a:r>
            <a:endParaRPr lang="en-US" dirty="0"/>
          </a:p>
        </p:txBody>
      </p:sp>
    </p:spTree>
    <p:extLst>
      <p:ext uri="{BB962C8B-B14F-4D97-AF65-F5344CB8AC3E}">
        <p14:creationId xmlns:p14="http://schemas.microsoft.com/office/powerpoint/2010/main" val="2041102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12</a:t>
            </a:fld>
            <a:endParaRPr dirty="0">
              <a:solidFill>
                <a:srgbClr val="000000"/>
              </a:solidFill>
            </a:endParaRPr>
          </a:p>
        </p:txBody>
      </p:sp>
      <p:sp>
        <p:nvSpPr>
          <p:cNvPr id="3" name="Title 2"/>
          <p:cNvSpPr>
            <a:spLocks noGrp="1"/>
          </p:cNvSpPr>
          <p:nvPr>
            <p:ph type="title"/>
          </p:nvPr>
        </p:nvSpPr>
        <p:spPr/>
        <p:txBody>
          <a:bodyPr/>
          <a:lstStyle/>
          <a:p>
            <a:r>
              <a:rPr lang="en-US" dirty="0" smtClean="0"/>
              <a:t>Algorithms</a:t>
            </a:r>
            <a:endParaRPr lang="en-US" dirty="0"/>
          </a:p>
        </p:txBody>
      </p:sp>
      <p:sp>
        <p:nvSpPr>
          <p:cNvPr id="4" name="Content Placeholder 3"/>
          <p:cNvSpPr>
            <a:spLocks noGrp="1"/>
          </p:cNvSpPr>
          <p:nvPr>
            <p:ph idx="1"/>
          </p:nvPr>
        </p:nvSpPr>
        <p:spPr/>
        <p:txBody>
          <a:bodyPr/>
          <a:lstStyle/>
          <a:p>
            <a:r>
              <a:rPr lang="en-US" dirty="0" smtClean="0"/>
              <a:t>Leaky Least Mean Squares (LLMS)</a:t>
            </a:r>
            <a:endParaRPr lang="en-US" dirty="0"/>
          </a:p>
        </p:txBody>
      </p:sp>
    </p:spTree>
    <p:extLst>
      <p:ext uri="{BB962C8B-B14F-4D97-AF65-F5344CB8AC3E}">
        <p14:creationId xmlns:p14="http://schemas.microsoft.com/office/powerpoint/2010/main" val="3755684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13</a:t>
            </a:fld>
            <a:endParaRPr dirty="0">
              <a:solidFill>
                <a:srgbClr val="000000"/>
              </a:solidFill>
            </a:endParaRPr>
          </a:p>
        </p:txBody>
      </p:sp>
      <p:sp>
        <p:nvSpPr>
          <p:cNvPr id="3" name="Title 2"/>
          <p:cNvSpPr>
            <a:spLocks noGrp="1"/>
          </p:cNvSpPr>
          <p:nvPr>
            <p:ph type="title"/>
          </p:nvPr>
        </p:nvSpPr>
        <p:spPr/>
        <p:txBody>
          <a:bodyPr/>
          <a:lstStyle/>
          <a:p>
            <a:r>
              <a:rPr lang="en-US" dirty="0" smtClean="0"/>
              <a:t>Algorithms</a:t>
            </a:r>
            <a:endParaRPr lang="en-US" dirty="0"/>
          </a:p>
        </p:txBody>
      </p:sp>
      <p:sp>
        <p:nvSpPr>
          <p:cNvPr id="4" name="Content Placeholder 3"/>
          <p:cNvSpPr>
            <a:spLocks noGrp="1"/>
          </p:cNvSpPr>
          <p:nvPr>
            <p:ph idx="1"/>
          </p:nvPr>
        </p:nvSpPr>
        <p:spPr/>
        <p:txBody>
          <a:bodyPr/>
          <a:lstStyle/>
          <a:p>
            <a:r>
              <a:rPr lang="en-US" dirty="0" smtClean="0"/>
              <a:t>Leaky Normalized Least Mean Squares (LNLMS)</a:t>
            </a:r>
            <a:endParaRPr lang="en-US" dirty="0"/>
          </a:p>
        </p:txBody>
      </p:sp>
    </p:spTree>
    <p:extLst>
      <p:ext uri="{BB962C8B-B14F-4D97-AF65-F5344CB8AC3E}">
        <p14:creationId xmlns:p14="http://schemas.microsoft.com/office/powerpoint/2010/main" val="898031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14</a:t>
            </a:fld>
            <a:endParaRPr dirty="0">
              <a:solidFill>
                <a:srgbClr val="000000"/>
              </a:solidFill>
            </a:endParaRPr>
          </a:p>
        </p:txBody>
      </p:sp>
      <p:sp>
        <p:nvSpPr>
          <p:cNvPr id="3" name="Title 2"/>
          <p:cNvSpPr>
            <a:spLocks noGrp="1"/>
          </p:cNvSpPr>
          <p:nvPr>
            <p:ph type="title"/>
          </p:nvPr>
        </p:nvSpPr>
        <p:spPr/>
        <p:txBody>
          <a:bodyPr/>
          <a:lstStyle/>
          <a:p>
            <a:r>
              <a:rPr lang="en-US" dirty="0" smtClean="0"/>
              <a:t>Algorithms</a:t>
            </a:r>
            <a:endParaRPr lang="en-US" dirty="0"/>
          </a:p>
        </p:txBody>
      </p:sp>
      <p:sp>
        <p:nvSpPr>
          <p:cNvPr id="4" name="Content Placeholder 3"/>
          <p:cNvSpPr>
            <a:spLocks noGrp="1"/>
          </p:cNvSpPr>
          <p:nvPr>
            <p:ph idx="1"/>
          </p:nvPr>
        </p:nvSpPr>
        <p:spPr/>
        <p:txBody>
          <a:bodyPr/>
          <a:lstStyle/>
          <a:p>
            <a:r>
              <a:rPr lang="en-US" dirty="0" smtClean="0"/>
              <a:t>Recursive Least Squares (RLS)</a:t>
            </a:r>
            <a:endParaRPr lang="en-US" dirty="0"/>
          </a:p>
        </p:txBody>
      </p:sp>
    </p:spTree>
    <p:extLst>
      <p:ext uri="{BB962C8B-B14F-4D97-AF65-F5344CB8AC3E}">
        <p14:creationId xmlns:p14="http://schemas.microsoft.com/office/powerpoint/2010/main" val="1726543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15</a:t>
            </a:fld>
            <a:endParaRPr dirty="0">
              <a:solidFill>
                <a:srgbClr val="000000"/>
              </a:solidFill>
            </a:endParaRPr>
          </a:p>
        </p:txBody>
      </p:sp>
      <p:sp>
        <p:nvSpPr>
          <p:cNvPr id="5" name="Title 4"/>
          <p:cNvSpPr>
            <a:spLocks noGrp="1"/>
          </p:cNvSpPr>
          <p:nvPr>
            <p:ph type="title"/>
          </p:nvPr>
        </p:nvSpPr>
        <p:spPr/>
        <p:txBody>
          <a:bodyPr/>
          <a:lstStyle/>
          <a:p>
            <a:r>
              <a:rPr lang="en-US" dirty="0" smtClean="0"/>
              <a:t>Design Structure</a:t>
            </a:r>
            <a:endParaRPr lang="en-US" dirty="0"/>
          </a:p>
        </p:txBody>
      </p:sp>
    </p:spTree>
    <p:extLst>
      <p:ext uri="{BB962C8B-B14F-4D97-AF65-F5344CB8AC3E}">
        <p14:creationId xmlns:p14="http://schemas.microsoft.com/office/powerpoint/2010/main" val="2801470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16</a:t>
            </a:fld>
            <a:endParaRPr dirty="0">
              <a:solidFill>
                <a:srgbClr val="000000"/>
              </a:solidFill>
            </a:endParaRPr>
          </a:p>
        </p:txBody>
      </p:sp>
      <p:sp>
        <p:nvSpPr>
          <p:cNvPr id="3" name="Title 2"/>
          <p:cNvSpPr>
            <a:spLocks noGrp="1"/>
          </p:cNvSpPr>
          <p:nvPr>
            <p:ph type="title"/>
          </p:nvPr>
        </p:nvSpPr>
        <p:spPr/>
        <p:txBody>
          <a:bodyPr/>
          <a:lstStyle/>
          <a:p>
            <a:r>
              <a:rPr lang="en-US" dirty="0" smtClean="0"/>
              <a:t>Design Structure</a:t>
            </a:r>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sp>
        <p:nvSpPr>
          <p:cNvPr id="6" name="Rectangle 5"/>
          <p:cNvSpPr/>
          <p:nvPr/>
        </p:nvSpPr>
        <p:spPr bwMode="auto">
          <a:xfrm>
            <a:off x="605729" y="2597368"/>
            <a:ext cx="1881719" cy="1158766"/>
          </a:xfrm>
          <a:prstGeom prst="rect">
            <a:avLst/>
          </a:prstGeom>
          <a:solidFill>
            <a:schemeClr val="bg1">
              <a:lumMod val="95000"/>
            </a:schemeClr>
          </a:solidFill>
          <a:ln w="762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Matlab</a:t>
            </a:r>
            <a:endParaRPr lang="en-US" dirty="0" smtClean="0">
              <a:solidFill>
                <a:srgbClr val="000000"/>
              </a:solidFill>
            </a:endParaRPr>
          </a:p>
        </p:txBody>
      </p:sp>
      <p:sp>
        <p:nvSpPr>
          <p:cNvPr id="7" name="Rectangle 6"/>
          <p:cNvSpPr/>
          <p:nvPr/>
        </p:nvSpPr>
        <p:spPr bwMode="auto">
          <a:xfrm>
            <a:off x="3518168"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Vivado</a:t>
            </a:r>
            <a:r>
              <a:rPr lang="en-US" dirty="0" smtClean="0">
                <a:solidFill>
                  <a:srgbClr val="000000"/>
                </a:solidFill>
              </a:rPr>
              <a:t> HLS</a:t>
            </a:r>
          </a:p>
        </p:txBody>
      </p:sp>
      <p:sp>
        <p:nvSpPr>
          <p:cNvPr id="8" name="Rectangle 7"/>
          <p:cNvSpPr/>
          <p:nvPr/>
        </p:nvSpPr>
        <p:spPr bwMode="auto">
          <a:xfrm>
            <a:off x="6433715"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SysGen</a:t>
            </a:r>
            <a:r>
              <a:rPr lang="en-US" dirty="0" smtClean="0">
                <a:solidFill>
                  <a:srgbClr val="000000"/>
                </a:solidFill>
              </a:rPr>
              <a:t> Hardware Co-simulation</a:t>
            </a:r>
          </a:p>
        </p:txBody>
      </p:sp>
      <p:sp>
        <p:nvSpPr>
          <p:cNvPr id="9" name="Rectangle 8"/>
          <p:cNvSpPr/>
          <p:nvPr/>
        </p:nvSpPr>
        <p:spPr bwMode="auto">
          <a:xfrm>
            <a:off x="9349262"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Analyze</a:t>
            </a:r>
          </a:p>
        </p:txBody>
      </p:sp>
      <p:sp>
        <p:nvSpPr>
          <p:cNvPr id="10" name="Right Arrow 9"/>
          <p:cNvSpPr/>
          <p:nvPr/>
        </p:nvSpPr>
        <p:spPr bwMode="auto">
          <a:xfrm>
            <a:off x="2673385" y="2916620"/>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Right Arrow 10"/>
          <p:cNvSpPr/>
          <p:nvPr/>
        </p:nvSpPr>
        <p:spPr bwMode="auto">
          <a:xfrm>
            <a:off x="5593509" y="2916620"/>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ight Arrow 11"/>
          <p:cNvSpPr/>
          <p:nvPr/>
        </p:nvSpPr>
        <p:spPr bwMode="auto">
          <a:xfrm>
            <a:off x="8501372" y="2881147"/>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3" name="TextBox 12"/>
          <p:cNvSpPr txBox="1"/>
          <p:nvPr/>
        </p:nvSpPr>
        <p:spPr bwMode="auto">
          <a:xfrm>
            <a:off x="1168400" y="3752192"/>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1</a:t>
            </a:r>
          </a:p>
        </p:txBody>
      </p:sp>
      <p:sp>
        <p:nvSpPr>
          <p:cNvPr id="15" name="TextBox 14"/>
          <p:cNvSpPr txBox="1"/>
          <p:nvPr/>
        </p:nvSpPr>
        <p:spPr bwMode="auto">
          <a:xfrm>
            <a:off x="7074433" y="3759283"/>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3</a:t>
            </a:r>
          </a:p>
        </p:txBody>
      </p:sp>
      <p:sp>
        <p:nvSpPr>
          <p:cNvPr id="16" name="TextBox 15"/>
          <p:cNvSpPr txBox="1"/>
          <p:nvPr/>
        </p:nvSpPr>
        <p:spPr bwMode="auto">
          <a:xfrm>
            <a:off x="4079436" y="3752192"/>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2</a:t>
            </a:r>
          </a:p>
        </p:txBody>
      </p:sp>
      <p:sp>
        <p:nvSpPr>
          <p:cNvPr id="17" name="TextBox 16"/>
          <p:cNvSpPr txBox="1"/>
          <p:nvPr/>
        </p:nvSpPr>
        <p:spPr bwMode="auto">
          <a:xfrm>
            <a:off x="9910530" y="3759283"/>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4</a:t>
            </a:r>
          </a:p>
        </p:txBody>
      </p:sp>
    </p:spTree>
    <p:extLst>
      <p:ext uri="{BB962C8B-B14F-4D97-AF65-F5344CB8AC3E}">
        <p14:creationId xmlns:p14="http://schemas.microsoft.com/office/powerpoint/2010/main" val="3020413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17</a:t>
            </a:fld>
            <a:endParaRPr dirty="0">
              <a:solidFill>
                <a:srgbClr val="000000"/>
              </a:solidFill>
            </a:endParaRPr>
          </a:p>
        </p:txBody>
      </p:sp>
      <p:sp>
        <p:nvSpPr>
          <p:cNvPr id="3" name="Title 2"/>
          <p:cNvSpPr>
            <a:spLocks noGrp="1"/>
          </p:cNvSpPr>
          <p:nvPr>
            <p:ph type="title"/>
          </p:nvPr>
        </p:nvSpPr>
        <p:spPr/>
        <p:txBody>
          <a:bodyPr/>
          <a:lstStyle/>
          <a:p>
            <a:r>
              <a:rPr lang="en-US" dirty="0" smtClean="0"/>
              <a:t>Design Structure</a:t>
            </a:r>
            <a:endParaRPr lang="en-US" dirty="0"/>
          </a:p>
        </p:txBody>
      </p:sp>
      <p:sp>
        <p:nvSpPr>
          <p:cNvPr id="4" name="Content Placeholder 3"/>
          <p:cNvSpPr>
            <a:spLocks noGrp="1"/>
          </p:cNvSpPr>
          <p:nvPr>
            <p:ph idx="1"/>
          </p:nvPr>
        </p:nvSpPr>
        <p:spPr/>
        <p:txBody>
          <a:bodyPr/>
          <a:lstStyle/>
          <a:p>
            <a:r>
              <a:rPr lang="en-US" dirty="0" smtClean="0"/>
              <a:t>Step 1: </a:t>
            </a:r>
            <a:r>
              <a:rPr lang="en-US" dirty="0" err="1" smtClean="0"/>
              <a:t>Matlab</a:t>
            </a:r>
            <a:endParaRPr lang="en-US" dirty="0" smtClean="0"/>
          </a:p>
          <a:p>
            <a:pPr lvl="1"/>
            <a:r>
              <a:rPr lang="en-US" dirty="0" smtClean="0"/>
              <a:t>Test vector generation</a:t>
            </a:r>
          </a:p>
          <a:p>
            <a:pPr lvl="2"/>
            <a:r>
              <a:rPr lang="en-US" dirty="0" smtClean="0"/>
              <a:t>Smoke – Linear combination of two sine waves</a:t>
            </a:r>
          </a:p>
          <a:p>
            <a:pPr lvl="3"/>
            <a:r>
              <a:rPr lang="en-US" dirty="0" smtClean="0"/>
              <a:t>d[n] = 0.7*sin(2*pi*</a:t>
            </a:r>
            <a:r>
              <a:rPr lang="en-US" b="1" dirty="0" smtClean="0"/>
              <a:t>f1</a:t>
            </a:r>
            <a:r>
              <a:rPr lang="en-US" dirty="0" smtClean="0"/>
              <a:t>*n/Fs)</a:t>
            </a:r>
          </a:p>
          <a:p>
            <a:pPr lvl="3"/>
            <a:r>
              <a:rPr lang="en-US" dirty="0"/>
              <a:t>g</a:t>
            </a:r>
            <a:r>
              <a:rPr lang="en-US" dirty="0" smtClean="0"/>
              <a:t>[n] = 0.1*sin(2*pi*</a:t>
            </a:r>
            <a:r>
              <a:rPr lang="en-US" b="1" dirty="0" smtClean="0"/>
              <a:t>f2</a:t>
            </a:r>
            <a:r>
              <a:rPr lang="en-US" dirty="0" smtClean="0"/>
              <a:t>*n/Fs)</a:t>
            </a:r>
          </a:p>
          <a:p>
            <a:pPr lvl="2"/>
            <a:r>
              <a:rPr lang="en-US" dirty="0" smtClean="0"/>
              <a:t>Noise Cancellation – Sine wave corrupted by uniformly distributed noise</a:t>
            </a:r>
          </a:p>
          <a:p>
            <a:pPr lvl="3"/>
            <a:r>
              <a:rPr lang="en-US" dirty="0" smtClean="0"/>
              <a:t>d[n] = 0.6*sin(2*pi*</a:t>
            </a:r>
            <a:r>
              <a:rPr lang="en-US" b="1" dirty="0" smtClean="0"/>
              <a:t>f1</a:t>
            </a:r>
            <a:r>
              <a:rPr lang="en-US" dirty="0" smtClean="0"/>
              <a:t>*n/Fs)</a:t>
            </a:r>
          </a:p>
          <a:p>
            <a:pPr lvl="3"/>
            <a:r>
              <a:rPr lang="en-US" dirty="0" smtClean="0"/>
              <a:t>g[n] = 0.3*rand(n)</a:t>
            </a:r>
          </a:p>
          <a:p>
            <a:pPr lvl="2"/>
            <a:r>
              <a:rPr lang="en-US" dirty="0" smtClean="0"/>
              <a:t>Echo Cancellation – Speech signal corrupted by echo</a:t>
            </a:r>
          </a:p>
          <a:p>
            <a:pPr lvl="3"/>
            <a:r>
              <a:rPr lang="en-US" dirty="0" smtClean="0"/>
              <a:t>To do</a:t>
            </a:r>
            <a:endParaRPr lang="en-US" dirty="0"/>
          </a:p>
          <a:p>
            <a:pPr lvl="3"/>
            <a:endParaRPr lang="en-US" dirty="0"/>
          </a:p>
        </p:txBody>
      </p:sp>
    </p:spTree>
    <p:extLst>
      <p:ext uri="{BB962C8B-B14F-4D97-AF65-F5344CB8AC3E}">
        <p14:creationId xmlns:p14="http://schemas.microsoft.com/office/powerpoint/2010/main" val="2911297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18</a:t>
            </a:fld>
            <a:endParaRPr dirty="0">
              <a:solidFill>
                <a:srgbClr val="000000"/>
              </a:solidFill>
            </a:endParaRPr>
          </a:p>
        </p:txBody>
      </p:sp>
      <p:sp>
        <p:nvSpPr>
          <p:cNvPr id="3" name="Title 2"/>
          <p:cNvSpPr>
            <a:spLocks noGrp="1"/>
          </p:cNvSpPr>
          <p:nvPr>
            <p:ph type="title"/>
          </p:nvPr>
        </p:nvSpPr>
        <p:spPr/>
        <p:txBody>
          <a:bodyPr/>
          <a:lstStyle/>
          <a:p>
            <a:r>
              <a:rPr lang="en-US" dirty="0" smtClean="0"/>
              <a:t>Design Structure</a:t>
            </a:r>
            <a:endParaRPr lang="en-US" dirty="0"/>
          </a:p>
        </p:txBody>
      </p:sp>
      <p:sp>
        <p:nvSpPr>
          <p:cNvPr id="4" name="Content Placeholder 3"/>
          <p:cNvSpPr>
            <a:spLocks noGrp="1"/>
          </p:cNvSpPr>
          <p:nvPr>
            <p:ph idx="1"/>
          </p:nvPr>
        </p:nvSpPr>
        <p:spPr/>
        <p:txBody>
          <a:bodyPr/>
          <a:lstStyle/>
          <a:p>
            <a:r>
              <a:rPr lang="en-US" dirty="0" smtClean="0"/>
              <a:t>Step 1: </a:t>
            </a:r>
            <a:r>
              <a:rPr lang="en-US" dirty="0" err="1" smtClean="0"/>
              <a:t>Matlab</a:t>
            </a:r>
            <a:endParaRPr lang="en-US" dirty="0" smtClean="0"/>
          </a:p>
          <a:p>
            <a:pPr lvl="1"/>
            <a:r>
              <a:rPr lang="en-US" dirty="0" smtClean="0"/>
              <a:t>Algorithm modelling</a:t>
            </a:r>
          </a:p>
          <a:p>
            <a:pPr lvl="2"/>
            <a:r>
              <a:rPr lang="en-US" dirty="0" smtClean="0"/>
              <a:t>LMS, NLMS, SELMS, SDLMS, SSLMS, LLMS, LNLMS, and RLS</a:t>
            </a:r>
          </a:p>
          <a:p>
            <a:pPr lvl="2"/>
            <a:r>
              <a:rPr lang="en-US" dirty="0" smtClean="0"/>
              <a:t>All algorithms first implemented in floating point</a:t>
            </a:r>
          </a:p>
          <a:p>
            <a:pPr lvl="3"/>
            <a:r>
              <a:rPr lang="en-US" dirty="0" smtClean="0"/>
              <a:t>Algorithms coded element-wise (instead of vectors) to ease conversion to real time</a:t>
            </a:r>
          </a:p>
          <a:p>
            <a:pPr lvl="2"/>
            <a:r>
              <a:rPr lang="en-US" dirty="0" smtClean="0"/>
              <a:t>All algorithms then implemented in fixed point</a:t>
            </a:r>
          </a:p>
          <a:p>
            <a:pPr lvl="2"/>
            <a:r>
              <a:rPr lang="en-US" dirty="0" smtClean="0"/>
              <a:t>Fixed and floating point implementations compared for all tests</a:t>
            </a:r>
          </a:p>
          <a:p>
            <a:pPr lvl="2"/>
            <a:endParaRPr lang="en-US" dirty="0" smtClean="0"/>
          </a:p>
          <a:p>
            <a:pPr lvl="3"/>
            <a:endParaRPr lang="en-US" dirty="0"/>
          </a:p>
        </p:txBody>
      </p:sp>
    </p:spTree>
    <p:extLst>
      <p:ext uri="{BB962C8B-B14F-4D97-AF65-F5344CB8AC3E}">
        <p14:creationId xmlns:p14="http://schemas.microsoft.com/office/powerpoint/2010/main" val="1865717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19</a:t>
            </a:fld>
            <a:endParaRPr dirty="0">
              <a:solidFill>
                <a:srgbClr val="000000"/>
              </a:solidFill>
            </a:endParaRPr>
          </a:p>
        </p:txBody>
      </p:sp>
      <p:sp>
        <p:nvSpPr>
          <p:cNvPr id="3" name="Title 2"/>
          <p:cNvSpPr>
            <a:spLocks noGrp="1"/>
          </p:cNvSpPr>
          <p:nvPr>
            <p:ph type="title"/>
          </p:nvPr>
        </p:nvSpPr>
        <p:spPr/>
        <p:txBody>
          <a:bodyPr/>
          <a:lstStyle/>
          <a:p>
            <a:r>
              <a:rPr lang="en-US" dirty="0" smtClean="0"/>
              <a:t>Design Structure</a:t>
            </a:r>
            <a:endParaRPr lang="en-US" dirty="0"/>
          </a:p>
        </p:txBody>
      </p:sp>
      <p:sp>
        <p:nvSpPr>
          <p:cNvPr id="4" name="Content Placeholder 3"/>
          <p:cNvSpPr>
            <a:spLocks noGrp="1"/>
          </p:cNvSpPr>
          <p:nvPr>
            <p:ph idx="1"/>
          </p:nvPr>
        </p:nvSpPr>
        <p:spPr>
          <a:xfrm>
            <a:off x="1083732" y="1327151"/>
            <a:ext cx="4922930" cy="4253841"/>
          </a:xfrm>
        </p:spPr>
        <p:txBody>
          <a:bodyPr/>
          <a:lstStyle/>
          <a:p>
            <a:r>
              <a:rPr lang="en-US" dirty="0" smtClean="0"/>
              <a:t>Step 1: </a:t>
            </a:r>
            <a:r>
              <a:rPr lang="en-US" dirty="0" err="1" smtClean="0"/>
              <a:t>Matlab</a:t>
            </a:r>
            <a:endParaRPr lang="en-US" dirty="0" smtClean="0"/>
          </a:p>
          <a:p>
            <a:pPr lvl="1"/>
            <a:r>
              <a:rPr lang="en-US" dirty="0" smtClean="0"/>
              <a:t>Software architecture</a:t>
            </a:r>
          </a:p>
          <a:p>
            <a:pPr lvl="2"/>
            <a:r>
              <a:rPr lang="en-US" dirty="0" err="1" smtClean="0"/>
              <a:t>Testbench</a:t>
            </a:r>
            <a:r>
              <a:rPr lang="en-US" dirty="0" smtClean="0"/>
              <a:t> – Test vector generation</a:t>
            </a:r>
          </a:p>
          <a:p>
            <a:pPr lvl="2"/>
            <a:r>
              <a:rPr lang="en-US" dirty="0" err="1" smtClean="0"/>
              <a:t>Testbench</a:t>
            </a:r>
            <a:r>
              <a:rPr lang="en-US" dirty="0" smtClean="0"/>
              <a:t> Libraries – Stimulus computation, plot generation, file writing, </a:t>
            </a:r>
            <a:r>
              <a:rPr lang="en-US" dirty="0" err="1" smtClean="0"/>
              <a:t>etc</a:t>
            </a:r>
            <a:endParaRPr lang="en-US" dirty="0" smtClean="0"/>
          </a:p>
          <a:p>
            <a:pPr lvl="2"/>
            <a:r>
              <a:rPr lang="en-US" dirty="0" smtClean="0"/>
              <a:t>Adaptive </a:t>
            </a:r>
            <a:r>
              <a:rPr lang="en-US" dirty="0"/>
              <a:t>F</a:t>
            </a:r>
            <a:r>
              <a:rPr lang="en-US" dirty="0" smtClean="0"/>
              <a:t>ilter Libraries – FIR implementation</a:t>
            </a:r>
          </a:p>
          <a:p>
            <a:pPr lvl="2"/>
            <a:r>
              <a:rPr lang="en-US" dirty="0" smtClean="0"/>
              <a:t>Coefficient Update Equations – LMS, NLMS, </a:t>
            </a:r>
            <a:r>
              <a:rPr lang="en-US" dirty="0" err="1" smtClean="0"/>
              <a:t>etc</a:t>
            </a:r>
            <a:r>
              <a:rPr lang="en-US" dirty="0" smtClean="0"/>
              <a:t> implementations</a:t>
            </a:r>
          </a:p>
          <a:p>
            <a:pPr lvl="2"/>
            <a:endParaRPr lang="en-US" dirty="0" smtClean="0"/>
          </a:p>
          <a:p>
            <a:pPr lvl="3"/>
            <a:endParaRPr lang="en-US" dirty="0"/>
          </a:p>
        </p:txBody>
      </p:sp>
      <p:sp>
        <p:nvSpPr>
          <p:cNvPr id="5" name="Rectangle 4"/>
          <p:cNvSpPr/>
          <p:nvPr/>
        </p:nvSpPr>
        <p:spPr bwMode="auto">
          <a:xfrm>
            <a:off x="6889530" y="959847"/>
            <a:ext cx="4335517" cy="457200"/>
          </a:xfrm>
          <a:prstGeom prst="rect">
            <a:avLst/>
          </a:prstGeom>
          <a:solidFill>
            <a:schemeClr val="bg1"/>
          </a:solidFill>
          <a:ln w="76200" cap="flat" cmpd="sng" algn="ctr">
            <a:solidFill>
              <a:schemeClr val="tx2">
                <a:lumMod val="60000"/>
                <a:lumOff val="4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Testbench</a:t>
            </a:r>
            <a:endParaRPr lang="en-US" dirty="0" smtClean="0">
              <a:solidFill>
                <a:srgbClr val="000000"/>
              </a:solidFill>
            </a:endParaRPr>
          </a:p>
        </p:txBody>
      </p:sp>
      <p:sp>
        <p:nvSpPr>
          <p:cNvPr id="7" name="Rectangle 6"/>
          <p:cNvSpPr/>
          <p:nvPr/>
        </p:nvSpPr>
        <p:spPr bwMode="auto">
          <a:xfrm>
            <a:off x="6281243" y="3080663"/>
            <a:ext cx="2575035" cy="645308"/>
          </a:xfrm>
          <a:prstGeom prst="rect">
            <a:avLst/>
          </a:prstGeom>
          <a:solidFill>
            <a:schemeClr val="bg1"/>
          </a:solidFill>
          <a:ln w="76200" cap="flat" cmpd="sng" algn="ctr">
            <a:solidFill>
              <a:schemeClr val="accent1">
                <a:lumMod val="20000"/>
                <a:lumOff val="8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Floating-Point Adaptive Filter Library</a:t>
            </a:r>
          </a:p>
        </p:txBody>
      </p:sp>
      <p:sp>
        <p:nvSpPr>
          <p:cNvPr id="9" name="Rectangle 8"/>
          <p:cNvSpPr/>
          <p:nvPr/>
        </p:nvSpPr>
        <p:spPr bwMode="auto">
          <a:xfrm>
            <a:off x="9237278" y="3080663"/>
            <a:ext cx="2575035" cy="645308"/>
          </a:xfrm>
          <a:prstGeom prst="rect">
            <a:avLst/>
          </a:prstGeom>
          <a:solidFill>
            <a:schemeClr val="bg1"/>
          </a:solidFill>
          <a:ln w="76200" cap="flat" cmpd="sng" algn="ctr">
            <a:solidFill>
              <a:schemeClr val="accent1">
                <a:lumMod val="20000"/>
                <a:lumOff val="8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Fixed-Point Adaptive Filter Library</a:t>
            </a:r>
          </a:p>
        </p:txBody>
      </p:sp>
      <p:sp>
        <p:nvSpPr>
          <p:cNvPr id="10" name="Rectangle 9"/>
          <p:cNvSpPr/>
          <p:nvPr/>
        </p:nvSpPr>
        <p:spPr bwMode="auto">
          <a:xfrm>
            <a:off x="6356128" y="4329179"/>
            <a:ext cx="2425263" cy="1113490"/>
          </a:xfrm>
          <a:prstGeom prst="rect">
            <a:avLst/>
          </a:prstGeom>
          <a:solidFill>
            <a:schemeClr val="bg1"/>
          </a:solidFill>
          <a:ln w="76200" cap="flat" cmpd="sng" algn="ctr">
            <a:solidFill>
              <a:schemeClr val="accent5">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Floating-Point Coefficient Update Equations</a:t>
            </a:r>
          </a:p>
        </p:txBody>
      </p:sp>
      <p:sp>
        <p:nvSpPr>
          <p:cNvPr id="11" name="Rectangle 10"/>
          <p:cNvSpPr/>
          <p:nvPr/>
        </p:nvSpPr>
        <p:spPr bwMode="auto">
          <a:xfrm>
            <a:off x="9338439" y="4329179"/>
            <a:ext cx="2372712" cy="1113490"/>
          </a:xfrm>
          <a:prstGeom prst="rect">
            <a:avLst/>
          </a:prstGeom>
          <a:solidFill>
            <a:schemeClr val="bg1"/>
          </a:solidFill>
          <a:ln w="76200" cap="flat" cmpd="sng" algn="ctr">
            <a:solidFill>
              <a:schemeClr val="accent5">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Fixed-Point Coefficient Update Equations</a:t>
            </a:r>
          </a:p>
        </p:txBody>
      </p:sp>
      <p:cxnSp>
        <p:nvCxnSpPr>
          <p:cNvPr id="20" name="Straight Arrow Connector 19"/>
          <p:cNvCxnSpPr>
            <a:stCxn id="7" idx="2"/>
            <a:endCxn id="10" idx="0"/>
          </p:cNvCxnSpPr>
          <p:nvPr/>
        </p:nvCxnSpPr>
        <p:spPr bwMode="auto">
          <a:xfrm flipH="1">
            <a:off x="7568760" y="3725971"/>
            <a:ext cx="1" cy="603208"/>
          </a:xfrm>
          <a:prstGeom prst="straightConnector1">
            <a:avLst/>
          </a:prstGeom>
          <a:solidFill>
            <a:schemeClr val="tx2"/>
          </a:solidFill>
          <a:ln w="9525" cap="flat" cmpd="sng" algn="ctr">
            <a:solidFill>
              <a:schemeClr val="tx1"/>
            </a:solidFill>
            <a:prstDash val="solid"/>
            <a:round/>
            <a:headEnd type="none" w="med" len="med"/>
            <a:tailEnd type="triangle"/>
          </a:ln>
          <a:effectLst/>
        </p:spPr>
      </p:cxnSp>
      <p:cxnSp>
        <p:nvCxnSpPr>
          <p:cNvPr id="22" name="Elbow Connector 21"/>
          <p:cNvCxnSpPr>
            <a:stCxn id="9" idx="2"/>
            <a:endCxn id="11" idx="0"/>
          </p:cNvCxnSpPr>
          <p:nvPr/>
        </p:nvCxnSpPr>
        <p:spPr bwMode="auto">
          <a:xfrm rot="5400000">
            <a:off x="10223192" y="4027575"/>
            <a:ext cx="603208" cy="1"/>
          </a:xfrm>
          <a:prstGeom prst="bentConnector3">
            <a:avLst/>
          </a:prstGeom>
          <a:solidFill>
            <a:schemeClr val="tx2"/>
          </a:solidFill>
          <a:ln w="9525" cap="flat" cmpd="sng" algn="ctr">
            <a:solidFill>
              <a:schemeClr val="tx1"/>
            </a:solidFill>
            <a:prstDash val="solid"/>
            <a:round/>
            <a:headEnd type="none" w="med" len="med"/>
            <a:tailEnd type="triangle"/>
          </a:ln>
          <a:effectLst/>
        </p:spPr>
      </p:cxnSp>
      <p:sp>
        <p:nvSpPr>
          <p:cNvPr id="31" name="Rectangle 30"/>
          <p:cNvSpPr/>
          <p:nvPr/>
        </p:nvSpPr>
        <p:spPr bwMode="auto">
          <a:xfrm>
            <a:off x="6281241" y="1926201"/>
            <a:ext cx="2575035" cy="645308"/>
          </a:xfrm>
          <a:prstGeom prst="rect">
            <a:avLst/>
          </a:prstGeom>
          <a:solidFill>
            <a:schemeClr val="bg1"/>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Floating-Point </a:t>
            </a:r>
            <a:r>
              <a:rPr lang="en-US" dirty="0" err="1" smtClean="0">
                <a:solidFill>
                  <a:srgbClr val="000000"/>
                </a:solidFill>
              </a:rPr>
              <a:t>Testbench</a:t>
            </a:r>
            <a:r>
              <a:rPr lang="en-US" dirty="0" smtClean="0">
                <a:solidFill>
                  <a:srgbClr val="000000"/>
                </a:solidFill>
              </a:rPr>
              <a:t> Library</a:t>
            </a:r>
          </a:p>
        </p:txBody>
      </p:sp>
      <p:sp>
        <p:nvSpPr>
          <p:cNvPr id="32" name="Rectangle 31"/>
          <p:cNvSpPr/>
          <p:nvPr/>
        </p:nvSpPr>
        <p:spPr bwMode="auto">
          <a:xfrm>
            <a:off x="9237277" y="1907508"/>
            <a:ext cx="2575035" cy="645308"/>
          </a:xfrm>
          <a:prstGeom prst="rect">
            <a:avLst/>
          </a:prstGeom>
          <a:solidFill>
            <a:schemeClr val="bg1"/>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Fixed-Point    </a:t>
            </a:r>
            <a:r>
              <a:rPr lang="en-US" dirty="0" err="1" smtClean="0">
                <a:solidFill>
                  <a:srgbClr val="000000"/>
                </a:solidFill>
              </a:rPr>
              <a:t>Testbench</a:t>
            </a:r>
            <a:r>
              <a:rPr lang="en-US" dirty="0" smtClean="0">
                <a:solidFill>
                  <a:srgbClr val="000000"/>
                </a:solidFill>
              </a:rPr>
              <a:t> Library</a:t>
            </a:r>
          </a:p>
        </p:txBody>
      </p:sp>
      <p:cxnSp>
        <p:nvCxnSpPr>
          <p:cNvPr id="34" name="Straight Arrow Connector 33"/>
          <p:cNvCxnSpPr>
            <a:stCxn id="5" idx="2"/>
            <a:endCxn id="31" idx="0"/>
          </p:cNvCxnSpPr>
          <p:nvPr/>
        </p:nvCxnSpPr>
        <p:spPr bwMode="auto">
          <a:xfrm flipH="1">
            <a:off x="7568759" y="1417047"/>
            <a:ext cx="1488530" cy="509154"/>
          </a:xfrm>
          <a:prstGeom prst="straightConnector1">
            <a:avLst/>
          </a:prstGeom>
          <a:solidFill>
            <a:schemeClr val="tx2"/>
          </a:solidFill>
          <a:ln w="9525" cap="flat" cmpd="sng" algn="ctr">
            <a:solidFill>
              <a:schemeClr val="tx1"/>
            </a:solidFill>
            <a:prstDash val="solid"/>
            <a:round/>
            <a:headEnd type="none" w="med" len="med"/>
            <a:tailEnd type="triangle"/>
          </a:ln>
          <a:effectLst/>
        </p:spPr>
      </p:cxnSp>
      <p:cxnSp>
        <p:nvCxnSpPr>
          <p:cNvPr id="36" name="Straight Arrow Connector 35"/>
          <p:cNvCxnSpPr>
            <a:stCxn id="5" idx="2"/>
            <a:endCxn id="32" idx="0"/>
          </p:cNvCxnSpPr>
          <p:nvPr/>
        </p:nvCxnSpPr>
        <p:spPr bwMode="auto">
          <a:xfrm>
            <a:off x="9057289" y="1417047"/>
            <a:ext cx="1467506" cy="490461"/>
          </a:xfrm>
          <a:prstGeom prst="straightConnector1">
            <a:avLst/>
          </a:prstGeom>
          <a:solidFill>
            <a:schemeClr val="tx2"/>
          </a:solidFill>
          <a:ln w="9525" cap="flat" cmpd="sng" algn="ctr">
            <a:solidFill>
              <a:schemeClr val="tx1"/>
            </a:solidFill>
            <a:prstDash val="solid"/>
            <a:round/>
            <a:headEnd type="none" w="med" len="med"/>
            <a:tailEnd type="triangle"/>
          </a:ln>
          <a:effectLst/>
        </p:spPr>
      </p:cxnSp>
      <p:cxnSp>
        <p:nvCxnSpPr>
          <p:cNvPr id="38" name="Elbow Connector 37"/>
          <p:cNvCxnSpPr>
            <a:stCxn id="31" idx="2"/>
            <a:endCxn id="7" idx="0"/>
          </p:cNvCxnSpPr>
          <p:nvPr/>
        </p:nvCxnSpPr>
        <p:spPr bwMode="auto">
          <a:xfrm rot="16200000" flipH="1">
            <a:off x="7314183" y="2826085"/>
            <a:ext cx="509154" cy="2"/>
          </a:xfrm>
          <a:prstGeom prst="bentConnector3">
            <a:avLst/>
          </a:prstGeom>
          <a:solidFill>
            <a:schemeClr val="tx2"/>
          </a:solidFill>
          <a:ln w="9525" cap="flat" cmpd="sng" algn="ctr">
            <a:solidFill>
              <a:schemeClr val="tx1"/>
            </a:solidFill>
            <a:prstDash val="solid"/>
            <a:round/>
            <a:headEnd type="none" w="med" len="med"/>
            <a:tailEnd type="triangle"/>
          </a:ln>
          <a:effectLst/>
        </p:spPr>
      </p:cxnSp>
      <p:cxnSp>
        <p:nvCxnSpPr>
          <p:cNvPr id="40" name="Straight Arrow Connector 39"/>
          <p:cNvCxnSpPr>
            <a:stCxn id="32" idx="2"/>
            <a:endCxn id="9" idx="0"/>
          </p:cNvCxnSpPr>
          <p:nvPr/>
        </p:nvCxnSpPr>
        <p:spPr bwMode="auto">
          <a:xfrm>
            <a:off x="10524795" y="2552816"/>
            <a:ext cx="1" cy="527847"/>
          </a:xfrm>
          <a:prstGeom prst="straightConnector1">
            <a:avLst/>
          </a:prstGeom>
          <a:solidFill>
            <a:schemeClr val="tx2"/>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43191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smtClean="0"/>
              <a:t>Page </a:t>
            </a:r>
            <a:fld id="{060BD193-E118-4B16-863C-C8C12C675E3E}" type="slidenum">
              <a:rPr smtClean="0"/>
              <a:pPr/>
              <a:t>2</a:t>
            </a:fld>
            <a:endParaRPr dirty="0"/>
          </a:p>
        </p:txBody>
      </p:sp>
      <p:sp>
        <p:nvSpPr>
          <p:cNvPr id="3" name="Title 5"/>
          <p:cNvSpPr txBox="1">
            <a:spLocks/>
          </p:cNvSpPr>
          <p:nvPr/>
        </p:nvSpPr>
        <p:spPr bwMode="auto">
          <a:xfrm>
            <a:off x="1116840" y="2063905"/>
            <a:ext cx="4538893" cy="254359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pPr algn="ctr"/>
            <a:r>
              <a:rPr lang="en-US" sz="3600" kern="0" dirty="0" smtClean="0"/>
              <a:t>Agenda</a:t>
            </a:r>
            <a:endParaRPr lang="en-US" sz="3100" kern="0" dirty="0" smtClean="0"/>
          </a:p>
        </p:txBody>
      </p:sp>
      <p:sp>
        <p:nvSpPr>
          <p:cNvPr id="4" name="TextBox 3"/>
          <p:cNvSpPr txBox="1"/>
          <p:nvPr/>
        </p:nvSpPr>
        <p:spPr>
          <a:xfrm>
            <a:off x="5994400" y="807278"/>
            <a:ext cx="6197600" cy="4324261"/>
          </a:xfrm>
          <a:prstGeom prst="rect">
            <a:avLst/>
          </a:prstGeom>
          <a:noFill/>
        </p:spPr>
        <p:txBody>
          <a:bodyPr wrap="square" rtlCol="0">
            <a:spAutoFit/>
          </a:bodyPr>
          <a:lstStyle/>
          <a:p>
            <a:pPr marL="234950" indent="-234950" algn="l" defTabSz="457200" eaLnBrk="1" fontAlgn="auto" hangingPunct="1">
              <a:lnSpc>
                <a:spcPct val="150000"/>
              </a:lnSpc>
              <a:spcBef>
                <a:spcPts val="600"/>
              </a:spcBef>
              <a:spcAft>
                <a:spcPts val="0"/>
              </a:spcAft>
              <a:buClr>
                <a:srgbClr val="FF0000"/>
              </a:buClr>
              <a:buFont typeface="Courier New" panose="02070309020205020404" pitchFamily="49" charset="0"/>
              <a:buChar char="o"/>
            </a:pPr>
            <a:r>
              <a:rPr lang="en-US" sz="2000" dirty="0" smtClean="0">
                <a:solidFill>
                  <a:prstClr val="black">
                    <a:lumMod val="85000"/>
                    <a:lumOff val="15000"/>
                  </a:prstClr>
                </a:solidFill>
                <a:latin typeface="Arial"/>
                <a:cs typeface="Arial"/>
              </a:rPr>
              <a:t>Adaptive Filters</a:t>
            </a:r>
          </a:p>
          <a:p>
            <a:pPr marL="692150" lvl="1" indent="-234950" algn="l" defTabSz="457200" fontAlgn="auto">
              <a:lnSpc>
                <a:spcPct val="150000"/>
              </a:lnSpc>
              <a:spcBef>
                <a:spcPts val="600"/>
              </a:spcBef>
              <a:spcAft>
                <a:spcPts val="0"/>
              </a:spcAft>
              <a:buClr>
                <a:srgbClr val="FF0000"/>
              </a:buClr>
              <a:buFont typeface="Courier New" panose="02070309020205020404" pitchFamily="49" charset="0"/>
              <a:buChar char="o"/>
            </a:pPr>
            <a:r>
              <a:rPr lang="en-US" sz="2000" dirty="0" smtClean="0">
                <a:solidFill>
                  <a:prstClr val="black">
                    <a:lumMod val="85000"/>
                    <a:lumOff val="15000"/>
                  </a:prstClr>
                </a:solidFill>
                <a:latin typeface="Arial"/>
                <a:cs typeface="Arial"/>
              </a:rPr>
              <a:t>Applications</a:t>
            </a:r>
          </a:p>
          <a:p>
            <a:pPr marL="692150" lvl="1" indent="-234950" algn="l" defTabSz="457200" fontAlgn="auto">
              <a:lnSpc>
                <a:spcPct val="150000"/>
              </a:lnSpc>
              <a:spcBef>
                <a:spcPts val="600"/>
              </a:spcBef>
              <a:spcAft>
                <a:spcPts val="0"/>
              </a:spcAft>
              <a:buClr>
                <a:srgbClr val="FF0000"/>
              </a:buClr>
              <a:buFont typeface="Courier New" panose="02070309020205020404" pitchFamily="49" charset="0"/>
              <a:buChar char="o"/>
            </a:pPr>
            <a:r>
              <a:rPr lang="en-US" sz="2000" dirty="0" smtClean="0">
                <a:solidFill>
                  <a:prstClr val="black">
                    <a:lumMod val="85000"/>
                    <a:lumOff val="15000"/>
                  </a:prstClr>
                </a:solidFill>
                <a:latin typeface="Arial"/>
                <a:cs typeface="Arial"/>
              </a:rPr>
              <a:t>Algorithms</a:t>
            </a:r>
          </a:p>
          <a:p>
            <a:pPr marL="234950" indent="-234950" algn="l" defTabSz="457200" eaLnBrk="1" fontAlgn="auto" hangingPunct="1">
              <a:lnSpc>
                <a:spcPct val="150000"/>
              </a:lnSpc>
              <a:spcBef>
                <a:spcPts val="600"/>
              </a:spcBef>
              <a:spcAft>
                <a:spcPts val="0"/>
              </a:spcAft>
              <a:buClr>
                <a:srgbClr val="FF0000"/>
              </a:buClr>
              <a:buFont typeface="Courier New" panose="02070309020205020404" pitchFamily="49" charset="0"/>
              <a:buChar char="o"/>
            </a:pPr>
            <a:r>
              <a:rPr lang="en-US" sz="2000" dirty="0" smtClean="0">
                <a:solidFill>
                  <a:prstClr val="black">
                    <a:lumMod val="85000"/>
                    <a:lumOff val="15000"/>
                  </a:prstClr>
                </a:solidFill>
                <a:latin typeface="Arial"/>
                <a:cs typeface="Arial"/>
              </a:rPr>
              <a:t>Design Structure</a:t>
            </a:r>
          </a:p>
          <a:p>
            <a:pPr marL="692150" lvl="1" indent="-234950" algn="l" defTabSz="457200" fontAlgn="auto">
              <a:lnSpc>
                <a:spcPct val="150000"/>
              </a:lnSpc>
              <a:spcBef>
                <a:spcPts val="600"/>
              </a:spcBef>
              <a:spcAft>
                <a:spcPts val="0"/>
              </a:spcAft>
              <a:buClr>
                <a:srgbClr val="FF0000"/>
              </a:buClr>
              <a:buFont typeface="Courier New" panose="02070309020205020404" pitchFamily="49" charset="0"/>
              <a:buChar char="o"/>
            </a:pPr>
            <a:r>
              <a:rPr lang="en-US" sz="2000" dirty="0" err="1" smtClean="0">
                <a:solidFill>
                  <a:prstClr val="black">
                    <a:lumMod val="85000"/>
                    <a:lumOff val="15000"/>
                  </a:prstClr>
                </a:solidFill>
                <a:latin typeface="Arial"/>
                <a:cs typeface="Arial"/>
              </a:rPr>
              <a:t>Matlab</a:t>
            </a:r>
            <a:endParaRPr lang="en-US" sz="2000" dirty="0" smtClean="0">
              <a:solidFill>
                <a:prstClr val="black">
                  <a:lumMod val="85000"/>
                  <a:lumOff val="15000"/>
                </a:prstClr>
              </a:solidFill>
              <a:latin typeface="Arial"/>
              <a:cs typeface="Arial"/>
            </a:endParaRPr>
          </a:p>
          <a:p>
            <a:pPr marL="692150" lvl="1" indent="-234950" algn="l" defTabSz="457200" fontAlgn="auto">
              <a:lnSpc>
                <a:spcPct val="150000"/>
              </a:lnSpc>
              <a:spcBef>
                <a:spcPts val="600"/>
              </a:spcBef>
              <a:spcAft>
                <a:spcPts val="0"/>
              </a:spcAft>
              <a:buClr>
                <a:srgbClr val="FF0000"/>
              </a:buClr>
              <a:buFont typeface="Courier New" panose="02070309020205020404" pitchFamily="49" charset="0"/>
              <a:buChar char="o"/>
            </a:pPr>
            <a:r>
              <a:rPr lang="en-US" sz="2000" dirty="0" err="1" smtClean="0">
                <a:solidFill>
                  <a:prstClr val="black">
                    <a:lumMod val="85000"/>
                    <a:lumOff val="15000"/>
                  </a:prstClr>
                </a:solidFill>
                <a:latin typeface="Arial"/>
                <a:cs typeface="Arial"/>
              </a:rPr>
              <a:t>Vivado</a:t>
            </a:r>
            <a:r>
              <a:rPr lang="en-US" sz="2000" dirty="0" smtClean="0">
                <a:solidFill>
                  <a:prstClr val="black">
                    <a:lumMod val="85000"/>
                    <a:lumOff val="15000"/>
                  </a:prstClr>
                </a:solidFill>
                <a:latin typeface="Arial"/>
                <a:cs typeface="Arial"/>
              </a:rPr>
              <a:t> High-Level Synthesis (HLS)</a:t>
            </a:r>
          </a:p>
          <a:p>
            <a:pPr marL="692150" lvl="1" indent="-234950" algn="l" defTabSz="457200" fontAlgn="auto">
              <a:lnSpc>
                <a:spcPct val="150000"/>
              </a:lnSpc>
              <a:spcBef>
                <a:spcPts val="600"/>
              </a:spcBef>
              <a:spcAft>
                <a:spcPts val="0"/>
              </a:spcAft>
              <a:buClr>
                <a:srgbClr val="FF0000"/>
              </a:buClr>
              <a:buFont typeface="Courier New" panose="02070309020205020404" pitchFamily="49" charset="0"/>
              <a:buChar char="o"/>
            </a:pPr>
            <a:r>
              <a:rPr lang="en-US" sz="2000" dirty="0" smtClean="0">
                <a:solidFill>
                  <a:prstClr val="black">
                    <a:lumMod val="85000"/>
                    <a:lumOff val="15000"/>
                  </a:prstClr>
                </a:solidFill>
                <a:latin typeface="Arial"/>
                <a:cs typeface="Arial"/>
              </a:rPr>
              <a:t>System Generator for DSP (</a:t>
            </a:r>
            <a:r>
              <a:rPr lang="en-US" sz="2000" dirty="0" err="1" smtClean="0">
                <a:solidFill>
                  <a:prstClr val="black">
                    <a:lumMod val="85000"/>
                    <a:lumOff val="15000"/>
                  </a:prstClr>
                </a:solidFill>
                <a:latin typeface="Arial"/>
                <a:cs typeface="Arial"/>
              </a:rPr>
              <a:t>SysGen</a:t>
            </a:r>
            <a:r>
              <a:rPr lang="en-US" sz="2000" dirty="0" smtClean="0">
                <a:solidFill>
                  <a:prstClr val="black">
                    <a:lumMod val="85000"/>
                    <a:lumOff val="15000"/>
                  </a:prstClr>
                </a:solidFill>
                <a:latin typeface="Arial"/>
                <a:cs typeface="Arial"/>
              </a:rPr>
              <a:t>)</a:t>
            </a:r>
          </a:p>
          <a:p>
            <a:pPr marL="234950" indent="-234950" algn="l" defTabSz="457200" eaLnBrk="1" fontAlgn="auto" hangingPunct="1">
              <a:lnSpc>
                <a:spcPct val="150000"/>
              </a:lnSpc>
              <a:spcBef>
                <a:spcPts val="600"/>
              </a:spcBef>
              <a:spcAft>
                <a:spcPts val="0"/>
              </a:spcAft>
              <a:buClr>
                <a:srgbClr val="FF0000"/>
              </a:buClr>
              <a:buFont typeface="Courier New" panose="02070309020205020404" pitchFamily="49" charset="0"/>
              <a:buChar char="o"/>
            </a:pPr>
            <a:r>
              <a:rPr lang="en-US" sz="2000" dirty="0" smtClean="0">
                <a:solidFill>
                  <a:prstClr val="black">
                    <a:lumMod val="85000"/>
                    <a:lumOff val="15000"/>
                  </a:prstClr>
                </a:solidFill>
                <a:latin typeface="Arial"/>
                <a:cs typeface="Arial"/>
              </a:rPr>
              <a:t>Running the Design</a:t>
            </a:r>
          </a:p>
        </p:txBody>
      </p:sp>
    </p:spTree>
    <p:extLst>
      <p:ext uri="{BB962C8B-B14F-4D97-AF65-F5344CB8AC3E}">
        <p14:creationId xmlns:p14="http://schemas.microsoft.com/office/powerpoint/2010/main" val="3525097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20</a:t>
            </a:fld>
            <a:endParaRPr dirty="0">
              <a:solidFill>
                <a:srgbClr val="000000"/>
              </a:solidFill>
            </a:endParaRPr>
          </a:p>
        </p:txBody>
      </p:sp>
      <p:sp>
        <p:nvSpPr>
          <p:cNvPr id="3" name="Title 2"/>
          <p:cNvSpPr>
            <a:spLocks noGrp="1"/>
          </p:cNvSpPr>
          <p:nvPr>
            <p:ph type="title"/>
          </p:nvPr>
        </p:nvSpPr>
        <p:spPr/>
        <p:txBody>
          <a:bodyPr/>
          <a:lstStyle/>
          <a:p>
            <a:r>
              <a:rPr lang="en-US" dirty="0" smtClean="0"/>
              <a:t>Design Structure</a:t>
            </a:r>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sp>
        <p:nvSpPr>
          <p:cNvPr id="6" name="Rectangle 5"/>
          <p:cNvSpPr/>
          <p:nvPr/>
        </p:nvSpPr>
        <p:spPr bwMode="auto">
          <a:xfrm>
            <a:off x="605729"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Matlab</a:t>
            </a:r>
            <a:endParaRPr lang="en-US" dirty="0" smtClean="0">
              <a:solidFill>
                <a:srgbClr val="000000"/>
              </a:solidFill>
            </a:endParaRPr>
          </a:p>
        </p:txBody>
      </p:sp>
      <p:sp>
        <p:nvSpPr>
          <p:cNvPr id="7" name="Rectangle 6"/>
          <p:cNvSpPr/>
          <p:nvPr/>
        </p:nvSpPr>
        <p:spPr bwMode="auto">
          <a:xfrm>
            <a:off x="3518168" y="2597368"/>
            <a:ext cx="1881719" cy="1158766"/>
          </a:xfrm>
          <a:prstGeom prst="rect">
            <a:avLst/>
          </a:prstGeom>
          <a:solidFill>
            <a:schemeClr val="bg1">
              <a:lumMod val="95000"/>
            </a:schemeClr>
          </a:solidFill>
          <a:ln w="762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Vivado</a:t>
            </a:r>
            <a:r>
              <a:rPr lang="en-US" dirty="0" smtClean="0">
                <a:solidFill>
                  <a:srgbClr val="000000"/>
                </a:solidFill>
              </a:rPr>
              <a:t> HLS</a:t>
            </a:r>
          </a:p>
        </p:txBody>
      </p:sp>
      <p:sp>
        <p:nvSpPr>
          <p:cNvPr id="8" name="Rectangle 7"/>
          <p:cNvSpPr/>
          <p:nvPr/>
        </p:nvSpPr>
        <p:spPr bwMode="auto">
          <a:xfrm>
            <a:off x="6433715"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SysGen</a:t>
            </a:r>
            <a:r>
              <a:rPr lang="en-US" dirty="0" smtClean="0">
                <a:solidFill>
                  <a:srgbClr val="000000"/>
                </a:solidFill>
              </a:rPr>
              <a:t> Hardware Co-simulation</a:t>
            </a:r>
          </a:p>
        </p:txBody>
      </p:sp>
      <p:sp>
        <p:nvSpPr>
          <p:cNvPr id="9" name="Rectangle 8"/>
          <p:cNvSpPr/>
          <p:nvPr/>
        </p:nvSpPr>
        <p:spPr bwMode="auto">
          <a:xfrm>
            <a:off x="9349262"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Analyze</a:t>
            </a:r>
          </a:p>
        </p:txBody>
      </p:sp>
      <p:sp>
        <p:nvSpPr>
          <p:cNvPr id="10" name="Right Arrow 9"/>
          <p:cNvSpPr/>
          <p:nvPr/>
        </p:nvSpPr>
        <p:spPr bwMode="auto">
          <a:xfrm>
            <a:off x="2673385" y="2916620"/>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Right Arrow 10"/>
          <p:cNvSpPr/>
          <p:nvPr/>
        </p:nvSpPr>
        <p:spPr bwMode="auto">
          <a:xfrm>
            <a:off x="5593509" y="2916620"/>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ight Arrow 11"/>
          <p:cNvSpPr/>
          <p:nvPr/>
        </p:nvSpPr>
        <p:spPr bwMode="auto">
          <a:xfrm>
            <a:off x="8501372" y="2881147"/>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3" name="TextBox 12"/>
          <p:cNvSpPr txBox="1"/>
          <p:nvPr/>
        </p:nvSpPr>
        <p:spPr bwMode="auto">
          <a:xfrm>
            <a:off x="1168400" y="3752192"/>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1</a:t>
            </a:r>
          </a:p>
        </p:txBody>
      </p:sp>
      <p:sp>
        <p:nvSpPr>
          <p:cNvPr id="15" name="TextBox 14"/>
          <p:cNvSpPr txBox="1"/>
          <p:nvPr/>
        </p:nvSpPr>
        <p:spPr bwMode="auto">
          <a:xfrm>
            <a:off x="7074433" y="3759283"/>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3</a:t>
            </a:r>
          </a:p>
        </p:txBody>
      </p:sp>
      <p:sp>
        <p:nvSpPr>
          <p:cNvPr id="16" name="TextBox 15"/>
          <p:cNvSpPr txBox="1"/>
          <p:nvPr/>
        </p:nvSpPr>
        <p:spPr bwMode="auto">
          <a:xfrm>
            <a:off x="4079436" y="3752192"/>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2</a:t>
            </a:r>
          </a:p>
        </p:txBody>
      </p:sp>
      <p:sp>
        <p:nvSpPr>
          <p:cNvPr id="17" name="TextBox 16"/>
          <p:cNvSpPr txBox="1"/>
          <p:nvPr/>
        </p:nvSpPr>
        <p:spPr bwMode="auto">
          <a:xfrm>
            <a:off x="9910530" y="3759283"/>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4</a:t>
            </a:r>
          </a:p>
        </p:txBody>
      </p:sp>
    </p:spTree>
    <p:extLst>
      <p:ext uri="{BB962C8B-B14F-4D97-AF65-F5344CB8AC3E}">
        <p14:creationId xmlns:p14="http://schemas.microsoft.com/office/powerpoint/2010/main" val="1857025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21</a:t>
            </a:fld>
            <a:endParaRPr dirty="0">
              <a:solidFill>
                <a:srgbClr val="000000"/>
              </a:solidFill>
            </a:endParaRPr>
          </a:p>
        </p:txBody>
      </p:sp>
      <p:sp>
        <p:nvSpPr>
          <p:cNvPr id="3" name="Title 2"/>
          <p:cNvSpPr>
            <a:spLocks noGrp="1"/>
          </p:cNvSpPr>
          <p:nvPr>
            <p:ph type="title"/>
          </p:nvPr>
        </p:nvSpPr>
        <p:spPr/>
        <p:txBody>
          <a:bodyPr/>
          <a:lstStyle/>
          <a:p>
            <a:r>
              <a:rPr lang="en-US" dirty="0" smtClean="0"/>
              <a:t>Design Structure</a:t>
            </a:r>
            <a:endParaRPr lang="en-US" dirty="0"/>
          </a:p>
        </p:txBody>
      </p:sp>
      <p:sp>
        <p:nvSpPr>
          <p:cNvPr id="4" name="Content Placeholder 3"/>
          <p:cNvSpPr>
            <a:spLocks noGrp="1"/>
          </p:cNvSpPr>
          <p:nvPr>
            <p:ph idx="1"/>
          </p:nvPr>
        </p:nvSpPr>
        <p:spPr/>
        <p:txBody>
          <a:bodyPr/>
          <a:lstStyle/>
          <a:p>
            <a:r>
              <a:rPr lang="en-US" dirty="0" smtClean="0"/>
              <a:t>Step 2: </a:t>
            </a:r>
            <a:r>
              <a:rPr lang="en-US" dirty="0" err="1" smtClean="0"/>
              <a:t>Vivado</a:t>
            </a:r>
            <a:r>
              <a:rPr lang="en-US" dirty="0" smtClean="0"/>
              <a:t> HLS</a:t>
            </a:r>
          </a:p>
          <a:p>
            <a:pPr marL="688975" lvl="1" indent="-400050">
              <a:buFont typeface="+mj-lt"/>
              <a:buAutoNum type="romanUcPeriod"/>
            </a:pPr>
            <a:r>
              <a:rPr lang="en-US" dirty="0" smtClean="0"/>
              <a:t>Convert </a:t>
            </a:r>
            <a:r>
              <a:rPr lang="en-US" dirty="0" err="1"/>
              <a:t>t</a:t>
            </a:r>
            <a:r>
              <a:rPr lang="en-US" dirty="0" err="1" smtClean="0"/>
              <a:t>estbench</a:t>
            </a:r>
            <a:r>
              <a:rPr lang="en-US" dirty="0" smtClean="0"/>
              <a:t> to standard C++ (~1 </a:t>
            </a:r>
            <a:r>
              <a:rPr lang="en-US" dirty="0" err="1" smtClean="0"/>
              <a:t>hr</a:t>
            </a:r>
            <a:r>
              <a:rPr lang="en-US" dirty="0" smtClean="0"/>
              <a:t>)</a:t>
            </a:r>
          </a:p>
          <a:p>
            <a:pPr marL="688975" lvl="1" indent="-400050">
              <a:buFont typeface="+mj-lt"/>
              <a:buAutoNum type="romanUcPeriod"/>
            </a:pPr>
            <a:r>
              <a:rPr lang="en-US" dirty="0" smtClean="0"/>
              <a:t>Convert all fixed-point libraries to standard C++ (~8 </a:t>
            </a:r>
            <a:r>
              <a:rPr lang="en-US" dirty="0" err="1" smtClean="0"/>
              <a:t>hrs</a:t>
            </a:r>
            <a:r>
              <a:rPr lang="en-US" dirty="0" smtClean="0"/>
              <a:t>)</a:t>
            </a:r>
          </a:p>
          <a:p>
            <a:pPr marL="688975" lvl="1" indent="-400050">
              <a:buFont typeface="+mj-lt"/>
              <a:buAutoNum type="romanUcPeriod"/>
            </a:pPr>
            <a:r>
              <a:rPr lang="en-US" dirty="0" smtClean="0"/>
              <a:t>Convert 1 and 2 to use only legal HLS constructs* (~2 </a:t>
            </a:r>
            <a:r>
              <a:rPr lang="en-US" dirty="0" err="1" smtClean="0"/>
              <a:t>hrs</a:t>
            </a:r>
            <a:r>
              <a:rPr lang="en-US" dirty="0" smtClean="0"/>
              <a:t>)</a:t>
            </a:r>
          </a:p>
          <a:p>
            <a:pPr marL="688975" lvl="1" indent="-400050">
              <a:buFont typeface="+mj-lt"/>
              <a:buAutoNum type="romanUcPeriod"/>
            </a:pPr>
            <a:r>
              <a:rPr lang="en-US" dirty="0" smtClean="0"/>
              <a:t>Optimize 3 with better code structure and directives (~2 </a:t>
            </a:r>
            <a:r>
              <a:rPr lang="en-US" dirty="0" err="1" smtClean="0"/>
              <a:t>hrs</a:t>
            </a:r>
            <a:r>
              <a:rPr lang="en-US" dirty="0" smtClean="0"/>
              <a:t>)</a:t>
            </a:r>
          </a:p>
          <a:p>
            <a:pPr marL="908050" lvl="2" indent="-400050">
              <a:buFont typeface="+mj-lt"/>
              <a:buAutoNum type="alphaLcParenR"/>
            </a:pPr>
            <a:r>
              <a:rPr lang="en-US" dirty="0" smtClean="0"/>
              <a:t>Optimize for maximum throughput</a:t>
            </a:r>
          </a:p>
          <a:p>
            <a:pPr marL="908050" lvl="2" indent="-400050">
              <a:buFont typeface="+mj-lt"/>
              <a:buAutoNum type="alphaLcParenR"/>
            </a:pPr>
            <a:r>
              <a:rPr lang="en-US" dirty="0" smtClean="0"/>
              <a:t>Optimize for minimum area</a:t>
            </a:r>
          </a:p>
          <a:p>
            <a:pPr marL="115888" indent="0">
              <a:buNone/>
            </a:pPr>
            <a:endParaRPr lang="en-US" dirty="0" smtClean="0"/>
          </a:p>
          <a:p>
            <a:pPr marL="115888" indent="0">
              <a:buNone/>
            </a:pPr>
            <a:endParaRPr lang="en-US" dirty="0"/>
          </a:p>
          <a:p>
            <a:pPr marL="115888" indent="0">
              <a:buNone/>
            </a:pPr>
            <a:r>
              <a:rPr lang="en-US" sz="1400" dirty="0" smtClean="0"/>
              <a:t>* HLS does not support dynamic memory allocation or polymorphism, so these had to be removed from the initial implementation</a:t>
            </a:r>
          </a:p>
        </p:txBody>
      </p:sp>
    </p:spTree>
    <p:extLst>
      <p:ext uri="{BB962C8B-B14F-4D97-AF65-F5344CB8AC3E}">
        <p14:creationId xmlns:p14="http://schemas.microsoft.com/office/powerpoint/2010/main" val="265546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22</a:t>
            </a:fld>
            <a:endParaRPr dirty="0">
              <a:solidFill>
                <a:srgbClr val="000000"/>
              </a:solidFill>
            </a:endParaRPr>
          </a:p>
        </p:txBody>
      </p:sp>
      <p:sp>
        <p:nvSpPr>
          <p:cNvPr id="3" name="Title 2"/>
          <p:cNvSpPr>
            <a:spLocks noGrp="1"/>
          </p:cNvSpPr>
          <p:nvPr>
            <p:ph type="title"/>
          </p:nvPr>
        </p:nvSpPr>
        <p:spPr/>
        <p:txBody>
          <a:bodyPr/>
          <a:lstStyle/>
          <a:p>
            <a:r>
              <a:rPr lang="en-US" dirty="0" smtClean="0"/>
              <a:t>Design Structure</a:t>
            </a:r>
            <a:endParaRPr lang="en-US" dirty="0"/>
          </a:p>
        </p:txBody>
      </p:sp>
      <p:sp>
        <p:nvSpPr>
          <p:cNvPr id="4" name="Content Placeholder 3"/>
          <p:cNvSpPr>
            <a:spLocks noGrp="1"/>
          </p:cNvSpPr>
          <p:nvPr>
            <p:ph idx="1"/>
          </p:nvPr>
        </p:nvSpPr>
        <p:spPr/>
        <p:txBody>
          <a:bodyPr/>
          <a:lstStyle/>
          <a:p>
            <a:r>
              <a:rPr lang="en-US" dirty="0" smtClean="0"/>
              <a:t>Step 2: </a:t>
            </a:r>
            <a:r>
              <a:rPr lang="en-US" dirty="0" err="1" smtClean="0"/>
              <a:t>Vivado</a:t>
            </a:r>
            <a:r>
              <a:rPr lang="en-US" dirty="0" smtClean="0"/>
              <a:t> HLS</a:t>
            </a:r>
          </a:p>
          <a:p>
            <a:pPr lvl="1"/>
            <a:r>
              <a:rPr lang="en-US" dirty="0" smtClean="0"/>
              <a:t>Software Architecture</a:t>
            </a:r>
          </a:p>
          <a:p>
            <a:pPr lvl="2"/>
            <a:r>
              <a:rPr lang="en-US" dirty="0" smtClean="0"/>
              <a:t>Same as for </a:t>
            </a:r>
            <a:r>
              <a:rPr lang="en-US" dirty="0" err="1" smtClean="0"/>
              <a:t>Matlab</a:t>
            </a:r>
            <a:endParaRPr lang="en-US" dirty="0" smtClean="0"/>
          </a:p>
        </p:txBody>
      </p:sp>
    </p:spTree>
    <p:extLst>
      <p:ext uri="{BB962C8B-B14F-4D97-AF65-F5344CB8AC3E}">
        <p14:creationId xmlns:p14="http://schemas.microsoft.com/office/powerpoint/2010/main" val="240748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23</a:t>
            </a:fld>
            <a:endParaRPr dirty="0">
              <a:solidFill>
                <a:srgbClr val="000000"/>
              </a:solidFill>
            </a:endParaRPr>
          </a:p>
        </p:txBody>
      </p:sp>
      <p:sp>
        <p:nvSpPr>
          <p:cNvPr id="3" name="Title 2"/>
          <p:cNvSpPr>
            <a:spLocks noGrp="1"/>
          </p:cNvSpPr>
          <p:nvPr>
            <p:ph type="title"/>
          </p:nvPr>
        </p:nvSpPr>
        <p:spPr/>
        <p:txBody>
          <a:bodyPr/>
          <a:lstStyle/>
          <a:p>
            <a:r>
              <a:rPr lang="en-US" dirty="0" smtClean="0"/>
              <a:t>Design Structure</a:t>
            </a:r>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sp>
        <p:nvSpPr>
          <p:cNvPr id="6" name="Rectangle 5"/>
          <p:cNvSpPr/>
          <p:nvPr/>
        </p:nvSpPr>
        <p:spPr bwMode="auto">
          <a:xfrm>
            <a:off x="605729"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Matlab</a:t>
            </a:r>
            <a:endParaRPr lang="en-US" dirty="0" smtClean="0">
              <a:solidFill>
                <a:srgbClr val="000000"/>
              </a:solidFill>
            </a:endParaRPr>
          </a:p>
        </p:txBody>
      </p:sp>
      <p:sp>
        <p:nvSpPr>
          <p:cNvPr id="7" name="Rectangle 6"/>
          <p:cNvSpPr/>
          <p:nvPr/>
        </p:nvSpPr>
        <p:spPr bwMode="auto">
          <a:xfrm>
            <a:off x="3518168"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Vivado</a:t>
            </a:r>
            <a:r>
              <a:rPr lang="en-US" dirty="0" smtClean="0">
                <a:solidFill>
                  <a:srgbClr val="000000"/>
                </a:solidFill>
              </a:rPr>
              <a:t> HLS</a:t>
            </a:r>
          </a:p>
        </p:txBody>
      </p:sp>
      <p:sp>
        <p:nvSpPr>
          <p:cNvPr id="8" name="Rectangle 7"/>
          <p:cNvSpPr/>
          <p:nvPr/>
        </p:nvSpPr>
        <p:spPr bwMode="auto">
          <a:xfrm>
            <a:off x="6433715" y="2597368"/>
            <a:ext cx="1881719" cy="1158766"/>
          </a:xfrm>
          <a:prstGeom prst="rect">
            <a:avLst/>
          </a:prstGeom>
          <a:solidFill>
            <a:schemeClr val="bg1">
              <a:lumMod val="95000"/>
            </a:schemeClr>
          </a:solidFill>
          <a:ln w="762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SysGen</a:t>
            </a:r>
            <a:r>
              <a:rPr lang="en-US" dirty="0" smtClean="0">
                <a:solidFill>
                  <a:srgbClr val="000000"/>
                </a:solidFill>
              </a:rPr>
              <a:t> Hardware Co-simulation</a:t>
            </a:r>
          </a:p>
        </p:txBody>
      </p:sp>
      <p:sp>
        <p:nvSpPr>
          <p:cNvPr id="9" name="Rectangle 8"/>
          <p:cNvSpPr/>
          <p:nvPr/>
        </p:nvSpPr>
        <p:spPr bwMode="auto">
          <a:xfrm>
            <a:off x="9349262"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Analyze</a:t>
            </a:r>
          </a:p>
        </p:txBody>
      </p:sp>
      <p:sp>
        <p:nvSpPr>
          <p:cNvPr id="10" name="Right Arrow 9"/>
          <p:cNvSpPr/>
          <p:nvPr/>
        </p:nvSpPr>
        <p:spPr bwMode="auto">
          <a:xfrm>
            <a:off x="2673385" y="2916620"/>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Right Arrow 10"/>
          <p:cNvSpPr/>
          <p:nvPr/>
        </p:nvSpPr>
        <p:spPr bwMode="auto">
          <a:xfrm>
            <a:off x="5593509" y="2916620"/>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ight Arrow 11"/>
          <p:cNvSpPr/>
          <p:nvPr/>
        </p:nvSpPr>
        <p:spPr bwMode="auto">
          <a:xfrm>
            <a:off x="8501372" y="2881147"/>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3" name="TextBox 12"/>
          <p:cNvSpPr txBox="1"/>
          <p:nvPr/>
        </p:nvSpPr>
        <p:spPr bwMode="auto">
          <a:xfrm>
            <a:off x="1168400" y="3752192"/>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1</a:t>
            </a:r>
          </a:p>
        </p:txBody>
      </p:sp>
      <p:sp>
        <p:nvSpPr>
          <p:cNvPr id="15" name="TextBox 14"/>
          <p:cNvSpPr txBox="1"/>
          <p:nvPr/>
        </p:nvSpPr>
        <p:spPr bwMode="auto">
          <a:xfrm>
            <a:off x="7074433" y="3759283"/>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3</a:t>
            </a:r>
          </a:p>
        </p:txBody>
      </p:sp>
      <p:sp>
        <p:nvSpPr>
          <p:cNvPr id="16" name="TextBox 15"/>
          <p:cNvSpPr txBox="1"/>
          <p:nvPr/>
        </p:nvSpPr>
        <p:spPr bwMode="auto">
          <a:xfrm>
            <a:off x="4079436" y="3752192"/>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2</a:t>
            </a:r>
          </a:p>
        </p:txBody>
      </p:sp>
      <p:sp>
        <p:nvSpPr>
          <p:cNvPr id="17" name="TextBox 16"/>
          <p:cNvSpPr txBox="1"/>
          <p:nvPr/>
        </p:nvSpPr>
        <p:spPr bwMode="auto">
          <a:xfrm>
            <a:off x="9910530" y="3759283"/>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4</a:t>
            </a:r>
          </a:p>
        </p:txBody>
      </p:sp>
    </p:spTree>
    <p:extLst>
      <p:ext uri="{BB962C8B-B14F-4D97-AF65-F5344CB8AC3E}">
        <p14:creationId xmlns:p14="http://schemas.microsoft.com/office/powerpoint/2010/main" val="1962535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24</a:t>
            </a:fld>
            <a:endParaRPr dirty="0">
              <a:solidFill>
                <a:srgbClr val="000000"/>
              </a:solidFill>
            </a:endParaRPr>
          </a:p>
        </p:txBody>
      </p:sp>
      <p:sp>
        <p:nvSpPr>
          <p:cNvPr id="3" name="Title 2"/>
          <p:cNvSpPr>
            <a:spLocks noGrp="1"/>
          </p:cNvSpPr>
          <p:nvPr>
            <p:ph type="title"/>
          </p:nvPr>
        </p:nvSpPr>
        <p:spPr/>
        <p:txBody>
          <a:bodyPr/>
          <a:lstStyle/>
          <a:p>
            <a:r>
              <a:rPr lang="en-US" dirty="0" smtClean="0"/>
              <a:t>Design Structure</a:t>
            </a:r>
            <a:endParaRPr lang="en-US" dirty="0"/>
          </a:p>
        </p:txBody>
      </p:sp>
      <p:sp>
        <p:nvSpPr>
          <p:cNvPr id="4" name="Content Placeholder 3"/>
          <p:cNvSpPr>
            <a:spLocks noGrp="1"/>
          </p:cNvSpPr>
          <p:nvPr>
            <p:ph idx="1"/>
          </p:nvPr>
        </p:nvSpPr>
        <p:spPr/>
        <p:txBody>
          <a:bodyPr/>
          <a:lstStyle/>
          <a:p>
            <a:r>
              <a:rPr lang="en-US" dirty="0" smtClean="0"/>
              <a:t>Step 3: </a:t>
            </a:r>
            <a:r>
              <a:rPr lang="en-US" dirty="0" err="1" smtClean="0"/>
              <a:t>SysGen</a:t>
            </a:r>
            <a:r>
              <a:rPr lang="en-US" dirty="0" smtClean="0"/>
              <a:t> Hardware Co-Simulation</a:t>
            </a:r>
          </a:p>
          <a:p>
            <a:pPr lvl="1"/>
            <a:r>
              <a:rPr lang="en-US" dirty="0" smtClean="0"/>
              <a:t>Algorithm verification</a:t>
            </a:r>
          </a:p>
          <a:p>
            <a:pPr marL="909637" lvl="2" indent="-400050">
              <a:buFont typeface="+mj-lt"/>
              <a:buAutoNum type="romanUcPeriod"/>
            </a:pPr>
            <a:r>
              <a:rPr lang="en-US" dirty="0" smtClean="0"/>
              <a:t>Use </a:t>
            </a:r>
            <a:r>
              <a:rPr lang="en-US" dirty="0" err="1" smtClean="0"/>
              <a:t>SysGen</a:t>
            </a:r>
            <a:r>
              <a:rPr lang="en-US" dirty="0" smtClean="0"/>
              <a:t> HLS block to include our HLS filter in Simulink model</a:t>
            </a:r>
          </a:p>
          <a:p>
            <a:pPr marL="909637" lvl="2" indent="-400050">
              <a:buFont typeface="+mj-lt"/>
              <a:buAutoNum type="romanUcPeriod"/>
            </a:pPr>
            <a:r>
              <a:rPr lang="en-US" dirty="0" smtClean="0"/>
              <a:t>Generate </a:t>
            </a:r>
            <a:r>
              <a:rPr lang="en-US" dirty="0" err="1" smtClean="0"/>
              <a:t>bitstream</a:t>
            </a:r>
            <a:r>
              <a:rPr lang="en-US" dirty="0" smtClean="0"/>
              <a:t> for burst-mode JTAG Hardware Co-Simulation</a:t>
            </a:r>
          </a:p>
          <a:p>
            <a:pPr marL="909637" lvl="2" indent="-400050">
              <a:buFont typeface="+mj-lt"/>
              <a:buAutoNum type="romanUcPeriod"/>
            </a:pPr>
            <a:r>
              <a:rPr lang="en-US" dirty="0" smtClean="0"/>
              <a:t>Run design on KC705</a:t>
            </a:r>
          </a:p>
        </p:txBody>
      </p:sp>
    </p:spTree>
    <p:extLst>
      <p:ext uri="{BB962C8B-B14F-4D97-AF65-F5344CB8AC3E}">
        <p14:creationId xmlns:p14="http://schemas.microsoft.com/office/powerpoint/2010/main" val="3303013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25</a:t>
            </a:fld>
            <a:endParaRPr dirty="0">
              <a:solidFill>
                <a:srgbClr val="000000"/>
              </a:solidFill>
            </a:endParaRPr>
          </a:p>
        </p:txBody>
      </p:sp>
      <p:sp>
        <p:nvSpPr>
          <p:cNvPr id="3" name="Title 2"/>
          <p:cNvSpPr>
            <a:spLocks noGrp="1"/>
          </p:cNvSpPr>
          <p:nvPr>
            <p:ph type="title"/>
          </p:nvPr>
        </p:nvSpPr>
        <p:spPr/>
        <p:txBody>
          <a:bodyPr/>
          <a:lstStyle/>
          <a:p>
            <a:r>
              <a:rPr lang="en-US" dirty="0" smtClean="0"/>
              <a:t>Design Structure</a:t>
            </a:r>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sp>
        <p:nvSpPr>
          <p:cNvPr id="6" name="Rectangle 5"/>
          <p:cNvSpPr/>
          <p:nvPr/>
        </p:nvSpPr>
        <p:spPr bwMode="auto">
          <a:xfrm>
            <a:off x="605729"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Matlab</a:t>
            </a:r>
            <a:endParaRPr lang="en-US" dirty="0" smtClean="0">
              <a:solidFill>
                <a:srgbClr val="000000"/>
              </a:solidFill>
            </a:endParaRPr>
          </a:p>
        </p:txBody>
      </p:sp>
      <p:sp>
        <p:nvSpPr>
          <p:cNvPr id="7" name="Rectangle 6"/>
          <p:cNvSpPr/>
          <p:nvPr/>
        </p:nvSpPr>
        <p:spPr bwMode="auto">
          <a:xfrm>
            <a:off x="3518168"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Vivado</a:t>
            </a:r>
            <a:r>
              <a:rPr lang="en-US" dirty="0" smtClean="0">
                <a:solidFill>
                  <a:srgbClr val="000000"/>
                </a:solidFill>
              </a:rPr>
              <a:t> HLS</a:t>
            </a:r>
          </a:p>
        </p:txBody>
      </p:sp>
      <p:sp>
        <p:nvSpPr>
          <p:cNvPr id="8" name="Rectangle 7"/>
          <p:cNvSpPr/>
          <p:nvPr/>
        </p:nvSpPr>
        <p:spPr bwMode="auto">
          <a:xfrm>
            <a:off x="6433715" y="2597368"/>
            <a:ext cx="1881719" cy="1158766"/>
          </a:xfrm>
          <a:prstGeom prst="rect">
            <a:avLst/>
          </a:prstGeom>
          <a:solidFill>
            <a:schemeClr val="bg1">
              <a:lumMod val="95000"/>
            </a:schemeClr>
          </a:solidFill>
          <a:ln w="76200" cap="flat" cmpd="sng" algn="ctr">
            <a:solidFill>
              <a:schemeClr val="bg2">
                <a:lumMod val="40000"/>
                <a:lumOff val="6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err="1" smtClean="0">
                <a:solidFill>
                  <a:srgbClr val="000000"/>
                </a:solidFill>
              </a:rPr>
              <a:t>SysGen</a:t>
            </a:r>
            <a:r>
              <a:rPr lang="en-US" dirty="0" smtClean="0">
                <a:solidFill>
                  <a:srgbClr val="000000"/>
                </a:solidFill>
              </a:rPr>
              <a:t> Hardware Co-simulation</a:t>
            </a:r>
          </a:p>
        </p:txBody>
      </p:sp>
      <p:sp>
        <p:nvSpPr>
          <p:cNvPr id="9" name="Rectangle 8"/>
          <p:cNvSpPr/>
          <p:nvPr/>
        </p:nvSpPr>
        <p:spPr bwMode="auto">
          <a:xfrm>
            <a:off x="9349262" y="2597368"/>
            <a:ext cx="1881719" cy="1158766"/>
          </a:xfrm>
          <a:prstGeom prst="rect">
            <a:avLst/>
          </a:prstGeom>
          <a:solidFill>
            <a:schemeClr val="bg1">
              <a:lumMod val="95000"/>
            </a:schemeClr>
          </a:solidFill>
          <a:ln w="762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Analyze</a:t>
            </a:r>
          </a:p>
        </p:txBody>
      </p:sp>
      <p:sp>
        <p:nvSpPr>
          <p:cNvPr id="10" name="Right Arrow 9"/>
          <p:cNvSpPr/>
          <p:nvPr/>
        </p:nvSpPr>
        <p:spPr bwMode="auto">
          <a:xfrm>
            <a:off x="2673385" y="2916620"/>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Right Arrow 10"/>
          <p:cNvSpPr/>
          <p:nvPr/>
        </p:nvSpPr>
        <p:spPr bwMode="auto">
          <a:xfrm>
            <a:off x="5593509" y="2916620"/>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ight Arrow 11"/>
          <p:cNvSpPr/>
          <p:nvPr/>
        </p:nvSpPr>
        <p:spPr bwMode="auto">
          <a:xfrm>
            <a:off x="8501372" y="2881147"/>
            <a:ext cx="654268" cy="520262"/>
          </a:xfrm>
          <a:prstGeom prst="rightArrow">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3" name="TextBox 12"/>
          <p:cNvSpPr txBox="1"/>
          <p:nvPr/>
        </p:nvSpPr>
        <p:spPr bwMode="auto">
          <a:xfrm>
            <a:off x="1168400" y="3752192"/>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1</a:t>
            </a:r>
          </a:p>
        </p:txBody>
      </p:sp>
      <p:sp>
        <p:nvSpPr>
          <p:cNvPr id="15" name="TextBox 14"/>
          <p:cNvSpPr txBox="1"/>
          <p:nvPr/>
        </p:nvSpPr>
        <p:spPr bwMode="auto">
          <a:xfrm>
            <a:off x="7074433" y="3759283"/>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3</a:t>
            </a:r>
          </a:p>
        </p:txBody>
      </p:sp>
      <p:sp>
        <p:nvSpPr>
          <p:cNvPr id="16" name="TextBox 15"/>
          <p:cNvSpPr txBox="1"/>
          <p:nvPr/>
        </p:nvSpPr>
        <p:spPr bwMode="auto">
          <a:xfrm>
            <a:off x="4079436" y="3752192"/>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2</a:t>
            </a:r>
          </a:p>
        </p:txBody>
      </p:sp>
      <p:sp>
        <p:nvSpPr>
          <p:cNvPr id="17" name="TextBox 16"/>
          <p:cNvSpPr txBox="1"/>
          <p:nvPr/>
        </p:nvSpPr>
        <p:spPr bwMode="auto">
          <a:xfrm>
            <a:off x="9910530" y="3759283"/>
            <a:ext cx="759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45720" rIns="91440" bIns="45720" numCol="1" rtlCol="0" anchor="t" anchorCtr="0" compatLnSpc="1">
            <a:prstTxWarp prst="textNoShape">
              <a:avLst/>
            </a:prstTxWarp>
            <a:spAutoFit/>
          </a:bodyPr>
          <a:lstStyle/>
          <a:p>
            <a:pPr>
              <a:lnSpc>
                <a:spcPct val="100000"/>
              </a:lnSpc>
            </a:pPr>
            <a:r>
              <a:rPr lang="en-US" kern="0" dirty="0" smtClean="0">
                <a:solidFill>
                  <a:schemeClr val="tx1">
                    <a:lumMod val="75000"/>
                    <a:lumOff val="25000"/>
                  </a:schemeClr>
                </a:solidFill>
              </a:rPr>
              <a:t>Step 4</a:t>
            </a:r>
          </a:p>
        </p:txBody>
      </p:sp>
    </p:spTree>
    <p:extLst>
      <p:ext uri="{BB962C8B-B14F-4D97-AF65-F5344CB8AC3E}">
        <p14:creationId xmlns:p14="http://schemas.microsoft.com/office/powerpoint/2010/main" val="3329263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26</a:t>
            </a:fld>
            <a:endParaRPr dirty="0">
              <a:solidFill>
                <a:srgbClr val="000000"/>
              </a:solidFill>
            </a:endParaRPr>
          </a:p>
        </p:txBody>
      </p:sp>
      <p:sp>
        <p:nvSpPr>
          <p:cNvPr id="3" name="Title 2"/>
          <p:cNvSpPr>
            <a:spLocks noGrp="1"/>
          </p:cNvSpPr>
          <p:nvPr>
            <p:ph type="title"/>
          </p:nvPr>
        </p:nvSpPr>
        <p:spPr/>
        <p:txBody>
          <a:bodyPr/>
          <a:lstStyle/>
          <a:p>
            <a:r>
              <a:rPr lang="en-US" dirty="0" smtClean="0"/>
              <a:t>Design Structure</a:t>
            </a:r>
            <a:endParaRPr lang="en-US" dirty="0"/>
          </a:p>
        </p:txBody>
      </p:sp>
      <p:sp>
        <p:nvSpPr>
          <p:cNvPr id="4" name="Content Placeholder 3"/>
          <p:cNvSpPr>
            <a:spLocks noGrp="1"/>
          </p:cNvSpPr>
          <p:nvPr>
            <p:ph idx="1"/>
          </p:nvPr>
        </p:nvSpPr>
        <p:spPr/>
        <p:txBody>
          <a:bodyPr/>
          <a:lstStyle/>
          <a:p>
            <a:r>
              <a:rPr lang="en-US" dirty="0" smtClean="0"/>
              <a:t>Step 4: Analyze</a:t>
            </a:r>
          </a:p>
          <a:p>
            <a:pPr marL="688975" lvl="1" indent="-400050">
              <a:buFont typeface="+mj-lt"/>
              <a:buAutoNum type="romanUcPeriod"/>
            </a:pPr>
            <a:r>
              <a:rPr lang="en-US" dirty="0" smtClean="0"/>
              <a:t>Load results from each step</a:t>
            </a:r>
          </a:p>
          <a:p>
            <a:pPr marL="908050" lvl="2" indent="-400050">
              <a:buFont typeface="+mj-lt"/>
              <a:buAutoNum type="alphaLcParenR"/>
            </a:pPr>
            <a:r>
              <a:rPr lang="en-US" dirty="0" smtClean="0"/>
              <a:t>Floating-point </a:t>
            </a:r>
            <a:r>
              <a:rPr lang="en-US" dirty="0" err="1" smtClean="0"/>
              <a:t>Matlab</a:t>
            </a:r>
            <a:r>
              <a:rPr lang="en-US" dirty="0" smtClean="0"/>
              <a:t> implementation</a:t>
            </a:r>
          </a:p>
          <a:p>
            <a:pPr marL="908050" lvl="2" indent="-400050">
              <a:buFont typeface="+mj-lt"/>
              <a:buAutoNum type="alphaLcParenR"/>
            </a:pPr>
            <a:r>
              <a:rPr lang="en-US" dirty="0" smtClean="0"/>
              <a:t>Fixed-point </a:t>
            </a:r>
            <a:r>
              <a:rPr lang="en-US" dirty="0" err="1" smtClean="0"/>
              <a:t>Matlab</a:t>
            </a:r>
            <a:r>
              <a:rPr lang="en-US" dirty="0" smtClean="0"/>
              <a:t> implementation</a:t>
            </a:r>
          </a:p>
          <a:p>
            <a:pPr marL="908050" lvl="2" indent="-400050">
              <a:buFont typeface="+mj-lt"/>
              <a:buAutoNum type="alphaLcParenR"/>
            </a:pPr>
            <a:r>
              <a:rPr lang="en-US" dirty="0" smtClean="0"/>
              <a:t>Fixed-point HLS implementation</a:t>
            </a:r>
          </a:p>
          <a:p>
            <a:pPr marL="908050" lvl="2" indent="-400050">
              <a:buFont typeface="+mj-lt"/>
              <a:buAutoNum type="alphaLcParenR"/>
            </a:pPr>
            <a:r>
              <a:rPr lang="en-US" dirty="0" smtClean="0"/>
              <a:t>Fixed-point </a:t>
            </a:r>
            <a:r>
              <a:rPr lang="en-US" dirty="0" err="1" smtClean="0"/>
              <a:t>SysGen</a:t>
            </a:r>
            <a:r>
              <a:rPr lang="en-US" dirty="0" smtClean="0"/>
              <a:t> Hardware Co-Simulation implementation</a:t>
            </a:r>
            <a:endParaRPr lang="en-US" dirty="0"/>
          </a:p>
          <a:p>
            <a:pPr marL="688975" lvl="1" indent="-400050">
              <a:buFont typeface="+mj-lt"/>
              <a:buAutoNum type="romanUcPeriod"/>
            </a:pPr>
            <a:r>
              <a:rPr lang="en-US" dirty="0" smtClean="0"/>
              <a:t>Compute various error statistics</a:t>
            </a:r>
          </a:p>
          <a:p>
            <a:pPr marL="688975" lvl="1" indent="-400050">
              <a:buFont typeface="+mj-lt"/>
              <a:buAutoNum type="romanUcPeriod"/>
            </a:pPr>
            <a:r>
              <a:rPr lang="en-US" dirty="0" smtClean="0"/>
              <a:t>Plot results</a:t>
            </a:r>
          </a:p>
        </p:txBody>
      </p:sp>
    </p:spTree>
    <p:extLst>
      <p:ext uri="{BB962C8B-B14F-4D97-AF65-F5344CB8AC3E}">
        <p14:creationId xmlns:p14="http://schemas.microsoft.com/office/powerpoint/2010/main" val="360058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27</a:t>
            </a:fld>
            <a:endParaRPr dirty="0">
              <a:solidFill>
                <a:srgbClr val="000000"/>
              </a:solidFill>
            </a:endParaRPr>
          </a:p>
        </p:txBody>
      </p:sp>
      <p:sp>
        <p:nvSpPr>
          <p:cNvPr id="5" name="Title 4"/>
          <p:cNvSpPr>
            <a:spLocks noGrp="1"/>
          </p:cNvSpPr>
          <p:nvPr>
            <p:ph type="title"/>
          </p:nvPr>
        </p:nvSpPr>
        <p:spPr/>
        <p:txBody>
          <a:bodyPr/>
          <a:lstStyle/>
          <a:p>
            <a:r>
              <a:rPr lang="en-US" dirty="0" smtClean="0"/>
              <a:t>Running the Design</a:t>
            </a:r>
            <a:endParaRPr lang="en-US" dirty="0"/>
          </a:p>
        </p:txBody>
      </p:sp>
    </p:spTree>
    <p:extLst>
      <p:ext uri="{BB962C8B-B14F-4D97-AF65-F5344CB8AC3E}">
        <p14:creationId xmlns:p14="http://schemas.microsoft.com/office/powerpoint/2010/main" val="3253777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28</a:t>
            </a:fld>
            <a:endParaRPr dirty="0">
              <a:solidFill>
                <a:srgbClr val="000000"/>
              </a:solidFill>
            </a:endParaRPr>
          </a:p>
        </p:txBody>
      </p:sp>
      <p:sp>
        <p:nvSpPr>
          <p:cNvPr id="3" name="Title 2"/>
          <p:cNvSpPr>
            <a:spLocks noGrp="1"/>
          </p:cNvSpPr>
          <p:nvPr>
            <p:ph type="title"/>
          </p:nvPr>
        </p:nvSpPr>
        <p:spPr/>
        <p:txBody>
          <a:bodyPr/>
          <a:lstStyle/>
          <a:p>
            <a:r>
              <a:rPr lang="en-US" dirty="0" smtClean="0"/>
              <a:t>Running the Design</a:t>
            </a:r>
            <a:endParaRPr lang="en-US" dirty="0"/>
          </a:p>
        </p:txBody>
      </p:sp>
      <p:sp>
        <p:nvSpPr>
          <p:cNvPr id="4" name="Content Placeholder 3"/>
          <p:cNvSpPr>
            <a:spLocks noGrp="1"/>
          </p:cNvSpPr>
          <p:nvPr>
            <p:ph idx="1"/>
          </p:nvPr>
        </p:nvSpPr>
        <p:spPr>
          <a:xfrm>
            <a:off x="1078336" y="1336295"/>
            <a:ext cx="10504063" cy="4323841"/>
          </a:xfrm>
        </p:spPr>
        <p:txBody>
          <a:bodyPr/>
          <a:lstStyle/>
          <a:p>
            <a:r>
              <a:rPr lang="en-US" dirty="0" smtClean="0"/>
              <a:t>Step 1: Install prerequisite software</a:t>
            </a:r>
          </a:p>
          <a:p>
            <a:pPr marL="688975" lvl="1" indent="-400050">
              <a:buFont typeface="+mj-lt"/>
              <a:buAutoNum type="romanUcPeriod"/>
            </a:pPr>
            <a:r>
              <a:rPr lang="en-US" dirty="0" smtClean="0"/>
              <a:t>Make</a:t>
            </a:r>
          </a:p>
          <a:p>
            <a:pPr marL="688975" lvl="1" indent="-400050">
              <a:buFont typeface="+mj-lt"/>
              <a:buAutoNum type="romanUcPeriod"/>
            </a:pPr>
            <a:r>
              <a:rPr lang="en-US" dirty="0" err="1" smtClean="0"/>
              <a:t>Matlab</a:t>
            </a:r>
            <a:r>
              <a:rPr lang="en-US" dirty="0" smtClean="0"/>
              <a:t> (tested with R2015a)</a:t>
            </a:r>
          </a:p>
          <a:p>
            <a:pPr marL="688975" lvl="1" indent="-400050">
              <a:buFont typeface="+mj-lt"/>
              <a:buAutoNum type="romanUcPeriod"/>
            </a:pPr>
            <a:r>
              <a:rPr lang="en-US" dirty="0" err="1" smtClean="0"/>
              <a:t>Vivado</a:t>
            </a:r>
            <a:r>
              <a:rPr lang="en-US" dirty="0" smtClean="0"/>
              <a:t> with </a:t>
            </a:r>
            <a:r>
              <a:rPr lang="en-US" dirty="0" err="1" smtClean="0"/>
              <a:t>Vivado</a:t>
            </a:r>
            <a:r>
              <a:rPr lang="en-US" dirty="0" smtClean="0"/>
              <a:t> HLS enabled (tested with 2015.3)</a:t>
            </a:r>
          </a:p>
          <a:p>
            <a:pPr lvl="2"/>
            <a:r>
              <a:rPr lang="en-US" dirty="0" smtClean="0"/>
              <a:t>Make sure </a:t>
            </a:r>
            <a:r>
              <a:rPr lang="en-US" dirty="0" err="1" smtClean="0"/>
              <a:t>SysGen</a:t>
            </a:r>
            <a:r>
              <a:rPr lang="en-US" dirty="0" smtClean="0"/>
              <a:t> is correctly configured to </a:t>
            </a:r>
            <a:r>
              <a:rPr lang="en-US" dirty="0"/>
              <a:t>use the </a:t>
            </a:r>
            <a:r>
              <a:rPr lang="en-US" dirty="0" err="1"/>
              <a:t>Matlab</a:t>
            </a:r>
            <a:r>
              <a:rPr lang="en-US" dirty="0"/>
              <a:t> version you wish to </a:t>
            </a:r>
            <a:r>
              <a:rPr lang="en-US" dirty="0" smtClean="0"/>
              <a:t>use</a:t>
            </a:r>
          </a:p>
        </p:txBody>
      </p:sp>
    </p:spTree>
    <p:extLst>
      <p:ext uri="{BB962C8B-B14F-4D97-AF65-F5344CB8AC3E}">
        <p14:creationId xmlns:p14="http://schemas.microsoft.com/office/powerpoint/2010/main" val="177552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29</a:t>
            </a:fld>
            <a:endParaRPr dirty="0">
              <a:solidFill>
                <a:srgbClr val="000000"/>
              </a:solidFill>
            </a:endParaRPr>
          </a:p>
        </p:txBody>
      </p:sp>
      <p:sp>
        <p:nvSpPr>
          <p:cNvPr id="3" name="Title 2"/>
          <p:cNvSpPr>
            <a:spLocks noGrp="1"/>
          </p:cNvSpPr>
          <p:nvPr>
            <p:ph type="title"/>
          </p:nvPr>
        </p:nvSpPr>
        <p:spPr/>
        <p:txBody>
          <a:bodyPr/>
          <a:lstStyle/>
          <a:p>
            <a:r>
              <a:rPr lang="en-US" dirty="0" smtClean="0"/>
              <a:t>Running the Design</a:t>
            </a:r>
            <a:endParaRPr lang="en-US" dirty="0"/>
          </a:p>
        </p:txBody>
      </p:sp>
      <p:sp>
        <p:nvSpPr>
          <p:cNvPr id="4" name="Content Placeholder 3"/>
          <p:cNvSpPr>
            <a:spLocks noGrp="1"/>
          </p:cNvSpPr>
          <p:nvPr>
            <p:ph idx="1"/>
          </p:nvPr>
        </p:nvSpPr>
        <p:spPr>
          <a:xfrm>
            <a:off x="1078336" y="1336295"/>
            <a:ext cx="10504063" cy="1900681"/>
          </a:xfrm>
        </p:spPr>
        <p:txBody>
          <a:bodyPr/>
          <a:lstStyle/>
          <a:p>
            <a:r>
              <a:rPr lang="en-US" dirty="0" smtClean="0"/>
              <a:t>Step 2: Setup hardware</a:t>
            </a:r>
          </a:p>
          <a:p>
            <a:pPr marL="688975" lvl="1" indent="-400050">
              <a:buFont typeface="+mj-lt"/>
              <a:buAutoNum type="romanUcPeriod"/>
            </a:pPr>
            <a:r>
              <a:rPr lang="en-US" dirty="0" smtClean="0"/>
              <a:t>Connect KC705 to host PC via USB JTAG</a:t>
            </a:r>
          </a:p>
          <a:p>
            <a:pPr marL="688975" lvl="1" indent="-400050">
              <a:buFont typeface="+mj-lt"/>
              <a:buAutoNum type="romanUcPeriod"/>
            </a:pPr>
            <a:r>
              <a:rPr lang="en-US" dirty="0" smtClean="0"/>
              <a:t>Power on the board</a:t>
            </a:r>
          </a:p>
          <a:p>
            <a:pPr marL="508000" lvl="2" indent="0">
              <a:buNone/>
            </a:pPr>
            <a:endParaRPr lang="en-US" dirty="0" smtClean="0"/>
          </a:p>
          <a:p>
            <a:pPr marL="508000" lvl="2" indent="0">
              <a:buNone/>
            </a:pPr>
            <a:r>
              <a:rPr lang="en-US" dirty="0" smtClean="0"/>
              <a:t>Insert pic here:</a:t>
            </a:r>
          </a:p>
        </p:txBody>
      </p:sp>
    </p:spTree>
    <p:extLst>
      <p:ext uri="{BB962C8B-B14F-4D97-AF65-F5344CB8AC3E}">
        <p14:creationId xmlns:p14="http://schemas.microsoft.com/office/powerpoint/2010/main" val="1138878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3</a:t>
            </a:fld>
            <a:endParaRPr dirty="0">
              <a:solidFill>
                <a:srgbClr val="000000"/>
              </a:solidFill>
            </a:endParaRPr>
          </a:p>
        </p:txBody>
      </p:sp>
      <p:sp>
        <p:nvSpPr>
          <p:cNvPr id="5" name="Title 4"/>
          <p:cNvSpPr>
            <a:spLocks noGrp="1"/>
          </p:cNvSpPr>
          <p:nvPr>
            <p:ph type="title"/>
          </p:nvPr>
        </p:nvSpPr>
        <p:spPr/>
        <p:txBody>
          <a:bodyPr/>
          <a:lstStyle/>
          <a:p>
            <a:r>
              <a:rPr lang="en-US" dirty="0" smtClean="0"/>
              <a:t>Adaptive Filters</a:t>
            </a:r>
            <a:endParaRPr lang="en-US" dirty="0"/>
          </a:p>
        </p:txBody>
      </p:sp>
    </p:spTree>
    <p:extLst>
      <p:ext uri="{BB962C8B-B14F-4D97-AF65-F5344CB8AC3E}">
        <p14:creationId xmlns:p14="http://schemas.microsoft.com/office/powerpoint/2010/main" val="1081751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30</a:t>
            </a:fld>
            <a:endParaRPr dirty="0">
              <a:solidFill>
                <a:srgbClr val="000000"/>
              </a:solidFill>
            </a:endParaRPr>
          </a:p>
        </p:txBody>
      </p:sp>
      <p:sp>
        <p:nvSpPr>
          <p:cNvPr id="3" name="Title 2"/>
          <p:cNvSpPr>
            <a:spLocks noGrp="1"/>
          </p:cNvSpPr>
          <p:nvPr>
            <p:ph type="title"/>
          </p:nvPr>
        </p:nvSpPr>
        <p:spPr/>
        <p:txBody>
          <a:bodyPr/>
          <a:lstStyle/>
          <a:p>
            <a:r>
              <a:rPr lang="en-US" dirty="0" smtClean="0"/>
              <a:t>Running the Design</a:t>
            </a:r>
            <a:endParaRPr lang="en-US" dirty="0"/>
          </a:p>
        </p:txBody>
      </p:sp>
      <p:sp>
        <p:nvSpPr>
          <p:cNvPr id="4" name="Content Placeholder 3"/>
          <p:cNvSpPr>
            <a:spLocks noGrp="1"/>
          </p:cNvSpPr>
          <p:nvPr>
            <p:ph idx="1"/>
          </p:nvPr>
        </p:nvSpPr>
        <p:spPr>
          <a:xfrm>
            <a:off x="1078336" y="1336295"/>
            <a:ext cx="10504063" cy="4525009"/>
          </a:xfrm>
        </p:spPr>
        <p:txBody>
          <a:bodyPr/>
          <a:lstStyle/>
          <a:p>
            <a:r>
              <a:rPr lang="en-US" dirty="0" smtClean="0"/>
              <a:t>Step 3: Configure the various stages of the build as desired</a:t>
            </a:r>
          </a:p>
          <a:p>
            <a:pPr lvl="1"/>
            <a:r>
              <a:rPr lang="en-US" dirty="0" smtClean="0"/>
              <a:t>Each stage of the design is driven by a script which is called by the </a:t>
            </a:r>
            <a:r>
              <a:rPr lang="en-US" dirty="0" err="1" smtClean="0"/>
              <a:t>makefile</a:t>
            </a:r>
            <a:r>
              <a:rPr lang="en-US" dirty="0" smtClean="0"/>
              <a:t> and you may edit some parameters in each script depending on what you wish to do. The files and their user-editable parameters (with default values in parenthesis) are:</a:t>
            </a:r>
          </a:p>
          <a:p>
            <a:pPr marL="908050" lvl="2" indent="-400050">
              <a:buFont typeface="Arial" panose="020B0604020202020204" pitchFamily="34" charset="0"/>
              <a:buChar char="•"/>
            </a:pPr>
            <a:r>
              <a:rPr lang="en-US" dirty="0" err="1" smtClean="0"/>
              <a:t>Matlab</a:t>
            </a:r>
            <a:r>
              <a:rPr lang="en-US" dirty="0" smtClean="0"/>
              <a:t> – </a:t>
            </a:r>
            <a:r>
              <a:rPr lang="en-US" dirty="0" err="1" smtClean="0"/>
              <a:t>tb.m</a:t>
            </a:r>
            <a:r>
              <a:rPr lang="en-US" dirty="0" smtClean="0"/>
              <a:t> – </a:t>
            </a:r>
            <a:r>
              <a:rPr lang="en-US" dirty="0" smtClean="0"/>
              <a:t>GEN_PLOTS(0), </a:t>
            </a:r>
            <a:r>
              <a:rPr lang="en-US" dirty="0" smtClean="0"/>
              <a:t>WRITE_FILES(1), </a:t>
            </a:r>
            <a:r>
              <a:rPr lang="en-US" dirty="0" smtClean="0"/>
              <a:t>WAIT_ON_USER(0), </a:t>
            </a:r>
            <a:r>
              <a:rPr lang="en-US" dirty="0" smtClean="0"/>
              <a:t>NUM_DATA_BITS(16), NUM_COEF_BITS(16), NUM_COEFS(16), NUM_SAMPLES(65536)*</a:t>
            </a:r>
          </a:p>
          <a:p>
            <a:pPr marL="908050" lvl="2" indent="-400050">
              <a:buFont typeface="Arial" panose="020B0604020202020204" pitchFamily="34" charset="0"/>
              <a:buChar char="•"/>
            </a:pPr>
            <a:r>
              <a:rPr lang="en-US" dirty="0" smtClean="0"/>
              <a:t>HLS – </a:t>
            </a:r>
            <a:r>
              <a:rPr lang="en-US" dirty="0" err="1" smtClean="0"/>
              <a:t>adaptive_filter.h</a:t>
            </a:r>
            <a:r>
              <a:rPr lang="en-US" dirty="0" smtClean="0"/>
              <a:t> – WHICH_ALGO(LMS_ALGO), NUM_COEFS(16</a:t>
            </a:r>
            <a:r>
              <a:rPr lang="en-US" dirty="0" smtClean="0"/>
              <a:t>)</a:t>
            </a:r>
          </a:p>
          <a:p>
            <a:pPr marL="508000" lvl="2" indent="0">
              <a:buNone/>
            </a:pPr>
            <a:r>
              <a:rPr lang="en-US" dirty="0"/>
              <a:t> </a:t>
            </a:r>
            <a:r>
              <a:rPr lang="en-US" dirty="0" smtClean="0"/>
              <a:t>              </a:t>
            </a:r>
            <a:r>
              <a:rPr lang="en-US"/>
              <a:t>-- tb.cpp </a:t>
            </a:r>
            <a:r>
              <a:rPr lang="en-US"/>
              <a:t>-- </a:t>
            </a:r>
            <a:r>
              <a:rPr lang="en-US" smtClean="0"/>
              <a:t>DO_WRITE_FILES(1), NUM_SAMPLES_TO_TEST(65536), WHICH_TEST(SMOKE),                  		         STEP_SIZE(328)</a:t>
            </a:r>
            <a:endParaRPr lang="en-US" dirty="0" smtClean="0"/>
          </a:p>
          <a:p>
            <a:pPr marL="908050" lvl="2" indent="-400050">
              <a:buFont typeface="Arial" panose="020B0604020202020204" pitchFamily="34" charset="0"/>
              <a:buChar char="•"/>
            </a:pPr>
            <a:r>
              <a:rPr lang="en-US" dirty="0" err="1" smtClean="0"/>
              <a:t>SysGen</a:t>
            </a:r>
            <a:r>
              <a:rPr lang="en-US" dirty="0" smtClean="0"/>
              <a:t> – </a:t>
            </a:r>
            <a:r>
              <a:rPr lang="en-US" dirty="0" err="1" smtClean="0"/>
              <a:t>run_sg_hwc.m</a:t>
            </a:r>
            <a:r>
              <a:rPr lang="en-US" dirty="0" smtClean="0"/>
              <a:t> – GEN_PLOTS(0), WRITE_FILES(1), WAIT_ON_USER(1), STEP_SIZE(328), USE_SW_SIM(0), CYCLES_PER_OUTPUT_SAMPLE(60)</a:t>
            </a:r>
          </a:p>
          <a:p>
            <a:pPr marL="908050" lvl="2" indent="-400050">
              <a:buFont typeface="Arial" panose="020B0604020202020204" pitchFamily="34" charset="0"/>
              <a:buChar char="•"/>
            </a:pPr>
            <a:r>
              <a:rPr lang="en-US" dirty="0" smtClean="0"/>
              <a:t>Analyze – </a:t>
            </a:r>
            <a:r>
              <a:rPr lang="en-US" dirty="0" err="1" smtClean="0"/>
              <a:t>analyze_results.m</a:t>
            </a:r>
            <a:r>
              <a:rPr lang="en-US" dirty="0" smtClean="0"/>
              <a:t> – GEN_PLOTS(1), NUM_DATA_BITS(16), SG_STARTUP_LATENCY(4)</a:t>
            </a:r>
          </a:p>
          <a:p>
            <a:pPr marL="115888" indent="0">
              <a:buNone/>
            </a:pPr>
            <a:endParaRPr lang="en-US" dirty="0"/>
          </a:p>
          <a:p>
            <a:pPr marL="115888" indent="0">
              <a:buNone/>
            </a:pPr>
            <a:r>
              <a:rPr lang="en-US" sz="1400" dirty="0" smtClean="0"/>
              <a:t>* The setting of NUM_SAMPLES here directly affects the runtime. It was tested with 65536 samples, but it takes &gt;1hr to run the entire flow</a:t>
            </a:r>
            <a:endParaRPr lang="en-US" sz="1400" dirty="0"/>
          </a:p>
          <a:p>
            <a:pPr marL="508000" lvl="2" indent="0">
              <a:buNone/>
            </a:pPr>
            <a:endParaRPr lang="en-US" dirty="0" smtClean="0"/>
          </a:p>
        </p:txBody>
      </p:sp>
    </p:spTree>
    <p:extLst>
      <p:ext uri="{BB962C8B-B14F-4D97-AF65-F5344CB8AC3E}">
        <p14:creationId xmlns:p14="http://schemas.microsoft.com/office/powerpoint/2010/main" val="3046409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31</a:t>
            </a:fld>
            <a:endParaRPr dirty="0">
              <a:solidFill>
                <a:srgbClr val="000000"/>
              </a:solidFill>
            </a:endParaRPr>
          </a:p>
        </p:txBody>
      </p:sp>
      <p:sp>
        <p:nvSpPr>
          <p:cNvPr id="3" name="Title 2"/>
          <p:cNvSpPr>
            <a:spLocks noGrp="1"/>
          </p:cNvSpPr>
          <p:nvPr>
            <p:ph type="title"/>
          </p:nvPr>
        </p:nvSpPr>
        <p:spPr/>
        <p:txBody>
          <a:bodyPr/>
          <a:lstStyle/>
          <a:p>
            <a:r>
              <a:rPr lang="en-US" dirty="0" smtClean="0"/>
              <a:t>Running the Design</a:t>
            </a:r>
            <a:endParaRPr lang="en-US" dirty="0"/>
          </a:p>
        </p:txBody>
      </p:sp>
      <p:sp>
        <p:nvSpPr>
          <p:cNvPr id="4" name="Content Placeholder 3"/>
          <p:cNvSpPr>
            <a:spLocks noGrp="1"/>
          </p:cNvSpPr>
          <p:nvPr>
            <p:ph idx="1"/>
          </p:nvPr>
        </p:nvSpPr>
        <p:spPr>
          <a:xfrm>
            <a:off x="1078336" y="1336295"/>
            <a:ext cx="10504063" cy="3400297"/>
          </a:xfrm>
        </p:spPr>
        <p:txBody>
          <a:bodyPr/>
          <a:lstStyle/>
          <a:p>
            <a:r>
              <a:rPr lang="en-US" dirty="0" smtClean="0"/>
              <a:t>Step 4: Run the design</a:t>
            </a:r>
          </a:p>
          <a:p>
            <a:pPr marL="688975" lvl="1" indent="-400050">
              <a:buFont typeface="+mj-lt"/>
              <a:buAutoNum type="romanUcPeriod"/>
            </a:pPr>
            <a:r>
              <a:rPr lang="en-US" dirty="0" smtClean="0"/>
              <a:t>Run ‘make’</a:t>
            </a:r>
          </a:p>
          <a:p>
            <a:pPr marL="688975" lvl="1" indent="-400050">
              <a:buFont typeface="+mj-lt"/>
              <a:buAutoNum type="romanUcPeriod"/>
            </a:pPr>
            <a:r>
              <a:rPr lang="en-US" dirty="0" smtClean="0"/>
              <a:t>Wait until everything is complete (it will take a while)</a:t>
            </a:r>
          </a:p>
          <a:p>
            <a:pPr marL="908050" lvl="2" indent="-400050"/>
            <a:r>
              <a:rPr lang="en-US" dirty="0" smtClean="0"/>
              <a:t>While the scripts are running, various programs will pop up and will show various plots. By default, the user will be asked for input before continuing on various stage</a:t>
            </a:r>
          </a:p>
          <a:p>
            <a:pPr marL="688975" lvl="1" indent="-400050">
              <a:buFont typeface="+mj-lt"/>
              <a:buAutoNum type="romanUcPeriod"/>
            </a:pPr>
            <a:r>
              <a:rPr lang="en-US" dirty="0" smtClean="0"/>
              <a:t>When everything completes successfully, the following message will appear in the console:</a:t>
            </a:r>
          </a:p>
          <a:p>
            <a:pPr marL="288925" lvl="1" indent="0">
              <a:buNone/>
            </a:pPr>
            <a:r>
              <a:rPr lang="en-US" i="1" dirty="0"/>
              <a:t>	</a:t>
            </a:r>
            <a:r>
              <a:rPr lang="en-US" i="1" dirty="0" smtClean="0"/>
              <a:t>Adaptive filter demonstration complete!</a:t>
            </a:r>
          </a:p>
        </p:txBody>
      </p:sp>
    </p:spTree>
    <p:extLst>
      <p:ext uri="{BB962C8B-B14F-4D97-AF65-F5344CB8AC3E}">
        <p14:creationId xmlns:p14="http://schemas.microsoft.com/office/powerpoint/2010/main" val="1004648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32</a:t>
            </a:fld>
            <a:endParaRPr dirty="0">
              <a:solidFill>
                <a:srgbClr val="000000"/>
              </a:solidFill>
            </a:endParaRPr>
          </a:p>
        </p:txBody>
      </p:sp>
      <p:sp>
        <p:nvSpPr>
          <p:cNvPr id="3" name="Title 2"/>
          <p:cNvSpPr>
            <a:spLocks noGrp="1"/>
          </p:cNvSpPr>
          <p:nvPr>
            <p:ph type="title"/>
          </p:nvPr>
        </p:nvSpPr>
        <p:spPr/>
        <p:txBody>
          <a:bodyPr/>
          <a:lstStyle/>
          <a:p>
            <a:r>
              <a:rPr lang="en-US" dirty="0" smtClean="0"/>
              <a:t>References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316315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33</a:t>
            </a:fld>
            <a:endParaRPr dirty="0">
              <a:solidFill>
                <a:srgbClr val="0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75" y="2803656"/>
            <a:ext cx="4096733" cy="1233085"/>
          </a:xfrm>
          <a:prstGeom prst="rect">
            <a:avLst/>
          </a:prstGeom>
        </p:spPr>
      </p:pic>
    </p:spTree>
    <p:extLst>
      <p:ext uri="{BB962C8B-B14F-4D97-AF65-F5344CB8AC3E}">
        <p14:creationId xmlns:p14="http://schemas.microsoft.com/office/powerpoint/2010/main" val="2388580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4</a:t>
            </a:fld>
            <a:endParaRPr dirty="0">
              <a:solidFill>
                <a:srgbClr val="000000"/>
              </a:solidFill>
            </a:endParaRPr>
          </a:p>
        </p:txBody>
      </p:sp>
      <p:sp>
        <p:nvSpPr>
          <p:cNvPr id="3" name="Title 2"/>
          <p:cNvSpPr>
            <a:spLocks noGrp="1"/>
          </p:cNvSpPr>
          <p:nvPr>
            <p:ph type="title"/>
          </p:nvPr>
        </p:nvSpPr>
        <p:spPr/>
        <p:txBody>
          <a:bodyPr/>
          <a:lstStyle/>
          <a:p>
            <a:r>
              <a:rPr lang="en-US" dirty="0" smtClean="0"/>
              <a:t>Applications</a:t>
            </a:r>
            <a:endParaRPr lang="en-US" dirty="0"/>
          </a:p>
        </p:txBody>
      </p:sp>
      <p:sp>
        <p:nvSpPr>
          <p:cNvPr id="4" name="Content Placeholder 3"/>
          <p:cNvSpPr>
            <a:spLocks noGrp="1"/>
          </p:cNvSpPr>
          <p:nvPr>
            <p:ph idx="1"/>
          </p:nvPr>
        </p:nvSpPr>
        <p:spPr/>
        <p:txBody>
          <a:bodyPr/>
          <a:lstStyle/>
          <a:p>
            <a:r>
              <a:rPr lang="en-US" dirty="0" smtClean="0"/>
              <a:t>Some discussion</a:t>
            </a:r>
            <a:endParaRPr lang="en-US" dirty="0"/>
          </a:p>
        </p:txBody>
      </p:sp>
    </p:spTree>
    <p:extLst>
      <p:ext uri="{BB962C8B-B14F-4D97-AF65-F5344CB8AC3E}">
        <p14:creationId xmlns:p14="http://schemas.microsoft.com/office/powerpoint/2010/main" val="1004925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5</a:t>
            </a:fld>
            <a:endParaRPr dirty="0">
              <a:solidFill>
                <a:srgbClr val="000000"/>
              </a:solidFill>
            </a:endParaRPr>
          </a:p>
        </p:txBody>
      </p:sp>
      <p:sp>
        <p:nvSpPr>
          <p:cNvPr id="3" name="Title 2"/>
          <p:cNvSpPr>
            <a:spLocks noGrp="1"/>
          </p:cNvSpPr>
          <p:nvPr>
            <p:ph type="title"/>
          </p:nvPr>
        </p:nvSpPr>
        <p:spPr/>
        <p:txBody>
          <a:bodyPr/>
          <a:lstStyle/>
          <a:p>
            <a:r>
              <a:rPr lang="en-US" dirty="0" smtClean="0"/>
              <a:t>Applications</a:t>
            </a:r>
            <a:endParaRPr lang="en-US" dirty="0"/>
          </a:p>
        </p:txBody>
      </p:sp>
      <p:sp>
        <p:nvSpPr>
          <p:cNvPr id="4" name="Content Placeholder 3"/>
          <p:cNvSpPr>
            <a:spLocks noGrp="1"/>
          </p:cNvSpPr>
          <p:nvPr>
            <p:ph idx="1"/>
          </p:nvPr>
        </p:nvSpPr>
        <p:spPr/>
        <p:txBody>
          <a:bodyPr/>
          <a:lstStyle/>
          <a:p>
            <a:r>
              <a:rPr lang="en-US" dirty="0" smtClean="0"/>
              <a:t>Use case example structures (Noise cancellation, line equalization, </a:t>
            </a:r>
            <a:r>
              <a:rPr lang="en-US" dirty="0" err="1" smtClean="0"/>
              <a:t>etc</a:t>
            </a:r>
            <a:r>
              <a:rPr lang="en-US" dirty="0" smtClean="0"/>
              <a:t>)</a:t>
            </a:r>
            <a:endParaRPr lang="en-US" dirty="0"/>
          </a:p>
        </p:txBody>
      </p:sp>
    </p:spTree>
    <p:extLst>
      <p:ext uri="{BB962C8B-B14F-4D97-AF65-F5344CB8AC3E}">
        <p14:creationId xmlns:p14="http://schemas.microsoft.com/office/powerpoint/2010/main" val="3618507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6</a:t>
            </a:fld>
            <a:endParaRPr dirty="0">
              <a:solidFill>
                <a:srgbClr val="000000"/>
              </a:solidFill>
            </a:endParaRPr>
          </a:p>
        </p:txBody>
      </p:sp>
      <p:sp>
        <p:nvSpPr>
          <p:cNvPr id="3" name="Title 2"/>
          <p:cNvSpPr>
            <a:spLocks noGrp="1"/>
          </p:cNvSpPr>
          <p:nvPr>
            <p:ph type="title"/>
          </p:nvPr>
        </p:nvSpPr>
        <p:spPr/>
        <p:txBody>
          <a:bodyPr/>
          <a:lstStyle/>
          <a:p>
            <a:r>
              <a:rPr lang="en-US" dirty="0" smtClean="0"/>
              <a:t>Algorithms</a:t>
            </a:r>
            <a:endParaRPr lang="en-US" dirty="0"/>
          </a:p>
        </p:txBody>
      </p:sp>
      <p:sp>
        <p:nvSpPr>
          <p:cNvPr id="4" name="Content Placeholder 3"/>
          <p:cNvSpPr>
            <a:spLocks noGrp="1"/>
          </p:cNvSpPr>
          <p:nvPr>
            <p:ph idx="1"/>
          </p:nvPr>
        </p:nvSpPr>
        <p:spPr/>
        <p:txBody>
          <a:bodyPr/>
          <a:lstStyle/>
          <a:p>
            <a:r>
              <a:rPr lang="en-US" dirty="0" smtClean="0"/>
              <a:t>Structure (i.e. FIR with update)</a:t>
            </a:r>
            <a:endParaRPr lang="en-US" dirty="0"/>
          </a:p>
        </p:txBody>
      </p:sp>
    </p:spTree>
    <p:extLst>
      <p:ext uri="{BB962C8B-B14F-4D97-AF65-F5344CB8AC3E}">
        <p14:creationId xmlns:p14="http://schemas.microsoft.com/office/powerpoint/2010/main" val="582751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7</a:t>
            </a:fld>
            <a:endParaRPr dirty="0">
              <a:solidFill>
                <a:srgbClr val="000000"/>
              </a:solidFill>
            </a:endParaRPr>
          </a:p>
        </p:txBody>
      </p:sp>
      <p:sp>
        <p:nvSpPr>
          <p:cNvPr id="3" name="Title 2"/>
          <p:cNvSpPr>
            <a:spLocks noGrp="1"/>
          </p:cNvSpPr>
          <p:nvPr>
            <p:ph type="title"/>
          </p:nvPr>
        </p:nvSpPr>
        <p:spPr/>
        <p:txBody>
          <a:bodyPr/>
          <a:lstStyle/>
          <a:p>
            <a:r>
              <a:rPr lang="en-US" dirty="0" smtClean="0"/>
              <a:t>Algorithms</a:t>
            </a:r>
            <a:endParaRPr lang="en-US" dirty="0"/>
          </a:p>
        </p:txBody>
      </p:sp>
      <p:sp>
        <p:nvSpPr>
          <p:cNvPr id="4" name="Content Placeholder 3"/>
          <p:cNvSpPr>
            <a:spLocks noGrp="1"/>
          </p:cNvSpPr>
          <p:nvPr>
            <p:ph idx="1"/>
          </p:nvPr>
        </p:nvSpPr>
        <p:spPr/>
        <p:txBody>
          <a:bodyPr/>
          <a:lstStyle/>
          <a:p>
            <a:r>
              <a:rPr lang="en-US" dirty="0" smtClean="0"/>
              <a:t>Least Mean Squares (LMS)</a:t>
            </a:r>
            <a:endParaRPr lang="en-US" dirty="0"/>
          </a:p>
        </p:txBody>
      </p:sp>
    </p:spTree>
    <p:extLst>
      <p:ext uri="{BB962C8B-B14F-4D97-AF65-F5344CB8AC3E}">
        <p14:creationId xmlns:p14="http://schemas.microsoft.com/office/powerpoint/2010/main" val="3654865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8</a:t>
            </a:fld>
            <a:endParaRPr dirty="0">
              <a:solidFill>
                <a:srgbClr val="000000"/>
              </a:solidFill>
            </a:endParaRPr>
          </a:p>
        </p:txBody>
      </p:sp>
      <p:sp>
        <p:nvSpPr>
          <p:cNvPr id="3" name="Title 2"/>
          <p:cNvSpPr>
            <a:spLocks noGrp="1"/>
          </p:cNvSpPr>
          <p:nvPr>
            <p:ph type="title"/>
          </p:nvPr>
        </p:nvSpPr>
        <p:spPr/>
        <p:txBody>
          <a:bodyPr/>
          <a:lstStyle/>
          <a:p>
            <a:r>
              <a:rPr lang="en-US" dirty="0" smtClean="0"/>
              <a:t>Algorithms</a:t>
            </a:r>
            <a:endParaRPr lang="en-US" dirty="0"/>
          </a:p>
        </p:txBody>
      </p:sp>
      <p:sp>
        <p:nvSpPr>
          <p:cNvPr id="4" name="Content Placeholder 3"/>
          <p:cNvSpPr>
            <a:spLocks noGrp="1"/>
          </p:cNvSpPr>
          <p:nvPr>
            <p:ph idx="1"/>
          </p:nvPr>
        </p:nvSpPr>
        <p:spPr/>
        <p:txBody>
          <a:bodyPr/>
          <a:lstStyle/>
          <a:p>
            <a:r>
              <a:rPr lang="en-US" dirty="0" smtClean="0"/>
              <a:t>Normalized Least Mean Squares (NLMS)</a:t>
            </a:r>
            <a:endParaRPr lang="en-US" dirty="0"/>
          </a:p>
        </p:txBody>
      </p:sp>
    </p:spTree>
    <p:extLst>
      <p:ext uri="{BB962C8B-B14F-4D97-AF65-F5344CB8AC3E}">
        <p14:creationId xmlns:p14="http://schemas.microsoft.com/office/powerpoint/2010/main" val="738674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smtClean="0">
                <a:solidFill>
                  <a:srgbClr val="000000"/>
                </a:solidFill>
              </a:rPr>
              <a:t>Page </a:t>
            </a:r>
            <a:fld id="{060BD193-E118-4B16-863C-C8C12C675E3E}" type="slidenum">
              <a:rPr smtClean="0">
                <a:solidFill>
                  <a:srgbClr val="000000"/>
                </a:solidFill>
              </a:rPr>
              <a:pPr>
                <a:defRPr/>
              </a:pPr>
              <a:t>9</a:t>
            </a:fld>
            <a:endParaRPr dirty="0">
              <a:solidFill>
                <a:srgbClr val="000000"/>
              </a:solidFill>
            </a:endParaRPr>
          </a:p>
        </p:txBody>
      </p:sp>
      <p:sp>
        <p:nvSpPr>
          <p:cNvPr id="3" name="Title 2"/>
          <p:cNvSpPr>
            <a:spLocks noGrp="1"/>
          </p:cNvSpPr>
          <p:nvPr>
            <p:ph type="title"/>
          </p:nvPr>
        </p:nvSpPr>
        <p:spPr/>
        <p:txBody>
          <a:bodyPr/>
          <a:lstStyle/>
          <a:p>
            <a:r>
              <a:rPr lang="en-US" dirty="0" smtClean="0"/>
              <a:t>Algorithms</a:t>
            </a:r>
            <a:endParaRPr lang="en-US" dirty="0"/>
          </a:p>
        </p:txBody>
      </p:sp>
      <p:sp>
        <p:nvSpPr>
          <p:cNvPr id="4" name="Content Placeholder 3"/>
          <p:cNvSpPr>
            <a:spLocks noGrp="1"/>
          </p:cNvSpPr>
          <p:nvPr>
            <p:ph idx="1"/>
          </p:nvPr>
        </p:nvSpPr>
        <p:spPr/>
        <p:txBody>
          <a:bodyPr/>
          <a:lstStyle/>
          <a:p>
            <a:r>
              <a:rPr lang="en-US" dirty="0" smtClean="0"/>
              <a:t>Sign-Error Least Mean Squares (SELMS)</a:t>
            </a:r>
            <a:endParaRPr lang="en-US" dirty="0"/>
          </a:p>
        </p:txBody>
      </p:sp>
    </p:spTree>
    <p:extLst>
      <p:ext uri="{BB962C8B-B14F-4D97-AF65-F5344CB8AC3E}">
        <p14:creationId xmlns:p14="http://schemas.microsoft.com/office/powerpoint/2010/main" val="1633527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45720" rIns="91440" bIns="45720" numCol="1" anchor="t" anchorCtr="0" compatLnSpc="1">
        <a:prstTxWarp prst="textNoShape">
          <a:avLst/>
        </a:prstTxWarp>
      </a:bodyPr>
      <a:lstStyle>
        <a:defPPr>
          <a:lnSpc>
            <a:spcPct val="100000"/>
          </a:lnSpc>
          <a:defRPr kern="0" dirty="0" smtClean="0">
            <a:solidFill>
              <a:schemeClr val="tx1">
                <a:lumMod val="75000"/>
                <a:lumOff val="25000"/>
              </a:schemeClr>
            </a:solidFill>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ster_16_9 [Read-Only]" id="{93D18517-2ADB-4014-9F09-E68D3A8626DE}" vid="{A7EC3F2B-38EB-4341-9407-5A012E31BA1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DE4EDA1662A54EBBC1551524C1EEFE" ma:contentTypeVersion="0" ma:contentTypeDescription="Create a new document." ma:contentTypeScope="" ma:versionID="4f26dedca2dadd2026fff31b2e176c0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931F72-26A6-4B59-B9CE-BE1CCE2269BB}">
  <ds:schemaRefs>
    <ds:schemaRef ds:uri="http://schemas.microsoft.com/sharepoint/v3/contenttype/forms"/>
  </ds:schemaRefs>
</ds:datastoreItem>
</file>

<file path=customXml/itemProps2.xml><?xml version="1.0" encoding="utf-8"?>
<ds:datastoreItem xmlns:ds="http://schemas.openxmlformats.org/officeDocument/2006/customXml" ds:itemID="{9625CEEE-4E5F-47C9-9673-21893CC18482}">
  <ds:schemaRefs>
    <ds:schemaRef ds:uri="http://schemas.microsoft.com/office/2006/metadata/properties"/>
    <ds:schemaRef ds:uri="http://purl.org/dc/elements/1.1/"/>
    <ds:schemaRef ds:uri="http://purl.org/dc/terms/"/>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A78E9728-231E-4FDB-A27E-BF5B10EB3E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Xilinx_widescreen_size_16_9</Template>
  <TotalTime>204</TotalTime>
  <Words>1285</Words>
  <Application>Microsoft Office PowerPoint</Application>
  <PresentationFormat>Widescreen</PresentationFormat>
  <Paragraphs>223</Paragraphs>
  <Slides>33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vt:lpstr>
      <vt:lpstr>Calibri</vt:lpstr>
      <vt:lpstr>Courier New</vt:lpstr>
      <vt:lpstr>Wingdings</vt:lpstr>
      <vt:lpstr>1_Xilinx_All_Programmable_Template_08-01-12</vt:lpstr>
      <vt:lpstr>Designing Adaptive Filters using Vivado High-Level Synthesis</vt:lpstr>
      <vt:lpstr>PowerPoint Presentation</vt:lpstr>
      <vt:lpstr>Adaptive Filters</vt:lpstr>
      <vt:lpstr>Applications</vt:lpstr>
      <vt:lpstr>Applications</vt:lpstr>
      <vt:lpstr>Algorithms</vt:lpstr>
      <vt:lpstr>Algorithms</vt:lpstr>
      <vt:lpstr>Algorithms</vt:lpstr>
      <vt:lpstr>Algorithms</vt:lpstr>
      <vt:lpstr>Algorithms</vt:lpstr>
      <vt:lpstr>Algorithms</vt:lpstr>
      <vt:lpstr>Algorithms</vt:lpstr>
      <vt:lpstr>Algorithms</vt:lpstr>
      <vt:lpstr>Algorithms</vt:lpstr>
      <vt:lpstr>Design Structure</vt:lpstr>
      <vt:lpstr>Design Structure</vt:lpstr>
      <vt:lpstr>Design Structure</vt:lpstr>
      <vt:lpstr>Design Structure</vt:lpstr>
      <vt:lpstr>Design Structure</vt:lpstr>
      <vt:lpstr>Design Structure</vt:lpstr>
      <vt:lpstr>Design Structure</vt:lpstr>
      <vt:lpstr>Design Structure</vt:lpstr>
      <vt:lpstr>Design Structure</vt:lpstr>
      <vt:lpstr>Design Structure</vt:lpstr>
      <vt:lpstr>Design Structure</vt:lpstr>
      <vt:lpstr>Design Structure</vt:lpstr>
      <vt:lpstr>Running the Design</vt:lpstr>
      <vt:lpstr>Running the Design</vt:lpstr>
      <vt:lpstr>Running the Design</vt:lpstr>
      <vt:lpstr>Running the Design</vt:lpstr>
      <vt:lpstr>Running the Design</vt:lpstr>
      <vt:lpstr>References</vt:lpstr>
      <vt:lpstr>PowerPoint Presentation</vt:lpstr>
    </vt:vector>
  </TitlesOfParts>
  <Company>Xilinx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slide</dc:title>
  <dc:creator>Veronica Rodriguez</dc:creator>
  <cp:keywords>No Markings</cp:keywords>
  <cp:lastModifiedBy>Brian Wiec</cp:lastModifiedBy>
  <cp:revision>41</cp:revision>
  <cp:lastPrinted>2014-04-21T23:18:45Z</cp:lastPrinted>
  <dcterms:created xsi:type="dcterms:W3CDTF">2015-09-10T20:21:07Z</dcterms:created>
  <dcterms:modified xsi:type="dcterms:W3CDTF">2015-10-27T22:08:05Z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TitusGUID">
    <vt:lpwstr>2f371212-4622-443a-80fb-872a5eebff49</vt:lpwstr>
  </property>
  <property fmtid="{D5CDD505-2E9C-101B-9397-08002B2CF9AE}" pid="4" name="XilinxClassification">
    <vt:lpwstr>No Markings</vt:lpwstr>
  </property>
</Properties>
</file>