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7" r:id="rId6"/>
    <p:sldId id="263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75" r:id="rId22"/>
    <p:sldId id="265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7B0"/>
    <a:srgbClr val="FFFFFF"/>
    <a:srgbClr val="1D1F22"/>
    <a:srgbClr val="333940"/>
    <a:srgbClr val="B1E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94694"/>
  </p:normalViewPr>
  <p:slideViewPr>
    <p:cSldViewPr snapToGrid="0">
      <p:cViewPr varScale="1">
        <p:scale>
          <a:sx n="119" d="100"/>
          <a:sy n="119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E9478-841D-4E5A-BB15-E1854EB3F026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B7348-3779-4EEA-A507-7900E86F8B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44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FB7348-3779-4EEA-A507-7900E86F8B1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20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EC987-7743-EEDB-99C0-17AB3ECA4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5A6AFB-1A56-D4FB-E7A4-0C4CD4B5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29051-8BDB-663D-27F6-2D031837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846E6-5A29-3A0A-4DC0-9808523F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E28CA3-3C35-4C30-9903-0C987B36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9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48E6-D095-FD86-97C1-1136775B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44A9F3-C17D-B02B-7F31-5EE464113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D4F4E-CCB2-A150-E184-EAE4B7DF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131B0-BBB8-C827-FFF9-E70F256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C4EE3-91A8-BEAA-3F02-CF4E362E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E4FC2D-C958-AF00-7410-65220F0D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0B2E2C-0C75-3C12-18F7-18E1B9279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EA649-595F-7ACB-BF28-312A246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21F427-D5C2-E353-07A9-5780A6FE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C36AA-DE32-4D0D-D4BE-1001380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08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C0DCC-52D9-4620-CDD7-BC7BE401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CDA83-B2DA-0425-CE0F-EAA6BEA6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A6997C-6E95-1924-7E40-4E936D3E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721C84-9CB5-52A8-08C6-0B90562D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FB09E-BAB6-8F32-9615-C7334D6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4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FE38A-AC19-18CF-5700-AC87677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CCE6A-4F01-AF9D-5963-FB0B4027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DC41E-1C25-566E-41D2-ED179E7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C1FD2-7599-A9D4-F76D-21BA3B92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2B112-01E6-4F25-D601-250AB7E8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03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F375F-F500-E9AF-EC43-3FF4F6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FF673-9FEC-FC43-6148-1043394D7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2F441-C862-FF92-9DAE-1526C477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608666-709F-B5F0-8F40-E14FEA51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525865-6FEB-B91C-750C-695F8BC4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934CCE-2F72-F173-C365-793DB5ED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2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3D6F1-843C-3E5E-0432-354FBDC4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D15724-876E-0FCF-D1C7-9680C7061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7914E-2730-373F-008A-0732FFC6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EF6485-AFF5-AE94-0999-9DFE7BDC2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37E100-5B24-F0E6-C4C5-00701FAAD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EB927D-019B-299F-ED04-A9A7C20A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14B2B5-59C5-4E7E-B3D6-B5024A5B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966B97-9E41-82F0-63F8-75A436CD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55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9551F-A5C0-2D5F-E3C5-E1A367C8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E981A3-7D6D-09D9-6405-3954425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4D4E92-2F91-BEA8-AE1F-819D5BF7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84DB09-1529-5E5B-45DC-0E4E7A7F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3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D2BBB6-0C6D-05F8-3FE5-5522731E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C3B317-1677-487F-E4BC-739481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71394D-6C9B-3C64-4AF1-9DA709FD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755230-DC29-E3BA-AB31-59A0B820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1351F-FAB6-861B-AD4E-16096FE6D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BCB5F0-0E6E-56F1-844F-179A55FA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F9761F-8B18-88B6-B215-E0ECD493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460058-0A99-45DB-B973-1FE1FBE6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DF0801-8F4C-1CF0-FE1F-509B28C6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92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6B7AA-5363-9044-1877-64FA5F4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D64462-305A-C268-1FD2-52FF24AC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4DB5C7-7551-4315-EAE5-D1C79561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D3A35-4247-E9AD-0EA3-35781473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03FC1-5A19-AED7-B095-A6791A54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2CC6B0-4148-36EC-DD5A-D2A1502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3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39E48-A5E1-265E-9F70-0410CB75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0C6F9-26ED-9308-C42C-1D4FC80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5E801-C4DC-3F1F-AC7D-671B37CF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5F270-7683-4405-9296-75C9FC8EC16C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B2FF7-0472-7677-A361-E4269E033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D98C6-624D-5025-F189-19EB5110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5728-918C-46DD-9564-28A83D685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6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2.sv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hyperlink" Target="https://www.vecteezy.com/png/14488145-airplane-routes-travel-icon-travel-from-start-point-and-dotted-line-tracing" TargetMode="External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2.sv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41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.png"/><Relationship Id="rId5" Type="http://schemas.openxmlformats.org/officeDocument/2006/relationships/image" Target="../media/image32.sv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6.svg"/><Relationship Id="rId5" Type="http://schemas.openxmlformats.org/officeDocument/2006/relationships/image" Target="../media/image31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12" Type="http://schemas.openxmlformats.org/officeDocument/2006/relationships/image" Target="../media/image27.pn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2.svg"/><Relationship Id="rId10" Type="http://schemas.openxmlformats.org/officeDocument/2006/relationships/image" Target="../media/image2.png"/><Relationship Id="rId4" Type="http://schemas.openxmlformats.org/officeDocument/2006/relationships/image" Target="../media/image3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hyperlink" Target="https://www.vecteezy.com/png/14488145-airplane-routes-travel-icon-travel-from-start-point-and-dotted-line-trac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95116-AF9E-A79B-2628-7EBCC073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1503792"/>
            <a:ext cx="5014452" cy="1163003"/>
          </a:xfrm>
        </p:spPr>
        <p:txBody>
          <a:bodyPr/>
          <a:lstStyle/>
          <a:p>
            <a:pPr algn="l"/>
            <a:r>
              <a:rPr lang="en-US" dirty="0" err="1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FlightTracker</a:t>
            </a:r>
            <a:endParaRPr lang="ru-RU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C1FF7FB6-5044-A7EA-FA62-727163F5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ane takes off">
            <a:extLst>
              <a:ext uri="{FF2B5EF4-FFF2-40B4-BE49-F238E27FC236}">
                <a16:creationId xmlns:a16="http://schemas.microsoft.com/office/drawing/2014/main" id="{D562DA07-8225-459E-6A29-5302664B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1842">
            <a:off x="5384433" y="3373507"/>
            <a:ext cx="7800930" cy="3666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73616799-49F5-4161-B299-82FBFC2EFA8C}"/>
              </a:ext>
            </a:extLst>
          </p:cNvPr>
          <p:cNvGrpSpPr/>
          <p:nvPr/>
        </p:nvGrpSpPr>
        <p:grpSpPr>
          <a:xfrm>
            <a:off x="1258842" y="3197104"/>
            <a:ext cx="4188481" cy="2157104"/>
            <a:chOff x="1327668" y="3234906"/>
            <a:chExt cx="4188481" cy="2157104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1A3ECB19-5A04-718F-5F9C-2A0460CC164A}"/>
                </a:ext>
              </a:extLst>
            </p:cNvPr>
            <p:cNvGrpSpPr/>
            <p:nvPr/>
          </p:nvGrpSpPr>
          <p:grpSpPr>
            <a:xfrm>
              <a:off x="1327668" y="4928853"/>
              <a:ext cx="4188481" cy="463157"/>
              <a:chOff x="1175268" y="3082506"/>
              <a:chExt cx="4188481" cy="463157"/>
            </a:xfrm>
          </p:grpSpPr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3EDE93E3-DC15-78D3-8F39-C41013559727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3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0A3A8C-DFAE-EF46-C787-BA3AB103B671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26324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Alina Sukhoverkova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5D74FAA4-E940-1912-BFC2-B1B21966D1EB}"/>
                </a:ext>
              </a:extLst>
            </p:cNvPr>
            <p:cNvGrpSpPr/>
            <p:nvPr/>
          </p:nvGrpSpPr>
          <p:grpSpPr>
            <a:xfrm>
              <a:off x="1327668" y="4066118"/>
              <a:ext cx="3604988" cy="463157"/>
              <a:chOff x="1175268" y="3082506"/>
              <a:chExt cx="3604988" cy="463157"/>
            </a:xfrm>
          </p:grpSpPr>
          <p:sp>
            <p:nvSpPr>
              <p:cNvPr id="15" name="Прямоугольник: скругленные углы 14">
                <a:extLst>
                  <a:ext uri="{FF2B5EF4-FFF2-40B4-BE49-F238E27FC236}">
                    <a16:creationId xmlns:a16="http://schemas.microsoft.com/office/drawing/2014/main" id="{210A29E8-ACE6-ABF7-2A99-5183CA76E131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2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44623D-4A3A-77A3-79AB-E17C99C9EEC5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20489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Jakub Samulski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657F74C-0818-29B2-59A2-12D9C7B79BB6}"/>
                </a:ext>
              </a:extLst>
            </p:cNvPr>
            <p:cNvGrpSpPr/>
            <p:nvPr/>
          </p:nvGrpSpPr>
          <p:grpSpPr>
            <a:xfrm>
              <a:off x="1327668" y="3234906"/>
              <a:ext cx="3394994" cy="463157"/>
              <a:chOff x="1175268" y="3082506"/>
              <a:chExt cx="3394994" cy="463157"/>
            </a:xfrm>
          </p:grpSpPr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238BF415-D840-41C6-C901-3DE27D0FF40C}"/>
                  </a:ext>
                </a:extLst>
              </p:cNvPr>
              <p:cNvSpPr/>
              <p:nvPr/>
            </p:nvSpPr>
            <p:spPr>
              <a:xfrm>
                <a:off x="1175268" y="3082506"/>
                <a:ext cx="1097280" cy="463157"/>
              </a:xfrm>
              <a:prstGeom prst="roundRect">
                <a:avLst>
                  <a:gd name="adj" fmla="val 2736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Gate 1</a:t>
                </a:r>
                <a:endParaRPr lang="ru-RU" sz="2000" dirty="0">
                  <a:solidFill>
                    <a:schemeClr val="tx1"/>
                  </a:solidFill>
                  <a:latin typeface="Segoe UI Black" panose="020B0A02040204020203" pitchFamily="34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FA004-F701-22DC-3B2C-9C71FBF4A60C}"/>
                  </a:ext>
                </a:extLst>
              </p:cNvPr>
              <p:cNvSpPr txBox="1"/>
              <p:nvPr/>
            </p:nvSpPr>
            <p:spPr>
              <a:xfrm>
                <a:off x="2731297" y="3114029"/>
                <a:ext cx="1838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Arthur Popov</a:t>
                </a:r>
                <a:endParaRPr lang="ru-RU" sz="2000" dirty="0"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F9A043D-163C-27D0-290A-95B2AFCA776E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F99D237-3A73-2DC8-FF5B-5EC66964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D9110-EEFA-27B2-C958-C6B9ACAEA123}"/>
                </a:ext>
              </a:extLst>
            </p:cNvPr>
            <p:cNvSpPr txBox="1"/>
            <p:nvPr/>
          </p:nvSpPr>
          <p:spPr>
            <a:xfrm>
              <a:off x="9327677" y="127230"/>
              <a:ext cx="2336003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database project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pic>
        <p:nvPicPr>
          <p:cNvPr id="30" name="Рисунок 29" descr="Облако со сплошной заливкой">
            <a:extLst>
              <a:ext uri="{FF2B5EF4-FFF2-40B4-BE49-F238E27FC236}">
                <a16:creationId xmlns:a16="http://schemas.microsoft.com/office/drawing/2014/main" id="{747B68EF-1B22-A273-402B-9668976A3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29677" y="926157"/>
            <a:ext cx="755610" cy="755610"/>
          </a:xfrm>
          <a:prstGeom prst="rect">
            <a:avLst/>
          </a:prstGeom>
        </p:spPr>
      </p:pic>
      <p:pic>
        <p:nvPicPr>
          <p:cNvPr id="31" name="Рисунок 30" descr="Облако со сплошной заливкой">
            <a:extLst>
              <a:ext uri="{FF2B5EF4-FFF2-40B4-BE49-F238E27FC236}">
                <a16:creationId xmlns:a16="http://schemas.microsoft.com/office/drawing/2014/main" id="{8D5D99ED-E38D-EEE8-1AFB-CCBF170F1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0746" y="1125987"/>
            <a:ext cx="755610" cy="755610"/>
          </a:xfrm>
          <a:prstGeom prst="rect">
            <a:avLst/>
          </a:prstGeom>
        </p:spPr>
      </p:pic>
      <p:pic>
        <p:nvPicPr>
          <p:cNvPr id="32" name="Рисунок 31" descr="Облако со сплошной заливкой">
            <a:extLst>
              <a:ext uri="{FF2B5EF4-FFF2-40B4-BE49-F238E27FC236}">
                <a16:creationId xmlns:a16="http://schemas.microsoft.com/office/drawing/2014/main" id="{4E3B9F95-14BE-27F0-9D91-C0947C1F1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7677" y="1661495"/>
            <a:ext cx="1179457" cy="1179457"/>
          </a:xfrm>
          <a:prstGeom prst="rect">
            <a:avLst/>
          </a:prstGeom>
        </p:spPr>
      </p:pic>
      <p:pic>
        <p:nvPicPr>
          <p:cNvPr id="33" name="Рисунок 32" descr="Облако со сплошной заливкой">
            <a:extLst>
              <a:ext uri="{FF2B5EF4-FFF2-40B4-BE49-F238E27FC236}">
                <a16:creationId xmlns:a16="http://schemas.microsoft.com/office/drawing/2014/main" id="{3D0AAD48-2B4A-2705-B038-35C07FE3D3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5397" y="1091479"/>
            <a:ext cx="755610" cy="755610"/>
          </a:xfrm>
          <a:prstGeom prst="rect">
            <a:avLst/>
          </a:prstGeom>
        </p:spPr>
      </p:pic>
      <p:pic>
        <p:nvPicPr>
          <p:cNvPr id="34" name="Рисунок 33" descr="Облако со сплошной заливкой">
            <a:extLst>
              <a:ext uri="{FF2B5EF4-FFF2-40B4-BE49-F238E27FC236}">
                <a16:creationId xmlns:a16="http://schemas.microsoft.com/office/drawing/2014/main" id="{3C97159A-9079-1E19-CEAE-284E6B1BD3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5126" y="3018724"/>
            <a:ext cx="522928" cy="522928"/>
          </a:xfrm>
          <a:prstGeom prst="rect">
            <a:avLst/>
          </a:prstGeom>
        </p:spPr>
      </p:pic>
      <p:pic>
        <p:nvPicPr>
          <p:cNvPr id="35" name="Рисунок 34" descr="Облако со сплошной заливкой">
            <a:extLst>
              <a:ext uri="{FF2B5EF4-FFF2-40B4-BE49-F238E27FC236}">
                <a16:creationId xmlns:a16="http://schemas.microsoft.com/office/drawing/2014/main" id="{1935AC25-FBE9-DCC5-F058-DBACD9F19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6791" y="2733648"/>
            <a:ext cx="570152" cy="57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9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-239843" y="729881"/>
            <a:ext cx="5575928" cy="710612"/>
            <a:chOff x="8562558" y="206510"/>
            <a:chExt cx="2932618" cy="300840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58" y="507350"/>
              <a:ext cx="2932618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111664" y="206510"/>
              <a:ext cx="571883" cy="2475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940"/>
                  </a:solidFill>
                </a:rPr>
                <a:t>View</a:t>
              </a:r>
              <a:endParaRPr lang="ru-RU" sz="32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F29CF9-046C-DD5E-041B-3EAFBE83F924}"/>
              </a:ext>
            </a:extLst>
          </p:cNvPr>
          <p:cNvSpPr txBox="1"/>
          <p:nvPr/>
        </p:nvSpPr>
        <p:spPr>
          <a:xfrm>
            <a:off x="788106" y="1595643"/>
            <a:ext cx="8804560" cy="4708981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VIEW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flight_view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AS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SELECT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AS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flight_number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…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delay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ru-RU" sz="20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</a:br>
            <a:r>
              <a:rPr lang="ru-RU" sz="2000" dirty="0">
                <a:solidFill>
                  <a:srgbClr val="7A7E85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i="1" dirty="0" err="1">
                <a:solidFill>
                  <a:srgbClr val="57AAF7"/>
                </a:solidFill>
                <a:effectLst/>
                <a:highlight>
                  <a:srgbClr val="1E1F22"/>
                </a:highlight>
              </a:rPr>
              <a:t>get_flight_duration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AS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duration_with_delay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FROM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 f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JOIN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Airlines a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ON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airline_id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a.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b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…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endParaRPr lang="en-US" sz="20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32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-239843" y="724325"/>
            <a:ext cx="5575928" cy="716168"/>
            <a:chOff x="8562558" y="204158"/>
            <a:chExt cx="2932618" cy="303192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58" y="507350"/>
              <a:ext cx="2932618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157782" y="204158"/>
              <a:ext cx="752506" cy="2475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940"/>
                  </a:solidFill>
                </a:rPr>
                <a:t>Trigger</a:t>
              </a:r>
              <a:endParaRPr lang="ru-RU" sz="32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F29CF9-046C-DD5E-041B-3EAFBE83F924}"/>
              </a:ext>
            </a:extLst>
          </p:cNvPr>
          <p:cNvSpPr txBox="1"/>
          <p:nvPr/>
        </p:nvSpPr>
        <p:spPr>
          <a:xfrm>
            <a:off x="788106" y="1533465"/>
            <a:ext cx="7816248" cy="5324535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OR REPLACE FUNCTION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log_flight_status_change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RETURNS TRIGGER AS </a:t>
            </a: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$$</a:t>
            </a:r>
            <a:b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BEGIN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IF 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OLD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IS DISTINCT FROM 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THEN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    INSERT INTO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FlightStatusLog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old_status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new_status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VALUES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OLD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OLD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END IF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NEW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END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$$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LANGUAGE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plpgsql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TRIGGER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trg_flight_status_change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AFTER UPDATE ON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FOR EACH ROW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WHEN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OLD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IS DISTINCT FROM </a:t>
            </a:r>
            <a:r>
              <a:rPr lang="en-US" sz="2000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NEW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.status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EXECUTE FUNCTION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log_flight_status_change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endParaRPr lang="en-US" sz="20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12DF2-90E0-BDB9-0A25-1E6F79103EAB}"/>
              </a:ext>
            </a:extLst>
          </p:cNvPr>
          <p:cNvSpPr txBox="1"/>
          <p:nvPr/>
        </p:nvSpPr>
        <p:spPr>
          <a:xfrm>
            <a:off x="7116010" y="3613283"/>
            <a:ext cx="4467068" cy="2031325"/>
          </a:xfrm>
          <a:prstGeom prst="rect">
            <a:avLst/>
          </a:prstGeom>
          <a:solidFill>
            <a:srgbClr val="1D1F22"/>
          </a:solidFill>
          <a:ln w="38100">
            <a:solidFill>
              <a:srgbClr val="FFFFFF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TABLE </a:t>
            </a:r>
            <a:r>
              <a:rPr lang="en-US" sz="18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FlightStatusLog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(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id </a:t>
            </a:r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SERIAL PRIMARY KEY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old_status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new_status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18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18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changed_at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18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TIMESTAMP DEFAULT </a:t>
            </a: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now()</a:t>
            </a:r>
            <a:b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18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5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409775" y="-4167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35A522-39DE-9FA2-44E0-FD997F0409B5}"/>
              </a:ext>
            </a:extLst>
          </p:cNvPr>
          <p:cNvCxnSpPr>
            <a:cxnSpLocks/>
          </p:cNvCxnSpPr>
          <p:nvPr/>
        </p:nvCxnSpPr>
        <p:spPr>
          <a:xfrm flipV="1">
            <a:off x="1320799" y="3006757"/>
            <a:ext cx="9716467" cy="70903"/>
          </a:xfrm>
          <a:prstGeom prst="line">
            <a:avLst/>
          </a:prstGeom>
          <a:ln w="19050" cap="flat" cmpd="sng" algn="ctr">
            <a:solidFill>
              <a:srgbClr val="33394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1109D-9E90-FF18-252F-16ADA2681528}"/>
              </a:ext>
            </a:extLst>
          </p:cNvPr>
          <p:cNvSpPr txBox="1"/>
          <p:nvPr/>
        </p:nvSpPr>
        <p:spPr>
          <a:xfrm>
            <a:off x="1217989" y="1817216"/>
            <a:ext cx="1744388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33940"/>
                </a:solidFill>
              </a:rPr>
              <a:t>API</a:t>
            </a:r>
            <a:endParaRPr lang="ru-RU" sz="8000" b="1" dirty="0">
              <a:solidFill>
                <a:srgbClr val="333940"/>
              </a:solidFill>
            </a:endParaRP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4907">
            <a:off x="7265076" y="1034917"/>
            <a:ext cx="717785" cy="717785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347" y="613151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340" y="1906026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730" y="1658640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4592855" y="527993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1109" y="1221365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3889" y="758803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239" y="1250705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86727" y="3181874"/>
            <a:ext cx="8356854" cy="39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1023" descr="Карта с кнопкой контур">
            <a:extLst>
              <a:ext uri="{FF2B5EF4-FFF2-40B4-BE49-F238E27FC236}">
                <a16:creationId xmlns:a16="http://schemas.microsoft.com/office/drawing/2014/main" id="{715F1A90-F19B-C5E5-F730-62F3A924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9878393" y="3484602"/>
            <a:ext cx="575651" cy="575651"/>
          </a:xfrm>
          <a:prstGeom prst="rect">
            <a:avLst/>
          </a:prstGeom>
        </p:spPr>
      </p:pic>
      <p:pic>
        <p:nvPicPr>
          <p:cNvPr id="6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910B97D9-BCCA-8BE7-7BF7-DCC18E3F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6647" y="4177974"/>
            <a:ext cx="412086" cy="412086"/>
          </a:xfrm>
          <a:prstGeom prst="rect">
            <a:avLst/>
          </a:prstGeom>
        </p:spPr>
      </p:pic>
      <p:pic>
        <p:nvPicPr>
          <p:cNvPr id="8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1C215B48-1359-9E65-083B-16AAF1ED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940" y="3857080"/>
            <a:ext cx="533189" cy="5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6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6832-B298-8EE7-4F27-A64BAA0E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ED4AAE9D-0628-BBED-DA02-494F27711872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64973-91A2-6D36-169E-DD60372D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5" y="650876"/>
            <a:ext cx="10289081" cy="5556247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453D8E7-813F-6B38-989D-6067DBB2E0A7}"/>
              </a:ext>
            </a:extLst>
          </p:cNvPr>
          <p:cNvGrpSpPr/>
          <p:nvPr/>
        </p:nvGrpSpPr>
        <p:grpSpPr>
          <a:xfrm>
            <a:off x="10687490" y="420064"/>
            <a:ext cx="1274565" cy="5894294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3C0A7EB4-F16B-9EAF-E0B7-D3DDD65E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E2476CEE-B92F-1C3E-5A1B-05E91A15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23671970-43E3-B7D6-D8C8-E15DF04B0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A57E6E61-A702-4ECC-12EB-F86F9302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 descr="Airplane routes travel icon. Travel from start point and dotted line tracing. png">
            <a:hlinkClick r:id="rId11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81358374-6073-8639-DC4F-0E6639EF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1222823" y="-1007777"/>
            <a:ext cx="2905536" cy="290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6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409775" y="-4167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35A522-39DE-9FA2-44E0-FD997F0409B5}"/>
              </a:ext>
            </a:extLst>
          </p:cNvPr>
          <p:cNvCxnSpPr>
            <a:cxnSpLocks/>
          </p:cNvCxnSpPr>
          <p:nvPr/>
        </p:nvCxnSpPr>
        <p:spPr>
          <a:xfrm flipV="1">
            <a:off x="1320799" y="3006757"/>
            <a:ext cx="9716467" cy="70903"/>
          </a:xfrm>
          <a:prstGeom prst="line">
            <a:avLst/>
          </a:prstGeom>
          <a:ln w="19050" cap="flat" cmpd="sng" algn="ctr">
            <a:solidFill>
              <a:srgbClr val="33394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1109D-9E90-FF18-252F-16ADA2681528}"/>
              </a:ext>
            </a:extLst>
          </p:cNvPr>
          <p:cNvSpPr txBox="1"/>
          <p:nvPr/>
        </p:nvSpPr>
        <p:spPr>
          <a:xfrm>
            <a:off x="1217989" y="1817216"/>
            <a:ext cx="2372765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33940"/>
                </a:solidFill>
              </a:rPr>
              <a:t>WEB</a:t>
            </a:r>
            <a:endParaRPr lang="ru-RU" sz="8000" b="1" dirty="0">
              <a:solidFill>
                <a:srgbClr val="333940"/>
              </a:solidFill>
            </a:endParaRP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4907">
            <a:off x="7265076" y="1034917"/>
            <a:ext cx="717785" cy="717785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347" y="613151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340" y="1906026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730" y="1658640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4592855" y="527993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1109" y="1221365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3889" y="758803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239" y="1250705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86727" y="3181874"/>
            <a:ext cx="8356854" cy="39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1023" descr="Карта с кнопкой контур">
            <a:extLst>
              <a:ext uri="{FF2B5EF4-FFF2-40B4-BE49-F238E27FC236}">
                <a16:creationId xmlns:a16="http://schemas.microsoft.com/office/drawing/2014/main" id="{715F1A90-F19B-C5E5-F730-62F3A924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9878393" y="3484602"/>
            <a:ext cx="575651" cy="575651"/>
          </a:xfrm>
          <a:prstGeom prst="rect">
            <a:avLst/>
          </a:prstGeom>
        </p:spPr>
      </p:pic>
      <p:pic>
        <p:nvPicPr>
          <p:cNvPr id="6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910B97D9-BCCA-8BE7-7BF7-DCC18E3F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6647" y="4177974"/>
            <a:ext cx="412086" cy="412086"/>
          </a:xfrm>
          <a:prstGeom prst="rect">
            <a:avLst/>
          </a:prstGeom>
        </p:spPr>
      </p:pic>
      <p:pic>
        <p:nvPicPr>
          <p:cNvPr id="8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1C215B48-1359-9E65-083B-16AAF1ED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940" y="3857080"/>
            <a:ext cx="533189" cy="5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2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365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" b="1011"/>
          <a:stretch/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0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087"/>
          <a:stretch/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911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" b="781"/>
          <a:stretch/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91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" b="1011"/>
          <a:stretch/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08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2E6B-8088-F048-6CD0-7F486E09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ECA74AD7-9622-DCD7-CFED-D28BC7E476F6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4B79E775-44CE-E7AB-7627-81D6636E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94BAD7F1-F87A-DA35-B438-EF49CCC5611B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3A03B29-1E46-4872-32A0-015D7DFF1CBE}"/>
              </a:ext>
            </a:extLst>
          </p:cNvPr>
          <p:cNvGrpSpPr/>
          <p:nvPr/>
        </p:nvGrpSpPr>
        <p:grpSpPr>
          <a:xfrm>
            <a:off x="9268398" y="127230"/>
            <a:ext cx="2477473" cy="338554"/>
            <a:chOff x="9268398" y="127230"/>
            <a:chExt cx="2477473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EC3622-5088-3826-BED8-F20341EECD4E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1D517-AA2F-F947-A562-43777EBDDD87}"/>
                </a:ext>
              </a:extLst>
            </p:cNvPr>
            <p:cNvSpPr txBox="1"/>
            <p:nvPr/>
          </p:nvSpPr>
          <p:spPr>
            <a:xfrm>
              <a:off x="9268398" y="127230"/>
              <a:ext cx="247747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background &amp; objectives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A46B499-6FF5-A8BB-977A-429C308DFB83}"/>
              </a:ext>
            </a:extLst>
          </p:cNvPr>
          <p:cNvGrpSpPr/>
          <p:nvPr/>
        </p:nvGrpSpPr>
        <p:grpSpPr>
          <a:xfrm>
            <a:off x="1066016" y="1472632"/>
            <a:ext cx="5029984" cy="3912736"/>
            <a:chOff x="1080508" y="1272687"/>
            <a:chExt cx="5029984" cy="39127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811338-BBC7-A36B-7533-14F4289560F0}"/>
                </a:ext>
              </a:extLst>
            </p:cNvPr>
            <p:cNvSpPr txBox="1"/>
            <p:nvPr/>
          </p:nvSpPr>
          <p:spPr>
            <a:xfrm>
              <a:off x="1080508" y="1272687"/>
              <a:ext cx="502998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Why this topic?</a:t>
              </a:r>
            </a:p>
            <a:p>
              <a:endParaRPr lang="en-US" dirty="0"/>
            </a:p>
            <a:p>
              <a:r>
                <a:rPr lang="en-US" dirty="0"/>
                <a:t>• </a:t>
              </a:r>
              <a:r>
                <a:rPr lang="en-US" sz="2000" dirty="0">
                  <a:latin typeface="Aptos Display" panose="020B0004020202020204" pitchFamily="34" charset="0"/>
                </a:rPr>
                <a:t>Air travel is essential in today's global world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Millions of flights occur daily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Reliable systems are needed to track, manage, and analyze flight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06796AF-CC8D-53ED-8740-659D9EA565F4}"/>
                </a:ext>
              </a:extLst>
            </p:cNvPr>
            <p:cNvSpPr txBox="1"/>
            <p:nvPr/>
          </p:nvSpPr>
          <p:spPr>
            <a:xfrm>
              <a:off x="1080614" y="3554207"/>
              <a:ext cx="46536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Our Objective</a:t>
              </a: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To design a functional, normalized database system  that stores, organizes, and queries flight-related data</a:t>
              </a:r>
            </a:p>
          </p:txBody>
        </p:sp>
      </p:grpSp>
      <p:pic>
        <p:nvPicPr>
          <p:cNvPr id="2052" name="Picture 4" descr="tiket pesawat ikon ilustrasi vektor gaya doodle - travel and flight infographics with data icons elements ilustrasi stok">
            <a:extLst>
              <a:ext uri="{FF2B5EF4-FFF2-40B4-BE49-F238E27FC236}">
                <a16:creationId xmlns:a16="http://schemas.microsoft.com/office/drawing/2014/main" id="{9D1FAA8B-5A3F-CD96-A997-914D671D6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026">
            <a:off x="6846812" y="1263506"/>
            <a:ext cx="1730053" cy="17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F8B67A9-02DD-9474-2317-2DF4F96A3171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24" name="Рисунок 23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3633BB66-598A-7757-FA0A-D7233067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25" name="Рисунок 24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27333299-79D4-B885-9E5A-D31DE933D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26" name="Рисунок 25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1B35176F-85E5-D407-7C7D-52AD862D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27" name="Рисунок 26" descr="Земной шар: Азия со сплошной заливкой">
              <a:extLst>
                <a:ext uri="{FF2B5EF4-FFF2-40B4-BE49-F238E27FC236}">
                  <a16:creationId xmlns:a16="http://schemas.microsoft.com/office/drawing/2014/main" id="{70002EE0-209E-78A0-CE8C-72097D8F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2050" name="Picture 2" descr="keberangkatan dan papan kedatangan, papan skor maskapai dengan surat yang dipimpin digital. sistem tampilan informasi penerbangan di bandara. alfabet gaya bandara dengan angka - travel and flight infographics with data icons elements ilustrasi stok">
            <a:extLst>
              <a:ext uri="{FF2B5EF4-FFF2-40B4-BE49-F238E27FC236}">
                <a16:creationId xmlns:a16="http://schemas.microsoft.com/office/drawing/2014/main" id="{A8025A20-B3AD-7C2B-7E30-1306ABB6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72" y="2887167"/>
            <a:ext cx="6554903" cy="436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5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209343" y="-1236550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BA7C37-2EF4-B64F-F23D-4CD40BE50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" b="1011"/>
          <a:stretch/>
        </p:blipFill>
        <p:spPr>
          <a:xfrm>
            <a:off x="892697" y="913011"/>
            <a:ext cx="10223700" cy="5031977"/>
          </a:xfrm>
          <a:prstGeom prst="roundRect">
            <a:avLst>
              <a:gd name="adj" fmla="val 448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032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409775" y="-4167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35A522-39DE-9FA2-44E0-FD997F0409B5}"/>
              </a:ext>
            </a:extLst>
          </p:cNvPr>
          <p:cNvCxnSpPr>
            <a:cxnSpLocks/>
          </p:cNvCxnSpPr>
          <p:nvPr/>
        </p:nvCxnSpPr>
        <p:spPr>
          <a:xfrm flipV="1">
            <a:off x="1320799" y="3006757"/>
            <a:ext cx="9716467" cy="70903"/>
          </a:xfrm>
          <a:prstGeom prst="line">
            <a:avLst/>
          </a:prstGeom>
          <a:ln w="19050" cap="flat" cmpd="sng" algn="ctr">
            <a:solidFill>
              <a:srgbClr val="33394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1109D-9E90-FF18-252F-16ADA2681528}"/>
              </a:ext>
            </a:extLst>
          </p:cNvPr>
          <p:cNvSpPr txBox="1"/>
          <p:nvPr/>
        </p:nvSpPr>
        <p:spPr>
          <a:xfrm>
            <a:off x="1217989" y="1817216"/>
            <a:ext cx="3353803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8000" b="1" dirty="0" err="1">
                <a:solidFill>
                  <a:srgbClr val="333940"/>
                </a:solidFill>
              </a:rPr>
              <a:t>Github</a:t>
            </a:r>
            <a:endParaRPr lang="ru-RU" sz="8000" b="1" dirty="0">
              <a:solidFill>
                <a:srgbClr val="333940"/>
              </a:solidFill>
            </a:endParaRP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4907">
            <a:off x="7265076" y="1034917"/>
            <a:ext cx="717785" cy="717785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347" y="613151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340" y="1906026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730" y="1658640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4592855" y="527993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1109" y="1221365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3889" y="758803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239" y="1250705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  <p:pic>
        <p:nvPicPr>
          <p:cNvPr id="5" name="Рисунок 1023" descr="Карта с кнопкой контур">
            <a:extLst>
              <a:ext uri="{FF2B5EF4-FFF2-40B4-BE49-F238E27FC236}">
                <a16:creationId xmlns:a16="http://schemas.microsoft.com/office/drawing/2014/main" id="{715F1A90-F19B-C5E5-F730-62F3A924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9878393" y="3484602"/>
            <a:ext cx="575651" cy="575651"/>
          </a:xfrm>
          <a:prstGeom prst="rect">
            <a:avLst/>
          </a:prstGeom>
        </p:spPr>
      </p:pic>
      <p:pic>
        <p:nvPicPr>
          <p:cNvPr id="6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910B97D9-BCCA-8BE7-7BF7-DCC18E3F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6647" y="4177974"/>
            <a:ext cx="412086" cy="412086"/>
          </a:xfrm>
          <a:prstGeom prst="rect">
            <a:avLst/>
          </a:prstGeom>
        </p:spPr>
      </p:pic>
      <p:pic>
        <p:nvPicPr>
          <p:cNvPr id="8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1C215B48-1359-9E65-083B-16AAF1ED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940" y="3857080"/>
            <a:ext cx="533189" cy="5331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B168EA-34FD-242C-4398-76F9659B7F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966" y="1192401"/>
            <a:ext cx="5816600" cy="3962400"/>
          </a:xfrm>
          <a:prstGeom prst="roundRect">
            <a:avLst/>
          </a:prstGeom>
        </p:spPr>
      </p:pic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86727" y="3181874"/>
            <a:ext cx="8356854" cy="39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12419D-436F-FD13-B3E9-B8C2C81ADE4F}"/>
              </a:ext>
            </a:extLst>
          </p:cNvPr>
          <p:cNvSpPr txBox="1"/>
          <p:nvPr/>
        </p:nvSpPr>
        <p:spPr>
          <a:xfrm>
            <a:off x="1217989" y="3105079"/>
            <a:ext cx="645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github.com</a:t>
            </a:r>
            <a:r>
              <a:rPr lang="ru-RU" dirty="0"/>
              <a:t>/</a:t>
            </a:r>
            <a:r>
              <a:rPr lang="ru-RU" dirty="0" err="1"/>
              <a:t>pop-arthur</a:t>
            </a:r>
            <a:r>
              <a:rPr lang="ru-RU" dirty="0"/>
              <a:t>/</a:t>
            </a:r>
            <a:r>
              <a:rPr lang="ru-RU" dirty="0" err="1"/>
              <a:t>DatabaseFights</a:t>
            </a:r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10E5E0-5423-16FD-8C4A-093CC7B10E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0420" y="4116613"/>
            <a:ext cx="4089400" cy="2032000"/>
          </a:xfrm>
          <a:prstGeom prst="roundRect">
            <a:avLst/>
          </a:prstGeom>
          <a:ln>
            <a:solidFill>
              <a:srgbClr val="4C97B0"/>
            </a:solidFill>
          </a:ln>
        </p:spPr>
      </p:pic>
    </p:spTree>
    <p:extLst>
      <p:ext uri="{BB962C8B-B14F-4D97-AF65-F5344CB8AC3E}">
        <p14:creationId xmlns:p14="http://schemas.microsoft.com/office/powerpoint/2010/main" val="208869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6E4749F-BC12-9717-1779-7D3C98F16E96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3135A522-39DE-9FA2-44E0-FD997F0409B5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41109D-9E90-FF18-252F-16ADA2681528}"/>
                </a:ext>
              </a:extLst>
            </p:cNvPr>
            <p:cNvSpPr txBox="1"/>
            <p:nvPr/>
          </p:nvSpPr>
          <p:spPr>
            <a:xfrm>
              <a:off x="9897046" y="127230"/>
              <a:ext cx="1220207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conclusion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759642" y="3670041"/>
            <a:ext cx="5994879" cy="2817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9E57B-5263-4943-4775-912D12B1DCE0}"/>
              </a:ext>
            </a:extLst>
          </p:cNvPr>
          <p:cNvSpPr txBox="1"/>
          <p:nvPr/>
        </p:nvSpPr>
        <p:spPr>
          <a:xfrm>
            <a:off x="6364085" y="2231705"/>
            <a:ext cx="502125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 </a:t>
            </a:r>
            <a:r>
              <a:rPr lang="en-US" sz="2000" dirty="0" err="1"/>
              <a:t>FlightTracker</a:t>
            </a:r>
            <a:r>
              <a:rPr lang="en-US" sz="2000" dirty="0"/>
              <a:t> is a clean, well-structured database that connects flights, airlines, airports, aircrafts, and statuses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</a:t>
            </a:r>
            <a:r>
              <a:rPr lang="ru-RU" sz="2000" dirty="0">
                <a:latin typeface="Aptos Display" panose="020B0004020202020204" pitchFamily="34" charset="0"/>
              </a:rPr>
              <a:t> </a:t>
            </a:r>
            <a:r>
              <a:rPr lang="en-US" sz="2000" dirty="0">
                <a:latin typeface="Aptos Display" panose="020B0004020202020204" pitchFamily="34" charset="0"/>
              </a:rPr>
              <a:t>Database models </a:t>
            </a:r>
            <a:r>
              <a:rPr lang="en-US" sz="2000" dirty="0"/>
              <a:t>show clear relationships and normalized data — ready for real queries and simple app integration</a:t>
            </a:r>
            <a:endParaRPr lang="ru-RU" sz="2000" dirty="0"/>
          </a:p>
          <a:p>
            <a:pPr>
              <a:buNone/>
            </a:pPr>
            <a:endParaRPr lang="ru-RU" sz="2000" dirty="0"/>
          </a:p>
          <a:p>
            <a:pPr>
              <a:buNone/>
            </a:pPr>
            <a:r>
              <a:rPr lang="en-US" sz="2000" dirty="0">
                <a:latin typeface="Aptos Display" panose="020B0004020202020204" pitchFamily="34" charset="0"/>
              </a:rPr>
              <a:t>•</a:t>
            </a:r>
            <a:r>
              <a:rPr lang="ru-RU" sz="2000" dirty="0">
                <a:latin typeface="Aptos Display" panose="020B0004020202020204" pitchFamily="34" charset="0"/>
              </a:rPr>
              <a:t> </a:t>
            </a:r>
            <a:r>
              <a:rPr lang="en-US" sz="2000" dirty="0"/>
              <a:t>We’re excited to turn this into a working flight info tool!</a:t>
            </a: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14907">
            <a:off x="8132935" y="887550"/>
            <a:ext cx="717785" cy="717785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текст, Шрифт, мультфильм, Графика">
            <a:extLst>
              <a:ext uri="{FF2B5EF4-FFF2-40B4-BE49-F238E27FC236}">
                <a16:creationId xmlns:a16="http://schemas.microsoft.com/office/drawing/2014/main" id="{AAC6AF18-2D71-3347-8FE1-D86E17F661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2" y="1677765"/>
            <a:ext cx="5393923" cy="1650781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8206" y="465784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6199" y="1758659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15589" y="1511273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71780">
            <a:off x="5460714" y="380626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68968" y="1073998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1748" y="611436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19098" y="1103338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50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D24A-AE07-DE08-E5E8-7141B254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Рисунок 53" descr="Изображение выглядит как шаблон, снимок экрана, Симметрия, оберточная бумаг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B95D401-759A-CFD5-5973-17FBCBF099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92" y="168994"/>
            <a:ext cx="11649015" cy="652001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52A13B0-2A9E-0BFA-81AF-BED29B0E3A06}"/>
              </a:ext>
            </a:extLst>
          </p:cNvPr>
          <p:cNvSpPr txBox="1"/>
          <p:nvPr/>
        </p:nvSpPr>
        <p:spPr>
          <a:xfrm>
            <a:off x="3817170" y="2921168"/>
            <a:ext cx="45576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you!!</a:t>
            </a:r>
            <a:endParaRPr lang="ru-RU" sz="6000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026C1-ADA0-5E83-6681-93E29057377A}"/>
              </a:ext>
            </a:extLst>
          </p:cNvPr>
          <p:cNvSpPr txBox="1"/>
          <p:nvPr/>
        </p:nvSpPr>
        <p:spPr>
          <a:xfrm>
            <a:off x="3837207" y="4271058"/>
            <a:ext cx="45175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are ready for your questions</a:t>
            </a:r>
            <a:endParaRPr lang="ru-RU" sz="2200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FA65D33A-6BCC-C487-FB16-7A9848881B95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FD387057-295A-3FE6-7F84-D7ABBF8CAC0B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9C59B90-3CF5-703A-F17B-AC129DA7C330}"/>
                </a:ext>
              </a:extLst>
            </p:cNvPr>
            <p:cNvSpPr txBox="1"/>
            <p:nvPr/>
          </p:nvSpPr>
          <p:spPr>
            <a:xfrm>
              <a:off x="9327677" y="127230"/>
              <a:ext cx="2336003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goodbye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01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9283339" y="127230"/>
            <a:ext cx="2447593" cy="338554"/>
            <a:chOff x="9283339" y="127230"/>
            <a:chExt cx="2447593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283339" y="127230"/>
              <a:ext cx="2447593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requirements &amp; features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877E763-C3CF-1EC4-D88C-060AAE42B5C1}"/>
              </a:ext>
            </a:extLst>
          </p:cNvPr>
          <p:cNvGrpSpPr/>
          <p:nvPr/>
        </p:nvGrpSpPr>
        <p:grpSpPr>
          <a:xfrm>
            <a:off x="1066016" y="1472632"/>
            <a:ext cx="5029984" cy="3912736"/>
            <a:chOff x="1080508" y="1272687"/>
            <a:chExt cx="5029984" cy="391273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9B622F-CDA9-E68F-51AD-1AD680832AA3}"/>
                </a:ext>
              </a:extLst>
            </p:cNvPr>
            <p:cNvSpPr txBox="1"/>
            <p:nvPr/>
          </p:nvSpPr>
          <p:spPr>
            <a:xfrm>
              <a:off x="1080508" y="1272687"/>
              <a:ext cx="502998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Main Features:</a:t>
              </a:r>
              <a:endParaRPr lang="ru-RU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</a:rPr>
                <a:t>• Store flight details: time, aircraft, status, airports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Retrieve airline &amp; aircraft info  </a:t>
              </a:r>
            </a:p>
            <a:p>
              <a:r>
                <a:rPr lang="en-US" sz="2000" dirty="0">
                  <a:latin typeface="Aptos Display" panose="020B0004020202020204" pitchFamily="34" charset="0"/>
                </a:rPr>
                <a:t>• Support detailed search queries (flight number, route, delay status)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BF2201-84E4-C9FD-15C7-F449BD8714A8}"/>
                </a:ext>
              </a:extLst>
            </p:cNvPr>
            <p:cNvSpPr txBox="1"/>
            <p:nvPr/>
          </p:nvSpPr>
          <p:spPr>
            <a:xfrm>
              <a:off x="1080614" y="3554207"/>
              <a:ext cx="465365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Target Users:</a:t>
              </a:r>
              <a:endParaRPr lang="ru-RU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  <a:p>
              <a:endParaRPr lang="en-US" dirty="0"/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Everyday travelers  </a:t>
              </a:r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People searching for flights with full info  </a:t>
              </a:r>
            </a:p>
            <a:p>
              <a:r>
                <a:rPr lang="en-US" sz="2000" dirty="0">
                  <a:latin typeface="Aptos Display" panose="020B0004020202020204" pitchFamily="34" charset="0"/>
                  <a:ea typeface="Segoe UI Black" panose="020B0A02040204020203" pitchFamily="34" charset="0"/>
                  <a:cs typeface="Cavolini" panose="020B0502040204020203" pitchFamily="66" charset="0"/>
                </a:rPr>
                <a:t>• Travel apps or price aggregators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pic>
        <p:nvPicPr>
          <p:cNvPr id="3074" name="Picture 2" descr="Man with suitcase">
            <a:extLst>
              <a:ext uri="{FF2B5EF4-FFF2-40B4-BE49-F238E27FC236}">
                <a16:creationId xmlns:a16="http://schemas.microsoft.com/office/drawing/2014/main" id="{E696AB3F-E044-166E-5EA3-C1618AE38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0" y="2889880"/>
            <a:ext cx="2618530" cy="340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tiket pesawat ikon ilustrasi vektor gaya doodle - travel and flight infographics with data icons elements ilustrasi stok">
            <a:extLst>
              <a:ext uri="{FF2B5EF4-FFF2-40B4-BE49-F238E27FC236}">
                <a16:creationId xmlns:a16="http://schemas.microsoft.com/office/drawing/2014/main" id="{D384A937-6F8D-8EA2-DCB4-03FCB5AE5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8026">
            <a:off x="6846812" y="1263506"/>
            <a:ext cx="1730053" cy="17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gnifier">
            <a:extLst>
              <a:ext uri="{FF2B5EF4-FFF2-40B4-BE49-F238E27FC236}">
                <a16:creationId xmlns:a16="http://schemas.microsoft.com/office/drawing/2014/main" id="{7A7A833F-5A5C-83EC-60AA-9B04A6B5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980">
            <a:off x="6424091" y="2019836"/>
            <a:ext cx="1313537" cy="21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9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6832-B298-8EE7-4F27-A64BAA0E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81358374-6073-8639-DC4F-0E6639EF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ED4AAE9D-0628-BBED-DA02-494F27711872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453D8E7-813F-6B38-989D-6067DBB2E0A7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3C0A7EB4-F16B-9EAF-E0B7-D3DDD65E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E2476CEE-B92F-1C3E-5A1B-05E91A156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23671970-43E3-B7D6-D8C8-E15DF04B0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A57E6E61-A702-4ECC-12EB-F86F9302F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2139716-E6BD-4751-B511-BA7CF9BF803D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D96E1CA1-99F1-DA17-D26E-4D382A7E8EE0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5F086A-4C5A-4784-D0C4-8D8804EE0E2F}"/>
                </a:ext>
              </a:extLst>
            </p:cNvPr>
            <p:cNvSpPr txBox="1"/>
            <p:nvPr/>
          </p:nvSpPr>
          <p:spPr>
            <a:xfrm>
              <a:off x="9419342" y="127230"/>
              <a:ext cx="2175596" cy="33855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PDM database model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94FED5-E48C-62F1-18FB-45C769CB494F}"/>
              </a:ext>
            </a:extLst>
          </p:cNvPr>
          <p:cNvSpPr txBox="1"/>
          <p:nvPr/>
        </p:nvSpPr>
        <p:spPr>
          <a:xfrm>
            <a:off x="1066016" y="1382284"/>
            <a:ext cx="34429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4 main tables:</a:t>
            </a:r>
          </a:p>
          <a:p>
            <a:endParaRPr lang="en-US" dirty="0"/>
          </a:p>
          <a:p>
            <a:r>
              <a:rPr lang="en-US" sz="2000" dirty="0">
                <a:latin typeface="Aptos Display" panose="020B0004020202020204" pitchFamily="34" charset="0"/>
              </a:rPr>
              <a:t>• Flights is the central entity, referencing Airlines, Aircrafts, and Airports  </a:t>
            </a:r>
          </a:p>
          <a:p>
            <a:endParaRPr lang="en-US" sz="2000" dirty="0">
              <a:latin typeface="Aptos Display" panose="020B0004020202020204" pitchFamily="34" charset="0"/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• Airports are linked twice — as departure and arrival locations  </a:t>
            </a:r>
          </a:p>
          <a:p>
            <a:endParaRPr lang="en-US" sz="2000" dirty="0">
              <a:latin typeface="Aptos Display" panose="020B0004020202020204" pitchFamily="34" charset="0"/>
            </a:endParaRPr>
          </a:p>
          <a:p>
            <a:r>
              <a:rPr lang="en-US" sz="2000" dirty="0">
                <a:latin typeface="Aptos Display" panose="020B0004020202020204" pitchFamily="34" charset="0"/>
              </a:rPr>
              <a:t>• The schema is normalized and designed to allow flexible querying of flights and related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682D2-DDA2-5E17-9386-BCBD8690EC5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8935" y="1089904"/>
            <a:ext cx="7472858" cy="467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95116-AF9E-A79B-2628-7EBCC0730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2061" y="148268"/>
            <a:ext cx="5014452" cy="1163003"/>
          </a:xfrm>
        </p:spPr>
        <p:txBody>
          <a:bodyPr/>
          <a:lstStyle/>
          <a:p>
            <a:r>
              <a:rPr lang="en-US" dirty="0">
                <a:solidFill>
                  <a:srgbClr val="33394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Stack</a:t>
            </a:r>
            <a:endParaRPr lang="ru-RU" dirty="0">
              <a:solidFill>
                <a:srgbClr val="333940"/>
              </a:solidFill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C1FF7FB6-5044-A7EA-FA62-727163F5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508322" y="-5324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38BF415-D840-41C6-C901-3DE27D0FF40C}"/>
              </a:ext>
            </a:extLst>
          </p:cNvPr>
          <p:cNvSpPr/>
          <p:nvPr/>
        </p:nvSpPr>
        <p:spPr>
          <a:xfrm>
            <a:off x="996325" y="5322141"/>
            <a:ext cx="2632452" cy="755610"/>
          </a:xfrm>
          <a:prstGeom prst="roundRect">
            <a:avLst>
              <a:gd name="adj" fmla="val 2736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FastAPI</a:t>
            </a:r>
            <a:endParaRPr lang="ru-RU" sz="2000" dirty="0">
              <a:solidFill>
                <a:schemeClr val="tx1"/>
              </a:solidFill>
              <a:latin typeface="Segoe UI Black" panose="020B0A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F9A043D-163C-27D0-290A-95B2AFCA776E}"/>
              </a:ext>
            </a:extLst>
          </p:cNvPr>
          <p:cNvGrpSpPr/>
          <p:nvPr/>
        </p:nvGrpSpPr>
        <p:grpSpPr>
          <a:xfrm>
            <a:off x="9327677" y="127230"/>
            <a:ext cx="2358915" cy="338554"/>
            <a:chOff x="9327677" y="127230"/>
            <a:chExt cx="2358915" cy="338554"/>
          </a:xfrm>
        </p:grpSpPr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F99D237-3A73-2DC8-FF5B-5EC669640DE1}"/>
                </a:ext>
              </a:extLst>
            </p:cNvPr>
            <p:cNvCxnSpPr>
              <a:cxnSpLocks/>
            </p:cNvCxnSpPr>
            <p:nvPr/>
          </p:nvCxnSpPr>
          <p:spPr>
            <a:xfrm>
              <a:off x="9327677" y="465784"/>
              <a:ext cx="2358915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D9110-EEFA-27B2-C958-C6B9ACAEA123}"/>
                </a:ext>
              </a:extLst>
            </p:cNvPr>
            <p:cNvSpPr txBox="1"/>
            <p:nvPr/>
          </p:nvSpPr>
          <p:spPr>
            <a:xfrm>
              <a:off x="9327677" y="127230"/>
              <a:ext cx="2336003" cy="33855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333940"/>
                  </a:solidFill>
                </a:rPr>
                <a:t>database project</a:t>
              </a:r>
              <a:endParaRPr lang="ru-RU" sz="1600" b="1" dirty="0">
                <a:solidFill>
                  <a:srgbClr val="333940"/>
                </a:solidFill>
              </a:endParaRPr>
            </a:p>
          </p:txBody>
        </p:sp>
      </p:grpSp>
      <p:pic>
        <p:nvPicPr>
          <p:cNvPr id="30" name="Рисунок 29" descr="Облако со сплошной заливкой">
            <a:extLst>
              <a:ext uri="{FF2B5EF4-FFF2-40B4-BE49-F238E27FC236}">
                <a16:creationId xmlns:a16="http://schemas.microsoft.com/office/drawing/2014/main" id="{747B68EF-1B22-A273-402B-9668976A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29677" y="926157"/>
            <a:ext cx="755610" cy="755610"/>
          </a:xfrm>
          <a:prstGeom prst="rect">
            <a:avLst/>
          </a:prstGeom>
        </p:spPr>
      </p:pic>
      <p:pic>
        <p:nvPicPr>
          <p:cNvPr id="31" name="Рисунок 30" descr="Облако со сплошной заливкой">
            <a:extLst>
              <a:ext uri="{FF2B5EF4-FFF2-40B4-BE49-F238E27FC236}">
                <a16:creationId xmlns:a16="http://schemas.microsoft.com/office/drawing/2014/main" id="{8D5D99ED-E38D-EEE8-1AFB-CCBF170F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90746" y="1125987"/>
            <a:ext cx="755610" cy="755610"/>
          </a:xfrm>
          <a:prstGeom prst="rect">
            <a:avLst/>
          </a:prstGeom>
        </p:spPr>
      </p:pic>
      <p:pic>
        <p:nvPicPr>
          <p:cNvPr id="32" name="Рисунок 31" descr="Облако со сплошной заливкой">
            <a:extLst>
              <a:ext uri="{FF2B5EF4-FFF2-40B4-BE49-F238E27FC236}">
                <a16:creationId xmlns:a16="http://schemas.microsoft.com/office/drawing/2014/main" id="{4E3B9F95-14BE-27F0-9D91-C0947C1F1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7677" y="1661495"/>
            <a:ext cx="1179457" cy="1179457"/>
          </a:xfrm>
          <a:prstGeom prst="rect">
            <a:avLst/>
          </a:prstGeom>
        </p:spPr>
      </p:pic>
      <p:pic>
        <p:nvPicPr>
          <p:cNvPr id="33" name="Рисунок 32" descr="Облако со сплошной заливкой">
            <a:extLst>
              <a:ext uri="{FF2B5EF4-FFF2-40B4-BE49-F238E27FC236}">
                <a16:creationId xmlns:a16="http://schemas.microsoft.com/office/drawing/2014/main" id="{3D0AAD48-2B4A-2705-B038-35C07FE3D3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5397" y="1091479"/>
            <a:ext cx="755610" cy="755610"/>
          </a:xfrm>
          <a:prstGeom prst="rect">
            <a:avLst/>
          </a:prstGeom>
        </p:spPr>
      </p:pic>
      <p:pic>
        <p:nvPicPr>
          <p:cNvPr id="34" name="Рисунок 33" descr="Облако со сплошной заливкой">
            <a:extLst>
              <a:ext uri="{FF2B5EF4-FFF2-40B4-BE49-F238E27FC236}">
                <a16:creationId xmlns:a16="http://schemas.microsoft.com/office/drawing/2014/main" id="{3C97159A-9079-1E19-CEAE-284E6B1BD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5126" y="3018724"/>
            <a:ext cx="522928" cy="522928"/>
          </a:xfrm>
          <a:prstGeom prst="rect">
            <a:avLst/>
          </a:prstGeom>
        </p:spPr>
      </p:pic>
      <p:pic>
        <p:nvPicPr>
          <p:cNvPr id="35" name="Рисунок 34" descr="Облако со сплошной заливкой">
            <a:extLst>
              <a:ext uri="{FF2B5EF4-FFF2-40B4-BE49-F238E27FC236}">
                <a16:creationId xmlns:a16="http://schemas.microsoft.com/office/drawing/2014/main" id="{1935AC25-FBE9-DCC5-F058-DBACD9F19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46791" y="2733648"/>
            <a:ext cx="570152" cy="570152"/>
          </a:xfrm>
          <a:prstGeom prst="rect">
            <a:avLst/>
          </a:prstGeom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D6DCE658-3B97-CF27-6559-67A40B9F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4" y="1606803"/>
            <a:ext cx="3393994" cy="339399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: скругленные углы 17">
            <a:extLst>
              <a:ext uri="{FF2B5EF4-FFF2-40B4-BE49-F238E27FC236}">
                <a16:creationId xmlns:a16="http://schemas.microsoft.com/office/drawing/2014/main" id="{AD63D7CC-C0C9-30ED-E5E6-0C88894C5395}"/>
              </a:ext>
            </a:extLst>
          </p:cNvPr>
          <p:cNvSpPr/>
          <p:nvPr/>
        </p:nvSpPr>
        <p:spPr>
          <a:xfrm>
            <a:off x="4867708" y="5287633"/>
            <a:ext cx="2632452" cy="755610"/>
          </a:xfrm>
          <a:prstGeom prst="roundRect">
            <a:avLst>
              <a:gd name="adj" fmla="val 2736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React JS</a:t>
            </a:r>
            <a:endParaRPr lang="ru-RU" sz="2000" dirty="0">
              <a:solidFill>
                <a:schemeClr val="tx1"/>
              </a:solidFill>
              <a:latin typeface="Segoe UI Black" panose="020B0A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DFD248-D0DE-BFF9-52AB-3BE5A556B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2290" y="1582410"/>
            <a:ext cx="3393994" cy="339399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: скругленные углы 17">
            <a:extLst>
              <a:ext uri="{FF2B5EF4-FFF2-40B4-BE49-F238E27FC236}">
                <a16:creationId xmlns:a16="http://schemas.microsoft.com/office/drawing/2014/main" id="{551DEF02-D13C-5C31-5D03-D9D261714980}"/>
              </a:ext>
            </a:extLst>
          </p:cNvPr>
          <p:cNvSpPr/>
          <p:nvPr/>
        </p:nvSpPr>
        <p:spPr>
          <a:xfrm>
            <a:off x="8678016" y="5287633"/>
            <a:ext cx="2632452" cy="755610"/>
          </a:xfrm>
          <a:prstGeom prst="roundRect">
            <a:avLst>
              <a:gd name="adj" fmla="val 2736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PostgreSQL</a:t>
            </a:r>
            <a:endParaRPr lang="ru-RU" sz="2000" dirty="0">
              <a:solidFill>
                <a:schemeClr val="tx1"/>
              </a:solidFill>
              <a:latin typeface="Segoe UI Black" panose="020B0A02040204020203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A625B-51BA-FA63-1F9B-08D94EC69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9" r="8549"/>
          <a:stretch/>
        </p:blipFill>
        <p:spPr bwMode="auto">
          <a:xfrm>
            <a:off x="8292598" y="1582410"/>
            <a:ext cx="3393994" cy="339399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78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2B55-D50F-9C5C-21CA-BE64B79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0FAD66DC-AA36-A260-5AD7-F4D8856D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409775" y="-41673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5A30DB26-F6F6-5C37-8757-7690C5556ED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35A522-39DE-9FA2-44E0-FD997F0409B5}"/>
              </a:ext>
            </a:extLst>
          </p:cNvPr>
          <p:cNvCxnSpPr>
            <a:cxnSpLocks/>
          </p:cNvCxnSpPr>
          <p:nvPr/>
        </p:nvCxnSpPr>
        <p:spPr>
          <a:xfrm flipV="1">
            <a:off x="1320799" y="3006757"/>
            <a:ext cx="9716467" cy="70903"/>
          </a:xfrm>
          <a:prstGeom prst="line">
            <a:avLst/>
          </a:prstGeom>
          <a:ln w="19050" cap="flat" cmpd="sng" algn="ctr">
            <a:solidFill>
              <a:srgbClr val="33394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41109D-9E90-FF18-252F-16ADA2681528}"/>
              </a:ext>
            </a:extLst>
          </p:cNvPr>
          <p:cNvSpPr txBox="1"/>
          <p:nvPr/>
        </p:nvSpPr>
        <p:spPr>
          <a:xfrm>
            <a:off x="1217989" y="1817216"/>
            <a:ext cx="4663136" cy="132343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333940"/>
                </a:solidFill>
              </a:rPr>
              <a:t>Database</a:t>
            </a:r>
            <a:endParaRPr lang="ru-RU" sz="8000" b="1" dirty="0">
              <a:solidFill>
                <a:srgbClr val="333940"/>
              </a:solidFill>
            </a:endParaRPr>
          </a:p>
        </p:txBody>
      </p:sp>
      <p:pic>
        <p:nvPicPr>
          <p:cNvPr id="14" name="Рисунок 13" descr="Карта с кнопкой контур">
            <a:extLst>
              <a:ext uri="{FF2B5EF4-FFF2-40B4-BE49-F238E27FC236}">
                <a16:creationId xmlns:a16="http://schemas.microsoft.com/office/drawing/2014/main" id="{55854FFD-074B-E6F0-0BD5-A74C247A5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4907">
            <a:off x="7265076" y="1034917"/>
            <a:ext cx="717785" cy="717785"/>
          </a:xfrm>
          <a:prstGeom prst="rect">
            <a:avLst/>
          </a:prstGeom>
        </p:spPr>
      </p:pic>
      <p:pic>
        <p:nvPicPr>
          <p:cNvPr id="59" name="Рисунок 58" descr="Облако со сплошной заливкой">
            <a:extLst>
              <a:ext uri="{FF2B5EF4-FFF2-40B4-BE49-F238E27FC236}">
                <a16:creationId xmlns:a16="http://schemas.microsoft.com/office/drawing/2014/main" id="{D63F9869-7ABD-ADB5-A76A-45B931FFE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0347" y="613151"/>
            <a:ext cx="570152" cy="570152"/>
          </a:xfrm>
          <a:prstGeom prst="rect">
            <a:avLst/>
          </a:prstGeom>
        </p:spPr>
      </p:pic>
      <p:pic>
        <p:nvPicPr>
          <p:cNvPr id="62" name="Рисунок 61" descr="Облако со сплошной заливкой">
            <a:extLst>
              <a:ext uri="{FF2B5EF4-FFF2-40B4-BE49-F238E27FC236}">
                <a16:creationId xmlns:a16="http://schemas.microsoft.com/office/drawing/2014/main" id="{E44D481C-68E5-93E9-4E14-53ABE776B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8340" y="1906026"/>
            <a:ext cx="412086" cy="412086"/>
          </a:xfrm>
          <a:prstGeom prst="rect">
            <a:avLst/>
          </a:prstGeom>
        </p:spPr>
      </p:pic>
      <p:pic>
        <p:nvPicPr>
          <p:cNvPr id="63" name="Рисунок 62" descr="Облако со сплошной заливкой">
            <a:extLst>
              <a:ext uri="{FF2B5EF4-FFF2-40B4-BE49-F238E27FC236}">
                <a16:creationId xmlns:a16="http://schemas.microsoft.com/office/drawing/2014/main" id="{FA9920C9-5AA9-58D3-D5A6-7D9AE25380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47730" y="1658640"/>
            <a:ext cx="412087" cy="412087"/>
          </a:xfrm>
          <a:prstGeom prst="rect">
            <a:avLst/>
          </a:prstGeom>
        </p:spPr>
      </p:pic>
      <p:pic>
        <p:nvPicPr>
          <p:cNvPr id="1024" name="Рисунок 1023" descr="Карта с кнопкой контур">
            <a:extLst>
              <a:ext uri="{FF2B5EF4-FFF2-40B4-BE49-F238E27FC236}">
                <a16:creationId xmlns:a16="http://schemas.microsoft.com/office/drawing/2014/main" id="{B4D1F08A-ABC8-17E2-C677-BE2655E339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4592855" y="527993"/>
            <a:ext cx="575651" cy="575651"/>
          </a:xfrm>
          <a:prstGeom prst="rect">
            <a:avLst/>
          </a:prstGeom>
        </p:spPr>
      </p:pic>
      <p:pic>
        <p:nvPicPr>
          <p:cNvPr id="1025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BDF76EB4-4261-DD2B-0CA7-0B392332FE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1109" y="1221365"/>
            <a:ext cx="412086" cy="412086"/>
          </a:xfrm>
          <a:prstGeom prst="rect">
            <a:avLst/>
          </a:prstGeom>
        </p:spPr>
      </p:pic>
      <p:pic>
        <p:nvPicPr>
          <p:cNvPr id="1027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72F43CC1-AFC9-B880-DA65-05A5603FA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9402" y="900471"/>
            <a:ext cx="533189" cy="533189"/>
          </a:xfrm>
          <a:prstGeom prst="rect">
            <a:avLst/>
          </a:prstGeom>
        </p:spPr>
      </p:pic>
      <p:pic>
        <p:nvPicPr>
          <p:cNvPr id="1028" name="Рисунок 1027" descr="Облако со сплошной заливкой">
            <a:extLst>
              <a:ext uri="{FF2B5EF4-FFF2-40B4-BE49-F238E27FC236}">
                <a16:creationId xmlns:a16="http://schemas.microsoft.com/office/drawing/2014/main" id="{9A9C139E-10A5-8B02-C924-519D77D636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811" y="3703779"/>
            <a:ext cx="533189" cy="533189"/>
          </a:xfrm>
          <a:prstGeom prst="rect">
            <a:avLst/>
          </a:prstGeom>
        </p:spPr>
      </p:pic>
      <p:pic>
        <p:nvPicPr>
          <p:cNvPr id="1029" name="Рисунок 1028" descr="Облако со сплошной заливкой">
            <a:extLst>
              <a:ext uri="{FF2B5EF4-FFF2-40B4-BE49-F238E27FC236}">
                <a16:creationId xmlns:a16="http://schemas.microsoft.com/office/drawing/2014/main" id="{861A8E04-31EA-6EBA-2B7F-FB2B0A6FC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39334" y="4860998"/>
            <a:ext cx="435677" cy="435677"/>
          </a:xfrm>
          <a:prstGeom prst="rect">
            <a:avLst/>
          </a:prstGeom>
        </p:spPr>
      </p:pic>
      <p:pic>
        <p:nvPicPr>
          <p:cNvPr id="1030" name="Рисунок 1029" descr="Облако со сплошной заливкой">
            <a:extLst>
              <a:ext uri="{FF2B5EF4-FFF2-40B4-BE49-F238E27FC236}">
                <a16:creationId xmlns:a16="http://schemas.microsoft.com/office/drawing/2014/main" id="{60172982-B057-5C84-7911-DFCB01562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37318" y="5430104"/>
            <a:ext cx="520237" cy="520237"/>
          </a:xfrm>
          <a:prstGeom prst="rect">
            <a:avLst/>
          </a:prstGeom>
        </p:spPr>
      </p:pic>
      <p:pic>
        <p:nvPicPr>
          <p:cNvPr id="1031" name="Рисунок 1030" descr="Облако со сплошной заливкой">
            <a:extLst>
              <a:ext uri="{FF2B5EF4-FFF2-40B4-BE49-F238E27FC236}">
                <a16:creationId xmlns:a16="http://schemas.microsoft.com/office/drawing/2014/main" id="{CB7C5CA2-2A52-3CD9-9B33-85C68A8C19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3988" y="5583887"/>
            <a:ext cx="435677" cy="435677"/>
          </a:xfrm>
          <a:prstGeom prst="rect">
            <a:avLst/>
          </a:prstGeom>
        </p:spPr>
      </p:pic>
      <p:pic>
        <p:nvPicPr>
          <p:cNvPr id="1032" name="Рисунок 1031" descr="Облако со сплошной заливкой">
            <a:extLst>
              <a:ext uri="{FF2B5EF4-FFF2-40B4-BE49-F238E27FC236}">
                <a16:creationId xmlns:a16="http://schemas.microsoft.com/office/drawing/2014/main" id="{04759EE2-9279-2998-51C5-ABCFC4B20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6738" y="5891449"/>
            <a:ext cx="675405" cy="675405"/>
          </a:xfrm>
          <a:prstGeom prst="rect">
            <a:avLst/>
          </a:prstGeom>
        </p:spPr>
      </p:pic>
      <p:pic>
        <p:nvPicPr>
          <p:cNvPr id="1033" name="Рисунок 1032" descr="Облако со сплошной заливкой">
            <a:extLst>
              <a:ext uri="{FF2B5EF4-FFF2-40B4-BE49-F238E27FC236}">
                <a16:creationId xmlns:a16="http://schemas.microsoft.com/office/drawing/2014/main" id="{CE7A2BD9-100E-68B6-093D-C889FC1A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4532" y="4800360"/>
            <a:ext cx="437782" cy="437782"/>
          </a:xfrm>
          <a:prstGeom prst="rect">
            <a:avLst/>
          </a:prstGeom>
        </p:spPr>
      </p:pic>
      <p:pic>
        <p:nvPicPr>
          <p:cNvPr id="1034" name="Рисунок 1033" descr="Облако со сплошной заливкой">
            <a:extLst>
              <a:ext uri="{FF2B5EF4-FFF2-40B4-BE49-F238E27FC236}">
                <a16:creationId xmlns:a16="http://schemas.microsoft.com/office/drawing/2014/main" id="{A1F6B6EC-64B8-1980-1ADD-C41D815F1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3889" y="758803"/>
            <a:ext cx="325386" cy="325386"/>
          </a:xfrm>
          <a:prstGeom prst="rect">
            <a:avLst/>
          </a:prstGeom>
        </p:spPr>
      </p:pic>
      <p:pic>
        <p:nvPicPr>
          <p:cNvPr id="1035" name="Рисунок 1034" descr="Облако со сплошной заливкой">
            <a:extLst>
              <a:ext uri="{FF2B5EF4-FFF2-40B4-BE49-F238E27FC236}">
                <a16:creationId xmlns:a16="http://schemas.microsoft.com/office/drawing/2014/main" id="{788FD4A3-C274-82FC-2425-1ED532D9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7266" y="2926080"/>
            <a:ext cx="363665" cy="363665"/>
          </a:xfrm>
          <a:prstGeom prst="rect">
            <a:avLst/>
          </a:prstGeom>
        </p:spPr>
      </p:pic>
      <p:pic>
        <p:nvPicPr>
          <p:cNvPr id="1036" name="Рисунок 1035" descr="Облако со сплошной заливкой">
            <a:extLst>
              <a:ext uri="{FF2B5EF4-FFF2-40B4-BE49-F238E27FC236}">
                <a16:creationId xmlns:a16="http://schemas.microsoft.com/office/drawing/2014/main" id="{7B572D43-3156-A090-D4CD-5BF667B35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1239" y="1250705"/>
            <a:ext cx="661766" cy="661766"/>
          </a:xfrm>
          <a:prstGeom prst="rect">
            <a:avLst/>
          </a:prstGeom>
        </p:spPr>
      </p:pic>
      <p:pic>
        <p:nvPicPr>
          <p:cNvPr id="1037" name="Рисунок 1036" descr="Карта с кнопкой контур">
            <a:extLst>
              <a:ext uri="{FF2B5EF4-FFF2-40B4-BE49-F238E27FC236}">
                <a16:creationId xmlns:a16="http://schemas.microsoft.com/office/drawing/2014/main" id="{F3BF8386-0D1D-EFD9-0F1A-0384B34DF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7165471" y="5934723"/>
            <a:ext cx="479241" cy="479241"/>
          </a:xfrm>
          <a:prstGeom prst="rect">
            <a:avLst/>
          </a:prstGeom>
        </p:spPr>
      </p:pic>
      <p:pic>
        <p:nvPicPr>
          <p:cNvPr id="1038" name="Рисунок 1037" descr="Карта с кнопкой контур">
            <a:extLst>
              <a:ext uri="{FF2B5EF4-FFF2-40B4-BE49-F238E27FC236}">
                <a16:creationId xmlns:a16="http://schemas.microsoft.com/office/drawing/2014/main" id="{353FB84D-F839-321F-071F-7CD53C4C9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8000">
            <a:off x="10945370" y="5375173"/>
            <a:ext cx="542907" cy="542907"/>
          </a:xfrm>
          <a:prstGeom prst="rect">
            <a:avLst/>
          </a:prstGeom>
        </p:spPr>
      </p:pic>
      <p:pic>
        <p:nvPicPr>
          <p:cNvPr id="1039" name="Рисунок 1038" descr="Карта с кнопкой контур">
            <a:extLst>
              <a:ext uri="{FF2B5EF4-FFF2-40B4-BE49-F238E27FC236}">
                <a16:creationId xmlns:a16="http://schemas.microsoft.com/office/drawing/2014/main" id="{1ECE5F23-3E28-59E6-3785-6C24265DB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26439">
            <a:off x="709480" y="3381286"/>
            <a:ext cx="479241" cy="479241"/>
          </a:xfrm>
          <a:prstGeom prst="rect">
            <a:avLst/>
          </a:prstGeom>
        </p:spPr>
      </p:pic>
      <p:pic>
        <p:nvPicPr>
          <p:cNvPr id="3" name="Picture 10" descr="Plane takes off">
            <a:extLst>
              <a:ext uri="{FF2B5EF4-FFF2-40B4-BE49-F238E27FC236}">
                <a16:creationId xmlns:a16="http://schemas.microsoft.com/office/drawing/2014/main" id="{F82A42E3-54F6-469D-96F6-C83C5416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4580" flipH="1">
            <a:off x="-86727" y="3181874"/>
            <a:ext cx="8356854" cy="3927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1023" descr="Карта с кнопкой контур">
            <a:extLst>
              <a:ext uri="{FF2B5EF4-FFF2-40B4-BE49-F238E27FC236}">
                <a16:creationId xmlns:a16="http://schemas.microsoft.com/office/drawing/2014/main" id="{715F1A90-F19B-C5E5-F730-62F3A9242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71780">
            <a:off x="9878393" y="3484602"/>
            <a:ext cx="575651" cy="575651"/>
          </a:xfrm>
          <a:prstGeom prst="rect">
            <a:avLst/>
          </a:prstGeom>
        </p:spPr>
      </p:pic>
      <p:pic>
        <p:nvPicPr>
          <p:cNvPr id="6" name="Рисунок 1024" descr="Облако со сплошной заливкой">
            <a:extLst>
              <a:ext uri="{FF2B5EF4-FFF2-40B4-BE49-F238E27FC236}">
                <a16:creationId xmlns:a16="http://schemas.microsoft.com/office/drawing/2014/main" id="{910B97D9-BCCA-8BE7-7BF7-DCC18E3F5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6647" y="4177974"/>
            <a:ext cx="412086" cy="412086"/>
          </a:xfrm>
          <a:prstGeom prst="rect">
            <a:avLst/>
          </a:prstGeom>
        </p:spPr>
      </p:pic>
      <p:pic>
        <p:nvPicPr>
          <p:cNvPr id="8" name="Рисунок 1026" descr="Облако со сплошной заливкой">
            <a:extLst>
              <a:ext uri="{FF2B5EF4-FFF2-40B4-BE49-F238E27FC236}">
                <a16:creationId xmlns:a16="http://schemas.microsoft.com/office/drawing/2014/main" id="{1C215B48-1359-9E65-083B-16AAF1ED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940" y="3857080"/>
            <a:ext cx="533189" cy="5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-239843" y="730169"/>
            <a:ext cx="5575928" cy="710324"/>
            <a:chOff x="8562558" y="206632"/>
            <a:chExt cx="2932618" cy="300718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58" y="507350"/>
              <a:ext cx="2932618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220387" y="206632"/>
              <a:ext cx="730080" cy="2475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940"/>
                  </a:solidFill>
                </a:rPr>
                <a:t>Tables</a:t>
              </a:r>
              <a:endParaRPr lang="ru-RU" sz="32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F29CF9-046C-DD5E-041B-3EAFBE83F924}"/>
              </a:ext>
            </a:extLst>
          </p:cNvPr>
          <p:cNvSpPr txBox="1"/>
          <p:nvPr/>
        </p:nvSpPr>
        <p:spPr>
          <a:xfrm>
            <a:off x="1010919" y="2042317"/>
            <a:ext cx="5206143" cy="3693319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TABLE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       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SERIAL PRIMARY KEY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airline_id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REFERENCES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Airlines (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aircraft_id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REFERENCES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Aircrafts (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departure_airport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REFERENCES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Airports (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arrival_airport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REFERENCES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Airports (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departure_time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TIMESTAMP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status    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delay     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INTERVAL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arrival_time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TIMESTAMP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flight_number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8240C-95A9-65A5-270F-7992A1BEB468}"/>
              </a:ext>
            </a:extLst>
          </p:cNvPr>
          <p:cNvSpPr txBox="1"/>
          <p:nvPr/>
        </p:nvSpPr>
        <p:spPr>
          <a:xfrm>
            <a:off x="6557511" y="337751"/>
            <a:ext cx="3742941" cy="6186309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TABLE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Airlines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SERIAL PRIMARY KEY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nam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40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code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TABLE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Aircrafts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  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SERIAL PRIMARY KEY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model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registration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TABLE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Airports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SERIAL PRIMARY KEY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name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40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code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city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country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VARCHAR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170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-239843" y="730169"/>
            <a:ext cx="5575928" cy="710324"/>
            <a:chOff x="8562558" y="206632"/>
            <a:chExt cx="2932618" cy="300718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58" y="507350"/>
              <a:ext cx="2932618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044924" y="206632"/>
              <a:ext cx="1081007" cy="2475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940"/>
                  </a:solidFill>
                </a:rPr>
                <a:t>Sequence</a:t>
              </a:r>
              <a:endParaRPr lang="ru-RU" sz="32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F29CF9-046C-DD5E-041B-3EAFBE83F924}"/>
              </a:ext>
            </a:extLst>
          </p:cNvPr>
          <p:cNvSpPr txBox="1"/>
          <p:nvPr/>
        </p:nvSpPr>
        <p:spPr>
          <a:xfrm>
            <a:off x="677303" y="2532738"/>
            <a:ext cx="8804560" cy="2862322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SEQUENCE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flight_id_seq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START WITH </a:t>
            </a:r>
            <a: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1000</a:t>
            </a:r>
            <a:b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INCREMENT BY </a:t>
            </a:r>
            <a: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1</a:t>
            </a:r>
            <a:b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NO MINVALUE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NO MAXVALUE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CACHE </a:t>
            </a:r>
            <a:r>
              <a:rPr lang="en-US" sz="2000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1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ALTER TABLE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ALTER COLUMN 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SET DEFAULT </a:t>
            </a:r>
            <a:r>
              <a:rPr lang="en-US" sz="2000" i="1" dirty="0" err="1">
                <a:solidFill>
                  <a:srgbClr val="57AAF7"/>
                </a:solidFill>
                <a:effectLst/>
                <a:highlight>
                  <a:srgbClr val="1E1F22"/>
                </a:highlight>
              </a:rPr>
              <a:t>nextval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'</a:t>
            </a:r>
            <a:r>
              <a:rPr lang="en-US" sz="2000" dirty="0" err="1">
                <a:solidFill>
                  <a:srgbClr val="6AAB73"/>
                </a:solidFill>
                <a:effectLst/>
                <a:highlight>
                  <a:srgbClr val="293C40"/>
                </a:highlight>
              </a:rPr>
              <a:t>flight_id_seq</a:t>
            </a: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'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endParaRPr lang="en-US" sz="20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2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5395-5A55-B04B-5033-6AD9018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717779B9-42E1-AC05-CFF5-4D385CBE1050}"/>
              </a:ext>
            </a:extLst>
          </p:cNvPr>
          <p:cNvSpPr/>
          <p:nvPr/>
        </p:nvSpPr>
        <p:spPr>
          <a:xfrm>
            <a:off x="9327677" y="1022555"/>
            <a:ext cx="4115322" cy="3658817"/>
          </a:xfrm>
          <a:prstGeom prst="ellipse">
            <a:avLst/>
          </a:prstGeom>
          <a:gradFill>
            <a:gsLst>
              <a:gs pos="0">
                <a:srgbClr val="4C97B0"/>
              </a:gs>
              <a:gs pos="70000">
                <a:srgbClr val="4C97B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Airplane routes travel icon. Travel from start point and dotted line tracing. png">
            <a:hlinkClick r:id="rId2" tooltip="Airplane routes travel icon. Travel from start point and dotted line tracing."/>
            <a:extLst>
              <a:ext uri="{FF2B5EF4-FFF2-40B4-BE49-F238E27FC236}">
                <a16:creationId xmlns:a16="http://schemas.microsoft.com/office/drawing/2014/main" id="{1D0A67E3-68BB-3480-BA7A-4531F2EF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9774">
            <a:off x="-322655" y="-6185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719F1643-F8B4-0D86-BF35-14E22E764369}"/>
              </a:ext>
            </a:extLst>
          </p:cNvPr>
          <p:cNvSpPr/>
          <p:nvPr/>
        </p:nvSpPr>
        <p:spPr>
          <a:xfrm>
            <a:off x="-637133" y="3816755"/>
            <a:ext cx="3837763" cy="3837763"/>
          </a:xfrm>
          <a:prstGeom prst="ellipse">
            <a:avLst/>
          </a:prstGeom>
          <a:gradFill flip="none" rotWithShape="1">
            <a:gsLst>
              <a:gs pos="0">
                <a:srgbClr val="B1E4F5">
                  <a:lumMod val="96000"/>
                </a:srgbClr>
              </a:gs>
              <a:gs pos="70000">
                <a:srgbClr val="B1E4F5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73AD1BD-8732-58F3-B2E7-481981BB36B4}"/>
              </a:ext>
            </a:extLst>
          </p:cNvPr>
          <p:cNvGrpSpPr/>
          <p:nvPr/>
        </p:nvGrpSpPr>
        <p:grpSpPr>
          <a:xfrm>
            <a:off x="-239843" y="730169"/>
            <a:ext cx="5575928" cy="710324"/>
            <a:chOff x="8562558" y="206632"/>
            <a:chExt cx="2932618" cy="300718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99EE6309-DAD6-59A0-8676-242E8B47D918}"/>
                </a:ext>
              </a:extLst>
            </p:cNvPr>
            <p:cNvCxnSpPr>
              <a:cxnSpLocks/>
            </p:cNvCxnSpPr>
            <p:nvPr/>
          </p:nvCxnSpPr>
          <p:spPr>
            <a:xfrm>
              <a:off x="8562558" y="507350"/>
              <a:ext cx="2932618" cy="0"/>
            </a:xfrm>
            <a:prstGeom prst="line">
              <a:avLst/>
            </a:prstGeom>
            <a:ln w="19050" cap="flat" cmpd="sng" algn="ctr">
              <a:solidFill>
                <a:srgbClr val="33394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C3737D-8FB0-63F1-7F99-EE13E5CED769}"/>
                </a:ext>
              </a:extLst>
            </p:cNvPr>
            <p:cNvSpPr txBox="1"/>
            <p:nvPr/>
          </p:nvSpPr>
          <p:spPr>
            <a:xfrm>
              <a:off x="9103200" y="206632"/>
              <a:ext cx="964459" cy="24756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940"/>
                  </a:solidFill>
                </a:rPr>
                <a:t>Function</a:t>
              </a:r>
              <a:endParaRPr lang="ru-RU" sz="3200" b="1" dirty="0">
                <a:solidFill>
                  <a:srgbClr val="333940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A8620927-DBF8-F090-474A-C8482C3BF250}"/>
              </a:ext>
            </a:extLst>
          </p:cNvPr>
          <p:cNvGrpSpPr/>
          <p:nvPr/>
        </p:nvGrpSpPr>
        <p:grpSpPr>
          <a:xfrm>
            <a:off x="10668678" y="1314654"/>
            <a:ext cx="914400" cy="4228692"/>
            <a:chOff x="7142480" y="1456109"/>
            <a:chExt cx="914400" cy="4228692"/>
          </a:xfrm>
        </p:grpSpPr>
        <p:pic>
          <p:nvPicPr>
            <p:cNvPr id="3" name="Рисунок 2" descr="Земной шар: Африка и Европа со сплошной заливкой">
              <a:extLst>
                <a:ext uri="{FF2B5EF4-FFF2-40B4-BE49-F238E27FC236}">
                  <a16:creationId xmlns:a16="http://schemas.microsoft.com/office/drawing/2014/main" id="{EC754279-CBC4-89C2-0009-415FDE5B7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2480" y="1456109"/>
              <a:ext cx="914400" cy="914400"/>
            </a:xfrm>
            <a:prstGeom prst="rect">
              <a:avLst/>
            </a:prstGeom>
          </p:spPr>
        </p:pic>
        <p:pic>
          <p:nvPicPr>
            <p:cNvPr id="7" name="Рисунок 6" descr="Земной шар: Северная и Южная Америка со сплошной заливкой">
              <a:extLst>
                <a:ext uri="{FF2B5EF4-FFF2-40B4-BE49-F238E27FC236}">
                  <a16:creationId xmlns:a16="http://schemas.microsoft.com/office/drawing/2014/main" id="{78A81800-980B-5497-FE69-6B0150BF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2480" y="2560873"/>
              <a:ext cx="914400" cy="914400"/>
            </a:xfrm>
            <a:prstGeom prst="rect">
              <a:avLst/>
            </a:prstGeom>
          </p:spPr>
        </p:pic>
        <p:pic>
          <p:nvPicPr>
            <p:cNvPr id="9" name="Рисунок 8" descr="Земной шар: Азия и Австралия со сплошной заливкой">
              <a:extLst>
                <a:ext uri="{FF2B5EF4-FFF2-40B4-BE49-F238E27FC236}">
                  <a16:creationId xmlns:a16="http://schemas.microsoft.com/office/drawing/2014/main" id="{837D9FE7-AB89-21CA-A6A3-651E931C3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42480" y="4770401"/>
              <a:ext cx="914400" cy="914400"/>
            </a:xfrm>
            <a:prstGeom prst="rect">
              <a:avLst/>
            </a:prstGeom>
          </p:spPr>
        </p:pic>
        <p:pic>
          <p:nvPicPr>
            <p:cNvPr id="12" name="Рисунок 11" descr="Земной шар: Азия со сплошной заливкой">
              <a:extLst>
                <a:ext uri="{FF2B5EF4-FFF2-40B4-BE49-F238E27FC236}">
                  <a16:creationId xmlns:a16="http://schemas.microsoft.com/office/drawing/2014/main" id="{428366D8-3487-BEF5-8703-5B6BE14C5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2480" y="3665637"/>
              <a:ext cx="914400" cy="9144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F29CF9-046C-DD5E-041B-3EAFBE83F924}"/>
              </a:ext>
            </a:extLst>
          </p:cNvPr>
          <p:cNvSpPr txBox="1"/>
          <p:nvPr/>
        </p:nvSpPr>
        <p:spPr>
          <a:xfrm>
            <a:off x="788106" y="1595643"/>
            <a:ext cx="8804560" cy="5016758"/>
          </a:xfrm>
          <a:prstGeom prst="rect">
            <a:avLst/>
          </a:prstGeom>
          <a:solidFill>
            <a:srgbClr val="1D1F2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CREATE OR REPLACE FUNCTION </a:t>
            </a:r>
            <a:r>
              <a:rPr lang="en-US" sz="2000" i="1" dirty="0" err="1">
                <a:solidFill>
                  <a:srgbClr val="57AAF7"/>
                </a:solidFill>
                <a:effectLst/>
                <a:highlight>
                  <a:srgbClr val="1E1F22"/>
                </a:highlight>
              </a:rPr>
              <a:t>get_flight_duration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RETURNS INTERVAL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STABLE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AS </a:t>
            </a: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$$</a:t>
            </a:r>
            <a:b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DECLARE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INTERVAL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BEGIN</a:t>
            </a:r>
            <a:b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    SELECT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arrival_time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- </a:t>
            </a:r>
            <a:r>
              <a:rPr lang="en-US" sz="2000" dirty="0" err="1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departure_time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+ 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delay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INTO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FROM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Flights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WHERE </a:t>
            </a:r>
            <a:r>
              <a:rPr lang="en-US" sz="2000" dirty="0">
                <a:solidFill>
                  <a:srgbClr val="C77DBB"/>
                </a:solidFill>
                <a:effectLst/>
                <a:highlight>
                  <a:srgbClr val="1E1F22"/>
                </a:highlight>
              </a:rPr>
              <a:t>id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=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flight_id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END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sz="2000" dirty="0">
                <a:solidFill>
                  <a:srgbClr val="6AAB73"/>
                </a:solidFill>
                <a:effectLst/>
                <a:highlight>
                  <a:srgbClr val="1E1F22"/>
                </a:highlight>
              </a:rPr>
              <a:t>$$ </a:t>
            </a:r>
            <a:r>
              <a:rPr lang="en-US" sz="2000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LANGUAGE </a:t>
            </a:r>
            <a:r>
              <a:rPr lang="en-US" sz="2000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plpgsql</a:t>
            </a:r>
            <a: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sz="2000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endParaRPr lang="en-US" sz="2000" dirty="0">
              <a:solidFill>
                <a:srgbClr val="BCBEC4"/>
              </a:solidFill>
              <a:effectLst/>
              <a:highlight>
                <a:srgbClr val="1E1F2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0065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845</Words>
  <Application>Microsoft Macintosh PowerPoint</Application>
  <PresentationFormat>Widescreen</PresentationFormat>
  <Paragraphs>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ADLaM Display</vt:lpstr>
      <vt:lpstr>Aptos</vt:lpstr>
      <vt:lpstr>Aptos Display</vt:lpstr>
      <vt:lpstr>Arial</vt:lpstr>
      <vt:lpstr>Segoe UI Black</vt:lpstr>
      <vt:lpstr>Тема Office</vt:lpstr>
      <vt:lpstr>FlightTracker</vt:lpstr>
      <vt:lpstr>PowerPoint Presentation</vt:lpstr>
      <vt:lpstr>PowerPoint Presentation</vt:lpstr>
      <vt:lpstr>PowerPoint Presentation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Sukhoverkova</dc:creator>
  <cp:lastModifiedBy>Microsoft Office User</cp:lastModifiedBy>
  <cp:revision>4</cp:revision>
  <dcterms:created xsi:type="dcterms:W3CDTF">2025-05-21T14:52:01Z</dcterms:created>
  <dcterms:modified xsi:type="dcterms:W3CDTF">2025-06-04T05:39:06Z</dcterms:modified>
</cp:coreProperties>
</file>