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940"/>
    <a:srgbClr val="4C97B0"/>
    <a:srgbClr val="FFFFFF"/>
    <a:srgbClr val="B1E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E9478-841D-4E5A-BB15-E1854EB3F026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B7348-3779-4EEA-A507-7900E86F8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44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B7348-3779-4EEA-A507-7900E86F8B1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20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EC987-7743-EEDB-99C0-17AB3ECA4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5A6AFB-1A56-D4FB-E7A4-0C4CD4B5B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829051-8BDB-663D-27F6-2D031837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F270-7683-4405-9296-75C9FC8EC16C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F846E6-5A29-3A0A-4DC0-9808523F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E28CA3-3C35-4C30-9903-0C987B36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728-918C-46DD-9564-28A83D685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69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748E6-D095-FD86-97C1-1136775B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44A9F3-C17D-B02B-7F31-5EE464113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FD4F4E-CCB2-A150-E184-EAE4B7DF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F270-7683-4405-9296-75C9FC8EC16C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1131B0-BBB8-C827-FFF9-E70F2561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5C4EE3-91A8-BEAA-3F02-CF4E362E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728-918C-46DD-9564-28A83D685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59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E4FC2D-C958-AF00-7410-65220F0D3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0B2E2C-0C75-3C12-18F7-18E1B9279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8EA649-595F-7ACB-BF28-312A2469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F270-7683-4405-9296-75C9FC8EC16C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21F427-D5C2-E353-07A9-5780A6FE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FC36AA-DE32-4D0D-D4BE-10013801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728-918C-46DD-9564-28A83D685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08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C0DCC-52D9-4620-CDD7-BC7BE401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0CDA83-B2DA-0425-CE0F-EAA6BEA67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A6997C-6E95-1924-7E40-4E936D3E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F270-7683-4405-9296-75C9FC8EC16C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721C84-9CB5-52A8-08C6-0B90562D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FFB09E-BAB6-8F32-9615-C7334D63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728-918C-46DD-9564-28A83D685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84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FE38A-AC19-18CF-5700-AC87677B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ACCE6A-4F01-AF9D-5963-FB0B4027B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5DC41E-1C25-566E-41D2-ED179E78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F270-7683-4405-9296-75C9FC8EC16C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CC1FD2-7599-A9D4-F76D-21BA3B92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2B112-01E6-4F25-D601-250AB7E8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728-918C-46DD-9564-28A83D685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03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F375F-F500-E9AF-EC43-3FF4F6E1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8FF673-9FEC-FC43-6148-1043394D7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52F441-C862-FF92-9DAE-1526C4779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608666-709F-B5F0-8F40-E14FEA51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F270-7683-4405-9296-75C9FC8EC16C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525865-6FEB-B91C-750C-695F8BC4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934CCE-2F72-F173-C365-793DB5ED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728-918C-46DD-9564-28A83D685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52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3D6F1-843C-3E5E-0432-354FBDC4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D15724-876E-0FCF-D1C7-9680C706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97914E-2730-373F-008A-0732FFC6E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EF6485-AFF5-AE94-0999-9DFE7BDC2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37E100-5B24-F0E6-C4C5-00701FAAD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EB927D-019B-299F-ED04-A9A7C20A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F270-7683-4405-9296-75C9FC8EC16C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14B2B5-59C5-4E7E-B3D6-B5024A5B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966B97-9E41-82F0-63F8-75A436CD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728-918C-46DD-9564-28A83D685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55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9551F-A5C0-2D5F-E3C5-E1A367C8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E981A3-7D6D-09D9-6405-3954425C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F270-7683-4405-9296-75C9FC8EC16C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4D4E92-2F91-BEA8-AE1F-819D5BF7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84DB09-1529-5E5B-45DC-0E4E7A7F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728-918C-46DD-9564-28A83D685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37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D2BBB6-0C6D-05F8-3FE5-5522731E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F270-7683-4405-9296-75C9FC8EC16C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C3B317-1677-487F-E4BC-739481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71394D-6C9B-3C64-4AF1-9DA709FD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728-918C-46DD-9564-28A83D685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60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55230-DC29-E3BA-AB31-59A0B820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1351F-FAB6-861B-AD4E-16096FE6D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BCB5F0-0E6E-56F1-844F-179A55FAB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F9761F-8B18-88B6-B215-E0ECD493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F270-7683-4405-9296-75C9FC8EC16C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460058-0A99-45DB-B973-1FE1FBE6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DF0801-8F4C-1CF0-FE1F-509B28C6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728-918C-46DD-9564-28A83D685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92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6B7AA-5363-9044-1877-64FA5F4D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D64462-305A-C268-1FD2-52FF24ACC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4DB5C7-7551-4315-EAE5-D1C795610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7D3A35-4247-E9AD-0EA3-35781473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F270-7683-4405-9296-75C9FC8EC16C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03FC1-5A19-AED7-B095-A6791A54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2CC6B0-4148-36EC-DD5A-D2A15022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728-918C-46DD-9564-28A83D685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93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39E48-A5E1-265E-9F70-0410CB75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00C6F9-26ED-9308-C42C-1D4FC80A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35E801-C4DC-3F1F-AC7D-671B37CF1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5F270-7683-4405-9296-75C9FC8EC16C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6B2FF7-0472-7677-A361-E4269E033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D98C6-624D-5025-F189-19EB51105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675728-918C-46DD-9564-28A83D685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6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6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svg"/><Relationship Id="rId12" Type="http://schemas.openxmlformats.org/officeDocument/2006/relationships/image" Target="../media/image27.pn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11" Type="http://schemas.openxmlformats.org/officeDocument/2006/relationships/image" Target="../media/image6.svg"/><Relationship Id="rId5" Type="http://schemas.openxmlformats.org/officeDocument/2006/relationships/image" Target="../media/image28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95116-AF9E-A79B-2628-7EBCC0730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48" y="1503792"/>
            <a:ext cx="5014452" cy="1163003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33394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FlightTracker</a:t>
            </a:r>
            <a:endParaRPr lang="ru-RU" dirty="0">
              <a:solidFill>
                <a:srgbClr val="333940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C1FF7FB6-5044-A7EA-FA62-727163F5C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508322" y="-5324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lane takes off">
            <a:extLst>
              <a:ext uri="{FF2B5EF4-FFF2-40B4-BE49-F238E27FC236}">
                <a16:creationId xmlns:a16="http://schemas.microsoft.com/office/drawing/2014/main" id="{D562DA07-8225-459E-6A29-5302664BC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1842">
            <a:off x="5384433" y="3373507"/>
            <a:ext cx="7800930" cy="3666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73616799-49F5-4161-B299-82FBFC2EFA8C}"/>
              </a:ext>
            </a:extLst>
          </p:cNvPr>
          <p:cNvGrpSpPr/>
          <p:nvPr/>
        </p:nvGrpSpPr>
        <p:grpSpPr>
          <a:xfrm>
            <a:off x="1258842" y="3197104"/>
            <a:ext cx="4188481" cy="2157104"/>
            <a:chOff x="1327668" y="3234906"/>
            <a:chExt cx="4188481" cy="2157104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1A3ECB19-5A04-718F-5F9C-2A0460CC164A}"/>
                </a:ext>
              </a:extLst>
            </p:cNvPr>
            <p:cNvGrpSpPr/>
            <p:nvPr/>
          </p:nvGrpSpPr>
          <p:grpSpPr>
            <a:xfrm>
              <a:off x="1327668" y="4928853"/>
              <a:ext cx="4188481" cy="463157"/>
              <a:chOff x="1175268" y="3082506"/>
              <a:chExt cx="4188481" cy="463157"/>
            </a:xfrm>
          </p:grpSpPr>
          <p:sp>
            <p:nvSpPr>
              <p:cNvPr id="8" name="Прямоугольник: скругленные углы 7">
                <a:extLst>
                  <a:ext uri="{FF2B5EF4-FFF2-40B4-BE49-F238E27FC236}">
                    <a16:creationId xmlns:a16="http://schemas.microsoft.com/office/drawing/2014/main" id="{3EDE93E3-DC15-78D3-8F39-C41013559727}"/>
                  </a:ext>
                </a:extLst>
              </p:cNvPr>
              <p:cNvSpPr/>
              <p:nvPr/>
            </p:nvSpPr>
            <p:spPr>
              <a:xfrm>
                <a:off x="1175268" y="3082506"/>
                <a:ext cx="1097280" cy="463157"/>
              </a:xfrm>
              <a:prstGeom prst="roundRect">
                <a:avLst>
                  <a:gd name="adj" fmla="val 2736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Gate 3</a:t>
                </a:r>
                <a:endParaRPr lang="ru-RU" sz="2000" dirty="0">
                  <a:solidFill>
                    <a:schemeClr val="tx1"/>
                  </a:solidFill>
                  <a:latin typeface="Segoe UI Black" panose="020B0A02040204020203" pitchFamily="34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0A3A8C-DFAE-EF46-C787-BA3AB103B671}"/>
                  </a:ext>
                </a:extLst>
              </p:cNvPr>
              <p:cNvSpPr txBox="1"/>
              <p:nvPr/>
            </p:nvSpPr>
            <p:spPr>
              <a:xfrm>
                <a:off x="2731297" y="3114029"/>
                <a:ext cx="26324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Alina Sukhoverkova</a:t>
                </a:r>
                <a:endParaRPr lang="ru-RU" sz="2000" dirty="0"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5D74FAA4-E940-1912-BFC2-B1B21966D1EB}"/>
                </a:ext>
              </a:extLst>
            </p:cNvPr>
            <p:cNvGrpSpPr/>
            <p:nvPr/>
          </p:nvGrpSpPr>
          <p:grpSpPr>
            <a:xfrm>
              <a:off x="1327668" y="4066118"/>
              <a:ext cx="3604988" cy="463157"/>
              <a:chOff x="1175268" y="3082506"/>
              <a:chExt cx="3604988" cy="463157"/>
            </a:xfrm>
          </p:grpSpPr>
          <p:sp>
            <p:nvSpPr>
              <p:cNvPr id="15" name="Прямоугольник: скругленные углы 14">
                <a:extLst>
                  <a:ext uri="{FF2B5EF4-FFF2-40B4-BE49-F238E27FC236}">
                    <a16:creationId xmlns:a16="http://schemas.microsoft.com/office/drawing/2014/main" id="{210A29E8-ACE6-ABF7-2A99-5183CA76E131}"/>
                  </a:ext>
                </a:extLst>
              </p:cNvPr>
              <p:cNvSpPr/>
              <p:nvPr/>
            </p:nvSpPr>
            <p:spPr>
              <a:xfrm>
                <a:off x="1175268" y="3082506"/>
                <a:ext cx="1097280" cy="463157"/>
              </a:xfrm>
              <a:prstGeom prst="roundRect">
                <a:avLst>
                  <a:gd name="adj" fmla="val 2736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Gate 2</a:t>
                </a:r>
                <a:endParaRPr lang="ru-RU" sz="2000" dirty="0">
                  <a:solidFill>
                    <a:schemeClr val="tx1"/>
                  </a:solidFill>
                  <a:latin typeface="Segoe UI Black" panose="020B0A02040204020203" pitchFamily="34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44623D-4A3A-77A3-79AB-E17C99C9EEC5}"/>
                  </a:ext>
                </a:extLst>
              </p:cNvPr>
              <p:cNvSpPr txBox="1"/>
              <p:nvPr/>
            </p:nvSpPr>
            <p:spPr>
              <a:xfrm>
                <a:off x="2731297" y="3114029"/>
                <a:ext cx="20489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Jakub Samulski</a:t>
                </a:r>
                <a:endParaRPr lang="ru-RU" sz="2000" dirty="0"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E657F74C-0818-29B2-59A2-12D9C7B79BB6}"/>
                </a:ext>
              </a:extLst>
            </p:cNvPr>
            <p:cNvGrpSpPr/>
            <p:nvPr/>
          </p:nvGrpSpPr>
          <p:grpSpPr>
            <a:xfrm>
              <a:off x="1327668" y="3234906"/>
              <a:ext cx="3394994" cy="463157"/>
              <a:chOff x="1175268" y="3082506"/>
              <a:chExt cx="3394994" cy="463157"/>
            </a:xfrm>
          </p:grpSpPr>
          <p:sp>
            <p:nvSpPr>
              <p:cNvPr id="18" name="Прямоугольник: скругленные углы 17">
                <a:extLst>
                  <a:ext uri="{FF2B5EF4-FFF2-40B4-BE49-F238E27FC236}">
                    <a16:creationId xmlns:a16="http://schemas.microsoft.com/office/drawing/2014/main" id="{238BF415-D840-41C6-C901-3DE27D0FF40C}"/>
                  </a:ext>
                </a:extLst>
              </p:cNvPr>
              <p:cNvSpPr/>
              <p:nvPr/>
            </p:nvSpPr>
            <p:spPr>
              <a:xfrm>
                <a:off x="1175268" y="3082506"/>
                <a:ext cx="1097280" cy="463157"/>
              </a:xfrm>
              <a:prstGeom prst="roundRect">
                <a:avLst>
                  <a:gd name="adj" fmla="val 2736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Gate 1</a:t>
                </a:r>
                <a:endParaRPr lang="ru-RU" sz="2000" dirty="0">
                  <a:solidFill>
                    <a:schemeClr val="tx1"/>
                  </a:solidFill>
                  <a:latin typeface="Segoe UI Black" panose="020B0A02040204020203" pitchFamily="34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4FA004-F701-22DC-3B2C-9C71FBF4A60C}"/>
                  </a:ext>
                </a:extLst>
              </p:cNvPr>
              <p:cNvSpPr txBox="1"/>
              <p:nvPr/>
            </p:nvSpPr>
            <p:spPr>
              <a:xfrm>
                <a:off x="2731297" y="3114029"/>
                <a:ext cx="18389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Arthur Popov</a:t>
                </a:r>
                <a:endParaRPr lang="ru-RU" sz="2000" dirty="0"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F9A043D-163C-27D0-290A-95B2AFCA776E}"/>
              </a:ext>
            </a:extLst>
          </p:cNvPr>
          <p:cNvGrpSpPr/>
          <p:nvPr/>
        </p:nvGrpSpPr>
        <p:grpSpPr>
          <a:xfrm>
            <a:off x="9327677" y="127230"/>
            <a:ext cx="2358915" cy="338554"/>
            <a:chOff x="9327677" y="127230"/>
            <a:chExt cx="2358915" cy="338554"/>
          </a:xfrm>
        </p:grpSpPr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4F99D237-3A73-2DC8-FF5B-5EC669640DE1}"/>
                </a:ext>
              </a:extLst>
            </p:cNvPr>
            <p:cNvCxnSpPr>
              <a:cxnSpLocks/>
            </p:cNvCxnSpPr>
            <p:nvPr/>
          </p:nvCxnSpPr>
          <p:spPr>
            <a:xfrm>
              <a:off x="9327677" y="465784"/>
              <a:ext cx="2358915" cy="0"/>
            </a:xfrm>
            <a:prstGeom prst="line">
              <a:avLst/>
            </a:prstGeom>
            <a:ln w="19050" cap="flat" cmpd="sng" algn="ctr">
              <a:solidFill>
                <a:srgbClr val="33394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5D9110-EEFA-27B2-C958-C6B9ACAEA123}"/>
                </a:ext>
              </a:extLst>
            </p:cNvPr>
            <p:cNvSpPr txBox="1"/>
            <p:nvPr/>
          </p:nvSpPr>
          <p:spPr>
            <a:xfrm>
              <a:off x="9327677" y="127230"/>
              <a:ext cx="2336003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333940"/>
                  </a:solidFill>
                </a:rPr>
                <a:t>database project</a:t>
              </a:r>
              <a:endParaRPr lang="ru-RU" sz="1600" b="1" dirty="0">
                <a:solidFill>
                  <a:srgbClr val="333940"/>
                </a:solidFill>
              </a:endParaRPr>
            </a:p>
          </p:txBody>
        </p:sp>
      </p:grpSp>
      <p:pic>
        <p:nvPicPr>
          <p:cNvPr id="30" name="Рисунок 29" descr="Облако со сплошной заливкой">
            <a:extLst>
              <a:ext uri="{FF2B5EF4-FFF2-40B4-BE49-F238E27FC236}">
                <a16:creationId xmlns:a16="http://schemas.microsoft.com/office/drawing/2014/main" id="{747B68EF-1B22-A273-402B-9668976A39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9677" y="926157"/>
            <a:ext cx="755610" cy="755610"/>
          </a:xfrm>
          <a:prstGeom prst="rect">
            <a:avLst/>
          </a:prstGeom>
        </p:spPr>
      </p:pic>
      <p:pic>
        <p:nvPicPr>
          <p:cNvPr id="31" name="Рисунок 30" descr="Облако со сплошной заливкой">
            <a:extLst>
              <a:ext uri="{FF2B5EF4-FFF2-40B4-BE49-F238E27FC236}">
                <a16:creationId xmlns:a16="http://schemas.microsoft.com/office/drawing/2014/main" id="{8D5D99ED-E38D-EEE8-1AFB-CCBF170F18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90746" y="1125987"/>
            <a:ext cx="755610" cy="755610"/>
          </a:xfrm>
          <a:prstGeom prst="rect">
            <a:avLst/>
          </a:prstGeom>
        </p:spPr>
      </p:pic>
      <p:pic>
        <p:nvPicPr>
          <p:cNvPr id="32" name="Рисунок 31" descr="Облако со сплошной заливкой">
            <a:extLst>
              <a:ext uri="{FF2B5EF4-FFF2-40B4-BE49-F238E27FC236}">
                <a16:creationId xmlns:a16="http://schemas.microsoft.com/office/drawing/2014/main" id="{4E3B9F95-14BE-27F0-9D91-C0947C1F1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27677" y="1661495"/>
            <a:ext cx="1179457" cy="1179457"/>
          </a:xfrm>
          <a:prstGeom prst="rect">
            <a:avLst/>
          </a:prstGeom>
        </p:spPr>
      </p:pic>
      <p:pic>
        <p:nvPicPr>
          <p:cNvPr id="33" name="Рисунок 32" descr="Облако со сплошной заливкой">
            <a:extLst>
              <a:ext uri="{FF2B5EF4-FFF2-40B4-BE49-F238E27FC236}">
                <a16:creationId xmlns:a16="http://schemas.microsoft.com/office/drawing/2014/main" id="{3D0AAD48-2B4A-2705-B038-35C07FE3D3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65397" y="1091479"/>
            <a:ext cx="755610" cy="755610"/>
          </a:xfrm>
          <a:prstGeom prst="rect">
            <a:avLst/>
          </a:prstGeom>
        </p:spPr>
      </p:pic>
      <p:pic>
        <p:nvPicPr>
          <p:cNvPr id="34" name="Рисунок 33" descr="Облако со сплошной заливкой">
            <a:extLst>
              <a:ext uri="{FF2B5EF4-FFF2-40B4-BE49-F238E27FC236}">
                <a16:creationId xmlns:a16="http://schemas.microsoft.com/office/drawing/2014/main" id="{3C97159A-9079-1E19-CEAE-284E6B1BD3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5126" y="3018724"/>
            <a:ext cx="522928" cy="522928"/>
          </a:xfrm>
          <a:prstGeom prst="rect">
            <a:avLst/>
          </a:prstGeom>
        </p:spPr>
      </p:pic>
      <p:pic>
        <p:nvPicPr>
          <p:cNvPr id="35" name="Рисунок 34" descr="Облако со сплошной заливкой">
            <a:extLst>
              <a:ext uri="{FF2B5EF4-FFF2-40B4-BE49-F238E27FC236}">
                <a16:creationId xmlns:a16="http://schemas.microsoft.com/office/drawing/2014/main" id="{1935AC25-FBE9-DCC5-F058-DBACD9F195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6791" y="2733648"/>
            <a:ext cx="570152" cy="57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9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D2E6B-8088-F048-6CD0-7F486E091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ECA74AD7-9622-DCD7-CFED-D28BC7E476F6}"/>
              </a:ext>
            </a:extLst>
          </p:cNvPr>
          <p:cNvSpPr/>
          <p:nvPr/>
        </p:nvSpPr>
        <p:spPr>
          <a:xfrm>
            <a:off x="9327677" y="1022555"/>
            <a:ext cx="4115322" cy="3658817"/>
          </a:xfrm>
          <a:prstGeom prst="ellipse">
            <a:avLst/>
          </a:prstGeom>
          <a:gradFill>
            <a:gsLst>
              <a:gs pos="0">
                <a:srgbClr val="4C97B0"/>
              </a:gs>
              <a:gs pos="70000">
                <a:srgbClr val="4C97B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4B79E775-44CE-E7AB-7627-81D6636E1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508322" y="-5324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94BAD7F1-F87A-DA35-B438-EF49CCC5611B}"/>
              </a:ext>
            </a:extLst>
          </p:cNvPr>
          <p:cNvSpPr/>
          <p:nvPr/>
        </p:nvSpPr>
        <p:spPr>
          <a:xfrm>
            <a:off x="-637133" y="3816755"/>
            <a:ext cx="3837763" cy="3837763"/>
          </a:xfrm>
          <a:prstGeom prst="ellipse">
            <a:avLst/>
          </a:prstGeom>
          <a:gradFill flip="none" rotWithShape="1">
            <a:gsLst>
              <a:gs pos="0">
                <a:srgbClr val="B1E4F5">
                  <a:lumMod val="96000"/>
                </a:srgbClr>
              </a:gs>
              <a:gs pos="70000">
                <a:srgbClr val="B1E4F5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C3A03B29-1E46-4872-32A0-015D7DFF1CBE}"/>
              </a:ext>
            </a:extLst>
          </p:cNvPr>
          <p:cNvGrpSpPr/>
          <p:nvPr/>
        </p:nvGrpSpPr>
        <p:grpSpPr>
          <a:xfrm>
            <a:off x="9268398" y="127230"/>
            <a:ext cx="2477473" cy="338554"/>
            <a:chOff x="9268398" y="127230"/>
            <a:chExt cx="2477473" cy="338554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00EC3622-5088-3826-BED8-F20341EECD4E}"/>
                </a:ext>
              </a:extLst>
            </p:cNvPr>
            <p:cNvCxnSpPr>
              <a:cxnSpLocks/>
            </p:cNvCxnSpPr>
            <p:nvPr/>
          </p:nvCxnSpPr>
          <p:spPr>
            <a:xfrm>
              <a:off x="9327677" y="465784"/>
              <a:ext cx="2358915" cy="0"/>
            </a:xfrm>
            <a:prstGeom prst="line">
              <a:avLst/>
            </a:prstGeom>
            <a:ln w="19050" cap="flat" cmpd="sng" algn="ctr">
              <a:solidFill>
                <a:srgbClr val="33394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F1D517-AA2F-F947-A562-43777EBDDD87}"/>
                </a:ext>
              </a:extLst>
            </p:cNvPr>
            <p:cNvSpPr txBox="1"/>
            <p:nvPr/>
          </p:nvSpPr>
          <p:spPr>
            <a:xfrm>
              <a:off x="9268398" y="127230"/>
              <a:ext cx="2477473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333940"/>
                  </a:solidFill>
                </a:rPr>
                <a:t>background &amp; objectives</a:t>
              </a:r>
              <a:endParaRPr lang="ru-RU" sz="1600" b="1" dirty="0">
                <a:solidFill>
                  <a:srgbClr val="333940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A46B499-6FF5-A8BB-977A-429C308DFB83}"/>
              </a:ext>
            </a:extLst>
          </p:cNvPr>
          <p:cNvGrpSpPr/>
          <p:nvPr/>
        </p:nvGrpSpPr>
        <p:grpSpPr>
          <a:xfrm>
            <a:off x="1066016" y="1472632"/>
            <a:ext cx="5029984" cy="3912736"/>
            <a:chOff x="1080508" y="1272687"/>
            <a:chExt cx="5029984" cy="391273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811338-BBC7-A36B-7533-14F4289560F0}"/>
                </a:ext>
              </a:extLst>
            </p:cNvPr>
            <p:cNvSpPr txBox="1"/>
            <p:nvPr/>
          </p:nvSpPr>
          <p:spPr>
            <a:xfrm>
              <a:off x="1080508" y="1272687"/>
              <a:ext cx="502998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Why this topic?</a:t>
              </a:r>
            </a:p>
            <a:p>
              <a:endParaRPr lang="en-US" dirty="0"/>
            </a:p>
            <a:p>
              <a:r>
                <a:rPr lang="en-US" dirty="0"/>
                <a:t>• </a:t>
              </a:r>
              <a:r>
                <a:rPr lang="en-US" sz="2000" dirty="0">
                  <a:latin typeface="Aptos Display" panose="020B0004020202020204" pitchFamily="34" charset="0"/>
                </a:rPr>
                <a:t>Air travel is essential in today's global world  </a:t>
              </a:r>
            </a:p>
            <a:p>
              <a:r>
                <a:rPr lang="en-US" sz="2000" dirty="0">
                  <a:latin typeface="Aptos Display" panose="020B0004020202020204" pitchFamily="34" charset="0"/>
                </a:rPr>
                <a:t>• Millions of flights occur daily  </a:t>
              </a:r>
            </a:p>
            <a:p>
              <a:r>
                <a:rPr lang="en-US" sz="2000" dirty="0">
                  <a:latin typeface="Aptos Display" panose="020B0004020202020204" pitchFamily="34" charset="0"/>
                </a:rPr>
                <a:t>• Reliable systems are needed to track, manage, and analyze flight 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6796AF-CC8D-53ED-8740-659D9EA565F4}"/>
                </a:ext>
              </a:extLst>
            </p:cNvPr>
            <p:cNvSpPr txBox="1"/>
            <p:nvPr/>
          </p:nvSpPr>
          <p:spPr>
            <a:xfrm>
              <a:off x="1080614" y="3554207"/>
              <a:ext cx="465365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Our Objective</a:t>
              </a:r>
            </a:p>
            <a:p>
              <a:endParaRPr lang="en-US" dirty="0"/>
            </a:p>
            <a:p>
              <a:r>
                <a:rPr lang="en-US" sz="2000" dirty="0">
                  <a:latin typeface="Aptos Display" panose="020B0004020202020204" pitchFamily="34" charset="0"/>
                  <a:ea typeface="Segoe UI Black" panose="020B0A02040204020203" pitchFamily="34" charset="0"/>
                  <a:cs typeface="Cavolini" panose="020B0502040204020203" pitchFamily="66" charset="0"/>
                </a:rPr>
                <a:t>To design a functional, normalized database system  that stores, organizes, and queries flight-related data</a:t>
              </a:r>
            </a:p>
          </p:txBody>
        </p:sp>
      </p:grpSp>
      <p:pic>
        <p:nvPicPr>
          <p:cNvPr id="2052" name="Picture 4" descr="tiket pesawat ikon ilustrasi vektor gaya doodle - travel and flight infographics with data icons elements ilustrasi stok">
            <a:extLst>
              <a:ext uri="{FF2B5EF4-FFF2-40B4-BE49-F238E27FC236}">
                <a16:creationId xmlns:a16="http://schemas.microsoft.com/office/drawing/2014/main" id="{9D1FAA8B-5A3F-CD96-A997-914D671D6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8026">
            <a:off x="6846812" y="1263506"/>
            <a:ext cx="1730053" cy="173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7F8B67A9-02DD-9474-2317-2DF4F96A3171}"/>
              </a:ext>
            </a:extLst>
          </p:cNvPr>
          <p:cNvGrpSpPr/>
          <p:nvPr/>
        </p:nvGrpSpPr>
        <p:grpSpPr>
          <a:xfrm>
            <a:off x="10668678" y="1314654"/>
            <a:ext cx="914400" cy="4228692"/>
            <a:chOff x="7142480" y="1456109"/>
            <a:chExt cx="914400" cy="4228692"/>
          </a:xfrm>
        </p:grpSpPr>
        <p:pic>
          <p:nvPicPr>
            <p:cNvPr id="24" name="Рисунок 23" descr="Земной шар: Африка и Европа со сплошной заливкой">
              <a:extLst>
                <a:ext uri="{FF2B5EF4-FFF2-40B4-BE49-F238E27FC236}">
                  <a16:creationId xmlns:a16="http://schemas.microsoft.com/office/drawing/2014/main" id="{3633BB66-598A-7757-FA0A-D72330677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42480" y="1456109"/>
              <a:ext cx="914400" cy="914400"/>
            </a:xfrm>
            <a:prstGeom prst="rect">
              <a:avLst/>
            </a:prstGeom>
          </p:spPr>
        </p:pic>
        <p:pic>
          <p:nvPicPr>
            <p:cNvPr id="25" name="Рисунок 24" descr="Земной шар: Северная и Южная Америка со сплошной заливкой">
              <a:extLst>
                <a:ext uri="{FF2B5EF4-FFF2-40B4-BE49-F238E27FC236}">
                  <a16:creationId xmlns:a16="http://schemas.microsoft.com/office/drawing/2014/main" id="{27333299-79D4-B885-9E5A-D31DE933D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42480" y="2560873"/>
              <a:ext cx="914400" cy="914400"/>
            </a:xfrm>
            <a:prstGeom prst="rect">
              <a:avLst/>
            </a:prstGeom>
          </p:spPr>
        </p:pic>
        <p:pic>
          <p:nvPicPr>
            <p:cNvPr id="26" name="Рисунок 25" descr="Земной шар: Азия и Австралия со сплошной заливкой">
              <a:extLst>
                <a:ext uri="{FF2B5EF4-FFF2-40B4-BE49-F238E27FC236}">
                  <a16:creationId xmlns:a16="http://schemas.microsoft.com/office/drawing/2014/main" id="{1B35176F-85E5-D407-7C7D-52AD862D2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42480" y="4770401"/>
              <a:ext cx="914400" cy="914400"/>
            </a:xfrm>
            <a:prstGeom prst="rect">
              <a:avLst/>
            </a:prstGeom>
          </p:spPr>
        </p:pic>
        <p:pic>
          <p:nvPicPr>
            <p:cNvPr id="27" name="Рисунок 26" descr="Земной шар: Азия со сплошной заливкой">
              <a:extLst>
                <a:ext uri="{FF2B5EF4-FFF2-40B4-BE49-F238E27FC236}">
                  <a16:creationId xmlns:a16="http://schemas.microsoft.com/office/drawing/2014/main" id="{70002EE0-209E-78A0-CE8C-72097D8F7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142480" y="3665637"/>
              <a:ext cx="914400" cy="914400"/>
            </a:xfrm>
            <a:prstGeom prst="rect">
              <a:avLst/>
            </a:prstGeom>
          </p:spPr>
        </p:pic>
      </p:grpSp>
      <p:pic>
        <p:nvPicPr>
          <p:cNvPr id="2050" name="Picture 2" descr="keberangkatan dan papan kedatangan, papan skor maskapai dengan surat yang dipimpin digital. sistem tampilan informasi penerbangan di bandara. alfabet gaya bandara dengan angka - travel and flight infographics with data icons elements ilustrasi stok">
            <a:extLst>
              <a:ext uri="{FF2B5EF4-FFF2-40B4-BE49-F238E27FC236}">
                <a16:creationId xmlns:a16="http://schemas.microsoft.com/office/drawing/2014/main" id="{A8025A20-B3AD-7C2B-7E30-1306ABB67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772" y="2887167"/>
            <a:ext cx="6554903" cy="436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5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B5395-5A55-B04B-5033-6AD9018D9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717779B9-42E1-AC05-CFF5-4D385CBE1050}"/>
              </a:ext>
            </a:extLst>
          </p:cNvPr>
          <p:cNvSpPr/>
          <p:nvPr/>
        </p:nvSpPr>
        <p:spPr>
          <a:xfrm>
            <a:off x="9327677" y="1022555"/>
            <a:ext cx="4115322" cy="3658817"/>
          </a:xfrm>
          <a:prstGeom prst="ellipse">
            <a:avLst/>
          </a:prstGeom>
          <a:gradFill>
            <a:gsLst>
              <a:gs pos="0">
                <a:srgbClr val="4C97B0"/>
              </a:gs>
              <a:gs pos="70000">
                <a:srgbClr val="4C97B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1D0A67E3-68BB-3480-BA7A-4531F2EFC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508322" y="-5324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719F1643-F8B4-0D86-BF35-14E22E764369}"/>
              </a:ext>
            </a:extLst>
          </p:cNvPr>
          <p:cNvSpPr/>
          <p:nvPr/>
        </p:nvSpPr>
        <p:spPr>
          <a:xfrm>
            <a:off x="-637133" y="3816755"/>
            <a:ext cx="3837763" cy="3837763"/>
          </a:xfrm>
          <a:prstGeom prst="ellipse">
            <a:avLst/>
          </a:prstGeom>
          <a:gradFill flip="none" rotWithShape="1">
            <a:gsLst>
              <a:gs pos="0">
                <a:srgbClr val="B1E4F5">
                  <a:lumMod val="96000"/>
                </a:srgbClr>
              </a:gs>
              <a:gs pos="70000">
                <a:srgbClr val="B1E4F5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273AD1BD-8732-58F3-B2E7-481981BB36B4}"/>
              </a:ext>
            </a:extLst>
          </p:cNvPr>
          <p:cNvGrpSpPr/>
          <p:nvPr/>
        </p:nvGrpSpPr>
        <p:grpSpPr>
          <a:xfrm>
            <a:off x="9283339" y="127230"/>
            <a:ext cx="2447593" cy="338554"/>
            <a:chOff x="9283339" y="127230"/>
            <a:chExt cx="2447593" cy="338554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99EE6309-DAD6-59A0-8676-242E8B47D918}"/>
                </a:ext>
              </a:extLst>
            </p:cNvPr>
            <p:cNvCxnSpPr>
              <a:cxnSpLocks/>
            </p:cNvCxnSpPr>
            <p:nvPr/>
          </p:nvCxnSpPr>
          <p:spPr>
            <a:xfrm>
              <a:off x="9327677" y="465784"/>
              <a:ext cx="2358915" cy="0"/>
            </a:xfrm>
            <a:prstGeom prst="line">
              <a:avLst/>
            </a:prstGeom>
            <a:ln w="19050" cap="flat" cmpd="sng" algn="ctr">
              <a:solidFill>
                <a:srgbClr val="33394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C3737D-8FB0-63F1-7F99-EE13E5CED769}"/>
                </a:ext>
              </a:extLst>
            </p:cNvPr>
            <p:cNvSpPr txBox="1"/>
            <p:nvPr/>
          </p:nvSpPr>
          <p:spPr>
            <a:xfrm>
              <a:off x="9283339" y="127230"/>
              <a:ext cx="2447593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333940"/>
                  </a:solidFill>
                </a:rPr>
                <a:t>requirements &amp; features</a:t>
              </a:r>
              <a:endParaRPr lang="ru-RU" sz="1600" b="1" dirty="0">
                <a:solidFill>
                  <a:srgbClr val="333940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877E763-C3CF-1EC4-D88C-060AAE42B5C1}"/>
              </a:ext>
            </a:extLst>
          </p:cNvPr>
          <p:cNvGrpSpPr/>
          <p:nvPr/>
        </p:nvGrpSpPr>
        <p:grpSpPr>
          <a:xfrm>
            <a:off x="1066016" y="1472632"/>
            <a:ext cx="5029984" cy="3912736"/>
            <a:chOff x="1080508" y="1272687"/>
            <a:chExt cx="5029984" cy="391273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9B622F-CDA9-E68F-51AD-1AD680832AA3}"/>
                </a:ext>
              </a:extLst>
            </p:cNvPr>
            <p:cNvSpPr txBox="1"/>
            <p:nvPr/>
          </p:nvSpPr>
          <p:spPr>
            <a:xfrm>
              <a:off x="1080508" y="1272687"/>
              <a:ext cx="502998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Main Features:</a:t>
              </a:r>
              <a:endParaRPr lang="ru-RU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endParaRPr lang="en-US" dirty="0"/>
            </a:p>
            <a:p>
              <a:r>
                <a:rPr lang="en-US" sz="2000" dirty="0">
                  <a:latin typeface="Aptos Display" panose="020B0004020202020204" pitchFamily="34" charset="0"/>
                </a:rPr>
                <a:t>• Store flight details: time, aircraft, status, airports  </a:t>
              </a:r>
            </a:p>
            <a:p>
              <a:r>
                <a:rPr lang="en-US" sz="2000" dirty="0">
                  <a:latin typeface="Aptos Display" panose="020B0004020202020204" pitchFamily="34" charset="0"/>
                </a:rPr>
                <a:t>• Retrieve airline &amp; aircraft info  </a:t>
              </a:r>
            </a:p>
            <a:p>
              <a:r>
                <a:rPr lang="en-US" sz="2000" dirty="0">
                  <a:latin typeface="Aptos Display" panose="020B0004020202020204" pitchFamily="34" charset="0"/>
                </a:rPr>
                <a:t>• Support detailed search queries (flight number, route, delay status)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BF2201-84E4-C9FD-15C7-F449BD8714A8}"/>
                </a:ext>
              </a:extLst>
            </p:cNvPr>
            <p:cNvSpPr txBox="1"/>
            <p:nvPr/>
          </p:nvSpPr>
          <p:spPr>
            <a:xfrm>
              <a:off x="1080614" y="3554207"/>
              <a:ext cx="465365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Target Users:</a:t>
              </a:r>
              <a:endParaRPr lang="ru-RU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endParaRPr lang="en-US" dirty="0"/>
            </a:p>
            <a:p>
              <a:r>
                <a:rPr lang="en-US" sz="2000" dirty="0">
                  <a:latin typeface="Aptos Display" panose="020B0004020202020204" pitchFamily="34" charset="0"/>
                  <a:ea typeface="Segoe UI Black" panose="020B0A02040204020203" pitchFamily="34" charset="0"/>
                  <a:cs typeface="Cavolini" panose="020B0502040204020203" pitchFamily="66" charset="0"/>
                </a:rPr>
                <a:t>• Everyday travelers  </a:t>
              </a:r>
            </a:p>
            <a:p>
              <a:r>
                <a:rPr lang="en-US" sz="2000" dirty="0">
                  <a:latin typeface="Aptos Display" panose="020B0004020202020204" pitchFamily="34" charset="0"/>
                  <a:ea typeface="Segoe UI Black" panose="020B0A02040204020203" pitchFamily="34" charset="0"/>
                  <a:cs typeface="Cavolini" panose="020B0502040204020203" pitchFamily="66" charset="0"/>
                </a:rPr>
                <a:t>• People searching for flights with full info  </a:t>
              </a:r>
            </a:p>
            <a:p>
              <a:r>
                <a:rPr lang="en-US" sz="2000" dirty="0">
                  <a:latin typeface="Aptos Display" panose="020B0004020202020204" pitchFamily="34" charset="0"/>
                  <a:ea typeface="Segoe UI Black" panose="020B0A02040204020203" pitchFamily="34" charset="0"/>
                  <a:cs typeface="Cavolini" panose="020B0502040204020203" pitchFamily="66" charset="0"/>
                </a:rPr>
                <a:t>• Travel apps or price aggregators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8620927-DBF8-F090-474A-C8482C3BF250}"/>
              </a:ext>
            </a:extLst>
          </p:cNvPr>
          <p:cNvGrpSpPr/>
          <p:nvPr/>
        </p:nvGrpSpPr>
        <p:grpSpPr>
          <a:xfrm>
            <a:off x="10668678" y="1314654"/>
            <a:ext cx="914400" cy="4228692"/>
            <a:chOff x="7142480" y="1456109"/>
            <a:chExt cx="914400" cy="4228692"/>
          </a:xfrm>
        </p:grpSpPr>
        <p:pic>
          <p:nvPicPr>
            <p:cNvPr id="3" name="Рисунок 2" descr="Земной шар: Африка и Европа со сплошной заливкой">
              <a:extLst>
                <a:ext uri="{FF2B5EF4-FFF2-40B4-BE49-F238E27FC236}">
                  <a16:creationId xmlns:a16="http://schemas.microsoft.com/office/drawing/2014/main" id="{EC754279-CBC4-89C2-0009-415FDE5B7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2480" y="1456109"/>
              <a:ext cx="914400" cy="914400"/>
            </a:xfrm>
            <a:prstGeom prst="rect">
              <a:avLst/>
            </a:prstGeom>
          </p:spPr>
        </p:pic>
        <p:pic>
          <p:nvPicPr>
            <p:cNvPr id="7" name="Рисунок 6" descr="Земной шар: Северная и Южная Америка со сплошной заливкой">
              <a:extLst>
                <a:ext uri="{FF2B5EF4-FFF2-40B4-BE49-F238E27FC236}">
                  <a16:creationId xmlns:a16="http://schemas.microsoft.com/office/drawing/2014/main" id="{78A81800-980B-5497-FE69-6B0150BFC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2480" y="2560873"/>
              <a:ext cx="914400" cy="914400"/>
            </a:xfrm>
            <a:prstGeom prst="rect">
              <a:avLst/>
            </a:prstGeom>
          </p:spPr>
        </p:pic>
        <p:pic>
          <p:nvPicPr>
            <p:cNvPr id="9" name="Рисунок 8" descr="Земной шар: Азия и Австралия со сплошной заливкой">
              <a:extLst>
                <a:ext uri="{FF2B5EF4-FFF2-40B4-BE49-F238E27FC236}">
                  <a16:creationId xmlns:a16="http://schemas.microsoft.com/office/drawing/2014/main" id="{837D9FE7-AB89-21CA-A6A3-651E931C3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42480" y="4770401"/>
              <a:ext cx="914400" cy="914400"/>
            </a:xfrm>
            <a:prstGeom prst="rect">
              <a:avLst/>
            </a:prstGeom>
          </p:spPr>
        </p:pic>
        <p:pic>
          <p:nvPicPr>
            <p:cNvPr id="12" name="Рисунок 11" descr="Земной шар: Азия со сплошной заливкой">
              <a:extLst>
                <a:ext uri="{FF2B5EF4-FFF2-40B4-BE49-F238E27FC236}">
                  <a16:creationId xmlns:a16="http://schemas.microsoft.com/office/drawing/2014/main" id="{428366D8-3487-BEF5-8703-5B6BE14C5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142480" y="3665637"/>
              <a:ext cx="914400" cy="914400"/>
            </a:xfrm>
            <a:prstGeom prst="rect">
              <a:avLst/>
            </a:prstGeom>
          </p:spPr>
        </p:pic>
      </p:grpSp>
      <p:pic>
        <p:nvPicPr>
          <p:cNvPr id="3074" name="Picture 2" descr="Man with suitcase">
            <a:extLst>
              <a:ext uri="{FF2B5EF4-FFF2-40B4-BE49-F238E27FC236}">
                <a16:creationId xmlns:a16="http://schemas.microsoft.com/office/drawing/2014/main" id="{E696AB3F-E044-166E-5EA3-C1618AE38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280" y="2889880"/>
            <a:ext cx="2618530" cy="340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tiket pesawat ikon ilustrasi vektor gaya doodle - travel and flight infographics with data icons elements ilustrasi stok">
            <a:extLst>
              <a:ext uri="{FF2B5EF4-FFF2-40B4-BE49-F238E27FC236}">
                <a16:creationId xmlns:a16="http://schemas.microsoft.com/office/drawing/2014/main" id="{D384A937-6F8D-8EA2-DCB4-03FCB5AE5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8026">
            <a:off x="6846812" y="1263506"/>
            <a:ext cx="1730053" cy="173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gnifier">
            <a:extLst>
              <a:ext uri="{FF2B5EF4-FFF2-40B4-BE49-F238E27FC236}">
                <a16:creationId xmlns:a16="http://schemas.microsoft.com/office/drawing/2014/main" id="{7A7A833F-5A5C-83EC-60AA-9B04A6B50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4980">
            <a:off x="6424091" y="2019836"/>
            <a:ext cx="1313537" cy="21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49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96832-B298-8EE7-4F27-A64BAA0E2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81358374-6073-8639-DC4F-0E6639EFE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508322" y="-5324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ED4AAE9D-0628-BBED-DA02-494F27711872}"/>
              </a:ext>
            </a:extLst>
          </p:cNvPr>
          <p:cNvSpPr/>
          <p:nvPr/>
        </p:nvSpPr>
        <p:spPr>
          <a:xfrm>
            <a:off x="-637133" y="3816755"/>
            <a:ext cx="3837763" cy="3837763"/>
          </a:xfrm>
          <a:prstGeom prst="ellipse">
            <a:avLst/>
          </a:prstGeom>
          <a:gradFill flip="none" rotWithShape="1">
            <a:gsLst>
              <a:gs pos="0">
                <a:srgbClr val="B1E4F5">
                  <a:lumMod val="96000"/>
                </a:srgbClr>
              </a:gs>
              <a:gs pos="70000">
                <a:srgbClr val="B1E4F5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453D8E7-813F-6B38-989D-6067DBB2E0A7}"/>
              </a:ext>
            </a:extLst>
          </p:cNvPr>
          <p:cNvGrpSpPr/>
          <p:nvPr/>
        </p:nvGrpSpPr>
        <p:grpSpPr>
          <a:xfrm>
            <a:off x="10668678" y="1314654"/>
            <a:ext cx="914400" cy="4228692"/>
            <a:chOff x="7142480" y="1456109"/>
            <a:chExt cx="914400" cy="4228692"/>
          </a:xfrm>
        </p:grpSpPr>
        <p:pic>
          <p:nvPicPr>
            <p:cNvPr id="3" name="Рисунок 2" descr="Земной шар: Африка и Европа со сплошной заливкой">
              <a:extLst>
                <a:ext uri="{FF2B5EF4-FFF2-40B4-BE49-F238E27FC236}">
                  <a16:creationId xmlns:a16="http://schemas.microsoft.com/office/drawing/2014/main" id="{3C0A7EB4-F16B-9EAF-E0B7-D3DDD65E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2480" y="1456109"/>
              <a:ext cx="914400" cy="914400"/>
            </a:xfrm>
            <a:prstGeom prst="rect">
              <a:avLst/>
            </a:prstGeom>
          </p:spPr>
        </p:pic>
        <p:pic>
          <p:nvPicPr>
            <p:cNvPr id="7" name="Рисунок 6" descr="Земной шар: Северная и Южная Америка со сплошной заливкой">
              <a:extLst>
                <a:ext uri="{FF2B5EF4-FFF2-40B4-BE49-F238E27FC236}">
                  <a16:creationId xmlns:a16="http://schemas.microsoft.com/office/drawing/2014/main" id="{E2476CEE-B92F-1C3E-5A1B-05E91A156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2480" y="2560873"/>
              <a:ext cx="914400" cy="914400"/>
            </a:xfrm>
            <a:prstGeom prst="rect">
              <a:avLst/>
            </a:prstGeom>
          </p:spPr>
        </p:pic>
        <p:pic>
          <p:nvPicPr>
            <p:cNvPr id="9" name="Рисунок 8" descr="Земной шар: Азия и Австралия со сплошной заливкой">
              <a:extLst>
                <a:ext uri="{FF2B5EF4-FFF2-40B4-BE49-F238E27FC236}">
                  <a16:creationId xmlns:a16="http://schemas.microsoft.com/office/drawing/2014/main" id="{23671970-43E3-B7D6-D8C8-E15DF04B0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42480" y="4770401"/>
              <a:ext cx="914400" cy="914400"/>
            </a:xfrm>
            <a:prstGeom prst="rect">
              <a:avLst/>
            </a:prstGeom>
          </p:spPr>
        </p:pic>
        <p:pic>
          <p:nvPicPr>
            <p:cNvPr id="12" name="Рисунок 11" descr="Земной шар: Азия со сплошной заливкой">
              <a:extLst>
                <a:ext uri="{FF2B5EF4-FFF2-40B4-BE49-F238E27FC236}">
                  <a16:creationId xmlns:a16="http://schemas.microsoft.com/office/drawing/2014/main" id="{A57E6E61-A702-4ECC-12EB-F86F9302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142480" y="3665637"/>
              <a:ext cx="914400" cy="914400"/>
            </a:xfrm>
            <a:prstGeom prst="rect">
              <a:avLst/>
            </a:prstGeom>
          </p:spPr>
        </p:pic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2888E5-64DF-9819-3857-DC6DF74DB0E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1129" t="4637"/>
          <a:stretch/>
        </p:blipFill>
        <p:spPr>
          <a:xfrm>
            <a:off x="4508935" y="387158"/>
            <a:ext cx="7592994" cy="6083681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2139716-E6BD-4751-B511-BA7CF9BF803D}"/>
              </a:ext>
            </a:extLst>
          </p:cNvPr>
          <p:cNvGrpSpPr/>
          <p:nvPr/>
        </p:nvGrpSpPr>
        <p:grpSpPr>
          <a:xfrm>
            <a:off x="9327677" y="127230"/>
            <a:ext cx="2358915" cy="338554"/>
            <a:chOff x="9327677" y="127230"/>
            <a:chExt cx="2358915" cy="338554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D96E1CA1-99F1-DA17-D26E-4D382A7E8EE0}"/>
                </a:ext>
              </a:extLst>
            </p:cNvPr>
            <p:cNvCxnSpPr>
              <a:cxnSpLocks/>
            </p:cNvCxnSpPr>
            <p:nvPr/>
          </p:nvCxnSpPr>
          <p:spPr>
            <a:xfrm>
              <a:off x="9327677" y="465784"/>
              <a:ext cx="2358915" cy="0"/>
            </a:xfrm>
            <a:prstGeom prst="line">
              <a:avLst/>
            </a:prstGeom>
            <a:ln w="19050" cap="flat" cmpd="sng" algn="ctr">
              <a:solidFill>
                <a:srgbClr val="33394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5F086A-4C5A-4784-D0C4-8D8804EE0E2F}"/>
                </a:ext>
              </a:extLst>
            </p:cNvPr>
            <p:cNvSpPr txBox="1"/>
            <p:nvPr/>
          </p:nvSpPr>
          <p:spPr>
            <a:xfrm>
              <a:off x="9419342" y="127230"/>
              <a:ext cx="2175596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333940"/>
                  </a:solidFill>
                </a:rPr>
                <a:t>PDM database model</a:t>
              </a:r>
              <a:endParaRPr lang="ru-RU" sz="1600" b="1" dirty="0">
                <a:solidFill>
                  <a:srgbClr val="33394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094FED5-E48C-62F1-18FB-45C769CB494F}"/>
              </a:ext>
            </a:extLst>
          </p:cNvPr>
          <p:cNvSpPr txBox="1"/>
          <p:nvPr/>
        </p:nvSpPr>
        <p:spPr>
          <a:xfrm>
            <a:off x="1066016" y="1382284"/>
            <a:ext cx="344291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 main tables:</a:t>
            </a:r>
          </a:p>
          <a:p>
            <a:endParaRPr lang="en-US" dirty="0"/>
          </a:p>
          <a:p>
            <a:r>
              <a:rPr lang="en-US" sz="2000" dirty="0">
                <a:latin typeface="Aptos Display" panose="020B0004020202020204" pitchFamily="34" charset="0"/>
              </a:rPr>
              <a:t>• Flights is the central entity, referencing Airlines, Aircrafts, Status, and Airports  </a:t>
            </a:r>
          </a:p>
          <a:p>
            <a:endParaRPr lang="en-US" sz="2000" dirty="0">
              <a:latin typeface="Aptos Display" panose="020B0004020202020204" pitchFamily="34" charset="0"/>
            </a:endParaRPr>
          </a:p>
          <a:p>
            <a:r>
              <a:rPr lang="en-US" sz="2000" dirty="0">
                <a:latin typeface="Aptos Display" panose="020B0004020202020204" pitchFamily="34" charset="0"/>
              </a:rPr>
              <a:t>• Airports are linked twice — as departure and arrival locations  </a:t>
            </a:r>
          </a:p>
          <a:p>
            <a:endParaRPr lang="en-US" sz="2000" dirty="0">
              <a:latin typeface="Aptos Display" panose="020B0004020202020204" pitchFamily="34" charset="0"/>
            </a:endParaRPr>
          </a:p>
          <a:p>
            <a:r>
              <a:rPr lang="en-US" sz="2000" dirty="0">
                <a:latin typeface="Aptos Display" panose="020B0004020202020204" pitchFamily="34" charset="0"/>
              </a:rPr>
              <a:t>• The schema is normalized and designed to allow flexible querying of flights and related data</a:t>
            </a:r>
          </a:p>
        </p:txBody>
      </p:sp>
    </p:spTree>
    <p:extLst>
      <p:ext uri="{BB962C8B-B14F-4D97-AF65-F5344CB8AC3E}">
        <p14:creationId xmlns:p14="http://schemas.microsoft.com/office/powerpoint/2010/main" val="123836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60E11-57D4-9645-C956-E08C2FB16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07851AFF-CC02-606E-B7D6-1754163D8ABC}"/>
              </a:ext>
            </a:extLst>
          </p:cNvPr>
          <p:cNvSpPr/>
          <p:nvPr/>
        </p:nvSpPr>
        <p:spPr>
          <a:xfrm>
            <a:off x="9327677" y="1022555"/>
            <a:ext cx="4115322" cy="3658817"/>
          </a:xfrm>
          <a:prstGeom prst="ellipse">
            <a:avLst/>
          </a:prstGeom>
          <a:gradFill>
            <a:gsLst>
              <a:gs pos="0">
                <a:srgbClr val="4C97B0"/>
              </a:gs>
              <a:gs pos="70000">
                <a:srgbClr val="4C97B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BF71345F-F51D-14FD-DD86-0FA1FD0AC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508322" y="-5324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085805A-FA3A-4452-9E7F-CA3685C2C239}"/>
              </a:ext>
            </a:extLst>
          </p:cNvPr>
          <p:cNvSpPr/>
          <p:nvPr/>
        </p:nvSpPr>
        <p:spPr>
          <a:xfrm>
            <a:off x="-637133" y="3816755"/>
            <a:ext cx="3837763" cy="3837763"/>
          </a:xfrm>
          <a:prstGeom prst="ellipse">
            <a:avLst/>
          </a:prstGeom>
          <a:gradFill flip="none" rotWithShape="1">
            <a:gsLst>
              <a:gs pos="0">
                <a:srgbClr val="B1E4F5">
                  <a:lumMod val="96000"/>
                </a:srgbClr>
              </a:gs>
              <a:gs pos="70000">
                <a:srgbClr val="B1E4F5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C32E28B-9F3D-402A-243B-9CA0E7463BF8}"/>
              </a:ext>
            </a:extLst>
          </p:cNvPr>
          <p:cNvGrpSpPr/>
          <p:nvPr/>
        </p:nvGrpSpPr>
        <p:grpSpPr>
          <a:xfrm>
            <a:off x="9327677" y="127230"/>
            <a:ext cx="2358915" cy="338554"/>
            <a:chOff x="9327677" y="127230"/>
            <a:chExt cx="2358915" cy="338554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B3EB0903-D7DC-E458-61D0-AD75DAB5E238}"/>
                </a:ext>
              </a:extLst>
            </p:cNvPr>
            <p:cNvCxnSpPr>
              <a:cxnSpLocks/>
            </p:cNvCxnSpPr>
            <p:nvPr/>
          </p:nvCxnSpPr>
          <p:spPr>
            <a:xfrm>
              <a:off x="9327677" y="465784"/>
              <a:ext cx="2358915" cy="0"/>
            </a:xfrm>
            <a:prstGeom prst="line">
              <a:avLst/>
            </a:prstGeom>
            <a:ln w="19050" cap="flat" cmpd="sng" algn="ctr">
              <a:solidFill>
                <a:srgbClr val="33394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D7068A-75B2-5CD2-E13A-2A089A70230E}"/>
                </a:ext>
              </a:extLst>
            </p:cNvPr>
            <p:cNvSpPr txBox="1"/>
            <p:nvPr/>
          </p:nvSpPr>
          <p:spPr>
            <a:xfrm>
              <a:off x="9424156" y="127230"/>
              <a:ext cx="2165979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333940"/>
                  </a:solidFill>
                </a:rPr>
                <a:t>database description</a:t>
              </a:r>
              <a:endParaRPr lang="ru-RU" sz="1600" b="1" dirty="0">
                <a:solidFill>
                  <a:srgbClr val="33394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5E8BC0A-158F-C609-71FA-D53F78427B49}"/>
              </a:ext>
            </a:extLst>
          </p:cNvPr>
          <p:cNvSpPr txBox="1"/>
          <p:nvPr/>
        </p:nvSpPr>
        <p:spPr>
          <a:xfrm>
            <a:off x="1705881" y="1250880"/>
            <a:ext cx="8751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Small but realistic simulation of a flight tracking system</a:t>
            </a:r>
          </a:p>
        </p:txBody>
      </p: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365520CF-B482-9608-C385-F0C756EF905B}"/>
              </a:ext>
            </a:extLst>
          </p:cNvPr>
          <p:cNvGrpSpPr/>
          <p:nvPr/>
        </p:nvGrpSpPr>
        <p:grpSpPr>
          <a:xfrm>
            <a:off x="1359528" y="2104571"/>
            <a:ext cx="9444458" cy="2891266"/>
            <a:chOff x="1281748" y="2429469"/>
            <a:chExt cx="9444458" cy="2891266"/>
          </a:xfrm>
        </p:grpSpPr>
        <p:sp>
          <p:nvSpPr>
            <p:cNvPr id="52" name="Полилиния: фигура 51">
              <a:extLst>
                <a:ext uri="{FF2B5EF4-FFF2-40B4-BE49-F238E27FC236}">
                  <a16:creationId xmlns:a16="http://schemas.microsoft.com/office/drawing/2014/main" id="{CCBF633B-70D7-83D6-CEED-ABDE6001C279}"/>
                </a:ext>
              </a:extLst>
            </p:cNvPr>
            <p:cNvSpPr/>
            <p:nvPr/>
          </p:nvSpPr>
          <p:spPr>
            <a:xfrm>
              <a:off x="1930400" y="3076776"/>
              <a:ext cx="8056880" cy="1445633"/>
            </a:xfrm>
            <a:custGeom>
              <a:avLst/>
              <a:gdLst>
                <a:gd name="connsiteX0" fmla="*/ 0 w 8148320"/>
                <a:gd name="connsiteY0" fmla="*/ 0 h 1504890"/>
                <a:gd name="connsiteX1" fmla="*/ 2113280 w 8148320"/>
                <a:gd name="connsiteY1" fmla="*/ 1503680 h 1504890"/>
                <a:gd name="connsiteX2" fmla="*/ 4094480 w 8148320"/>
                <a:gd name="connsiteY2" fmla="*/ 274320 h 1504890"/>
                <a:gd name="connsiteX3" fmla="*/ 6085840 w 8148320"/>
                <a:gd name="connsiteY3" fmla="*/ 1442720 h 1504890"/>
                <a:gd name="connsiteX4" fmla="*/ 8148320 w 8148320"/>
                <a:gd name="connsiteY4" fmla="*/ 233680 h 1504890"/>
                <a:gd name="connsiteX5" fmla="*/ 8148320 w 8148320"/>
                <a:gd name="connsiteY5" fmla="*/ 233680 h 150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48320" h="1504890">
                  <a:moveTo>
                    <a:pt x="0" y="0"/>
                  </a:moveTo>
                  <a:cubicBezTo>
                    <a:pt x="715433" y="728980"/>
                    <a:pt x="1430867" y="1457960"/>
                    <a:pt x="2113280" y="1503680"/>
                  </a:cubicBezTo>
                  <a:cubicBezTo>
                    <a:pt x="2795693" y="1549400"/>
                    <a:pt x="3432387" y="284480"/>
                    <a:pt x="4094480" y="274320"/>
                  </a:cubicBezTo>
                  <a:cubicBezTo>
                    <a:pt x="4756573" y="264160"/>
                    <a:pt x="5410200" y="1449493"/>
                    <a:pt x="6085840" y="1442720"/>
                  </a:cubicBezTo>
                  <a:cubicBezTo>
                    <a:pt x="6761480" y="1435947"/>
                    <a:pt x="8148320" y="233680"/>
                    <a:pt x="8148320" y="233680"/>
                  </a:cubicBezTo>
                  <a:lnTo>
                    <a:pt x="8148320" y="233680"/>
                  </a:lnTo>
                </a:path>
              </a:pathLst>
            </a:custGeom>
            <a:noFill/>
            <a:ln w="25400" cmpd="sng">
              <a:solidFill>
                <a:srgbClr val="333940">
                  <a:alpha val="93000"/>
                </a:srgbClr>
              </a:solidFill>
              <a:prstDash val="dash"/>
              <a:headEnd w="med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83892D00-2A33-52FE-E0F8-1B16168708A9}"/>
                </a:ext>
              </a:extLst>
            </p:cNvPr>
            <p:cNvGrpSpPr/>
            <p:nvPr/>
          </p:nvGrpSpPr>
          <p:grpSpPr>
            <a:xfrm>
              <a:off x="1281748" y="2429470"/>
              <a:ext cx="1445633" cy="1445633"/>
              <a:chOff x="1763248" y="2129146"/>
              <a:chExt cx="1445633" cy="1445633"/>
            </a:xfrm>
          </p:grpSpPr>
          <p:pic>
            <p:nvPicPr>
              <p:cNvPr id="5" name="Рисунок 4" descr="Облако со сплошной заливкой">
                <a:extLst>
                  <a:ext uri="{FF2B5EF4-FFF2-40B4-BE49-F238E27FC236}">
                    <a16:creationId xmlns:a16="http://schemas.microsoft.com/office/drawing/2014/main" id="{C9FDE3DD-B2FA-2D71-4B09-11CA6D0F9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63248" y="2129146"/>
                <a:ext cx="1445633" cy="1445633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4EBCE-57CB-4E0F-1B74-79F95111D285}"/>
                  </a:ext>
                </a:extLst>
              </p:cNvPr>
              <p:cNvSpPr txBox="1"/>
              <p:nvPr/>
            </p:nvSpPr>
            <p:spPr>
              <a:xfrm>
                <a:off x="1947294" y="2812237"/>
                <a:ext cx="1077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333940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Airlines </a:t>
                </a:r>
                <a:endParaRPr lang="ru-RU" dirty="0">
                  <a:solidFill>
                    <a:srgbClr val="333940"/>
                  </a:solidFill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90B192DF-1963-5CFF-AD3D-ED6461A03A40}"/>
                </a:ext>
              </a:extLst>
            </p:cNvPr>
            <p:cNvGrpSpPr/>
            <p:nvPr/>
          </p:nvGrpSpPr>
          <p:grpSpPr>
            <a:xfrm>
              <a:off x="5373183" y="2436085"/>
              <a:ext cx="1445633" cy="1445633"/>
              <a:chOff x="5703286" y="2666458"/>
              <a:chExt cx="1445633" cy="1445633"/>
            </a:xfrm>
          </p:grpSpPr>
          <p:pic>
            <p:nvPicPr>
              <p:cNvPr id="19" name="Рисунок 18" descr="Облако со сплошной заливкой">
                <a:extLst>
                  <a:ext uri="{FF2B5EF4-FFF2-40B4-BE49-F238E27FC236}">
                    <a16:creationId xmlns:a16="http://schemas.microsoft.com/office/drawing/2014/main" id="{BC85FEDF-1914-E819-4FC2-A9AA4ABAE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03286" y="2666458"/>
                <a:ext cx="1445633" cy="1445633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CFB2D8-F605-9EA8-1435-3796DB661215}"/>
                  </a:ext>
                </a:extLst>
              </p:cNvPr>
              <p:cNvSpPr txBox="1"/>
              <p:nvPr/>
            </p:nvSpPr>
            <p:spPr>
              <a:xfrm>
                <a:off x="5831227" y="3349549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333940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Aircrafts </a:t>
                </a:r>
                <a:endParaRPr lang="ru-RU" dirty="0">
                  <a:solidFill>
                    <a:srgbClr val="333940"/>
                  </a:solidFill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grpSp>
          <p:nvGrpSpPr>
            <p:cNvPr id="48" name="Группа 47">
              <a:extLst>
                <a:ext uri="{FF2B5EF4-FFF2-40B4-BE49-F238E27FC236}">
                  <a16:creationId xmlns:a16="http://schemas.microsoft.com/office/drawing/2014/main" id="{B5DD554C-3D01-82DB-01CA-CF8711FEB661}"/>
                </a:ext>
              </a:extLst>
            </p:cNvPr>
            <p:cNvGrpSpPr/>
            <p:nvPr/>
          </p:nvGrpSpPr>
          <p:grpSpPr>
            <a:xfrm>
              <a:off x="9280573" y="2429469"/>
              <a:ext cx="1445633" cy="1445633"/>
              <a:chOff x="8799073" y="1983367"/>
              <a:chExt cx="1445633" cy="1445633"/>
            </a:xfrm>
          </p:grpSpPr>
          <p:pic>
            <p:nvPicPr>
              <p:cNvPr id="21" name="Рисунок 20" descr="Облако со сплошной заливкой">
                <a:extLst>
                  <a:ext uri="{FF2B5EF4-FFF2-40B4-BE49-F238E27FC236}">
                    <a16:creationId xmlns:a16="http://schemas.microsoft.com/office/drawing/2014/main" id="{8A35DC03-7F15-B562-5900-5BDDDA234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99073" y="1983367"/>
                <a:ext cx="1445633" cy="1445633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D708B9-75E2-F857-832C-F54A7B9A671C}"/>
                  </a:ext>
                </a:extLst>
              </p:cNvPr>
              <p:cNvSpPr txBox="1"/>
              <p:nvPr/>
            </p:nvSpPr>
            <p:spPr>
              <a:xfrm>
                <a:off x="9060866" y="2666458"/>
                <a:ext cx="922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333940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Flights</a:t>
                </a:r>
                <a:endParaRPr lang="ru-RU" dirty="0">
                  <a:solidFill>
                    <a:srgbClr val="333940"/>
                  </a:solidFill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C3F3D6D4-DF38-9E26-A454-FFD9AC91BA1A}"/>
                </a:ext>
              </a:extLst>
            </p:cNvPr>
            <p:cNvGrpSpPr/>
            <p:nvPr/>
          </p:nvGrpSpPr>
          <p:grpSpPr>
            <a:xfrm>
              <a:off x="7350430" y="3816755"/>
              <a:ext cx="1445633" cy="1445633"/>
              <a:chOff x="5703286" y="2666458"/>
              <a:chExt cx="1445633" cy="1445633"/>
            </a:xfrm>
          </p:grpSpPr>
          <p:pic>
            <p:nvPicPr>
              <p:cNvPr id="25" name="Рисунок 24" descr="Облако со сплошной заливкой">
                <a:extLst>
                  <a:ext uri="{FF2B5EF4-FFF2-40B4-BE49-F238E27FC236}">
                    <a16:creationId xmlns:a16="http://schemas.microsoft.com/office/drawing/2014/main" id="{127631A8-D995-23B5-501D-6F547537B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03286" y="2666458"/>
                <a:ext cx="1445633" cy="1445633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43F2D4-0400-9F39-8148-A2B417622389}"/>
                  </a:ext>
                </a:extLst>
              </p:cNvPr>
              <p:cNvSpPr txBox="1"/>
              <p:nvPr/>
            </p:nvSpPr>
            <p:spPr>
              <a:xfrm>
                <a:off x="5835236" y="3349549"/>
                <a:ext cx="1181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333940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Statuses </a:t>
                </a:r>
                <a:endParaRPr lang="ru-RU" dirty="0">
                  <a:solidFill>
                    <a:srgbClr val="333940"/>
                  </a:solidFill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29781DC6-8BB7-1719-83CB-5A0EAAFABCB7}"/>
                </a:ext>
              </a:extLst>
            </p:cNvPr>
            <p:cNvGrpSpPr/>
            <p:nvPr/>
          </p:nvGrpSpPr>
          <p:grpSpPr>
            <a:xfrm>
              <a:off x="3362961" y="3875102"/>
              <a:ext cx="1445633" cy="1445633"/>
              <a:chOff x="1763248" y="2129146"/>
              <a:chExt cx="1445633" cy="1445633"/>
            </a:xfrm>
          </p:grpSpPr>
          <p:pic>
            <p:nvPicPr>
              <p:cNvPr id="46" name="Рисунок 45" descr="Облако со сплошной заливкой">
                <a:extLst>
                  <a:ext uri="{FF2B5EF4-FFF2-40B4-BE49-F238E27FC236}">
                    <a16:creationId xmlns:a16="http://schemas.microsoft.com/office/drawing/2014/main" id="{00208220-4012-A180-384B-FEF004889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63248" y="2129146"/>
                <a:ext cx="1445633" cy="1445633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E84F837-803A-8C24-C727-AA21B6BE162A}"/>
                  </a:ext>
                </a:extLst>
              </p:cNvPr>
              <p:cNvSpPr txBox="1"/>
              <p:nvPr/>
            </p:nvSpPr>
            <p:spPr>
              <a:xfrm>
                <a:off x="1945692" y="2812237"/>
                <a:ext cx="1080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333940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Airports</a:t>
                </a:r>
                <a:endParaRPr lang="ru-RU" dirty="0">
                  <a:solidFill>
                    <a:srgbClr val="333940"/>
                  </a:solidFill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66A6F34-48D6-02EA-7F0E-785804F4E474}"/>
              </a:ext>
            </a:extLst>
          </p:cNvPr>
          <p:cNvSpPr txBox="1"/>
          <p:nvPr/>
        </p:nvSpPr>
        <p:spPr>
          <a:xfrm>
            <a:off x="1720124" y="5262387"/>
            <a:ext cx="8751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The data is synthetic but follows real-world formats: flight numbers, IATA codes, timestamps</a:t>
            </a:r>
          </a:p>
          <a:p>
            <a:pPr algn="ctr"/>
            <a:endParaRPr lang="en-US" dirty="0">
              <a:latin typeface="Aptos Display" panose="020B000402020202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en-US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Perfect for testing queries and building a simple app</a:t>
            </a:r>
          </a:p>
        </p:txBody>
      </p:sp>
    </p:spTree>
    <p:extLst>
      <p:ext uri="{BB962C8B-B14F-4D97-AF65-F5344CB8AC3E}">
        <p14:creationId xmlns:p14="http://schemas.microsoft.com/office/powerpoint/2010/main" val="270974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52B55-D50F-9C5C-21CA-BE64B792B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0FAD66DC-AA36-A260-5AD7-F4D8856DA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508322" y="-5324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5A30DB26-F6F6-5C37-8757-7690C5556ED9}"/>
              </a:ext>
            </a:extLst>
          </p:cNvPr>
          <p:cNvSpPr/>
          <p:nvPr/>
        </p:nvSpPr>
        <p:spPr>
          <a:xfrm>
            <a:off x="-637133" y="3816755"/>
            <a:ext cx="3837763" cy="3837763"/>
          </a:xfrm>
          <a:prstGeom prst="ellipse">
            <a:avLst/>
          </a:prstGeom>
          <a:gradFill flip="none" rotWithShape="1">
            <a:gsLst>
              <a:gs pos="0">
                <a:srgbClr val="B1E4F5">
                  <a:lumMod val="96000"/>
                </a:srgbClr>
              </a:gs>
              <a:gs pos="70000">
                <a:srgbClr val="B1E4F5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6E4749F-BC12-9717-1779-7D3C98F16E96}"/>
              </a:ext>
            </a:extLst>
          </p:cNvPr>
          <p:cNvGrpSpPr/>
          <p:nvPr/>
        </p:nvGrpSpPr>
        <p:grpSpPr>
          <a:xfrm>
            <a:off x="9327677" y="127230"/>
            <a:ext cx="2358915" cy="338554"/>
            <a:chOff x="9327677" y="127230"/>
            <a:chExt cx="2358915" cy="338554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3135A522-39DE-9FA2-44E0-FD997F0409B5}"/>
                </a:ext>
              </a:extLst>
            </p:cNvPr>
            <p:cNvCxnSpPr>
              <a:cxnSpLocks/>
            </p:cNvCxnSpPr>
            <p:nvPr/>
          </p:nvCxnSpPr>
          <p:spPr>
            <a:xfrm>
              <a:off x="9327677" y="465784"/>
              <a:ext cx="2358915" cy="0"/>
            </a:xfrm>
            <a:prstGeom prst="line">
              <a:avLst/>
            </a:prstGeom>
            <a:ln w="19050" cap="flat" cmpd="sng" algn="ctr">
              <a:solidFill>
                <a:srgbClr val="33394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41109D-9E90-FF18-252F-16ADA2681528}"/>
                </a:ext>
              </a:extLst>
            </p:cNvPr>
            <p:cNvSpPr txBox="1"/>
            <p:nvPr/>
          </p:nvSpPr>
          <p:spPr>
            <a:xfrm>
              <a:off x="9897046" y="127230"/>
              <a:ext cx="1220207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333940"/>
                  </a:solidFill>
                </a:rPr>
                <a:t>conclusion</a:t>
              </a:r>
              <a:endParaRPr lang="ru-RU" sz="1600" b="1" dirty="0">
                <a:solidFill>
                  <a:srgbClr val="333940"/>
                </a:solidFill>
              </a:endParaRPr>
            </a:p>
          </p:txBody>
        </p:sp>
      </p:grpSp>
      <p:pic>
        <p:nvPicPr>
          <p:cNvPr id="3" name="Picture 10" descr="Plane takes off">
            <a:extLst>
              <a:ext uri="{FF2B5EF4-FFF2-40B4-BE49-F238E27FC236}">
                <a16:creationId xmlns:a16="http://schemas.microsoft.com/office/drawing/2014/main" id="{F82A42E3-54F6-469D-96F6-C83C54168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4580" flipH="1">
            <a:off x="-759642" y="3670041"/>
            <a:ext cx="5994879" cy="2817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D9E57B-5263-4943-4775-912D12B1DCE0}"/>
              </a:ext>
            </a:extLst>
          </p:cNvPr>
          <p:cNvSpPr txBox="1"/>
          <p:nvPr/>
        </p:nvSpPr>
        <p:spPr>
          <a:xfrm>
            <a:off x="6364085" y="2231705"/>
            <a:ext cx="50212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latin typeface="Aptos Display" panose="020B0004020202020204" pitchFamily="34" charset="0"/>
              </a:rPr>
              <a:t>• </a:t>
            </a:r>
            <a:r>
              <a:rPr lang="en-US" sz="2000" dirty="0" err="1"/>
              <a:t>FlightTracker</a:t>
            </a:r>
            <a:r>
              <a:rPr lang="en-US" sz="2000" dirty="0"/>
              <a:t> is a clean, well-structured database that connects flights, airlines, airports, aircrafts, and statuses</a:t>
            </a:r>
            <a:endParaRPr lang="ru-RU" sz="2000" dirty="0"/>
          </a:p>
          <a:p>
            <a:pPr>
              <a:buNone/>
            </a:pPr>
            <a:endParaRPr lang="ru-RU" sz="2000" dirty="0"/>
          </a:p>
          <a:p>
            <a:pPr>
              <a:buNone/>
            </a:pPr>
            <a:r>
              <a:rPr lang="en-US" sz="2000" dirty="0">
                <a:latin typeface="Aptos Display" panose="020B0004020202020204" pitchFamily="34" charset="0"/>
              </a:rPr>
              <a:t>•</a:t>
            </a:r>
            <a:r>
              <a:rPr lang="ru-RU" sz="2000" dirty="0">
                <a:latin typeface="Aptos Display" panose="020B0004020202020204" pitchFamily="34" charset="0"/>
              </a:rPr>
              <a:t> </a:t>
            </a:r>
            <a:r>
              <a:rPr lang="en-US" sz="2000" dirty="0">
                <a:latin typeface="Aptos Display" panose="020B0004020202020204" pitchFamily="34" charset="0"/>
              </a:rPr>
              <a:t>database models </a:t>
            </a:r>
            <a:r>
              <a:rPr lang="en-US" sz="2000" dirty="0"/>
              <a:t>show clear relationships and normalized data — ready for real queries and simple app integration</a:t>
            </a:r>
            <a:endParaRPr lang="ru-RU" sz="2000" dirty="0"/>
          </a:p>
          <a:p>
            <a:pPr>
              <a:buNone/>
            </a:pPr>
            <a:endParaRPr lang="ru-RU" sz="2000" dirty="0"/>
          </a:p>
          <a:p>
            <a:pPr>
              <a:buNone/>
            </a:pPr>
            <a:r>
              <a:rPr lang="en-US" sz="2000" dirty="0">
                <a:latin typeface="Aptos Display" panose="020B0004020202020204" pitchFamily="34" charset="0"/>
              </a:rPr>
              <a:t>•</a:t>
            </a:r>
            <a:r>
              <a:rPr lang="ru-RU" sz="2000" dirty="0">
                <a:latin typeface="Aptos Display" panose="020B0004020202020204" pitchFamily="34" charset="0"/>
              </a:rPr>
              <a:t> </a:t>
            </a:r>
            <a:r>
              <a:rPr lang="en-US" sz="2000" dirty="0"/>
              <a:t>We’re excited to turn this into a working flight info tool!</a:t>
            </a:r>
          </a:p>
        </p:txBody>
      </p:sp>
      <p:pic>
        <p:nvPicPr>
          <p:cNvPr id="14" name="Рисунок 13" descr="Карта с кнопкой контур">
            <a:extLst>
              <a:ext uri="{FF2B5EF4-FFF2-40B4-BE49-F238E27FC236}">
                <a16:creationId xmlns:a16="http://schemas.microsoft.com/office/drawing/2014/main" id="{55854FFD-074B-E6F0-0BD5-A74C247A5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214907">
            <a:off x="8132935" y="887550"/>
            <a:ext cx="717785" cy="717785"/>
          </a:xfrm>
          <a:prstGeom prst="rect">
            <a:avLst/>
          </a:prstGeom>
        </p:spPr>
      </p:pic>
      <p:pic>
        <p:nvPicPr>
          <p:cNvPr id="43" name="Рисунок 42" descr="Изображение выглядит как текст, Шрифт, мультфильм, Графика">
            <a:extLst>
              <a:ext uri="{FF2B5EF4-FFF2-40B4-BE49-F238E27FC236}">
                <a16:creationId xmlns:a16="http://schemas.microsoft.com/office/drawing/2014/main" id="{AAC6AF18-2D71-3347-8FE1-D86E17F661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2" y="1677765"/>
            <a:ext cx="5393923" cy="1650781"/>
          </a:xfrm>
          <a:prstGeom prst="rect">
            <a:avLst/>
          </a:prstGeom>
        </p:spPr>
      </p:pic>
      <p:pic>
        <p:nvPicPr>
          <p:cNvPr id="59" name="Рисунок 58" descr="Облако со сплошной заливкой">
            <a:extLst>
              <a:ext uri="{FF2B5EF4-FFF2-40B4-BE49-F238E27FC236}">
                <a16:creationId xmlns:a16="http://schemas.microsoft.com/office/drawing/2014/main" id="{D63F9869-7ABD-ADB5-A76A-45B931FFE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58206" y="465784"/>
            <a:ext cx="570152" cy="570152"/>
          </a:xfrm>
          <a:prstGeom prst="rect">
            <a:avLst/>
          </a:prstGeom>
        </p:spPr>
      </p:pic>
      <p:pic>
        <p:nvPicPr>
          <p:cNvPr id="62" name="Рисунок 61" descr="Облако со сплошной заливкой">
            <a:extLst>
              <a:ext uri="{FF2B5EF4-FFF2-40B4-BE49-F238E27FC236}">
                <a16:creationId xmlns:a16="http://schemas.microsoft.com/office/drawing/2014/main" id="{E44D481C-68E5-93E9-4E14-53ABE776B8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66199" y="1758659"/>
            <a:ext cx="412086" cy="412086"/>
          </a:xfrm>
          <a:prstGeom prst="rect">
            <a:avLst/>
          </a:prstGeom>
        </p:spPr>
      </p:pic>
      <p:pic>
        <p:nvPicPr>
          <p:cNvPr id="63" name="Рисунок 62" descr="Облако со сплошной заливкой">
            <a:extLst>
              <a:ext uri="{FF2B5EF4-FFF2-40B4-BE49-F238E27FC236}">
                <a16:creationId xmlns:a16="http://schemas.microsoft.com/office/drawing/2014/main" id="{FA9920C9-5AA9-58D3-D5A6-7D9AE25380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15589" y="1511273"/>
            <a:ext cx="412087" cy="412087"/>
          </a:xfrm>
          <a:prstGeom prst="rect">
            <a:avLst/>
          </a:prstGeom>
        </p:spPr>
      </p:pic>
      <p:pic>
        <p:nvPicPr>
          <p:cNvPr id="1024" name="Рисунок 1023" descr="Карта с кнопкой контур">
            <a:extLst>
              <a:ext uri="{FF2B5EF4-FFF2-40B4-BE49-F238E27FC236}">
                <a16:creationId xmlns:a16="http://schemas.microsoft.com/office/drawing/2014/main" id="{B4D1F08A-ABC8-17E2-C677-BE2655E339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171780">
            <a:off x="5460714" y="380626"/>
            <a:ext cx="575651" cy="575651"/>
          </a:xfrm>
          <a:prstGeom prst="rect">
            <a:avLst/>
          </a:prstGeom>
        </p:spPr>
      </p:pic>
      <p:pic>
        <p:nvPicPr>
          <p:cNvPr id="1025" name="Рисунок 1024" descr="Облако со сплошной заливкой">
            <a:extLst>
              <a:ext uri="{FF2B5EF4-FFF2-40B4-BE49-F238E27FC236}">
                <a16:creationId xmlns:a16="http://schemas.microsoft.com/office/drawing/2014/main" id="{BDF76EB4-4261-DD2B-0CA7-0B392332FE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68968" y="1073998"/>
            <a:ext cx="412086" cy="412086"/>
          </a:xfrm>
          <a:prstGeom prst="rect">
            <a:avLst/>
          </a:prstGeom>
        </p:spPr>
      </p:pic>
      <p:pic>
        <p:nvPicPr>
          <p:cNvPr id="1027" name="Рисунок 1026" descr="Облако со сплошной заливкой">
            <a:extLst>
              <a:ext uri="{FF2B5EF4-FFF2-40B4-BE49-F238E27FC236}">
                <a16:creationId xmlns:a16="http://schemas.microsoft.com/office/drawing/2014/main" id="{72F43CC1-AFC9-B880-DA65-05A5603FA0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9402" y="900471"/>
            <a:ext cx="533189" cy="533189"/>
          </a:xfrm>
          <a:prstGeom prst="rect">
            <a:avLst/>
          </a:prstGeom>
        </p:spPr>
      </p:pic>
      <p:pic>
        <p:nvPicPr>
          <p:cNvPr id="1028" name="Рисунок 1027" descr="Облако со сплошной заливкой">
            <a:extLst>
              <a:ext uri="{FF2B5EF4-FFF2-40B4-BE49-F238E27FC236}">
                <a16:creationId xmlns:a16="http://schemas.microsoft.com/office/drawing/2014/main" id="{9A9C139E-10A5-8B02-C924-519D77D636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62811" y="3703779"/>
            <a:ext cx="533189" cy="533189"/>
          </a:xfrm>
          <a:prstGeom prst="rect">
            <a:avLst/>
          </a:prstGeom>
        </p:spPr>
      </p:pic>
      <p:pic>
        <p:nvPicPr>
          <p:cNvPr id="1029" name="Рисунок 1028" descr="Облако со сплошной заливкой">
            <a:extLst>
              <a:ext uri="{FF2B5EF4-FFF2-40B4-BE49-F238E27FC236}">
                <a16:creationId xmlns:a16="http://schemas.microsoft.com/office/drawing/2014/main" id="{861A8E04-31EA-6EBA-2B7F-FB2B0A6FC8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39334" y="4860998"/>
            <a:ext cx="435677" cy="435677"/>
          </a:xfrm>
          <a:prstGeom prst="rect">
            <a:avLst/>
          </a:prstGeom>
        </p:spPr>
      </p:pic>
      <p:pic>
        <p:nvPicPr>
          <p:cNvPr id="1030" name="Рисунок 1029" descr="Облако со сплошной заливкой">
            <a:extLst>
              <a:ext uri="{FF2B5EF4-FFF2-40B4-BE49-F238E27FC236}">
                <a16:creationId xmlns:a16="http://schemas.microsoft.com/office/drawing/2014/main" id="{60172982-B057-5C84-7911-DFCB015625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37318" y="5430104"/>
            <a:ext cx="520237" cy="520237"/>
          </a:xfrm>
          <a:prstGeom prst="rect">
            <a:avLst/>
          </a:prstGeom>
        </p:spPr>
      </p:pic>
      <p:pic>
        <p:nvPicPr>
          <p:cNvPr id="1031" name="Рисунок 1030" descr="Облако со сплошной заливкой">
            <a:extLst>
              <a:ext uri="{FF2B5EF4-FFF2-40B4-BE49-F238E27FC236}">
                <a16:creationId xmlns:a16="http://schemas.microsoft.com/office/drawing/2014/main" id="{CB7C5CA2-2A52-3CD9-9B33-85C68A8C19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73988" y="5583887"/>
            <a:ext cx="435677" cy="435677"/>
          </a:xfrm>
          <a:prstGeom prst="rect">
            <a:avLst/>
          </a:prstGeom>
        </p:spPr>
      </p:pic>
      <p:pic>
        <p:nvPicPr>
          <p:cNvPr id="1032" name="Рисунок 1031" descr="Облако со сплошной заливкой">
            <a:extLst>
              <a:ext uri="{FF2B5EF4-FFF2-40B4-BE49-F238E27FC236}">
                <a16:creationId xmlns:a16="http://schemas.microsoft.com/office/drawing/2014/main" id="{04759EE2-9279-2998-51C5-ABCFC4B20B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06738" y="5891449"/>
            <a:ext cx="675405" cy="675405"/>
          </a:xfrm>
          <a:prstGeom prst="rect">
            <a:avLst/>
          </a:prstGeom>
        </p:spPr>
      </p:pic>
      <p:pic>
        <p:nvPicPr>
          <p:cNvPr id="1033" name="Рисунок 1032" descr="Облако со сплошной заливкой">
            <a:extLst>
              <a:ext uri="{FF2B5EF4-FFF2-40B4-BE49-F238E27FC236}">
                <a16:creationId xmlns:a16="http://schemas.microsoft.com/office/drawing/2014/main" id="{CE7A2BD9-100E-68B6-093D-C889FC1A0E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34532" y="4800360"/>
            <a:ext cx="437782" cy="437782"/>
          </a:xfrm>
          <a:prstGeom prst="rect">
            <a:avLst/>
          </a:prstGeom>
        </p:spPr>
      </p:pic>
      <p:pic>
        <p:nvPicPr>
          <p:cNvPr id="1034" name="Рисунок 1033" descr="Облако со сплошной заливкой">
            <a:extLst>
              <a:ext uri="{FF2B5EF4-FFF2-40B4-BE49-F238E27FC236}">
                <a16:creationId xmlns:a16="http://schemas.microsoft.com/office/drawing/2014/main" id="{A1F6B6EC-64B8-1980-1ADD-C41D815F1E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81748" y="611436"/>
            <a:ext cx="325386" cy="325386"/>
          </a:xfrm>
          <a:prstGeom prst="rect">
            <a:avLst/>
          </a:prstGeom>
        </p:spPr>
      </p:pic>
      <p:pic>
        <p:nvPicPr>
          <p:cNvPr id="1035" name="Рисунок 1034" descr="Облако со сплошной заливкой">
            <a:extLst>
              <a:ext uri="{FF2B5EF4-FFF2-40B4-BE49-F238E27FC236}">
                <a16:creationId xmlns:a16="http://schemas.microsoft.com/office/drawing/2014/main" id="{788FD4A3-C274-82FC-2425-1ED532D96B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7266" y="2926080"/>
            <a:ext cx="363665" cy="363665"/>
          </a:xfrm>
          <a:prstGeom prst="rect">
            <a:avLst/>
          </a:prstGeom>
        </p:spPr>
      </p:pic>
      <p:pic>
        <p:nvPicPr>
          <p:cNvPr id="1036" name="Рисунок 1035" descr="Облако со сплошной заливкой">
            <a:extLst>
              <a:ext uri="{FF2B5EF4-FFF2-40B4-BE49-F238E27FC236}">
                <a16:creationId xmlns:a16="http://schemas.microsoft.com/office/drawing/2014/main" id="{7B572D43-3156-A090-D4CD-5BF667B358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19098" y="1103338"/>
            <a:ext cx="661766" cy="661766"/>
          </a:xfrm>
          <a:prstGeom prst="rect">
            <a:avLst/>
          </a:prstGeom>
        </p:spPr>
      </p:pic>
      <p:pic>
        <p:nvPicPr>
          <p:cNvPr id="1037" name="Рисунок 1036" descr="Карта с кнопкой контур">
            <a:extLst>
              <a:ext uri="{FF2B5EF4-FFF2-40B4-BE49-F238E27FC236}">
                <a16:creationId xmlns:a16="http://schemas.microsoft.com/office/drawing/2014/main" id="{F3BF8386-0D1D-EFD9-0F1A-0384B34DF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171780">
            <a:off x="7165471" y="5934723"/>
            <a:ext cx="479241" cy="479241"/>
          </a:xfrm>
          <a:prstGeom prst="rect">
            <a:avLst/>
          </a:prstGeom>
        </p:spPr>
      </p:pic>
      <p:pic>
        <p:nvPicPr>
          <p:cNvPr id="1038" name="Рисунок 1037" descr="Карта с кнопкой контур">
            <a:extLst>
              <a:ext uri="{FF2B5EF4-FFF2-40B4-BE49-F238E27FC236}">
                <a16:creationId xmlns:a16="http://schemas.microsoft.com/office/drawing/2014/main" id="{353FB84D-F839-321F-071F-7CD53C4C9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708000">
            <a:off x="10945370" y="5375173"/>
            <a:ext cx="542907" cy="542907"/>
          </a:xfrm>
          <a:prstGeom prst="rect">
            <a:avLst/>
          </a:prstGeom>
        </p:spPr>
      </p:pic>
      <p:pic>
        <p:nvPicPr>
          <p:cNvPr id="1039" name="Рисунок 1038" descr="Карта с кнопкой контур">
            <a:extLst>
              <a:ext uri="{FF2B5EF4-FFF2-40B4-BE49-F238E27FC236}">
                <a16:creationId xmlns:a16="http://schemas.microsoft.com/office/drawing/2014/main" id="{1ECE5F23-3E28-59E6-3785-6C24265DB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726439">
            <a:off x="709480" y="3381286"/>
            <a:ext cx="479241" cy="47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9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FD24A-AE07-DE08-E5E8-7141B2543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Рисунок 53" descr="Изображение выглядит как шаблон, снимок экрана, Симметрия, оберточная бумаг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B95D401-759A-CFD5-5973-17FBCBF0991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92" y="168994"/>
            <a:ext cx="11649015" cy="652001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52A13B0-2A9E-0BFA-81AF-BED29B0E3A06}"/>
              </a:ext>
            </a:extLst>
          </p:cNvPr>
          <p:cNvSpPr txBox="1"/>
          <p:nvPr/>
        </p:nvSpPr>
        <p:spPr>
          <a:xfrm>
            <a:off x="3817170" y="2921168"/>
            <a:ext cx="4557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33394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you!!</a:t>
            </a:r>
            <a:endParaRPr lang="ru-RU" sz="6000" dirty="0">
              <a:solidFill>
                <a:srgbClr val="333940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F026C1-ADA0-5E83-6681-93E29057377A}"/>
              </a:ext>
            </a:extLst>
          </p:cNvPr>
          <p:cNvSpPr txBox="1"/>
          <p:nvPr/>
        </p:nvSpPr>
        <p:spPr>
          <a:xfrm>
            <a:off x="3837207" y="4271058"/>
            <a:ext cx="45175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33394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We are ready for your questions</a:t>
            </a:r>
            <a:endParaRPr lang="ru-RU" sz="2200" dirty="0">
              <a:solidFill>
                <a:srgbClr val="333940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FA65D33A-6BCC-C487-FB16-7A9848881B95}"/>
              </a:ext>
            </a:extLst>
          </p:cNvPr>
          <p:cNvGrpSpPr/>
          <p:nvPr/>
        </p:nvGrpSpPr>
        <p:grpSpPr>
          <a:xfrm>
            <a:off x="9327677" y="127230"/>
            <a:ext cx="2358915" cy="338554"/>
            <a:chOff x="9327677" y="127230"/>
            <a:chExt cx="2358915" cy="338554"/>
          </a:xfrm>
        </p:grpSpPr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FD387057-295A-3FE6-7F84-D7ABBF8CAC0B}"/>
                </a:ext>
              </a:extLst>
            </p:cNvPr>
            <p:cNvCxnSpPr>
              <a:cxnSpLocks/>
            </p:cNvCxnSpPr>
            <p:nvPr/>
          </p:nvCxnSpPr>
          <p:spPr>
            <a:xfrm>
              <a:off x="9327677" y="465784"/>
              <a:ext cx="2358915" cy="0"/>
            </a:xfrm>
            <a:prstGeom prst="line">
              <a:avLst/>
            </a:prstGeom>
            <a:ln w="19050" cap="flat" cmpd="sng" algn="ctr">
              <a:solidFill>
                <a:srgbClr val="33394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9C59B90-3CF5-703A-F17B-AC129DA7C330}"/>
                </a:ext>
              </a:extLst>
            </p:cNvPr>
            <p:cNvSpPr txBox="1"/>
            <p:nvPr/>
          </p:nvSpPr>
          <p:spPr>
            <a:xfrm>
              <a:off x="9327677" y="127230"/>
              <a:ext cx="2336003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333940"/>
                  </a:solidFill>
                </a:rPr>
                <a:t>goodbye</a:t>
              </a:r>
              <a:endParaRPr lang="ru-RU" sz="1600" b="1" dirty="0">
                <a:solidFill>
                  <a:srgbClr val="3339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90132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282</Words>
  <Application>Microsoft Office PowerPoint</Application>
  <PresentationFormat>Широкоэкранный</PresentationFormat>
  <Paragraphs>56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ADLaM Display</vt:lpstr>
      <vt:lpstr>Aptos</vt:lpstr>
      <vt:lpstr>Aptos Display</vt:lpstr>
      <vt:lpstr>Arial</vt:lpstr>
      <vt:lpstr>Segoe UI Black</vt:lpstr>
      <vt:lpstr>Тема Office</vt:lpstr>
      <vt:lpstr>FlightTracker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Alina Sukhoverkova</dc:creator>
  <cp:lastModifiedBy>Alina Sukhoverkova</cp:lastModifiedBy>
  <cp:revision>2</cp:revision>
  <dcterms:created xsi:type="dcterms:W3CDTF">2025-05-21T14:52:01Z</dcterms:created>
  <dcterms:modified xsi:type="dcterms:W3CDTF">2025-06-02T03:12:33Z</dcterms:modified>
</cp:coreProperties>
</file>