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7"/>
  </p:notesMasterIdLst>
  <p:sldIdLst>
    <p:sldId id="309" r:id="rId2"/>
    <p:sldId id="292" r:id="rId3"/>
    <p:sldId id="310" r:id="rId4"/>
    <p:sldId id="311" r:id="rId5"/>
    <p:sldId id="498" r:id="rId6"/>
    <p:sldId id="312" r:id="rId7"/>
    <p:sldId id="346" r:id="rId8"/>
    <p:sldId id="499" r:id="rId9"/>
    <p:sldId id="347" r:id="rId10"/>
    <p:sldId id="501" r:id="rId11"/>
    <p:sldId id="502" r:id="rId12"/>
    <p:sldId id="503" r:id="rId13"/>
    <p:sldId id="355" r:id="rId14"/>
    <p:sldId id="500" r:id="rId15"/>
    <p:sldId id="348" r:id="rId16"/>
    <p:sldId id="349" r:id="rId17"/>
    <p:sldId id="350" r:id="rId18"/>
    <p:sldId id="420" r:id="rId19"/>
    <p:sldId id="354" r:id="rId20"/>
    <p:sldId id="421" r:id="rId21"/>
    <p:sldId id="360" r:id="rId22"/>
    <p:sldId id="361" r:id="rId23"/>
    <p:sldId id="362" r:id="rId24"/>
    <p:sldId id="363" r:id="rId25"/>
    <p:sldId id="364" r:id="rId26"/>
    <p:sldId id="365" r:id="rId27"/>
    <p:sldId id="422" r:id="rId28"/>
    <p:sldId id="367" r:id="rId29"/>
    <p:sldId id="369" r:id="rId30"/>
    <p:sldId id="370" r:id="rId31"/>
    <p:sldId id="371" r:id="rId32"/>
    <p:sldId id="372" r:id="rId33"/>
    <p:sldId id="374" r:id="rId34"/>
    <p:sldId id="375" r:id="rId35"/>
    <p:sldId id="376" r:id="rId36"/>
    <p:sldId id="423" r:id="rId37"/>
    <p:sldId id="378" r:id="rId38"/>
    <p:sldId id="379" r:id="rId39"/>
    <p:sldId id="380" r:id="rId40"/>
    <p:sldId id="391" r:id="rId41"/>
    <p:sldId id="384" r:id="rId42"/>
    <p:sldId id="385" r:id="rId43"/>
    <p:sldId id="392" r:id="rId44"/>
    <p:sldId id="393" r:id="rId45"/>
    <p:sldId id="504" r:id="rId46"/>
    <p:sldId id="405" r:id="rId47"/>
    <p:sldId id="407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505" r:id="rId57"/>
    <p:sldId id="506" r:id="rId58"/>
    <p:sldId id="507" r:id="rId59"/>
    <p:sldId id="508" r:id="rId60"/>
    <p:sldId id="509" r:id="rId61"/>
    <p:sldId id="510" r:id="rId62"/>
    <p:sldId id="512" r:id="rId63"/>
    <p:sldId id="513" r:id="rId64"/>
    <p:sldId id="514" r:id="rId65"/>
    <p:sldId id="515" r:id="rId66"/>
    <p:sldId id="516" r:id="rId67"/>
    <p:sldId id="517" r:id="rId68"/>
    <p:sldId id="518" r:id="rId69"/>
    <p:sldId id="519" r:id="rId70"/>
    <p:sldId id="520" r:id="rId71"/>
    <p:sldId id="521" r:id="rId72"/>
    <p:sldId id="522" r:id="rId73"/>
    <p:sldId id="523" r:id="rId74"/>
    <p:sldId id="524" r:id="rId75"/>
    <p:sldId id="525" r:id="rId76"/>
    <p:sldId id="526" r:id="rId77"/>
    <p:sldId id="527" r:id="rId78"/>
    <p:sldId id="528" r:id="rId79"/>
    <p:sldId id="529" r:id="rId80"/>
    <p:sldId id="530" r:id="rId81"/>
    <p:sldId id="531" r:id="rId82"/>
    <p:sldId id="532" r:id="rId83"/>
    <p:sldId id="533" r:id="rId84"/>
    <p:sldId id="534" r:id="rId85"/>
    <p:sldId id="535" r:id="rId86"/>
    <p:sldId id="536" r:id="rId87"/>
    <p:sldId id="537" r:id="rId88"/>
    <p:sldId id="538" r:id="rId89"/>
    <p:sldId id="539" r:id="rId90"/>
    <p:sldId id="540" r:id="rId91"/>
    <p:sldId id="541" r:id="rId92"/>
    <p:sldId id="542" r:id="rId93"/>
    <p:sldId id="543" r:id="rId94"/>
    <p:sldId id="574" r:id="rId95"/>
    <p:sldId id="575" r:id="rId96"/>
    <p:sldId id="544" r:id="rId97"/>
    <p:sldId id="576" r:id="rId98"/>
    <p:sldId id="546" r:id="rId99"/>
    <p:sldId id="547" r:id="rId100"/>
    <p:sldId id="548" r:id="rId101"/>
    <p:sldId id="549" r:id="rId102"/>
    <p:sldId id="550" r:id="rId103"/>
    <p:sldId id="551" r:id="rId104"/>
    <p:sldId id="554" r:id="rId105"/>
    <p:sldId id="555" r:id="rId106"/>
    <p:sldId id="556" r:id="rId107"/>
    <p:sldId id="552" r:id="rId108"/>
    <p:sldId id="553" r:id="rId109"/>
    <p:sldId id="557" r:id="rId110"/>
    <p:sldId id="558" r:id="rId111"/>
    <p:sldId id="560" r:id="rId112"/>
    <p:sldId id="561" r:id="rId113"/>
    <p:sldId id="564" r:id="rId114"/>
    <p:sldId id="562" r:id="rId115"/>
    <p:sldId id="563" r:id="rId116"/>
    <p:sldId id="565" r:id="rId117"/>
    <p:sldId id="566" r:id="rId118"/>
    <p:sldId id="567" r:id="rId119"/>
    <p:sldId id="568" r:id="rId120"/>
    <p:sldId id="569" r:id="rId121"/>
    <p:sldId id="570" r:id="rId122"/>
    <p:sldId id="571" r:id="rId123"/>
    <p:sldId id="572" r:id="rId124"/>
    <p:sldId id="573" r:id="rId125"/>
    <p:sldId id="387" r:id="rId126"/>
  </p:sldIdLst>
  <p:sldSz cx="12192000" cy="6858000"/>
  <p:notesSz cx="6858000" cy="9144000"/>
  <p:embeddedFontLst>
    <p:embeddedFont>
      <p:font typeface="MS LineDraw" panose="020B0604020202020204" charset="0"/>
      <p:regular r:id="rId128"/>
    </p:embeddedFont>
    <p:embeddedFont>
      <p:font typeface="Roboto Condensed" panose="02000000000000000000" pitchFamily="2" charset="0"/>
      <p:regular r:id="rId129"/>
      <p:bold r:id="rId130"/>
      <p:italic r:id="rId131"/>
      <p:boldItalic r:id="rId132"/>
    </p:embeddedFont>
    <p:embeddedFont>
      <p:font typeface="Roboto Condensed Light" panose="02000000000000000000" pitchFamily="2" charset="0"/>
      <p:regular r:id="rId133"/>
      <p:italic r:id="rId134"/>
    </p:embeddedFont>
    <p:embeddedFont>
      <p:font typeface="Wingdings 2" panose="05020102010507070707" pitchFamily="18" charset="2"/>
      <p:regular r:id="rId135"/>
    </p:embeddedFont>
    <p:embeddedFont>
      <p:font typeface="Wingdings 3" panose="05040102010807070707" pitchFamily="18" charset="2"/>
      <p:regular r:id="rId1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v+mL3VgsrJPlvGG0xp0zw==" hashData="CiGtnaiNvb/vXFTpkiE81lJxljvEIuY0yo4WtB0afNdWr0+op23CsoilHKSuxDiTuUyS87JX2Qp/1iiaXQ6t/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font" Target="fonts/font7.fntdata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font" Target="fonts/font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3.fntdata"/><Relationship Id="rId135" Type="http://schemas.openxmlformats.org/officeDocument/2006/relationships/font" Target="fonts/font8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4.fntdata"/><Relationship Id="rId136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6.fntdata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ish Vadodariya" userId="d2e325c0593a319e" providerId="LiveId" clId="{38FCA154-DB2C-48C9-A48C-2DE9F6619FE4}"/>
    <pc:docChg chg="undo custSel modSld modMainMaster">
      <pc:chgData name="Naimish Vadodariya" userId="d2e325c0593a319e" providerId="LiveId" clId="{38FCA154-DB2C-48C9-A48C-2DE9F6619FE4}" dt="2022-03-13T06:59:11.789" v="340" actId="113"/>
      <pc:docMkLst>
        <pc:docMk/>
      </pc:docMkLst>
      <pc:sldChg chg="modSp">
        <pc:chgData name="Naimish Vadodariya" userId="d2e325c0593a319e" providerId="LiveId" clId="{38FCA154-DB2C-48C9-A48C-2DE9F6619FE4}" dt="2022-03-13T06:12:43.615" v="1" actId="2710"/>
        <pc:sldMkLst>
          <pc:docMk/>
          <pc:sldMk cId="4216305698" sldId="292"/>
        </pc:sldMkLst>
        <pc:spChg chg="mod">
          <ac:chgData name="Naimish Vadodariya" userId="d2e325c0593a319e" providerId="LiveId" clId="{38FCA154-DB2C-48C9-A48C-2DE9F6619FE4}" dt="2022-03-13T06:12:43.615" v="1" actId="2710"/>
          <ac:spMkLst>
            <pc:docMk/>
            <pc:sldMk cId="4216305698" sldId="292"/>
            <ac:spMk id="9" creationId="{BDA2F9A4-6988-4274-8384-12496EC9D59D}"/>
          </ac:spMkLst>
        </pc:spChg>
      </pc:sldChg>
      <pc:sldChg chg="modSp mod">
        <pc:chgData name="Naimish Vadodariya" userId="d2e325c0593a319e" providerId="LiveId" clId="{38FCA154-DB2C-48C9-A48C-2DE9F6619FE4}" dt="2022-03-13T06:54:43.358" v="338" actId="404"/>
        <pc:sldMkLst>
          <pc:docMk/>
          <pc:sldMk cId="1600834761" sldId="309"/>
        </pc:sldMkLst>
        <pc:spChg chg="mod">
          <ac:chgData name="Naimish Vadodariya" userId="d2e325c0593a319e" providerId="LiveId" clId="{38FCA154-DB2C-48C9-A48C-2DE9F6619FE4}" dt="2022-03-13T06:54:43.358" v="338" actId="404"/>
          <ac:spMkLst>
            <pc:docMk/>
            <pc:sldMk cId="1600834761" sldId="309"/>
            <ac:spMk id="8" creationId="{03F305CB-DBE2-45D5-8D0B-92106F27C4BB}"/>
          </ac:spMkLst>
        </pc:spChg>
        <pc:spChg chg="mod">
          <ac:chgData name="Naimish Vadodariya" userId="d2e325c0593a319e" providerId="LiveId" clId="{38FCA154-DB2C-48C9-A48C-2DE9F6619FE4}" dt="2022-03-13T06:45:05.237" v="178" actId="20577"/>
          <ac:spMkLst>
            <pc:docMk/>
            <pc:sldMk cId="1600834761" sldId="309"/>
            <ac:spMk id="10" creationId="{4F27F027-AAC9-4C88-B3AF-3C4A20BDDDA6}"/>
          </ac:spMkLst>
        </pc:spChg>
        <pc:spChg chg="mod">
          <ac:chgData name="Naimish Vadodariya" userId="d2e325c0593a319e" providerId="LiveId" clId="{38FCA154-DB2C-48C9-A48C-2DE9F6619FE4}" dt="2022-03-13T06:43:50.154" v="175" actId="20577"/>
          <ac:spMkLst>
            <pc:docMk/>
            <pc:sldMk cId="1600834761" sldId="309"/>
            <ac:spMk id="11" creationId="{59B646FF-BD32-4C5A-94AF-AC4347EADA2E}"/>
          </ac:spMkLst>
        </pc:spChg>
        <pc:spChg chg="mod">
          <ac:chgData name="Naimish Vadodariya" userId="d2e325c0593a319e" providerId="LiveId" clId="{38FCA154-DB2C-48C9-A48C-2DE9F6619FE4}" dt="2022-03-13T06:43:31.374" v="129" actId="20577"/>
          <ac:spMkLst>
            <pc:docMk/>
            <pc:sldMk cId="1600834761" sldId="309"/>
            <ac:spMk id="13" creationId="{89F5B5F8-350F-4941-B9DE-36BF8B014803}"/>
          </ac:spMkLst>
        </pc:spChg>
        <pc:spChg chg="mod">
          <ac:chgData name="Naimish Vadodariya" userId="d2e325c0593a319e" providerId="LiveId" clId="{38FCA154-DB2C-48C9-A48C-2DE9F6619FE4}" dt="2022-03-13T06:53:38.285" v="317" actId="20577"/>
          <ac:spMkLst>
            <pc:docMk/>
            <pc:sldMk cId="1600834761" sldId="309"/>
            <ac:spMk id="14" creationId="{E2AD8B6E-51EA-4A15-8752-4F221E5E02C5}"/>
          </ac:spMkLst>
        </pc:spChg>
        <pc:picChg chg="mod">
          <ac:chgData name="Naimish Vadodariya" userId="d2e325c0593a319e" providerId="LiveId" clId="{38FCA154-DB2C-48C9-A48C-2DE9F6619FE4}" dt="2022-03-13T06:44:56.645" v="176" actId="14826"/>
          <ac:picMkLst>
            <pc:docMk/>
            <pc:sldMk cId="1600834761" sldId="309"/>
            <ac:picMk id="2" creationId="{00000000-0000-0000-0000-000000000000}"/>
          </ac:picMkLst>
        </pc:picChg>
      </pc:sldChg>
      <pc:sldChg chg="modSp mod">
        <pc:chgData name="Naimish Vadodariya" userId="d2e325c0593a319e" providerId="LiveId" clId="{38FCA154-DB2C-48C9-A48C-2DE9F6619FE4}" dt="2022-03-13T06:46:32.777" v="225" actId="20577"/>
        <pc:sldMkLst>
          <pc:docMk/>
          <pc:sldMk cId="2063409194" sldId="312"/>
        </pc:sldMkLst>
        <pc:spChg chg="mod">
          <ac:chgData name="Naimish Vadodariya" userId="d2e325c0593a319e" providerId="LiveId" clId="{38FCA154-DB2C-48C9-A48C-2DE9F6619FE4}" dt="2022-03-13T06:45:39.522" v="220" actId="20577"/>
          <ac:spMkLst>
            <pc:docMk/>
            <pc:sldMk cId="2063409194" sldId="312"/>
            <ac:spMk id="3" creationId="{00000000-0000-0000-0000-000000000000}"/>
          </ac:spMkLst>
        </pc:spChg>
        <pc:spChg chg="mod">
          <ac:chgData name="Naimish Vadodariya" userId="d2e325c0593a319e" providerId="LiveId" clId="{38FCA154-DB2C-48C9-A48C-2DE9F6619FE4}" dt="2022-03-13T06:46:13.953" v="221" actId="113"/>
          <ac:spMkLst>
            <pc:docMk/>
            <pc:sldMk cId="2063409194" sldId="312"/>
            <ac:spMk id="5" creationId="{00000000-0000-0000-0000-000000000000}"/>
          </ac:spMkLst>
        </pc:spChg>
        <pc:graphicFrameChg chg="modGraphic">
          <ac:chgData name="Naimish Vadodariya" userId="d2e325c0593a319e" providerId="LiveId" clId="{38FCA154-DB2C-48C9-A48C-2DE9F6619FE4}" dt="2022-03-13T06:46:32.777" v="225" actId="20577"/>
          <ac:graphicFrameMkLst>
            <pc:docMk/>
            <pc:sldMk cId="2063409194" sldId="312"/>
            <ac:graphicFrameMk id="11" creationId="{26B864CA-85CD-4666-B9D1-870ED08B272C}"/>
          </ac:graphicFrameMkLst>
        </pc:graphicFrameChg>
        <pc:graphicFrameChg chg="modGraphic">
          <ac:chgData name="Naimish Vadodariya" userId="d2e325c0593a319e" providerId="LiveId" clId="{38FCA154-DB2C-48C9-A48C-2DE9F6619FE4}" dt="2022-03-13T06:46:30.199" v="223" actId="20577"/>
          <ac:graphicFrameMkLst>
            <pc:docMk/>
            <pc:sldMk cId="2063409194" sldId="312"/>
            <ac:graphicFrameMk id="14" creationId="{26B864CA-85CD-4666-B9D1-870ED08B272C}"/>
          </ac:graphicFrameMkLst>
        </pc:graphicFrameChg>
      </pc:sldChg>
      <pc:sldChg chg="modSp">
        <pc:chgData name="Naimish Vadodariya" userId="d2e325c0593a319e" providerId="LiveId" clId="{38FCA154-DB2C-48C9-A48C-2DE9F6619FE4}" dt="2022-03-13T06:59:11.789" v="340" actId="113"/>
        <pc:sldMkLst>
          <pc:docMk/>
          <pc:sldMk cId="3162715148" sldId="349"/>
        </pc:sldMkLst>
        <pc:spChg chg="mod">
          <ac:chgData name="Naimish Vadodariya" userId="d2e325c0593a319e" providerId="LiveId" clId="{38FCA154-DB2C-48C9-A48C-2DE9F6619FE4}" dt="2022-03-13T06:59:11.789" v="340" actId="113"/>
          <ac:spMkLst>
            <pc:docMk/>
            <pc:sldMk cId="3162715148" sldId="349"/>
            <ac:spMk id="72" creationId="{00000000-0000-0000-0000-000000000000}"/>
          </ac:spMkLst>
        </pc:spChg>
        <pc:spChg chg="mod">
          <ac:chgData name="Naimish Vadodariya" userId="d2e325c0593a319e" providerId="LiveId" clId="{38FCA154-DB2C-48C9-A48C-2DE9F6619FE4}" dt="2022-03-13T06:59:09.602" v="339" actId="113"/>
          <ac:spMkLst>
            <pc:docMk/>
            <pc:sldMk cId="3162715148" sldId="349"/>
            <ac:spMk id="75" creationId="{00000000-0000-0000-0000-000000000000}"/>
          </ac:spMkLst>
        </pc:spChg>
      </pc:sldChg>
      <pc:sldChg chg="modSp mod">
        <pc:chgData name="Naimish Vadodariya" userId="d2e325c0593a319e" providerId="LiveId" clId="{38FCA154-DB2C-48C9-A48C-2DE9F6619FE4}" dt="2022-03-13T06:48:50.680" v="226" actId="13822"/>
        <pc:sldMkLst>
          <pc:docMk/>
          <pc:sldMk cId="3012044585" sldId="351"/>
        </pc:sldMkLst>
        <pc:spChg chg="mod">
          <ac:chgData name="Naimish Vadodariya" userId="d2e325c0593a319e" providerId="LiveId" clId="{38FCA154-DB2C-48C9-A48C-2DE9F6619FE4}" dt="2022-03-13T06:48:50.680" v="226" actId="13822"/>
          <ac:spMkLst>
            <pc:docMk/>
            <pc:sldMk cId="3012044585" sldId="351"/>
            <ac:spMk id="34" creationId="{00000000-0000-0000-0000-000000000000}"/>
          </ac:spMkLst>
        </pc:spChg>
      </pc:sldChg>
      <pc:sldChg chg="modSp mod">
        <pc:chgData name="Naimish Vadodariya" userId="d2e325c0593a319e" providerId="LiveId" clId="{38FCA154-DB2C-48C9-A48C-2DE9F6619FE4}" dt="2022-03-13T06:49:36.877" v="228" actId="1076"/>
        <pc:sldMkLst>
          <pc:docMk/>
          <pc:sldMk cId="3015154126" sldId="354"/>
        </pc:sldMkLst>
        <pc:spChg chg="mod">
          <ac:chgData name="Naimish Vadodariya" userId="d2e325c0593a319e" providerId="LiveId" clId="{38FCA154-DB2C-48C9-A48C-2DE9F6619FE4}" dt="2022-03-13T06:49:36.877" v="228" actId="1076"/>
          <ac:spMkLst>
            <pc:docMk/>
            <pc:sldMk cId="3015154126" sldId="354"/>
            <ac:spMk id="29" creationId="{00000000-0000-0000-0000-000000000000}"/>
          </ac:spMkLst>
        </pc:spChg>
        <pc:cxnChg chg="mod">
          <ac:chgData name="Naimish Vadodariya" userId="d2e325c0593a319e" providerId="LiveId" clId="{38FCA154-DB2C-48C9-A48C-2DE9F6619FE4}" dt="2022-03-13T06:49:36.877" v="228" actId="1076"/>
          <ac:cxnSpMkLst>
            <pc:docMk/>
            <pc:sldMk cId="3015154126" sldId="354"/>
            <ac:cxnSpMk id="28" creationId="{00000000-0000-0000-0000-000000000000}"/>
          </ac:cxnSpMkLst>
        </pc:cxnChg>
      </pc:sldChg>
      <pc:sldChg chg="modSp mod">
        <pc:chgData name="Naimish Vadodariya" userId="d2e325c0593a319e" providerId="LiveId" clId="{38FCA154-DB2C-48C9-A48C-2DE9F6619FE4}" dt="2022-03-13T06:53:01.616" v="300" actId="20577"/>
        <pc:sldMkLst>
          <pc:docMk/>
          <pc:sldMk cId="1693413271" sldId="387"/>
        </pc:sldMkLst>
        <pc:spChg chg="mod">
          <ac:chgData name="Naimish Vadodariya" userId="d2e325c0593a319e" providerId="LiveId" clId="{38FCA154-DB2C-48C9-A48C-2DE9F6619FE4}" dt="2022-03-13T06:53:01.616" v="300" actId="20577"/>
          <ac:spMkLst>
            <pc:docMk/>
            <pc:sldMk cId="1693413271" sldId="387"/>
            <ac:spMk id="27" creationId="{E2AD8B6E-51EA-4A15-8752-4F221E5E02C5}"/>
          </ac:spMkLst>
        </pc:spChg>
        <pc:spChg chg="mod">
          <ac:chgData name="Naimish Vadodariya" userId="d2e325c0593a319e" providerId="LiveId" clId="{38FCA154-DB2C-48C9-A48C-2DE9F6619FE4}" dt="2022-03-13T06:51:57.381" v="285" actId="20577"/>
          <ac:spMkLst>
            <pc:docMk/>
            <pc:sldMk cId="1693413271" sldId="387"/>
            <ac:spMk id="28" creationId="{4F27F027-AAC9-4C88-B3AF-3C4A20BDDDA6}"/>
          </ac:spMkLst>
        </pc:spChg>
        <pc:spChg chg="mod">
          <ac:chgData name="Naimish Vadodariya" userId="d2e325c0593a319e" providerId="LiveId" clId="{38FCA154-DB2C-48C9-A48C-2DE9F6619FE4}" dt="2022-03-13T06:51:51.991" v="283" actId="20577"/>
          <ac:spMkLst>
            <pc:docMk/>
            <pc:sldMk cId="1693413271" sldId="387"/>
            <ac:spMk id="29" creationId="{59B646FF-BD32-4C5A-94AF-AC4347EADA2E}"/>
          </ac:spMkLst>
        </pc:spChg>
        <pc:spChg chg="mod">
          <ac:chgData name="Naimish Vadodariya" userId="d2e325c0593a319e" providerId="LiveId" clId="{38FCA154-DB2C-48C9-A48C-2DE9F6619FE4}" dt="2022-03-13T06:51:38.794" v="250" actId="20577"/>
          <ac:spMkLst>
            <pc:docMk/>
            <pc:sldMk cId="1693413271" sldId="387"/>
            <ac:spMk id="31" creationId="{89F5B5F8-350F-4941-B9DE-36BF8B014803}"/>
          </ac:spMkLst>
        </pc:spChg>
        <pc:picChg chg="mod">
          <ac:chgData name="Naimish Vadodariya" userId="d2e325c0593a319e" providerId="LiveId" clId="{38FCA154-DB2C-48C9-A48C-2DE9F6619FE4}" dt="2022-03-13T06:51:31.639" v="229" actId="14826"/>
          <ac:picMkLst>
            <pc:docMk/>
            <pc:sldMk cId="1693413271" sldId="387"/>
            <ac:picMk id="32" creationId="{00000000-0000-0000-0000-000000000000}"/>
          </ac:picMkLst>
        </pc:picChg>
      </pc:sldChg>
      <pc:sldMasterChg chg="modSldLayout">
        <pc:chgData name="Naimish Vadodariya" userId="d2e325c0593a319e" providerId="LiveId" clId="{38FCA154-DB2C-48C9-A48C-2DE9F6619FE4}" dt="2022-03-13T06:43:07.483" v="108" actId="1076"/>
        <pc:sldMasterMkLst>
          <pc:docMk/>
          <pc:sldMasterMk cId="791954662" sldId="2147483648"/>
        </pc:sldMasterMkLst>
        <pc:sldLayoutChg chg="modSp mod">
          <pc:chgData name="Naimish Vadodariya" userId="d2e325c0593a319e" providerId="LiveId" clId="{38FCA154-DB2C-48C9-A48C-2DE9F6619FE4}" dt="2022-03-13T06:13:50.188" v="30" actId="20577"/>
          <pc:sldLayoutMkLst>
            <pc:docMk/>
            <pc:sldMasterMk cId="791954662" sldId="2147483648"/>
            <pc:sldLayoutMk cId="3466633316" sldId="2147483670"/>
          </pc:sldLayoutMkLst>
          <pc:spChg chg="mod">
            <ac:chgData name="Naimish Vadodariya" userId="d2e325c0593a319e" providerId="LiveId" clId="{38FCA154-DB2C-48C9-A48C-2DE9F6619FE4}" dt="2022-03-13T06:13:39.380" v="22" actId="20577"/>
            <ac:spMkLst>
              <pc:docMk/>
              <pc:sldMasterMk cId="791954662" sldId="2147483648"/>
              <pc:sldLayoutMk cId="3466633316" sldId="2147483670"/>
              <ac:spMk id="19" creationId="{CA463A36-7025-4394-9467-8A3EC3425B00}"/>
            </ac:spMkLst>
          </pc:spChg>
          <pc:spChg chg="mod">
            <ac:chgData name="Naimish Vadodariya" userId="d2e325c0593a319e" providerId="LiveId" clId="{38FCA154-DB2C-48C9-A48C-2DE9F6619FE4}" dt="2022-03-13T06:13:50.188" v="30" actId="20577"/>
            <ac:spMkLst>
              <pc:docMk/>
              <pc:sldMasterMk cId="791954662" sldId="2147483648"/>
              <pc:sldLayoutMk cId="3466633316" sldId="2147483670"/>
              <ac:spMk id="22" creationId="{BF2BE79E-EA17-4AB9-8CB5-714A52A6B2F5}"/>
            </ac:spMkLst>
          </pc:spChg>
        </pc:sldLayoutChg>
        <pc:sldLayoutChg chg="addSp delSp modSp mod">
          <pc:chgData name="Naimish Vadodariya" userId="d2e325c0593a319e" providerId="LiveId" clId="{38FCA154-DB2C-48C9-A48C-2DE9F6619FE4}" dt="2022-03-13T06:43:07.483" v="108" actId="1076"/>
          <pc:sldLayoutMkLst>
            <pc:docMk/>
            <pc:sldMasterMk cId="791954662" sldId="2147483648"/>
            <pc:sldLayoutMk cId="2731625911" sldId="2147483679"/>
          </pc:sldLayoutMkLst>
          <pc:picChg chg="add del mod">
            <ac:chgData name="Naimish Vadodariya" userId="d2e325c0593a319e" providerId="LiveId" clId="{38FCA154-DB2C-48C9-A48C-2DE9F6619FE4}" dt="2022-03-13T06:18:32.206" v="94" actId="478"/>
            <ac:picMkLst>
              <pc:docMk/>
              <pc:sldMasterMk cId="791954662" sldId="2147483648"/>
              <pc:sldLayoutMk cId="2731625911" sldId="2147483679"/>
              <ac:picMk id="5" creationId="{0BEBEE7A-6EEC-45EA-AB69-A6EA0AF1388B}"/>
            </ac:picMkLst>
          </pc:picChg>
          <pc:picChg chg="add del mod">
            <ac:chgData name="Naimish Vadodariya" userId="d2e325c0593a319e" providerId="LiveId" clId="{38FCA154-DB2C-48C9-A48C-2DE9F6619FE4}" dt="2022-03-13T06:42:23.559" v="101" actId="478"/>
            <ac:picMkLst>
              <pc:docMk/>
              <pc:sldMasterMk cId="791954662" sldId="2147483648"/>
              <pc:sldLayoutMk cId="2731625911" sldId="2147483679"/>
              <ac:picMk id="7" creationId="{2F784E9F-E9D5-4333-B920-F500B0BF70E9}"/>
            </ac:picMkLst>
          </pc:picChg>
          <pc:picChg chg="add mod">
            <ac:chgData name="Naimish Vadodariya" userId="d2e325c0593a319e" providerId="LiveId" clId="{38FCA154-DB2C-48C9-A48C-2DE9F6619FE4}" dt="2022-03-13T06:43:07.483" v="108" actId="1076"/>
            <ac:picMkLst>
              <pc:docMk/>
              <pc:sldMasterMk cId="791954662" sldId="2147483648"/>
              <pc:sldLayoutMk cId="2731625911" sldId="2147483679"/>
              <ac:picMk id="9" creationId="{8D3C996A-1855-4D8B-B2D4-3DBBAB9D6B51}"/>
            </ac:picMkLst>
          </pc:picChg>
          <pc:picChg chg="del">
            <ac:chgData name="Naimish Vadodariya" userId="d2e325c0593a319e" providerId="LiveId" clId="{38FCA154-DB2C-48C9-A48C-2DE9F6619FE4}" dt="2022-03-13T06:14:54.497" v="91" actId="478"/>
            <ac:picMkLst>
              <pc:docMk/>
              <pc:sldMasterMk cId="791954662" sldId="2147483648"/>
              <pc:sldLayoutMk cId="2731625911" sldId="2147483679"/>
              <ac:picMk id="35" creationId="{00000000-0000-0000-0000-000000000000}"/>
            </ac:picMkLst>
          </pc:picChg>
        </pc:sldLayoutChg>
        <pc:sldLayoutChg chg="modSp mod">
          <pc:chgData name="Naimish Vadodariya" userId="d2e325c0593a319e" providerId="LiveId" clId="{38FCA154-DB2C-48C9-A48C-2DE9F6619FE4}" dt="2022-03-13T06:14:12.797" v="59" actId="20577"/>
          <pc:sldLayoutMkLst>
            <pc:docMk/>
            <pc:sldMasterMk cId="791954662" sldId="2147483648"/>
            <pc:sldLayoutMk cId="4202761244" sldId="2147483687"/>
          </pc:sldLayoutMkLst>
          <pc:spChg chg="mod">
            <ac:chgData name="Naimish Vadodariya" userId="d2e325c0593a319e" providerId="LiveId" clId="{38FCA154-DB2C-48C9-A48C-2DE9F6619FE4}" dt="2022-03-13T06:14:03.033" v="51" actId="20577"/>
            <ac:spMkLst>
              <pc:docMk/>
              <pc:sldMasterMk cId="791954662" sldId="2147483648"/>
              <pc:sldLayoutMk cId="4202761244" sldId="2147483687"/>
              <ac:spMk id="19" creationId="{CA463A36-7025-4394-9467-8A3EC3425B00}"/>
            </ac:spMkLst>
          </pc:spChg>
          <pc:spChg chg="mod">
            <ac:chgData name="Naimish Vadodariya" userId="d2e325c0593a319e" providerId="LiveId" clId="{38FCA154-DB2C-48C9-A48C-2DE9F6619FE4}" dt="2022-03-13T06:14:12.797" v="59" actId="20577"/>
            <ac:spMkLst>
              <pc:docMk/>
              <pc:sldMasterMk cId="791954662" sldId="2147483648"/>
              <pc:sldLayoutMk cId="4202761244" sldId="2147483687"/>
              <ac:spMk id="22" creationId="{BF2BE79E-EA17-4AB9-8CB5-714A52A6B2F5}"/>
            </ac:spMkLst>
          </pc:spChg>
        </pc:sldLayoutChg>
        <pc:sldLayoutChg chg="modSp mod">
          <pc:chgData name="Naimish Vadodariya" userId="d2e325c0593a319e" providerId="LiveId" clId="{38FCA154-DB2C-48C9-A48C-2DE9F6619FE4}" dt="2022-03-13T06:14:33.876" v="90" actId="20577"/>
          <pc:sldLayoutMkLst>
            <pc:docMk/>
            <pc:sldMasterMk cId="791954662" sldId="2147483648"/>
            <pc:sldLayoutMk cId="346862853" sldId="2147483688"/>
          </pc:sldLayoutMkLst>
          <pc:spChg chg="mod">
            <ac:chgData name="Naimish Vadodariya" userId="d2e325c0593a319e" providerId="LiveId" clId="{38FCA154-DB2C-48C9-A48C-2DE9F6619FE4}" dt="2022-03-13T06:14:24.487" v="82" actId="20577"/>
            <ac:spMkLst>
              <pc:docMk/>
              <pc:sldMasterMk cId="791954662" sldId="2147483648"/>
              <pc:sldLayoutMk cId="346862853" sldId="2147483688"/>
              <ac:spMk id="19" creationId="{CA463A36-7025-4394-9467-8A3EC3425B00}"/>
            </ac:spMkLst>
          </pc:spChg>
          <pc:spChg chg="mod">
            <ac:chgData name="Naimish Vadodariya" userId="d2e325c0593a319e" providerId="LiveId" clId="{38FCA154-DB2C-48C9-A48C-2DE9F6619FE4}" dt="2022-03-13T06:14:33.876" v="90" actId="20577"/>
            <ac:spMkLst>
              <pc:docMk/>
              <pc:sldMasterMk cId="791954662" sldId="2147483648"/>
              <pc:sldLayoutMk cId="346862853" sldId="2147483688"/>
              <ac:spMk id="22" creationId="{BF2BE79E-EA17-4AB9-8CB5-714A52A6B2F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9BE6AF3-7C05-4B7C-831E-038095D82C0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42" y="1374127"/>
            <a:ext cx="5794682" cy="33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65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#2301CS361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Entity-Relationship Model and Relational Database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31487" y="967233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/>
              <a:t> University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65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#2301CS361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Entity-Relationship Model and Relational Database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233317" y="5883794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65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#2301CS361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Entity-Relationship Model and Relational Database Design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11909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#21CS05101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Entity-Relationship Model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27302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24.jpeg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379964" cy="3634274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dirty="0"/>
              <a:t> </a:t>
            </a:r>
            <a:br>
              <a:rPr lang="en-US" dirty="0"/>
            </a:br>
            <a:r>
              <a:rPr lang="en-GB" dirty="0"/>
              <a:t>Entity-Relationship Model and Relational Database Design</a:t>
            </a:r>
            <a:endParaRPr lang="en-US" b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Firoz A. Sherasiya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#2301CS361</a:t>
            </a:r>
          </a:p>
        </p:txBody>
      </p:sp>
      <p:pic>
        <p:nvPicPr>
          <p:cNvPr id="3" name="Picture Placeholder 1">
            <a:extLst>
              <a:ext uri="{FF2B5EF4-FFF2-40B4-BE49-F238E27FC236}">
                <a16:creationId xmlns:a16="http://schemas.microsoft.com/office/drawing/2014/main" id="{D5EB31E9-25B3-FADC-8661-E7BB10469A2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638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Simple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Composite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Name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(first name, middle name, last name)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Address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(street, road, city)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3859492"/>
          <a:ext cx="10800000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sp>
        <p:nvSpPr>
          <p:cNvPr id="34" name="Oval 33"/>
          <p:cNvSpPr/>
          <p:nvPr/>
        </p:nvSpPr>
        <p:spPr>
          <a:xfrm>
            <a:off x="8083802" y="3949212"/>
            <a:ext cx="1645920" cy="42291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35" name="Straight Connector 34"/>
          <p:cNvCxnSpPr>
            <a:stCxn id="38" idx="0"/>
            <a:endCxn id="34" idx="5"/>
          </p:cNvCxnSpPr>
          <p:nvPr/>
        </p:nvCxnSpPr>
        <p:spPr>
          <a:xfrm flipH="1" flipV="1">
            <a:off x="9488683" y="4310188"/>
            <a:ext cx="700242" cy="2634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Oval 35"/>
          <p:cNvSpPr/>
          <p:nvPr/>
        </p:nvSpPr>
        <p:spPr>
          <a:xfrm>
            <a:off x="6914508" y="4528625"/>
            <a:ext cx="173736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37" name="Straight Connector 36"/>
          <p:cNvCxnSpPr>
            <a:stCxn id="40" idx="0"/>
            <a:endCxn id="34" idx="4"/>
          </p:cNvCxnSpPr>
          <p:nvPr/>
        </p:nvCxnSpPr>
        <p:spPr>
          <a:xfrm flipH="1" flipV="1">
            <a:off x="8906762" y="4372122"/>
            <a:ext cx="9646" cy="9273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Oval 37"/>
          <p:cNvSpPr/>
          <p:nvPr/>
        </p:nvSpPr>
        <p:spPr>
          <a:xfrm>
            <a:off x="9365965" y="4573601"/>
            <a:ext cx="1645920" cy="44241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39" name="Straight Connector 38"/>
          <p:cNvCxnSpPr>
            <a:stCxn id="36" idx="0"/>
            <a:endCxn id="34" idx="3"/>
          </p:cNvCxnSpPr>
          <p:nvPr/>
        </p:nvCxnSpPr>
        <p:spPr>
          <a:xfrm flipV="1">
            <a:off x="7783188" y="4310188"/>
            <a:ext cx="541653" cy="2184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Oval 39"/>
          <p:cNvSpPr/>
          <p:nvPr/>
        </p:nvSpPr>
        <p:spPr>
          <a:xfrm>
            <a:off x="7908408" y="5299515"/>
            <a:ext cx="20160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</p:spTree>
    <p:extLst>
      <p:ext uri="{BB962C8B-B14F-4D97-AF65-F5344CB8AC3E}">
        <p14:creationId xmlns:p14="http://schemas.microsoft.com/office/powerpoint/2010/main" val="10592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8" grpId="0" animBg="1"/>
      <p:bldP spid="4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For example, in case of a joint account multiple (more than one) customers have common (one) accounts.</a:t>
            </a:r>
          </a:p>
          <a:p>
            <a:r>
              <a:rPr lang="en-GB" dirty="0"/>
              <a:t>If an account </a:t>
            </a:r>
            <a:r>
              <a:rPr lang="en-GB" b="1" dirty="0">
                <a:solidFill>
                  <a:schemeClr val="accent6"/>
                </a:solidFill>
              </a:rPr>
              <a:t>’A01’ is operated jointly by two customers </a:t>
            </a:r>
            <a:r>
              <a:rPr lang="en-GB" dirty="0"/>
              <a:t>says </a:t>
            </a:r>
            <a:r>
              <a:rPr lang="en-GB" b="1" dirty="0">
                <a:solidFill>
                  <a:schemeClr val="accent6"/>
                </a:solidFill>
              </a:rPr>
              <a:t>’C01’ and ’C02’</a:t>
            </a:r>
            <a:r>
              <a:rPr lang="en-GB" dirty="0"/>
              <a:t> then </a:t>
            </a:r>
            <a:r>
              <a:rPr lang="en-GB" b="1" dirty="0">
                <a:solidFill>
                  <a:schemeClr val="accent6"/>
                </a:solidFill>
              </a:rPr>
              <a:t>data</a:t>
            </a:r>
            <a:r>
              <a:rPr lang="en-GB" dirty="0"/>
              <a:t> values for attributes </a:t>
            </a:r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dirty="0"/>
              <a:t>will be </a:t>
            </a:r>
            <a:r>
              <a:rPr lang="en-GB" b="1" dirty="0">
                <a:solidFill>
                  <a:schemeClr val="accent6"/>
                </a:solidFill>
              </a:rPr>
              <a:t>duplicated in two different tuples</a:t>
            </a:r>
            <a:r>
              <a:rPr lang="en-GB" dirty="0"/>
              <a:t> of customers ’C01’ and ’C02’.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244524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       [CID&amp;ANO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Primary Key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</a:t>
            </a:r>
            <a:r>
              <a:rPr lang="en-GB" dirty="0"/>
              <a:t>in 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partial FD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Remove partial dependent attributes </a:t>
            </a:r>
            <a:r>
              <a:rPr lang="en-GB" dirty="0"/>
              <a:t>from the relation that violets 2NF.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Place them in separate relation </a:t>
            </a:r>
            <a:r>
              <a:rPr lang="en-GB" dirty="0"/>
              <a:t>along with the </a:t>
            </a:r>
            <a:r>
              <a:rPr lang="en-GB" b="1" dirty="0">
                <a:solidFill>
                  <a:schemeClr val="accent6"/>
                </a:solidFill>
              </a:rPr>
              <a:t>prime attribute on which they are fully dependent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of new relation </a:t>
            </a:r>
            <a:r>
              <a:rPr lang="en-GB" dirty="0"/>
              <a:t>will be the </a:t>
            </a:r>
            <a:r>
              <a:rPr lang="en-GB" b="1" dirty="0">
                <a:solidFill>
                  <a:schemeClr val="accent6"/>
                </a:solidFill>
              </a:rPr>
              <a:t>attribute on which it is fully dependent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Keep other attributes same </a:t>
            </a:r>
            <a:r>
              <a:rPr lang="en-GB" dirty="0"/>
              <a:t>as in that table with the </a:t>
            </a:r>
            <a:r>
              <a:rPr lang="en-GB" b="1" dirty="0">
                <a:solidFill>
                  <a:schemeClr val="accent6"/>
                </a:solidFill>
              </a:rPr>
              <a:t>same primary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55358" y="1343826"/>
          <a:ext cx="33283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02351" y="1341946"/>
          <a:ext cx="275526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01172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>
            <a:off x="5198061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3NF (Third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607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3NF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The second condition is that there should be </a:t>
            </a:r>
            <a:r>
              <a:rPr lang="en-US" b="1" dirty="0"/>
              <a:t>no transitive dependency for non-prime attributes</a:t>
            </a:r>
            <a:endParaRPr lang="en-GB" dirty="0"/>
          </a:p>
          <a:p>
            <a:r>
              <a:rPr lang="en-US" dirty="0"/>
              <a:t>The third Normal Form ensures the reduction of data duplication. It is also used to achieve data integrity.</a:t>
            </a:r>
          </a:p>
          <a:p>
            <a:r>
              <a:rPr lang="en-US" sz="2000" dirty="0"/>
              <a:t>A table design is said to be in 3NF if both the following conditions hold:</a:t>
            </a:r>
          </a:p>
          <a:p>
            <a:pPr lvl="1"/>
            <a:r>
              <a:rPr lang="en-US" sz="1600" dirty="0"/>
              <a:t>Table must be in 2NF</a:t>
            </a:r>
          </a:p>
          <a:p>
            <a:pPr lvl="1"/>
            <a:r>
              <a:rPr lang="en-US" sz="1600" dirty="0"/>
              <a:t>Transitive functional dependency of non-prime attribute on any super key should be removed.</a:t>
            </a:r>
          </a:p>
          <a:p>
            <a:r>
              <a:rPr lang="en-US" sz="2000" dirty="0"/>
              <a:t>An attribute that is not part of any candidate key is known as non-prime attribute.</a:t>
            </a:r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200000" cy="48613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dirty="0">
                <a:solidFill>
                  <a:schemeClr val="accent6"/>
                </a:solidFill>
              </a:rPr>
              <a:t>2NF</a:t>
            </a:r>
            <a:r>
              <a:rPr lang="en-GB" sz="2800" dirty="0"/>
              <a:t> and there is </a:t>
            </a:r>
            <a:r>
              <a:rPr lang="en-GB" sz="2800" dirty="0">
                <a:solidFill>
                  <a:schemeClr val="accent6"/>
                </a:solidFill>
              </a:rPr>
              <a:t>no transitive dependency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6380" y="-2520585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1898726"/>
            <a:ext cx="8100000" cy="47486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(Transitive dependency???) </a:t>
            </a:r>
            <a:r>
              <a:rPr lang="en-GB" sz="2800" dirty="0">
                <a:solidFill>
                  <a:schemeClr val="accent6"/>
                </a:solidFill>
              </a:rPr>
              <a:t>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B &amp; B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 </a:t>
            </a:r>
            <a:r>
              <a:rPr lang="en-GB" sz="2800" dirty="0"/>
              <a:t>then</a:t>
            </a:r>
            <a:r>
              <a:rPr lang="en-GB" sz="2800" dirty="0">
                <a:solidFill>
                  <a:schemeClr val="accent6"/>
                </a:solidFill>
              </a:rPr>
              <a:t> A 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GB" sz="2800" dirty="0">
                <a:solidFill>
                  <a:schemeClr val="accent6"/>
                </a:solidFill>
              </a:rPr>
              <a:t> C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4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BranchName</a:t>
            </a:r>
            <a:endParaRPr lang="en-GB" dirty="0"/>
          </a:p>
          <a:p>
            <a:r>
              <a:rPr lang="en-GB" b="1" dirty="0"/>
              <a:t>FD2</a:t>
            </a:r>
            <a:r>
              <a:rPr lang="en-GB" dirty="0"/>
              <a:t>: </a:t>
            </a:r>
            <a:r>
              <a:rPr lang="en-GB" dirty="0" err="1"/>
              <a:t>BranchName</a:t>
            </a:r>
            <a:r>
              <a:rPr lang="en-GB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</a:t>
            </a:r>
            <a:r>
              <a:rPr lang="en-GB" dirty="0" err="1"/>
              <a:t>BranchAddress</a:t>
            </a:r>
            <a:endParaRPr lang="en-GB" dirty="0"/>
          </a:p>
          <a:p>
            <a:r>
              <a:rPr lang="en-GB" dirty="0"/>
              <a:t>So, ANO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 err="1"/>
              <a:t>BranchAddress</a:t>
            </a:r>
            <a:r>
              <a:rPr lang="en-GB" dirty="0"/>
              <a:t> (Using </a:t>
            </a:r>
            <a:r>
              <a:rPr lang="en-GB" dirty="0">
                <a:solidFill>
                  <a:schemeClr val="tx2"/>
                </a:solidFill>
              </a:rPr>
              <a:t>Transitivity rule</a:t>
            </a:r>
            <a:r>
              <a:rPr lang="en-GB" dirty="0"/>
              <a:t>)</a:t>
            </a:r>
          </a:p>
          <a:p>
            <a:r>
              <a:rPr lang="en-GB" b="1" dirty="0" err="1">
                <a:solidFill>
                  <a:schemeClr val="accent6"/>
                </a:solidFill>
              </a:rPr>
              <a:t>BranchAddress</a:t>
            </a:r>
            <a:r>
              <a:rPr lang="en-GB" b="1" dirty="0">
                <a:solidFill>
                  <a:schemeClr val="accent6"/>
                </a:solidFill>
              </a:rPr>
              <a:t> is transitive depend on primary key (ANO)</a:t>
            </a:r>
            <a:r>
              <a:rPr lang="en-GB" dirty="0"/>
              <a:t>. So customer relation is not in 3NF.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9563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4" grpId="0"/>
      <p:bldP spid="2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Problem: </a:t>
            </a:r>
            <a:r>
              <a:rPr lang="en-GB" dirty="0"/>
              <a:t>In this relation, for each account of the same branch which </a:t>
            </a:r>
            <a:r>
              <a:rPr lang="en-GB" b="1" dirty="0">
                <a:solidFill>
                  <a:schemeClr val="accent6"/>
                </a:solidFill>
              </a:rPr>
              <a:t>occupies more space</a:t>
            </a:r>
            <a:r>
              <a:rPr lang="en-GB" dirty="0"/>
              <a:t>.</a:t>
            </a:r>
            <a:r>
              <a:rPr lang="en-GB" b="1" dirty="0">
                <a:solidFill>
                  <a:schemeClr val="accent6"/>
                </a:solidFill>
              </a:rPr>
              <a:t> branch address will be stored repeatedly</a:t>
            </a:r>
            <a:r>
              <a:rPr lang="en-GB" dirty="0"/>
              <a:t> 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587301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1420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8540" y="1933873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7807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942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51454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969807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44916" y="2752308"/>
            <a:ext cx="433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853690" y="1933873"/>
            <a:ext cx="201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BranchAddress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0861690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969807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62305" y="1569573"/>
            <a:ext cx="19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861690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0386" y="2769230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5972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34540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Solution: </a:t>
            </a:r>
            <a:r>
              <a:rPr lang="en-GB" b="1" dirty="0">
                <a:solidFill>
                  <a:schemeClr val="accent6"/>
                </a:solidFill>
              </a:rPr>
              <a:t>Decompose relation in </a:t>
            </a:r>
            <a:r>
              <a:rPr lang="en-GB" dirty="0"/>
              <a:t>such a way that </a:t>
            </a:r>
            <a:r>
              <a:rPr lang="en-GB" b="1" dirty="0">
                <a:solidFill>
                  <a:schemeClr val="accent6"/>
                </a:solidFill>
              </a:rPr>
              <a:t>resultant relations do not have any transitive FD.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Remove transitive dependent attributes </a:t>
            </a:r>
            <a:r>
              <a:rPr lang="en-GB" dirty="0"/>
              <a:t>from the relation that violets 3NF.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Place them in a new relation along </a:t>
            </a:r>
            <a:r>
              <a:rPr lang="en-GB" dirty="0"/>
              <a:t>with the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of the new relation</a:t>
            </a:r>
            <a:r>
              <a:rPr lang="en-GB" dirty="0"/>
              <a:t> will be </a:t>
            </a:r>
            <a:r>
              <a:rPr lang="en-GB" b="1" dirty="0">
                <a:solidFill>
                  <a:schemeClr val="accent6"/>
                </a:solidFill>
              </a:rPr>
              <a:t>non-prime attributes due to which transitive dependency occurred</a:t>
            </a:r>
            <a:r>
              <a:rPr lang="en-GB" dirty="0"/>
              <a:t>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Keep other attributes same as in the table </a:t>
            </a:r>
            <a:r>
              <a:rPr lang="en-GB" dirty="0"/>
              <a:t>with </a:t>
            </a:r>
            <a:r>
              <a:rPr lang="en-GB" b="1" dirty="0">
                <a:solidFill>
                  <a:schemeClr val="accent6"/>
                </a:solidFill>
              </a:rPr>
              <a:t>same primary key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add prime attributes of other relation into it as a foreign key</a:t>
            </a:r>
            <a:r>
              <a:rPr lang="en-GB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465105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Kalawad</a:t>
                      </a:r>
                      <a:r>
                        <a:rPr lang="en-GB" baseline="0" dirty="0"/>
                        <a:t> Road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45148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5076588" y="2148878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855358" y="1343826"/>
          <a:ext cx="30375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Kalawad</a:t>
                      </a:r>
                      <a:r>
                        <a:rPr lang="en-GB" dirty="0"/>
                        <a:t>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854179" y="97699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013595" y="1341946"/>
          <a:ext cx="3018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012416" y="975117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2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u="sng" dirty="0"/>
              <a:t>Example: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Let’s say a company wants to store the city of each employee, they create a table named </a:t>
            </a:r>
            <a:r>
              <a:rPr lang="en-US" sz="2000" dirty="0" err="1"/>
              <a:t>Employee_Details</a:t>
            </a:r>
            <a:r>
              <a:rPr lang="en-US" sz="2000" dirty="0"/>
              <a:t> that looks like this: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96285" y="2294236"/>
          <a:ext cx="4401662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Emp_Name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John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Agra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Ajeet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Lilly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Pauri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1201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Steve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Gwalior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95107" y="1927407"/>
          <a:ext cx="182685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Employee_Details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13789" y="2283239"/>
            <a:ext cx="7047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Super keys: </a:t>
            </a:r>
            <a:r>
              <a:rPr lang="en-US" b="1" dirty="0"/>
              <a:t>{</a:t>
            </a:r>
            <a:r>
              <a:rPr lang="en-US" b="1" dirty="0" err="1"/>
              <a:t>Emp_Id</a:t>
            </a:r>
            <a:r>
              <a:rPr lang="en-US" b="1" dirty="0"/>
              <a:t>}, {</a:t>
            </a:r>
            <a:r>
              <a:rPr lang="en-US" b="1" dirty="0" err="1"/>
              <a:t>Emp_Id</a:t>
            </a:r>
            <a:r>
              <a:rPr lang="en-US" b="1" dirty="0"/>
              <a:t>, </a:t>
            </a:r>
            <a:r>
              <a:rPr lang="en-US" b="1" dirty="0" err="1"/>
              <a:t>Emp_Name</a:t>
            </a:r>
            <a:r>
              <a:rPr lang="en-US" b="1" dirty="0"/>
              <a:t>}, {</a:t>
            </a:r>
            <a:r>
              <a:rPr lang="en-US" b="1" dirty="0" err="1"/>
              <a:t>Emp_Id</a:t>
            </a:r>
            <a:r>
              <a:rPr lang="en-US" b="1" dirty="0"/>
              <a:t>, </a:t>
            </a:r>
            <a:r>
              <a:rPr lang="en-US" b="1" dirty="0" err="1"/>
              <a:t>Emp_Name</a:t>
            </a:r>
            <a:r>
              <a:rPr lang="en-US" b="1" dirty="0"/>
              <a:t>, City}…so on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Candidate Keys: </a:t>
            </a:r>
            <a:r>
              <a:rPr lang="en-US" b="1" dirty="0"/>
              <a:t>{</a:t>
            </a:r>
            <a:r>
              <a:rPr lang="en-US" b="1" dirty="0" err="1"/>
              <a:t>Emp_Id</a:t>
            </a:r>
            <a:r>
              <a:rPr lang="en-US" b="1" dirty="0"/>
              <a:t>}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Non-prime attributes: </a:t>
            </a:r>
            <a:r>
              <a:rPr lang="en-US" dirty="0">
                <a:solidFill>
                  <a:schemeClr val="accent6"/>
                </a:solidFill>
              </a:rPr>
              <a:t>All attributes except </a:t>
            </a:r>
            <a:r>
              <a:rPr lang="en-US" b="1" dirty="0" err="1"/>
              <a:t>Emp_Id</a:t>
            </a:r>
            <a:r>
              <a:rPr lang="en-US" dirty="0">
                <a:solidFill>
                  <a:schemeClr val="accent6"/>
                </a:solidFill>
              </a:rPr>
              <a:t> are non-prime as they are not part of any candidate keys.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FD1 = 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}, FD2 =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  {City}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So, </a:t>
            </a:r>
            <a:r>
              <a:rPr lang="en-GB" dirty="0"/>
              <a:t>Transitive dependency </a:t>
            </a:r>
            <a:r>
              <a:rPr lang="en-US" dirty="0"/>
              <a:t>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{City}, above relation </a:t>
            </a:r>
            <a:r>
              <a:rPr lang="en-US" dirty="0" err="1">
                <a:sym typeface="Wingdings" panose="05000000000000000000" pitchFamily="2" charset="2"/>
              </a:rPr>
              <a:t>Employee_Details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not in 3NF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Here, City dependent on </a:t>
            </a:r>
            <a:r>
              <a:rPr lang="en-US" dirty="0" err="1"/>
              <a:t>CityID</a:t>
            </a:r>
            <a:r>
              <a:rPr lang="en-US" dirty="0"/>
              <a:t>.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Further </a:t>
            </a:r>
            <a:r>
              <a:rPr lang="en-US" dirty="0" err="1"/>
              <a:t>CityID</a:t>
            </a:r>
            <a:r>
              <a:rPr lang="en-US" dirty="0"/>
              <a:t> is dependent on </a:t>
            </a:r>
            <a:r>
              <a:rPr lang="en-US" dirty="0" err="1"/>
              <a:t>Emp_Id</a:t>
            </a:r>
            <a:r>
              <a:rPr lang="en-US" dirty="0"/>
              <a:t> that makes non-prime attributes (City) transitively dependent on super key (</a:t>
            </a:r>
            <a:r>
              <a:rPr lang="en-US" dirty="0" err="1"/>
              <a:t>Emp_Id</a:t>
            </a:r>
            <a:r>
              <a:rPr lang="en-US" dirty="0"/>
              <a:t>). 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This violates the rule of 3NF.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Solution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96285" y="1708614"/>
          <a:ext cx="3202412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Emp_Id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Emp_Name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John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Ajeet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Lilly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1201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Steve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95107" y="1341785"/>
          <a:ext cx="182685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Employee_Details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07669" y="1727450"/>
          <a:ext cx="2278037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Agra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Chennai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Pauri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</a:rPr>
                        <a:t>105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Gwalior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06491" y="1350346"/>
          <a:ext cx="6778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26915" y="4403177"/>
            <a:ext cx="8019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/>
              <a:t>FD1 = {</a:t>
            </a:r>
            <a:r>
              <a:rPr lang="en-US" dirty="0" err="1"/>
              <a:t>Emp_Id</a:t>
            </a:r>
            <a:r>
              <a:rPr lang="en-US" dirty="0"/>
              <a:t>}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Now in above two relation there is no transitive dependency.</a:t>
            </a:r>
          </a:p>
          <a:p>
            <a:pPr marL="285750" indent="-285750"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We can find 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 based on </a:t>
            </a:r>
            <a:r>
              <a:rPr lang="en-US" dirty="0" err="1">
                <a:sym typeface="Wingdings" panose="05000000000000000000" pitchFamily="2" charset="2"/>
              </a:rPr>
              <a:t>Emp_Id</a:t>
            </a:r>
            <a:r>
              <a:rPr lang="en-US" dirty="0">
                <a:sym typeface="Wingdings" panose="05000000000000000000" pitchFamily="2" charset="2"/>
              </a:rPr>
              <a:t>, and in City table </a:t>
            </a:r>
            <a:r>
              <a:rPr lang="en-US" dirty="0" err="1">
                <a:sym typeface="Wingdings" panose="05000000000000000000" pitchFamily="2" charset="2"/>
              </a:rPr>
              <a:t>CityName</a:t>
            </a:r>
            <a:r>
              <a:rPr lang="en-US" dirty="0">
                <a:sym typeface="Wingdings" panose="05000000000000000000" pitchFamily="2" charset="2"/>
              </a:rPr>
              <a:t> depends on </a:t>
            </a:r>
            <a:r>
              <a:rPr lang="en-US" dirty="0" err="1">
                <a:sym typeface="Wingdings" panose="05000000000000000000" pitchFamily="2" charset="2"/>
              </a:rPr>
              <a:t>CityID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40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BCNF (Boyce-</a:t>
            </a:r>
            <a:r>
              <a:rPr lang="en-US" dirty="0" err="1">
                <a:solidFill>
                  <a:schemeClr val="tx2"/>
                </a:solidFill>
              </a:rPr>
              <a:t>Codd</a:t>
            </a:r>
            <a:r>
              <a:rPr lang="en-US" dirty="0">
                <a:solidFill>
                  <a:schemeClr val="tx2"/>
                </a:solidFill>
              </a:rPr>
              <a:t>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9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Single-valued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Multi-valued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single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multiple (more than one)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PhoneNo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(person may have multiple phone </a:t>
                      </a: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EmailID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(person may have multiple emails)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3859492"/>
          <a:ext cx="10800000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608156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86071" y="4547162"/>
            <a:ext cx="1758029" cy="544899"/>
            <a:chOff x="5938171" y="3429000"/>
            <a:chExt cx="1758029" cy="544899"/>
          </a:xfrm>
        </p:grpSpPr>
        <p:sp>
          <p:nvSpPr>
            <p:cNvPr id="17" name="Oval 16"/>
            <p:cNvSpPr/>
            <p:nvPr/>
          </p:nvSpPr>
          <p:spPr>
            <a:xfrm>
              <a:off x="6039945" y="3489994"/>
              <a:ext cx="1554480" cy="42291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Phone No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938171" y="3429000"/>
              <a:ext cx="1758029" cy="54489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67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BCNF [3.5 NF] (</a:t>
            </a:r>
            <a:r>
              <a:rPr lang="en-US" dirty="0"/>
              <a:t>Advancement of 3NF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For every functional dependency 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Y, X should be the primary key of the table.		</a:t>
            </a:r>
            <a:r>
              <a:rPr lang="en-GB" b="1" dirty="0"/>
              <a:t>OR</a:t>
            </a:r>
          </a:p>
          <a:p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Every prime attribute is non-transitively dependent on the primary key			</a:t>
            </a:r>
            <a:r>
              <a:rPr lang="en-GB" b="1" dirty="0"/>
              <a:t>OR</a:t>
            </a:r>
          </a:p>
          <a:p>
            <a:pPr marL="255588" indent="-342900"/>
            <a:r>
              <a:rPr lang="en-GB" dirty="0"/>
              <a:t>A relation R is in Boyce-</a:t>
            </a:r>
            <a:r>
              <a:rPr lang="en-GB" dirty="0" err="1"/>
              <a:t>Codd</a:t>
            </a:r>
            <a:r>
              <a:rPr lang="en-GB" dirty="0"/>
              <a:t> normal form (BCNF) </a:t>
            </a:r>
          </a:p>
          <a:p>
            <a:pPr lvl="1"/>
            <a:r>
              <a:rPr lang="en-GB" dirty="0"/>
              <a:t>If and only if it is in 3NF and </a:t>
            </a:r>
          </a:p>
          <a:p>
            <a:pPr lvl="1"/>
            <a:r>
              <a:rPr lang="en-GB" dirty="0"/>
              <a:t>N</a:t>
            </a:r>
            <a:r>
              <a:rPr lang="en-GB" sz="2000" dirty="0"/>
              <a:t>o any prime attribute is transitively dependent on the primary key</a:t>
            </a:r>
          </a:p>
          <a:p>
            <a:pPr marL="255588" indent="-342900"/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6120000" cy="468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400" dirty="0"/>
              <a:t>BCNF is </a:t>
            </a:r>
            <a:r>
              <a:rPr lang="en-GB" sz="2400" b="1" dirty="0">
                <a:solidFill>
                  <a:schemeClr val="accent6"/>
                </a:solidFill>
              </a:rPr>
              <a:t>based on the concept of a determinant</a:t>
            </a:r>
            <a:r>
              <a:rPr lang="en-GB" sz="2400" dirty="0"/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464394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3405" y="1921927"/>
            <a:ext cx="9441980" cy="46561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800" dirty="0"/>
              <a:t>It is in </a:t>
            </a:r>
            <a:r>
              <a:rPr lang="en-GB" sz="2800" b="1" dirty="0">
                <a:solidFill>
                  <a:schemeClr val="accent6"/>
                </a:solidFill>
              </a:rPr>
              <a:t>3NF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chemeClr val="accent6"/>
                </a:solidFill>
              </a:rPr>
              <a:t>every determinant should be from primary key</a:t>
            </a:r>
            <a:r>
              <a:rPr lang="en-GB" sz="28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4944" y="1326315"/>
            <a:ext cx="4104000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6"/>
                </a:solidFill>
              </a:rPr>
              <a:t>AccountNO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{Balance, Branch}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5898" y="799723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Determinant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9305" y="816049"/>
            <a:ext cx="1476000" cy="442674"/>
          </a:xfrm>
          <a:prstGeom prst="wedgeRoundRectCallout">
            <a:avLst>
              <a:gd name="adj1" fmla="val -20833"/>
              <a:gd name="adj2" fmla="val 1031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Dependent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230" y="816049"/>
            <a:ext cx="1476000" cy="442674"/>
          </a:xfrm>
          <a:prstGeom prst="wedgeRoundRectCallout">
            <a:avLst>
              <a:gd name="adj1" fmla="val 20995"/>
              <a:gd name="adj2" fmla="val 4990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Primary Key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flipV="1">
            <a:off x="7427256" y="1259983"/>
            <a:ext cx="651970" cy="461611"/>
          </a:xfrm>
          <a:prstGeom prst="bentArrow">
            <a:avLst>
              <a:gd name="adj1" fmla="val 13664"/>
              <a:gd name="adj2" fmla="val 25000"/>
              <a:gd name="adj3" fmla="val 26541"/>
              <a:gd name="adj4" fmla="val 4143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[Example-2]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2925743" y="919747"/>
            <a:ext cx="0" cy="424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6325" y="1688938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RNO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3445" y="1688938"/>
            <a:ext cx="1152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Subject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712" y="1688938"/>
            <a:ext cx="108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Faculty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2712" y="2149738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79445" y="2141613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56888" y="2507373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2432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10572" y="1324638"/>
            <a:ext cx="208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2712" y="1312594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5245" y="2524295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6900" y="864157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379445" y="1312594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266765" y="1184299"/>
            <a:ext cx="5794056" cy="144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FD1</a:t>
            </a:r>
            <a:r>
              <a:rPr lang="en-GB" sz="2400" dirty="0"/>
              <a:t>: RNO, Subject</a:t>
            </a:r>
            <a:r>
              <a:rPr lang="en-US" sz="2400" dirty="0">
                <a:latin typeface="Calibri" panose="020F0502020204030204" pitchFamily="34" charset="0"/>
              </a:rPr>
              <a:t> → </a:t>
            </a:r>
            <a:r>
              <a:rPr lang="en-GB" sz="2400" dirty="0"/>
              <a:t>Faculty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FD2</a:t>
            </a:r>
            <a:r>
              <a:rPr lang="en-GB" sz="2400" dirty="0"/>
              <a:t>: Faculty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So {RNO, Subject} </a:t>
            </a:r>
            <a:r>
              <a:rPr lang="en-US" sz="2400" dirty="0">
                <a:latin typeface="Calibri" panose="020F0502020204030204" pitchFamily="34" charset="0"/>
              </a:rPr>
              <a:t>→ </a:t>
            </a:r>
            <a:r>
              <a:rPr lang="en-GB" sz="2400" dirty="0"/>
              <a:t>Subject</a:t>
            </a:r>
            <a:r>
              <a:rPr lang="en-GB" sz="2000" dirty="0"/>
              <a:t>  (Transitivity rule)</a:t>
            </a:r>
            <a:endParaRPr lang="en-GB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79348" y="5050856"/>
            <a:ext cx="9120158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Here, one faculty teaches only one subject, but a subject may be taught by more than one faculty.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dk1"/>
                </a:solidFill>
              </a:rPr>
              <a:t>A student can learn a subject from only one faculty also.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046325" y="2992882"/>
            <a:ext cx="9014496" cy="863144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 FD2, </a:t>
            </a:r>
            <a:r>
              <a:rPr lang="en-IN" sz="2000" b="1" dirty="0">
                <a:solidFill>
                  <a:schemeClr val="accent6"/>
                </a:solidFill>
              </a:rPr>
              <a:t>determinant is Faculty which is not a primary key</a:t>
            </a:r>
            <a:r>
              <a:rPr lang="en-IN" sz="2000" dirty="0">
                <a:solidFill>
                  <a:schemeClr val="tx1"/>
                </a:solidFill>
              </a:rPr>
              <a:t>. So student table is not in BCNF.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51308" y="3979166"/>
            <a:ext cx="9014496" cy="1224000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just"/>
            <a:r>
              <a:rPr lang="en-GB" sz="2000" b="1" dirty="0"/>
              <a:t>Problem</a:t>
            </a:r>
            <a:r>
              <a:rPr lang="en-GB" sz="2000" dirty="0"/>
              <a:t>: In this relation </a:t>
            </a:r>
            <a:r>
              <a:rPr lang="en-GB" sz="2000" b="1" dirty="0">
                <a:solidFill>
                  <a:schemeClr val="accent6"/>
                </a:solidFill>
              </a:rPr>
              <a:t>one student can learn more than one subject with different faculty</a:t>
            </a:r>
            <a:r>
              <a:rPr lang="en-GB" sz="2000" dirty="0"/>
              <a:t> then</a:t>
            </a:r>
            <a:r>
              <a:rPr lang="en-GB" sz="2000" b="1" dirty="0">
                <a:solidFill>
                  <a:schemeClr val="accent6"/>
                </a:solidFill>
              </a:rPr>
              <a:t> records will be stored repeatedly for each student, subject and faculty combination </a:t>
            </a:r>
            <a:r>
              <a:rPr lang="en-GB" sz="2000" dirty="0"/>
              <a:t>which </a:t>
            </a:r>
            <a:r>
              <a:rPr lang="en-GB" sz="2000" b="1" dirty="0">
                <a:solidFill>
                  <a:schemeClr val="accent6"/>
                </a:solidFill>
              </a:rPr>
              <a:t>occupies more space</a:t>
            </a:r>
            <a:r>
              <a:rPr lang="en-GB" sz="2000" dirty="0"/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8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4" grpId="0"/>
      <p:bldP spid="27" grpId="0"/>
      <p:bldP spid="31" grpId="0" animBg="1"/>
      <p:bldP spid="33" grpId="0" animBg="1"/>
      <p:bldP spid="3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</a:t>
            </a:r>
            <a:r>
              <a:rPr lang="en-US" dirty="0" err="1"/>
              <a:t>Codd</a:t>
            </a:r>
            <a:r>
              <a:rPr lang="en-US" dirty="0"/>
              <a:t>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[Example-2]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251079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7126256" y="913313"/>
            <a:ext cx="5006255" cy="554069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dk1"/>
                </a:solidFill>
              </a:rPr>
              <a:t>Solution</a:t>
            </a:r>
            <a:r>
              <a:rPr lang="en-GB" sz="2400" dirty="0">
                <a:solidFill>
                  <a:schemeClr val="dk1"/>
                </a:solidFill>
              </a:rPr>
              <a:t>: Decompose relation in such a way that resultant relations do not have any transitive FD.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Remove transitive dependent prime attribute</a:t>
            </a:r>
            <a:r>
              <a:rPr lang="en-GB" sz="2000" dirty="0">
                <a:solidFill>
                  <a:schemeClr val="dk1"/>
                </a:solidFill>
              </a:rPr>
              <a:t> from relation that </a:t>
            </a:r>
            <a:r>
              <a:rPr lang="en-GB" sz="2000" dirty="0">
                <a:solidFill>
                  <a:schemeClr val="accent6"/>
                </a:solidFill>
              </a:rPr>
              <a:t>violets BCNF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Place them in separate new relation along </a:t>
            </a:r>
            <a:r>
              <a:rPr lang="en-GB" sz="2000" dirty="0">
                <a:solidFill>
                  <a:schemeClr val="dk1"/>
                </a:solidFill>
              </a:rPr>
              <a:t>with the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</a:rPr>
              <a:t>The </a:t>
            </a:r>
            <a:r>
              <a:rPr lang="en-GB" sz="2000" dirty="0">
                <a:solidFill>
                  <a:schemeClr val="accent6"/>
                </a:solidFill>
              </a:rPr>
              <a:t>primary key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>
                <a:solidFill>
                  <a:schemeClr val="accent6"/>
                </a:solidFill>
              </a:rPr>
              <a:t>of new relation </a:t>
            </a:r>
            <a:r>
              <a:rPr lang="en-GB" sz="2000" dirty="0">
                <a:solidFill>
                  <a:schemeClr val="dk1"/>
                </a:solidFill>
              </a:rPr>
              <a:t>will be this </a:t>
            </a:r>
            <a:r>
              <a:rPr lang="en-GB" sz="2000" dirty="0">
                <a:solidFill>
                  <a:schemeClr val="accent6"/>
                </a:solidFill>
              </a:rPr>
              <a:t>non-prime attribute due to which transitive dependency occurred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6"/>
                </a:solidFill>
              </a:rPr>
              <a:t>Keep other attributes same as in that table </a:t>
            </a:r>
            <a:r>
              <a:rPr lang="en-GB" sz="2000" dirty="0">
                <a:solidFill>
                  <a:schemeClr val="dk1"/>
                </a:solidFill>
              </a:rPr>
              <a:t>with</a:t>
            </a:r>
            <a:r>
              <a:rPr lang="en-GB" sz="2000" dirty="0">
                <a:solidFill>
                  <a:schemeClr val="accent6"/>
                </a:solidFill>
              </a:rPr>
              <a:t> same primary key </a:t>
            </a:r>
            <a:r>
              <a:rPr lang="en-GB" sz="2000" dirty="0">
                <a:solidFill>
                  <a:schemeClr val="dk1"/>
                </a:solidFill>
              </a:rPr>
              <a:t>and</a:t>
            </a:r>
            <a:r>
              <a:rPr lang="en-GB" sz="2000" dirty="0">
                <a:solidFill>
                  <a:schemeClr val="accent6"/>
                </a:solidFill>
              </a:rPr>
              <a:t> add a prime attribute of other relation into it as a foreign key</a:t>
            </a:r>
            <a:r>
              <a:rPr lang="en-GB" sz="2000" dirty="0">
                <a:solidFill>
                  <a:schemeClr val="dk1"/>
                </a:solidFill>
              </a:rPr>
              <a:t>.</a:t>
            </a:r>
            <a:endParaRPr lang="en-IN" sz="2000" dirty="0">
              <a:solidFill>
                <a:schemeClr val="dk1"/>
              </a:solidFill>
            </a:endParaRP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545562" y="1338183"/>
          <a:ext cx="182149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544383" y="97135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99186" y="1336374"/>
          <a:ext cx="1546860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  <a:endParaRPr lang="en-I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Jadeja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98007" y="96954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Student_2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ight Arrow 36"/>
          <p:cNvSpPr/>
          <p:nvPr/>
        </p:nvSpPr>
        <p:spPr>
          <a:xfrm>
            <a:off x="2858086" y="311070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6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Multivalued dependency and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4NF (Forth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27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Multivalued Dependency (MVD)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dependency 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GB" dirty="0"/>
              <a:t>Y, if </a:t>
            </a:r>
            <a:r>
              <a:rPr lang="en-GB" b="1" dirty="0">
                <a:solidFill>
                  <a:schemeClr val="accent6"/>
                </a:solidFill>
              </a:rPr>
              <a:t>for a single value of X, multiple values of Y exists</a:t>
            </a:r>
            <a:r>
              <a:rPr lang="en-GB" dirty="0"/>
              <a:t>, then the </a:t>
            </a:r>
            <a:r>
              <a:rPr lang="en-GB" b="1" dirty="0">
                <a:solidFill>
                  <a:schemeClr val="accent6"/>
                </a:solidFill>
              </a:rPr>
              <a:t>table may have multi-valued dependency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Multivalued dependency (MVD)  is denoted by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endParaRPr lang="en-GB" b="1" dirty="0">
              <a:solidFill>
                <a:schemeClr val="accent6"/>
              </a:solidFill>
            </a:endParaRPr>
          </a:p>
          <a:p>
            <a:r>
              <a:rPr lang="en-GB" dirty="0"/>
              <a:t>Multivalued dependency (MVD)  is represented as </a:t>
            </a:r>
            <a:r>
              <a:rPr lang="en-GB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</a:t>
            </a:r>
            <a:r>
              <a:rPr lang="en-GB" b="1" dirty="0">
                <a:solidFill>
                  <a:schemeClr val="accent6"/>
                </a:solidFill>
              </a:rPr>
              <a:t> Y</a:t>
            </a:r>
          </a:p>
          <a:p>
            <a:r>
              <a:rPr lang="en-GB" b="1" dirty="0">
                <a:solidFill>
                  <a:schemeClr val="accent6"/>
                </a:solidFill>
              </a:rPr>
              <a:t>Here in Above example RNO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→→Subject &amp; RNO→→Faculty </a:t>
            </a:r>
            <a:endParaRPr lang="en-GB" b="1" dirty="0">
              <a:solidFill>
                <a:schemeClr val="accent6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8538" y="209548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7359" y="172866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2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Dependency </a:t>
            </a:r>
            <a:r>
              <a:rPr lang="en-GB" dirty="0"/>
              <a:t>(MVD)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table can have both functional dependency as well as multi-valued dependency together.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Address (Single)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Subject (Multiple)</a:t>
            </a:r>
          </a:p>
          <a:p>
            <a:pPr lvl="1"/>
            <a:r>
              <a:rPr lang="en-GB" dirty="0"/>
              <a:t>RNO </a:t>
            </a:r>
            <a:r>
              <a:rPr lang="en-US" dirty="0">
                <a:latin typeface="Calibri" panose="020F0502020204030204" pitchFamily="34" charset="0"/>
              </a:rPr>
              <a:t>→→ </a:t>
            </a:r>
            <a:r>
              <a:rPr lang="en-GB" dirty="0"/>
              <a:t>Faculty (Multiple)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01244" y="2946830"/>
          <a:ext cx="426243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00065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954912" y="3773517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760987" y="2946830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759808" y="258000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679080" y="2942539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677901" y="25757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530856" y="2945761"/>
          <a:ext cx="245046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C. G.</a:t>
                      </a:r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Road, Rajkot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529677" y="257893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3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(Forth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4NF</a:t>
            </a:r>
          </a:p>
          <a:p>
            <a:r>
              <a:rPr lang="en-GB" dirty="0"/>
              <a:t>A relation R is in fourth normal form (4NF)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BCNF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Relation has no non trivial multivalued dependencies (</a:t>
            </a:r>
            <a:r>
              <a:rPr lang="en-US" dirty="0"/>
              <a:t>it must not contain more than one multivalued dependency</a:t>
            </a:r>
            <a:r>
              <a:rPr lang="en-GB" b="1" dirty="0">
                <a:solidFill>
                  <a:schemeClr val="accent6"/>
                </a:solidFill>
              </a:rPr>
              <a:t>)</a:t>
            </a: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lvl="1"/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Above student table </a:t>
            </a:r>
            <a:r>
              <a:rPr lang="en-GB" b="1" dirty="0">
                <a:solidFill>
                  <a:schemeClr val="accent6"/>
                </a:solidFill>
              </a:rPr>
              <a:t>has multivalued dependency</a:t>
            </a:r>
            <a:r>
              <a:rPr lang="en-GB" dirty="0"/>
              <a:t>. So student table is </a:t>
            </a:r>
            <a:r>
              <a:rPr lang="en-GB" b="1" dirty="0">
                <a:solidFill>
                  <a:schemeClr val="accent6"/>
                </a:solidFill>
              </a:rPr>
              <a:t>not in 4NF</a:t>
            </a:r>
            <a:r>
              <a:rPr lang="en-GB" dirty="0"/>
              <a:t>.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3009899"/>
          <a:ext cx="251079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646374" y="3836586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688939" y="3009899"/>
          <a:ext cx="16135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687760" y="264307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685862" y="3037140"/>
          <a:ext cx="15468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684683" y="2670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2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Join Dependency and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5NF (Fifth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9301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761187" y="2923456"/>
            <a:ext cx="7031420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400" dirty="0"/>
              <a:t>Student_Result relation is </a:t>
            </a:r>
            <a:r>
              <a:rPr lang="en-GB" sz="2400" b="1" dirty="0">
                <a:solidFill>
                  <a:schemeClr val="accent6"/>
                </a:solidFill>
              </a:rPr>
              <a:t>further decomposed </a:t>
            </a:r>
            <a:r>
              <a:rPr lang="en-GB" sz="2400" dirty="0"/>
              <a:t>into sub-relations. So the above relation is </a:t>
            </a:r>
            <a:r>
              <a:rPr lang="en-GB" sz="2400" b="1" dirty="0">
                <a:solidFill>
                  <a:schemeClr val="accent6"/>
                </a:solidFill>
              </a:rPr>
              <a:t>not in 5NF</a:t>
            </a:r>
            <a:r>
              <a:rPr lang="en-GB" sz="2400" dirty="0"/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5NF</a:t>
            </a:r>
          </a:p>
          <a:p>
            <a:r>
              <a:rPr lang="en-GB" dirty="0"/>
              <a:t>A relation R is in fifth normal form (5NF)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4NF</a:t>
            </a:r>
            <a:r>
              <a:rPr lang="en-GB" dirty="0"/>
              <a:t> and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cannot have a lossless decomposition in to any number of smaller tables </a:t>
            </a:r>
            <a:r>
              <a:rPr lang="en-GB" dirty="0"/>
              <a:t>(relations).</a:t>
            </a:r>
            <a:endParaRPr lang="en-GB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06198" y="2804942"/>
          <a:ext cx="3789364" cy="3703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3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DF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4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DBMS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5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DS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5019" y="2438113"/>
          <a:ext cx="16179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Student_Result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4624497" y="4796644"/>
            <a:ext cx="612000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382629" y="2820707"/>
          <a:ext cx="161353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Suresh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381450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379552" y="2847948"/>
          <a:ext cx="15468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SID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378373" y="248111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09800" y="2820707"/>
          <a:ext cx="2654301" cy="34253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810">
                <a:tc>
                  <a:txBody>
                    <a:bodyPr/>
                    <a:lstStyle/>
                    <a:p>
                      <a:pPr algn="l"/>
                      <a:r>
                        <a:rPr lang="en-US" sz="1200" u="sng" kern="1200" dirty="0">
                          <a:solidFill>
                            <a:schemeClr val="tx1"/>
                          </a:solidFill>
                        </a:rPr>
                        <a:t>RID</a:t>
                      </a:r>
                      <a:endParaRPr lang="en-US" sz="12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RNO (FK)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SID (FK)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kern="1200" baseline="0" dirty="0"/>
                        <a:t>101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kern="1200" baseline="0" dirty="0"/>
                        <a:t>102</a:t>
                      </a:r>
                      <a:endParaRPr lang="en-US" u="none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Fail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Pass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08621" y="245387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4624497" y="5342028"/>
            <a:ext cx="4588583" cy="1112516"/>
          </a:xfrm>
          <a:prstGeom prst="roundRect">
            <a:avLst>
              <a:gd name="adj" fmla="val 643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algn="ctr"/>
            <a:r>
              <a:rPr lang="en-GB" sz="2000" dirty="0"/>
              <a:t>None of the above relations can be further decomposed into sub-relations. So the above table is in 5NF.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Attributes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Stored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Derived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182597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stored manually in database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derived or calculated from other attributes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2648932"/>
          <a:ext cx="10800000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Birthdate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Age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(can be calculated using current date and                     birthdate)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96000" y="3776692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177908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Birthdate</a:t>
            </a:r>
          </a:p>
        </p:txBody>
      </p:sp>
      <p:sp>
        <p:nvSpPr>
          <p:cNvPr id="12" name="Oval 11"/>
          <p:cNvSpPr/>
          <p:nvPr/>
        </p:nvSpPr>
        <p:spPr>
          <a:xfrm>
            <a:off x="8180156" y="4177908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482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2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Employee Number, Employee Name, Date of Birth, Department Code, Department Name, Project Code, Project Description, Project Supervisor.</a:t>
            </a:r>
          </a:p>
          <a:p>
            <a:r>
              <a:rPr lang="en-GB" dirty="0"/>
              <a:t>Assume the following:</a:t>
            </a:r>
          </a:p>
          <a:p>
            <a:pPr lvl="1"/>
            <a:r>
              <a:rPr lang="en-GB" dirty="0"/>
              <a:t>Each employee number is unique.</a:t>
            </a:r>
          </a:p>
          <a:p>
            <a:pPr lvl="1"/>
            <a:r>
              <a:rPr lang="en-GB" dirty="0"/>
              <a:t>Each department has a single department code.</a:t>
            </a:r>
          </a:p>
          <a:p>
            <a:pPr lvl="1"/>
            <a:r>
              <a:rPr lang="en-GB" dirty="0"/>
              <a:t>Each project has a single code and supervisor.</a:t>
            </a:r>
          </a:p>
          <a:p>
            <a:pPr lvl="1"/>
            <a:r>
              <a:rPr lang="en-GB" dirty="0"/>
              <a:t>Each employee may work on one or more projects.</a:t>
            </a:r>
          </a:p>
          <a:p>
            <a:pPr lvl="1"/>
            <a:r>
              <a:rPr lang="en-GB" dirty="0"/>
              <a:t>Employee names need not necessarily be unique.</a:t>
            </a:r>
          </a:p>
          <a:p>
            <a:pPr lvl="1"/>
            <a:r>
              <a:rPr lang="en-GB" dirty="0"/>
              <a:t>Project Code, Project Description and Project Supervisor are repeating fields.</a:t>
            </a:r>
          </a:p>
          <a:p>
            <a:pPr lvl="1"/>
            <a:r>
              <a:rPr lang="en-GB" dirty="0"/>
              <a:t>Normalize this data to Third Normal Form.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2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A software contract and consultancy firm maintains details of all the various projects in which its employees are currently involved. These details comprise: </a:t>
            </a:r>
            <a:r>
              <a:rPr lang="en-GB" dirty="0">
                <a:solidFill>
                  <a:schemeClr val="tx2"/>
                </a:solidFill>
              </a:rPr>
              <a:t>Employee Number, Employee Name, Date of Birth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Department Code, Department Name</a:t>
            </a:r>
            <a:r>
              <a:rPr lang="en-GB" dirty="0"/>
              <a:t>, </a:t>
            </a:r>
            <a:r>
              <a:rPr lang="en-GB" dirty="0">
                <a:solidFill>
                  <a:schemeClr val="accent4"/>
                </a:solidFill>
              </a:rPr>
              <a:t>Project Code, Project Description, Project Supervisor</a:t>
            </a:r>
            <a:r>
              <a:rPr lang="en-GB" dirty="0"/>
              <a:t>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493395" y="2680910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661694" y="22983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5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68275" y="1321574"/>
          <a:ext cx="945769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none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36574" y="87591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78435" y="418985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46734" y="374419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449907" y="417301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normalize database?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78435" y="1527930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46734" y="108227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449907" y="1511095"/>
          <a:ext cx="462883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78435" y="4151528"/>
          <a:ext cx="6003926" cy="1874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346734" y="3705869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356774" y="4151528"/>
          <a:ext cx="3453765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984953" y="4168009"/>
          <a:ext cx="2123123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79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Employee </a:t>
                      </a:r>
                    </a:p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</a:t>
                      </a:r>
                    </a:p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4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Normalized Database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962605" y="183680"/>
          <a:ext cx="86122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1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3NF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31180" y="1710021"/>
          <a:ext cx="7219352" cy="145301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4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731">
                <a:tc>
                  <a:txBody>
                    <a:bodyPr/>
                    <a:lstStyle/>
                    <a:p>
                      <a:pPr algn="l"/>
                      <a:r>
                        <a:rPr lang="en-US" sz="1700" u="sng" kern="1200" dirty="0">
                          <a:solidFill>
                            <a:schemeClr val="accent6"/>
                          </a:solidFill>
                        </a:rPr>
                        <a:t>Employee Number</a:t>
                      </a:r>
                      <a:endParaRPr lang="en-US" sz="1700" b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Birth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4-4-86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42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2-2-85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31180" y="3893117"/>
          <a:ext cx="5508249" cy="12019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2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384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Project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Supervisor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80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Shah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885568" y="3893116"/>
          <a:ext cx="4766242" cy="190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6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33">
                <a:tc>
                  <a:txBody>
                    <a:bodyPr/>
                    <a:lstStyle/>
                    <a:p>
                      <a:pPr algn="l"/>
                      <a:r>
                        <a:rPr lang="en-US" sz="1700" b="1" u="sng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EmpPrjID</a:t>
                      </a:r>
                      <a:endParaRPr lang="en-US" sz="1700" b="1" u="sng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kern="1200" dirty="0">
                          <a:solidFill>
                            <a:schemeClr val="tx2"/>
                          </a:solidFill>
                        </a:rPr>
                        <a:t>Employee Number</a:t>
                      </a:r>
                      <a:endParaRPr lang="en-US" sz="1700" b="1" u="none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u="none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790913" y="1710021"/>
          <a:ext cx="3860896" cy="1097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3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Department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13448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788903" y="1338829"/>
          <a:ext cx="149995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9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31180" y="3523688"/>
          <a:ext cx="12358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883555" y="3522178"/>
          <a:ext cx="235097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0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ProjectWiseEmployee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8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/>
              <a:t>#2301CS361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Firoz A. Sherasiya</a:t>
            </a:r>
          </a:p>
        </p:txBody>
      </p: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43BAE7DC-4050-CE91-E976-ACDFECBD94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72" y="5214549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Descriptive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Attributes of the relationship </a:t>
            </a:r>
            <a:r>
              <a:rPr lang="en-GB" dirty="0"/>
              <a:t>is called descriptive attribute.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4623" y="369903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4600" y="3694675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Diamond 5"/>
          <p:cNvSpPr/>
          <p:nvPr/>
        </p:nvSpPr>
        <p:spPr>
          <a:xfrm>
            <a:off x="5248549" y="3620651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6972847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66796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2560320" y="3263058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1828800" y="2840148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3523709" y="3240647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3446923" y="281773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692909" y="4439258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1943103" y="484984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/>
          <p:cNvSpPr/>
          <p:nvPr/>
        </p:nvSpPr>
        <p:spPr>
          <a:xfrm>
            <a:off x="3579454" y="486266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2"/>
            <a:endCxn id="15" idx="0"/>
          </p:cNvCxnSpPr>
          <p:nvPr/>
        </p:nvCxnSpPr>
        <p:spPr>
          <a:xfrm>
            <a:off x="3523709" y="4443614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7802085" y="325904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70565" y="283613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8765474" y="323663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8688688" y="281372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934674" y="4435245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184868" y="484582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3" name="Oval 22"/>
          <p:cNvSpPr/>
          <p:nvPr/>
        </p:nvSpPr>
        <p:spPr>
          <a:xfrm>
            <a:off x="8821219" y="485865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8765474" y="4439601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stCxn id="26" idx="4"/>
            <a:endCxn id="6" idx="0"/>
          </p:cNvCxnSpPr>
          <p:nvPr/>
        </p:nvCxnSpPr>
        <p:spPr>
          <a:xfrm flipH="1">
            <a:off x="6110698" y="3236291"/>
            <a:ext cx="3169" cy="38436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5314651" y="2628900"/>
            <a:ext cx="1598431" cy="60739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 Date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5448970" y="1714500"/>
            <a:ext cx="1332000" cy="612000"/>
          </a:xfrm>
          <a:prstGeom prst="wedgeRoundRectCallout">
            <a:avLst>
              <a:gd name="adj1" fmla="val -31123"/>
              <a:gd name="adj2" fmla="val 10767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Descriptive Attribute</a:t>
            </a:r>
          </a:p>
        </p:txBody>
      </p:sp>
    </p:spTree>
    <p:extLst>
      <p:ext uri="{BB962C8B-B14F-4D97-AF65-F5344CB8AC3E}">
        <p14:creationId xmlns:p14="http://schemas.microsoft.com/office/powerpoint/2010/main" val="8141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Relationship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3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Relationship is an </a:t>
            </a:r>
            <a:r>
              <a:rPr lang="en-GB" b="1" dirty="0">
                <a:solidFill>
                  <a:schemeClr val="accent6"/>
                </a:solidFill>
              </a:rPr>
              <a:t>association</a:t>
            </a:r>
            <a:r>
              <a:rPr lang="en-GB" dirty="0"/>
              <a:t> (connection) between several entities.</a:t>
            </a:r>
          </a:p>
          <a:p>
            <a:r>
              <a:rPr lang="en-GB" dirty="0"/>
              <a:t>It should be placed between two entities and a line connecting it to an entity.</a:t>
            </a:r>
          </a:p>
          <a:p>
            <a:r>
              <a:rPr lang="en-GB" dirty="0"/>
              <a:t>A relationship is represented by a </a:t>
            </a:r>
            <a:r>
              <a:rPr lang="en-GB" b="1" dirty="0">
                <a:solidFill>
                  <a:schemeClr val="accent6"/>
                </a:solidFill>
              </a:rPr>
              <a:t>diamond</a:t>
            </a:r>
            <a:r>
              <a:rPr lang="en-GB" dirty="0"/>
              <a:t> containing relationship's name.</a:t>
            </a:r>
          </a:p>
        </p:txBody>
      </p:sp>
      <p:sp>
        <p:nvSpPr>
          <p:cNvPr id="13" name="Diamond 12"/>
          <p:cNvSpPr/>
          <p:nvPr/>
        </p:nvSpPr>
        <p:spPr>
          <a:xfrm>
            <a:off x="3181791" y="2601117"/>
            <a:ext cx="3103172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 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85846" y="3578785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94302" y="4553494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4279" y="4553494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24" name="Diamond 23"/>
          <p:cNvSpPr/>
          <p:nvPr/>
        </p:nvSpPr>
        <p:spPr>
          <a:xfrm>
            <a:off x="3871228" y="4479470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94027" y="4925785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90974" y="4925785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a Library System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05911" y="273315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85888" y="272880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51" name="Diamond 50"/>
          <p:cNvSpPr/>
          <p:nvPr/>
        </p:nvSpPr>
        <p:spPr>
          <a:xfrm>
            <a:off x="5079837" y="2654777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52" name="Straight Connector 51"/>
          <p:cNvCxnSpPr>
            <a:stCxn id="51" idx="3"/>
            <a:endCxn id="50" idx="1"/>
          </p:cNvCxnSpPr>
          <p:nvPr/>
        </p:nvCxnSpPr>
        <p:spPr>
          <a:xfrm>
            <a:off x="6804135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198084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55" idx="4"/>
            <a:endCxn id="49" idx="0"/>
          </p:cNvCxnSpPr>
          <p:nvPr/>
        </p:nvCxnSpPr>
        <p:spPr>
          <a:xfrm>
            <a:off x="2391608" y="2297184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Oval 54"/>
          <p:cNvSpPr/>
          <p:nvPr/>
        </p:nvSpPr>
        <p:spPr>
          <a:xfrm>
            <a:off x="1660088" y="187427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7" idx="4"/>
            <a:endCxn id="49" idx="0"/>
          </p:cNvCxnSpPr>
          <p:nvPr/>
        </p:nvCxnSpPr>
        <p:spPr>
          <a:xfrm flipH="1">
            <a:off x="3354997" y="2274773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7" name="Oval 56"/>
          <p:cNvSpPr/>
          <p:nvPr/>
        </p:nvSpPr>
        <p:spPr>
          <a:xfrm>
            <a:off x="3278211" y="1851863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524197" y="3473384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9" name="Oval 58"/>
          <p:cNvSpPr/>
          <p:nvPr/>
        </p:nvSpPr>
        <p:spPr>
          <a:xfrm>
            <a:off x="1774391" y="3883968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60" name="Oval 59"/>
          <p:cNvSpPr/>
          <p:nvPr/>
        </p:nvSpPr>
        <p:spPr>
          <a:xfrm>
            <a:off x="3410742" y="389678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49" idx="2"/>
            <a:endCxn id="60" idx="0"/>
          </p:cNvCxnSpPr>
          <p:nvPr/>
        </p:nvCxnSpPr>
        <p:spPr>
          <a:xfrm>
            <a:off x="3354997" y="3477740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63" idx="4"/>
          </p:cNvCxnSpPr>
          <p:nvPr/>
        </p:nvCxnSpPr>
        <p:spPr>
          <a:xfrm>
            <a:off x="7633373" y="2293171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3" name="Oval 62"/>
          <p:cNvSpPr/>
          <p:nvPr/>
        </p:nvSpPr>
        <p:spPr>
          <a:xfrm>
            <a:off x="6901853" y="187026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5" idx="4"/>
          </p:cNvCxnSpPr>
          <p:nvPr/>
        </p:nvCxnSpPr>
        <p:spPr>
          <a:xfrm flipH="1">
            <a:off x="8596762" y="2270760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Oval 64"/>
          <p:cNvSpPr/>
          <p:nvPr/>
        </p:nvSpPr>
        <p:spPr>
          <a:xfrm>
            <a:off x="8519976" y="1847850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7765962" y="3469371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7" name="Oval 66"/>
          <p:cNvSpPr/>
          <p:nvPr/>
        </p:nvSpPr>
        <p:spPr>
          <a:xfrm>
            <a:off x="7016156" y="387995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68" name="Oval 67"/>
          <p:cNvSpPr/>
          <p:nvPr/>
        </p:nvSpPr>
        <p:spPr>
          <a:xfrm>
            <a:off x="8652507" y="389277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>
          <a:xfrm>
            <a:off x="8596762" y="3473727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0" name="Rounded Rectangular Callout 69"/>
          <p:cNvSpPr/>
          <p:nvPr/>
        </p:nvSpPr>
        <p:spPr>
          <a:xfrm>
            <a:off x="1789800" y="1162050"/>
            <a:ext cx="1368000" cy="457200"/>
          </a:xfrm>
          <a:prstGeom prst="wedgeRoundRectCallout">
            <a:avLst>
              <a:gd name="adj1" fmla="val -30669"/>
              <a:gd name="adj2" fmla="val 10868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71" name="Rounded Rectangular Callout 70"/>
          <p:cNvSpPr/>
          <p:nvPr/>
        </p:nvSpPr>
        <p:spPr>
          <a:xfrm>
            <a:off x="6842547" y="1162050"/>
            <a:ext cx="1368000" cy="457200"/>
          </a:xfrm>
          <a:prstGeom prst="wedgeRoundRectCallout">
            <a:avLst>
              <a:gd name="adj1" fmla="val 28747"/>
              <a:gd name="adj2" fmla="val 10590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5247524" y="3831373"/>
            <a:ext cx="1412988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Entities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468494" y="3477743"/>
            <a:ext cx="1217394" cy="6234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06868" y="3473385"/>
            <a:ext cx="1220970" cy="5798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210466" y="1386253"/>
            <a:ext cx="146304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Attributes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endCxn id="63" idx="2"/>
          </p:cNvCxnSpPr>
          <p:nvPr/>
        </p:nvCxnSpPr>
        <p:spPr>
          <a:xfrm>
            <a:off x="6552615" y="1736659"/>
            <a:ext cx="349238" cy="34505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7" idx="6"/>
          </p:cNvCxnSpPr>
          <p:nvPr/>
        </p:nvCxnSpPr>
        <p:spPr>
          <a:xfrm flipH="1">
            <a:off x="4741251" y="1737726"/>
            <a:ext cx="567475" cy="3255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019671" y="1924050"/>
            <a:ext cx="182880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Relationship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934071" y="2292349"/>
            <a:ext cx="7915" cy="3657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ular Callout 79"/>
          <p:cNvSpPr/>
          <p:nvPr/>
        </p:nvSpPr>
        <p:spPr>
          <a:xfrm>
            <a:off x="2262000" y="4746997"/>
            <a:ext cx="7668000" cy="118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Each and every entity must have one primary key attribute.</a:t>
            </a:r>
          </a:p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2 entities is called binary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5" grpId="0" animBg="1"/>
      <p:bldP spid="57" grpId="0" animBg="1"/>
      <p:bldP spid="59" grpId="0" animBg="1"/>
      <p:bldP spid="60" grpId="0" animBg="1"/>
      <p:bldP spid="63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2" grpId="0"/>
      <p:bldP spid="75" grpId="0"/>
      <p:bldP spid="78" grpId="0"/>
      <p:bldP spid="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Ternary Relationship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6414" y="361410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5" name="Rectangle 4"/>
          <p:cNvSpPr/>
          <p:nvPr/>
        </p:nvSpPr>
        <p:spPr>
          <a:xfrm>
            <a:off x="7876391" y="3609752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" name="Diamond 5"/>
          <p:cNvSpPr/>
          <p:nvPr/>
        </p:nvSpPr>
        <p:spPr>
          <a:xfrm>
            <a:off x="5270340" y="3535728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</a:t>
            </a: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6994638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88587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2582111" y="3178135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Oval 9"/>
          <p:cNvSpPr/>
          <p:nvPr/>
        </p:nvSpPr>
        <p:spPr>
          <a:xfrm>
            <a:off x="1850591" y="275522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FacID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3545500" y="3155724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3468714" y="273281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714700" y="4354335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>
            <a:off x="1964894" y="476491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/>
          <p:cNvSpPr/>
          <p:nvPr/>
        </p:nvSpPr>
        <p:spPr>
          <a:xfrm>
            <a:off x="3601245" y="4777740"/>
            <a:ext cx="18288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16" name="Straight Connector 15"/>
          <p:cNvCxnSpPr>
            <a:stCxn id="4" idx="2"/>
            <a:endCxn id="15" idx="0"/>
          </p:cNvCxnSpPr>
          <p:nvPr/>
        </p:nvCxnSpPr>
        <p:spPr>
          <a:xfrm>
            <a:off x="3545500" y="4358691"/>
            <a:ext cx="97014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7823876" y="3174122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Oval 17"/>
          <p:cNvSpPr/>
          <p:nvPr/>
        </p:nvSpPr>
        <p:spPr>
          <a:xfrm>
            <a:off x="7092356" y="2751212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8787265" y="3151711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8710479" y="272880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956465" y="4350322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Oval 21"/>
          <p:cNvSpPr/>
          <p:nvPr/>
        </p:nvSpPr>
        <p:spPr>
          <a:xfrm>
            <a:off x="7206659" y="476090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23" name="Oval 22"/>
          <p:cNvSpPr/>
          <p:nvPr/>
        </p:nvSpPr>
        <p:spPr>
          <a:xfrm>
            <a:off x="8843010" y="4773727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8787265" y="4354678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284628" y="185991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6" name="Straight Connector 25"/>
          <p:cNvCxnSpPr>
            <a:stCxn id="27" idx="4"/>
          </p:cNvCxnSpPr>
          <p:nvPr/>
        </p:nvCxnSpPr>
        <p:spPr>
          <a:xfrm>
            <a:off x="5277833" y="1424281"/>
            <a:ext cx="91766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Oval 26"/>
          <p:cNvSpPr/>
          <p:nvPr/>
        </p:nvSpPr>
        <p:spPr>
          <a:xfrm>
            <a:off x="4500593" y="1001371"/>
            <a:ext cx="155448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ProjectID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9" idx="4"/>
          </p:cNvCxnSpPr>
          <p:nvPr/>
        </p:nvCxnSpPr>
        <p:spPr>
          <a:xfrm flipH="1">
            <a:off x="6195502" y="1401870"/>
            <a:ext cx="97477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6118716" y="978960"/>
            <a:ext cx="21031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Name</a:t>
            </a:r>
          </a:p>
        </p:txBody>
      </p:sp>
      <p:cxnSp>
        <p:nvCxnSpPr>
          <p:cNvPr id="30" name="Straight Connector 29"/>
          <p:cNvCxnSpPr>
            <a:stCxn id="25" idx="2"/>
            <a:endCxn id="6" idx="0"/>
          </p:cNvCxnSpPr>
          <p:nvPr/>
        </p:nvCxnSpPr>
        <p:spPr>
          <a:xfrm flipH="1">
            <a:off x="6132489" y="2604494"/>
            <a:ext cx="1225" cy="93123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2262000" y="5563119"/>
            <a:ext cx="7668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3 entities is called ternary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following pair of entities</a:t>
            </a:r>
          </a:p>
          <a:p>
            <a:pPr lvl="1"/>
            <a:r>
              <a:rPr lang="en-US" dirty="0"/>
              <a:t>Customer &amp; Account</a:t>
            </a:r>
          </a:p>
          <a:p>
            <a:pPr lvl="1"/>
            <a:r>
              <a:rPr lang="en-US" dirty="0"/>
              <a:t>Customer &amp; Loan</a:t>
            </a:r>
          </a:p>
          <a:p>
            <a:pPr lvl="1"/>
            <a:r>
              <a:rPr lang="en-US" dirty="0"/>
              <a:t>Doctor &amp; Patient</a:t>
            </a:r>
          </a:p>
          <a:p>
            <a:pPr lvl="1"/>
            <a:r>
              <a:rPr lang="en-US" dirty="0"/>
              <a:t>Student &amp; Project</a:t>
            </a:r>
          </a:p>
          <a:p>
            <a:pPr lvl="1"/>
            <a:r>
              <a:rPr lang="en-US" dirty="0"/>
              <a:t>Student &amp; Teacher</a:t>
            </a:r>
          </a:p>
          <a:p>
            <a:pPr lvl="2"/>
            <a:r>
              <a:rPr lang="en-US" dirty="0"/>
              <a:t>Note: Take four attributes per entity with one primary key attribute.</a:t>
            </a:r>
            <a:endParaRPr lang="en-GB" dirty="0"/>
          </a:p>
          <a:p>
            <a:pPr marL="457200" lvl="1" indent="0">
              <a:buNone/>
            </a:pPr>
            <a:r>
              <a:rPr lang="en-US" dirty="0"/>
              <a:t>	             </a:t>
            </a:r>
            <a:r>
              <a:rPr lang="en-US" sz="1800" dirty="0"/>
              <a:t>Keep proper relationship between two entities.  </a:t>
            </a:r>
          </a:p>
        </p:txBody>
      </p:sp>
    </p:spTree>
    <p:extLst>
      <p:ext uri="{BB962C8B-B14F-4D97-AF65-F5344CB8AC3E}">
        <p14:creationId xmlns:p14="http://schemas.microsoft.com/office/powerpoint/2010/main" val="5522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with all types of 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951" y="335295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44124" y="3720893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stCxn id="7" idx="4"/>
            <a:endCxn id="4" idx="0"/>
          </p:cNvCxnSpPr>
          <p:nvPr/>
        </p:nvCxnSpPr>
        <p:spPr>
          <a:xfrm>
            <a:off x="4137648" y="291698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3406128" y="249407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9" idx="4"/>
            <a:endCxn id="4" idx="0"/>
          </p:cNvCxnSpPr>
          <p:nvPr/>
        </p:nvCxnSpPr>
        <p:spPr>
          <a:xfrm flipH="1">
            <a:off x="5101037" y="289457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5024251" y="24716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" name="Straight Connector 9"/>
          <p:cNvCxnSpPr>
            <a:stCxn id="4" idx="2"/>
            <a:endCxn id="23" idx="0"/>
          </p:cNvCxnSpPr>
          <p:nvPr/>
        </p:nvCxnSpPr>
        <p:spPr>
          <a:xfrm flipH="1">
            <a:off x="4019181" y="4097541"/>
            <a:ext cx="1081856" cy="34389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3248551" y="4500677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 No</a:t>
            </a:r>
          </a:p>
        </p:txBody>
      </p:sp>
      <p:sp>
        <p:nvSpPr>
          <p:cNvPr id="12" name="Oval 11"/>
          <p:cNvSpPr/>
          <p:nvPr/>
        </p:nvSpPr>
        <p:spPr>
          <a:xfrm>
            <a:off x="5485161" y="448718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Birth Date</a:t>
            </a:r>
          </a:p>
        </p:txBody>
      </p:sp>
      <p:cxnSp>
        <p:nvCxnSpPr>
          <p:cNvPr id="13" name="Straight Connector 12"/>
          <p:cNvCxnSpPr>
            <a:stCxn id="4" idx="2"/>
            <a:endCxn id="12" idx="0"/>
          </p:cNvCxnSpPr>
          <p:nvPr/>
        </p:nvCxnSpPr>
        <p:spPr>
          <a:xfrm>
            <a:off x="5101037" y="4097541"/>
            <a:ext cx="1207084" cy="3896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15" idx="4"/>
            <a:endCxn id="9" idx="1"/>
          </p:cNvCxnSpPr>
          <p:nvPr/>
        </p:nvCxnSpPr>
        <p:spPr>
          <a:xfrm>
            <a:off x="4265557" y="2048754"/>
            <a:ext cx="972951" cy="4848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3396877" y="1625844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16" name="Straight Connector 15"/>
          <p:cNvCxnSpPr>
            <a:stCxn id="17" idx="4"/>
            <a:endCxn id="9" idx="7"/>
          </p:cNvCxnSpPr>
          <p:nvPr/>
        </p:nvCxnSpPr>
        <p:spPr>
          <a:xfrm flipH="1">
            <a:off x="6273034" y="2087756"/>
            <a:ext cx="1037217" cy="44584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6487291" y="1645345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cxnSp>
        <p:nvCxnSpPr>
          <p:cNvPr id="18" name="Straight Connector 17"/>
          <p:cNvCxnSpPr>
            <a:stCxn id="19" idx="4"/>
            <a:endCxn id="9" idx="0"/>
          </p:cNvCxnSpPr>
          <p:nvPr/>
        </p:nvCxnSpPr>
        <p:spPr>
          <a:xfrm>
            <a:off x="5753997" y="1785415"/>
            <a:ext cx="1774" cy="6862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/>
          <p:cNvSpPr/>
          <p:nvPr/>
        </p:nvSpPr>
        <p:spPr>
          <a:xfrm>
            <a:off x="5022477" y="1145335"/>
            <a:ext cx="1463040" cy="6400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  <p:sp>
        <p:nvSpPr>
          <p:cNvPr id="20" name="Oval 19"/>
          <p:cNvSpPr/>
          <p:nvPr/>
        </p:nvSpPr>
        <p:spPr>
          <a:xfrm>
            <a:off x="6825877" y="3509438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357498" y="3727880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695450" y="351642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23" name="Oval 22"/>
          <p:cNvSpPr/>
          <p:nvPr/>
        </p:nvSpPr>
        <p:spPr>
          <a:xfrm>
            <a:off x="3140166" y="4441438"/>
            <a:ext cx="1758029" cy="544899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0" idx="7"/>
          </p:cNvCxnSpPr>
          <p:nvPr/>
        </p:nvCxnSpPr>
        <p:spPr>
          <a:xfrm flipH="1">
            <a:off x="8230758" y="2914098"/>
            <a:ext cx="700242" cy="6572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/>
          <p:cNvSpPr/>
          <p:nvPr/>
        </p:nvSpPr>
        <p:spPr>
          <a:xfrm>
            <a:off x="8384913" y="2514421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Apartment</a:t>
            </a:r>
          </a:p>
        </p:txBody>
      </p:sp>
      <p:cxnSp>
        <p:nvCxnSpPr>
          <p:cNvPr id="26" name="Straight Connector 25"/>
          <p:cNvCxnSpPr>
            <a:stCxn id="27" idx="0"/>
            <a:endCxn id="20" idx="5"/>
          </p:cNvCxnSpPr>
          <p:nvPr/>
        </p:nvCxnSpPr>
        <p:spPr>
          <a:xfrm flipH="1" flipV="1">
            <a:off x="8230758" y="3870414"/>
            <a:ext cx="1022835" cy="63370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430633" y="4504123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Area</a:t>
            </a:r>
          </a:p>
        </p:txBody>
      </p:sp>
      <p:cxnSp>
        <p:nvCxnSpPr>
          <p:cNvPr id="28" name="Straight Connector 27"/>
          <p:cNvCxnSpPr>
            <a:cxnSpLocks/>
            <a:stCxn id="29" idx="2"/>
            <a:endCxn id="20" idx="6"/>
          </p:cNvCxnSpPr>
          <p:nvPr/>
        </p:nvCxnSpPr>
        <p:spPr>
          <a:xfrm flipH="1" flipV="1">
            <a:off x="8471797" y="3720893"/>
            <a:ext cx="513647" cy="698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/>
          <p:cNvSpPr/>
          <p:nvPr/>
        </p:nvSpPr>
        <p:spPr>
          <a:xfrm>
            <a:off x="8985444" y="3488123"/>
            <a:ext cx="1463040" cy="47951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Street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6886302" y="2904192"/>
            <a:ext cx="1307334" cy="457200"/>
          </a:xfrm>
          <a:prstGeom prst="wedgeRoundRectCallout">
            <a:avLst>
              <a:gd name="adj1" fmla="val -20833"/>
              <a:gd name="adj2" fmla="val 8437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074028" y="2039585"/>
            <a:ext cx="1307334" cy="45720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6641446" y="2410725"/>
            <a:ext cx="1307334" cy="457200"/>
          </a:xfrm>
          <a:prstGeom prst="wedgeRoundRectCallout">
            <a:avLst>
              <a:gd name="adj1" fmla="val -65641"/>
              <a:gd name="adj2" fmla="val 28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2074028" y="1905000"/>
            <a:ext cx="1307334" cy="64008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Value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1781998" y="4051234"/>
            <a:ext cx="1307334" cy="640080"/>
          </a:xfrm>
          <a:prstGeom prst="wedgeRoundRectCallout">
            <a:avLst>
              <a:gd name="adj1" fmla="val 62103"/>
              <a:gd name="adj2" fmla="val 7132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Multiple Value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6754131" y="4002905"/>
            <a:ext cx="1307334" cy="457200"/>
          </a:xfrm>
          <a:prstGeom prst="wedgeRoundRectCallout">
            <a:avLst>
              <a:gd name="adj1" fmla="val -65641"/>
              <a:gd name="adj2" fmla="val 53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1803650" y="2892120"/>
            <a:ext cx="1307334" cy="457200"/>
          </a:xfrm>
          <a:prstGeom prst="wedgeRoundRectCallout">
            <a:avLst>
              <a:gd name="adj1" fmla="val -23869"/>
              <a:gd name="adj2" fmla="val 9201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</a:t>
            </a:r>
          </a:p>
        </p:txBody>
      </p:sp>
    </p:spTree>
    <p:extLst>
      <p:ext uri="{BB962C8B-B14F-4D97-AF65-F5344CB8AC3E}">
        <p14:creationId xmlns:p14="http://schemas.microsoft.com/office/powerpoint/2010/main" val="30151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764107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Basic concept of E-R diagram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Attribute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Mapping cardinality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Extended E-R features: specialization, generalization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E-R 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E-R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Reduction to relational schemas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Overview of Functional Dependency (FD)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Anomalies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Decomposition and its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BCNF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Multivalued dependency and 4NF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Join Dependency and 5NF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E-R diagram of </a:t>
            </a:r>
            <a:r>
              <a:rPr lang="en-US" dirty="0">
                <a:solidFill>
                  <a:schemeClr val="tx2"/>
                </a:solidFill>
              </a:rPr>
              <a:t>Banking Management System</a:t>
            </a:r>
            <a:r>
              <a:rPr lang="en-US" dirty="0"/>
              <a:t>.</a:t>
            </a:r>
          </a:p>
          <a:p>
            <a:r>
              <a:rPr lang="en-US" dirty="0"/>
              <a:t>Draw an E-R diagram of </a:t>
            </a:r>
            <a:r>
              <a:rPr lang="en-US" dirty="0">
                <a:solidFill>
                  <a:schemeClr val="tx2"/>
                </a:solidFill>
              </a:rPr>
              <a:t>Hospital Management System</a:t>
            </a:r>
            <a:r>
              <a:rPr lang="en-US" dirty="0"/>
              <a:t>.</a:t>
            </a:r>
          </a:p>
          <a:p>
            <a:r>
              <a:rPr lang="en-US" dirty="0"/>
              <a:t>Draw an E-R diagram of </a:t>
            </a:r>
            <a:r>
              <a:rPr lang="en-US" dirty="0">
                <a:solidFill>
                  <a:schemeClr val="tx2"/>
                </a:solidFill>
              </a:rPr>
              <a:t>College Management 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Take only 2 entities</a:t>
            </a:r>
          </a:p>
          <a:p>
            <a:pPr lvl="1"/>
            <a:r>
              <a:rPr lang="en-US" dirty="0"/>
              <a:t>Keep proper relationship between two entities</a:t>
            </a:r>
          </a:p>
          <a:p>
            <a:pPr lvl="1"/>
            <a:r>
              <a:rPr lang="en-US" dirty="0"/>
              <a:t>Use all types of attributes</a:t>
            </a:r>
          </a:p>
        </p:txBody>
      </p:sp>
    </p:spTree>
    <p:extLst>
      <p:ext uri="{BB962C8B-B14F-4D97-AF65-F5344CB8AC3E}">
        <p14:creationId xmlns:p14="http://schemas.microsoft.com/office/powerpoint/2010/main" val="37220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Mapping Cardinality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17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represents the </a:t>
            </a:r>
            <a:r>
              <a:rPr lang="en-GB" b="1" dirty="0">
                <a:solidFill>
                  <a:schemeClr val="accent6"/>
                </a:solidFill>
              </a:rPr>
              <a:t>number of entities of another entity set </a:t>
            </a:r>
            <a:r>
              <a:rPr lang="en-GB" dirty="0"/>
              <a:t>which are </a:t>
            </a:r>
            <a:r>
              <a:rPr lang="en-GB" b="1" dirty="0">
                <a:solidFill>
                  <a:schemeClr val="accent6"/>
                </a:solidFill>
              </a:rPr>
              <a:t>connected to an entity </a:t>
            </a:r>
            <a:r>
              <a:rPr lang="en-GB" dirty="0"/>
              <a:t>using a relationship set.</a:t>
            </a:r>
          </a:p>
          <a:p>
            <a:r>
              <a:rPr lang="en-GB" dirty="0"/>
              <a:t>It is most </a:t>
            </a:r>
            <a:r>
              <a:rPr lang="en-GB" b="1" dirty="0">
                <a:solidFill>
                  <a:schemeClr val="accent6"/>
                </a:solidFill>
              </a:rPr>
              <a:t>useful in describing binary relationship sets</a:t>
            </a:r>
            <a:r>
              <a:rPr lang="en-GB" dirty="0"/>
              <a:t>.</a:t>
            </a:r>
          </a:p>
          <a:p>
            <a:r>
              <a:rPr lang="en-GB" dirty="0"/>
              <a:t>For a binary relationship set the mapping cardinality must be one of the following types:</a:t>
            </a:r>
          </a:p>
          <a:p>
            <a:pPr lvl="1"/>
            <a:r>
              <a:rPr lang="en-GB" dirty="0"/>
              <a:t>One to One</a:t>
            </a:r>
          </a:p>
          <a:p>
            <a:pPr lvl="1"/>
            <a:r>
              <a:rPr lang="en-GB" dirty="0"/>
              <a:t>One to Many</a:t>
            </a:r>
          </a:p>
          <a:p>
            <a:pPr lvl="1"/>
            <a:r>
              <a:rPr lang="en-GB" dirty="0"/>
              <a:t>Many to One</a:t>
            </a:r>
          </a:p>
          <a:p>
            <a:pPr lvl="1"/>
            <a:r>
              <a:rPr lang="en-GB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87597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One-to-One relationship (1 –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only one entity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customer is connected with only one loan </a:t>
            </a:r>
            <a:r>
              <a:rPr lang="en-GB" dirty="0"/>
              <a:t>using the relationship borrower and a </a:t>
            </a:r>
            <a:r>
              <a:rPr lang="en-GB" b="1" dirty="0">
                <a:solidFill>
                  <a:schemeClr val="accent6"/>
                </a:solidFill>
              </a:rPr>
              <a:t>loan is connected with only one customer </a:t>
            </a:r>
            <a:r>
              <a:rPr lang="en-GB" dirty="0"/>
              <a:t>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2" idx="1"/>
          </p:cNvCxnSpPr>
          <p:nvPr/>
        </p:nvCxnSpPr>
        <p:spPr>
          <a:xfrm>
            <a:off x="7577920" y="35127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1"/>
          </p:cNvCxnSpPr>
          <p:nvPr/>
        </p:nvCxnSpPr>
        <p:spPr>
          <a:xfrm>
            <a:off x="7577920" y="40461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One-to-Many relationship (1 – 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more than one entities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only one entity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loan is connected with only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customer is connected with more than one loans using borrower</a:t>
            </a:r>
            <a:r>
              <a:rPr lang="en-GB" dirty="0"/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7" idx="3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3"/>
            <a:endCxn id="22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24" idx="1"/>
          </p:cNvCxnSpPr>
          <p:nvPr/>
        </p:nvCxnSpPr>
        <p:spPr>
          <a:xfrm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348490" y="43815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32" name="Straight Connector 31"/>
          <p:cNvCxnSpPr>
            <a:stCxn id="20" idx="3"/>
            <a:endCxn id="30" idx="1"/>
          </p:cNvCxnSpPr>
          <p:nvPr/>
        </p:nvCxnSpPr>
        <p:spPr>
          <a:xfrm>
            <a:off x="7577920" y="3512700"/>
            <a:ext cx="277057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944944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7902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relationship (N –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more than one entities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loan is connected with more than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customer is connected with only one loan</a:t>
            </a:r>
            <a:r>
              <a:rPr lang="en-GB" dirty="0"/>
              <a:t> 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32" name="Straight Connector 31"/>
          <p:cNvCxnSpPr>
            <a:stCxn id="30" idx="3"/>
            <a:endCxn id="22" idx="1"/>
          </p:cNvCxnSpPr>
          <p:nvPr/>
        </p:nvCxnSpPr>
        <p:spPr>
          <a:xfrm flipV="1">
            <a:off x="7577920" y="3512700"/>
            <a:ext cx="2768400" cy="10719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348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relationship (N – 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more than one entities in B</a:t>
            </a:r>
            <a:r>
              <a:rPr lang="en-GB" dirty="0"/>
              <a:t> 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more than one entities in 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customer is connected with more than one loan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loan is connected with more than one customer</a:t>
            </a:r>
            <a:r>
              <a:rPr lang="en-GB" dirty="0"/>
              <a:t> 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C4</a:t>
            </a:r>
            <a:endParaRPr lang="en-IN" dirty="0"/>
          </a:p>
        </p:txBody>
      </p:sp>
      <p:cxnSp>
        <p:nvCxnSpPr>
          <p:cNvPr id="32" name="Straight Connector 31"/>
          <p:cNvCxnSpPr>
            <a:stCxn id="30" idx="3"/>
            <a:endCxn id="24" idx="1"/>
          </p:cNvCxnSpPr>
          <p:nvPr/>
        </p:nvCxnSpPr>
        <p:spPr>
          <a:xfrm flipV="1">
            <a:off x="7577920" y="4046100"/>
            <a:ext cx="2768400" cy="538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11" idx="1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965320" y="2400048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19" idx="3"/>
            <a:endCxn id="22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346320" y="438149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L4</a:t>
            </a:r>
            <a:endParaRPr lang="en-IN" dirty="0"/>
          </a:p>
        </p:txBody>
      </p:sp>
      <p:cxnSp>
        <p:nvCxnSpPr>
          <p:cNvPr id="39" name="Straight Connector 38"/>
          <p:cNvCxnSpPr>
            <a:stCxn id="20" idx="3"/>
          </p:cNvCxnSpPr>
          <p:nvPr/>
        </p:nvCxnSpPr>
        <p:spPr>
          <a:xfrm>
            <a:off x="7577920" y="3512700"/>
            <a:ext cx="2768400" cy="533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77920" y="4046099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77920" y="4588171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Draw an E-R diagram and specify which type of mapping cardinality will be there in the following examples:</a:t>
            </a:r>
          </a:p>
          <a:p>
            <a:pPr lvl="1"/>
            <a:r>
              <a:rPr lang="en-GB" dirty="0"/>
              <a:t>Each customer has only one account in the bank and each account is held by only one customer. [single account]</a:t>
            </a:r>
          </a:p>
          <a:p>
            <a:pPr lvl="1"/>
            <a:r>
              <a:rPr lang="en-GB" dirty="0"/>
              <a:t>Each customer has only one account in the bank but an account can be held by more than one customer. [joint account]</a:t>
            </a:r>
          </a:p>
          <a:p>
            <a:pPr lvl="1"/>
            <a:r>
              <a:rPr lang="en-GB" dirty="0"/>
              <a:t>A customer may have more than one account in the bank but each account is held by only one customer. [multiple accounts]</a:t>
            </a:r>
          </a:p>
          <a:p>
            <a:pPr lvl="1"/>
            <a:r>
              <a:rPr lang="en-GB" dirty="0"/>
              <a:t>A customer may have more than one account in the bank and each account is held by more than one customer. [join account as well as multiple accounts]</a:t>
            </a:r>
          </a:p>
          <a:p>
            <a:pPr lvl="1"/>
            <a:r>
              <a:rPr lang="en-US" dirty="0"/>
              <a:t>A student can work in more than one project and a project can be done by more than one student.</a:t>
            </a:r>
          </a:p>
          <a:p>
            <a:pPr lvl="1"/>
            <a:r>
              <a:rPr lang="en-US" dirty="0"/>
              <a:t>A student can issue more than one book but a book is issued to only one student.</a:t>
            </a:r>
            <a:endParaRPr lang="en-GB" dirty="0"/>
          </a:p>
          <a:p>
            <a:pPr lvl="1"/>
            <a:r>
              <a:rPr lang="en-US" dirty="0"/>
              <a:t>A subject is taught by more than one faculty and a faculty can teach more than one subject.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5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6583309" y="2478322"/>
            <a:ext cx="5400000" cy="1440000"/>
          </a:xfrm>
          <a:prstGeom prst="wedgeRoundRectCallout">
            <a:avLst>
              <a:gd name="adj1" fmla="val -33981"/>
              <a:gd name="adj2" fmla="val 9534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every entity in the entity set participates in at least one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double line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26806" y="2462722"/>
            <a:ext cx="5400000" cy="1440000"/>
          </a:xfrm>
          <a:prstGeom prst="wedgeRoundRectCallout">
            <a:avLst>
              <a:gd name="adj1" fmla="val 34452"/>
              <a:gd name="adj2" fmla="val 998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entities in the entity set may not participate in any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single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 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specifies the </a:t>
            </a:r>
            <a:r>
              <a:rPr lang="en-GB" b="1" dirty="0">
                <a:solidFill>
                  <a:schemeClr val="accent6"/>
                </a:solidFill>
              </a:rPr>
              <a:t>participation of an entity set </a:t>
            </a:r>
            <a:r>
              <a:rPr lang="en-GB" dirty="0"/>
              <a:t>in a relationship set.</a:t>
            </a:r>
          </a:p>
          <a:p>
            <a:r>
              <a:rPr lang="en-GB" dirty="0"/>
              <a:t>There are two types participation constraints</a:t>
            </a:r>
          </a:p>
          <a:p>
            <a:pPr lvl="1"/>
            <a:r>
              <a:rPr lang="en-GB" dirty="0"/>
              <a:t>Total participation</a:t>
            </a:r>
          </a:p>
          <a:p>
            <a:pPr lvl="1"/>
            <a:r>
              <a:rPr lang="en-GB" dirty="0"/>
              <a:t>Partial participation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7927" y="44113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6527" y="4411357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318338" y="4335157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1"/>
          </p:cNvCxnSpPr>
          <p:nvPr/>
        </p:nvCxnSpPr>
        <p:spPr>
          <a:xfrm>
            <a:off x="4933327" y="46399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8179" y="4588809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44761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4761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6765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6765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476127" y="60727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  <a:endParaRPr lang="en-IN" dirty="0"/>
          </a:p>
        </p:txBody>
      </p:sp>
      <p:cxnSp>
        <p:nvCxnSpPr>
          <p:cNvPr id="16" name="Straight Connector 15"/>
          <p:cNvCxnSpPr>
            <a:stCxn id="11" idx="3"/>
            <a:endCxn id="13" idx="1"/>
          </p:cNvCxnSpPr>
          <p:nvPr/>
        </p:nvCxnSpPr>
        <p:spPr>
          <a:xfrm>
            <a:off x="4908127" y="52039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4" idx="1"/>
          </p:cNvCxnSpPr>
          <p:nvPr/>
        </p:nvCxnSpPr>
        <p:spPr>
          <a:xfrm>
            <a:off x="4908127" y="57373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2575" y="534742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customer has maximum one  loan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68179" y="4691105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61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>
                <a:solidFill>
                  <a:schemeClr val="accent6"/>
                </a:solidFill>
              </a:rPr>
              <a:t>entity set that does not have a primary key </a:t>
            </a:r>
            <a:r>
              <a:rPr lang="en-GB" dirty="0"/>
              <a:t>is called weak entity set.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29572" y="2952750"/>
            <a:ext cx="1398477" cy="64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84068" y="30465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22668" y="3046557"/>
            <a:ext cx="12192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4864479" y="2970357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3" idx="3"/>
            <a:endCxn id="45" idx="1"/>
          </p:cNvCxnSpPr>
          <p:nvPr/>
        </p:nvCxnSpPr>
        <p:spPr>
          <a:xfrm>
            <a:off x="4479468" y="32751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95272" y="3224009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95272" y="3326305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50" idx="4"/>
            <a:endCxn id="43" idx="0"/>
          </p:cNvCxnSpPr>
          <p:nvPr/>
        </p:nvCxnSpPr>
        <p:spPr>
          <a:xfrm>
            <a:off x="2716489" y="2623511"/>
            <a:ext cx="1115279" cy="42304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Oval 49"/>
          <p:cNvSpPr/>
          <p:nvPr/>
        </p:nvSpPr>
        <p:spPr>
          <a:xfrm>
            <a:off x="2000250" y="2038046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loan-no</a:t>
            </a:r>
          </a:p>
        </p:txBody>
      </p:sp>
      <p:cxnSp>
        <p:nvCxnSpPr>
          <p:cNvPr id="51" name="Straight Connector 50"/>
          <p:cNvCxnSpPr>
            <a:stCxn id="52" idx="4"/>
            <a:endCxn id="43" idx="0"/>
          </p:cNvCxnSpPr>
          <p:nvPr/>
        </p:nvCxnSpPr>
        <p:spPr>
          <a:xfrm flipH="1">
            <a:off x="3831768" y="2610003"/>
            <a:ext cx="656059" cy="43655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Oval 51"/>
          <p:cNvSpPr/>
          <p:nvPr/>
        </p:nvSpPr>
        <p:spPr>
          <a:xfrm>
            <a:off x="3771588" y="2024538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53" name="Straight Connector 52"/>
          <p:cNvCxnSpPr>
            <a:stCxn id="54" idx="4"/>
            <a:endCxn id="42" idx="0"/>
          </p:cNvCxnSpPr>
          <p:nvPr/>
        </p:nvCxnSpPr>
        <p:spPr>
          <a:xfrm>
            <a:off x="6445553" y="2637019"/>
            <a:ext cx="1383258" cy="31573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5504337" y="2051554"/>
            <a:ext cx="1882431" cy="5854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Long" dirty="0">
                <a:solidFill>
                  <a:schemeClr val="tx1"/>
                </a:solidFill>
              </a:rPr>
              <a:t>payment-no</a:t>
            </a:r>
          </a:p>
        </p:txBody>
      </p:sp>
      <p:cxnSp>
        <p:nvCxnSpPr>
          <p:cNvPr id="55" name="Straight Connector 54"/>
          <p:cNvCxnSpPr>
            <a:stCxn id="56" idx="4"/>
            <a:endCxn id="42" idx="0"/>
          </p:cNvCxnSpPr>
          <p:nvPr/>
        </p:nvCxnSpPr>
        <p:spPr>
          <a:xfrm flipH="1">
            <a:off x="7828811" y="2038046"/>
            <a:ext cx="3457" cy="9147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/>
          <p:cNvSpPr/>
          <p:nvPr/>
        </p:nvSpPr>
        <p:spPr>
          <a:xfrm>
            <a:off x="6754776" y="1452581"/>
            <a:ext cx="2154983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Payment-date</a:t>
            </a:r>
          </a:p>
        </p:txBody>
      </p:sp>
      <p:cxnSp>
        <p:nvCxnSpPr>
          <p:cNvPr id="57" name="Straight Connector 56"/>
          <p:cNvCxnSpPr>
            <a:stCxn id="59" idx="4"/>
            <a:endCxn id="42" idx="0"/>
          </p:cNvCxnSpPr>
          <p:nvPr/>
        </p:nvCxnSpPr>
        <p:spPr>
          <a:xfrm flipH="1">
            <a:off x="7828811" y="2637018"/>
            <a:ext cx="1699999" cy="31573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Diamond 57"/>
          <p:cNvSpPr/>
          <p:nvPr/>
        </p:nvSpPr>
        <p:spPr>
          <a:xfrm>
            <a:off x="5116271" y="3059157"/>
            <a:ext cx="1473605" cy="4320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L_P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248650" y="2051553"/>
            <a:ext cx="2560320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Payment-amount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3184068" y="3817035"/>
            <a:ext cx="1487905" cy="720000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Strong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7040144" y="3817035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5109120" y="3817035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Relationship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54000" y="5022857"/>
            <a:ext cx="7884000" cy="936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Weak entity set is indicated by double rectangle.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Weak entity relationship set is indicated by double diamond.</a:t>
            </a:r>
          </a:p>
        </p:txBody>
      </p:sp>
    </p:spTree>
    <p:extLst>
      <p:ext uri="{BB962C8B-B14F-4D97-AF65-F5344CB8AC3E}">
        <p14:creationId xmlns:p14="http://schemas.microsoft.com/office/powerpoint/2010/main" val="11372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Basic concept of E-R diagram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existence of a weak entity set</a:t>
            </a:r>
            <a:r>
              <a:rPr lang="en-GB" dirty="0"/>
              <a:t> depends on the </a:t>
            </a:r>
            <a:r>
              <a:rPr lang="en-GB" b="1" dirty="0">
                <a:solidFill>
                  <a:schemeClr val="accent6"/>
                </a:solidFill>
              </a:rPr>
              <a:t>existence of a strong entity set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discriminator (partial key) </a:t>
            </a:r>
            <a:r>
              <a:rPr lang="en-GB" dirty="0"/>
              <a:t>of a weak entity set is the set of </a:t>
            </a:r>
            <a:r>
              <a:rPr lang="en-GB" b="1" dirty="0">
                <a:solidFill>
                  <a:schemeClr val="accent6"/>
                </a:solidFill>
              </a:rPr>
              <a:t>attributes that distinguishes all the entities</a:t>
            </a:r>
            <a:r>
              <a:rPr lang="en-GB" dirty="0"/>
              <a:t> of a weak entity set.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</a:t>
            </a:r>
            <a:r>
              <a:rPr lang="en-GB" dirty="0"/>
              <a:t>of a weak entity set is created by </a:t>
            </a:r>
            <a:r>
              <a:rPr lang="en-GB" b="1" dirty="0">
                <a:solidFill>
                  <a:schemeClr val="accent6"/>
                </a:solidFill>
              </a:rPr>
              <a:t>combining the primary key of the strong entity set</a:t>
            </a:r>
            <a:r>
              <a:rPr lang="en-GB" dirty="0"/>
              <a:t> on which the weak entity set is existence dependent and the </a:t>
            </a:r>
            <a:r>
              <a:rPr lang="en-GB" b="1" dirty="0">
                <a:solidFill>
                  <a:schemeClr val="accent6"/>
                </a:solidFill>
              </a:rPr>
              <a:t>weak entity set’s discriminator</a:t>
            </a:r>
            <a:r>
              <a:rPr lang="en-GB" dirty="0"/>
              <a:t>.</a:t>
            </a:r>
          </a:p>
          <a:p>
            <a:r>
              <a:rPr lang="en-GB" dirty="0"/>
              <a:t>We underline the discriminator attribute of a weak entity set with a </a:t>
            </a:r>
            <a:r>
              <a:rPr lang="en-GB" b="1" dirty="0">
                <a:solidFill>
                  <a:schemeClr val="accent6"/>
                </a:solidFill>
              </a:rPr>
              <a:t>dashed line</a:t>
            </a:r>
            <a:r>
              <a:rPr lang="en-GB" dirty="0"/>
              <a:t>.</a:t>
            </a:r>
          </a:p>
          <a:p>
            <a:r>
              <a:rPr lang="en-GB" dirty="0"/>
              <a:t>Payment entity has payment-no which is discriminator.</a:t>
            </a:r>
          </a:p>
          <a:p>
            <a:r>
              <a:rPr lang="en-GB" dirty="0"/>
              <a:t>Loan entity has loan-no as primary key.</a:t>
            </a:r>
          </a:p>
          <a:p>
            <a:r>
              <a:rPr lang="en-GB" dirty="0"/>
              <a:t>So primary key for payment is </a:t>
            </a:r>
            <a:r>
              <a:rPr lang="en-GB" b="1" dirty="0">
                <a:solidFill>
                  <a:schemeClr val="accent6"/>
                </a:solidFill>
              </a:rPr>
              <a:t>(loan-no, payment-no).</a:t>
            </a:r>
          </a:p>
        </p:txBody>
      </p:sp>
    </p:spTree>
    <p:extLst>
      <p:ext uri="{BB962C8B-B14F-4D97-AF65-F5344CB8AC3E}">
        <p14:creationId xmlns:p14="http://schemas.microsoft.com/office/powerpoint/2010/main" val="28916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Extended E-R features: Specialization and Generalization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99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Superclass v/s Subclass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538976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Super Class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Sub Class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862757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superclass is an entity from which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another entities can be derived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subclass is an entity that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derived from another entity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681539"/>
              </p:ext>
            </p:extLst>
          </p:nvPr>
        </p:nvGraphicFramePr>
        <p:xfrm>
          <a:off x="131178" y="2319178"/>
          <a:ext cx="11929642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entity account has two subsets </a:t>
                      </a:r>
                    </a:p>
                    <a:p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endParaRPr lang="en-GB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an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account is superclass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entities are derived from entity account.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</a:t>
                      </a:r>
                      <a:r>
                        <a:rPr lang="en-GB" sz="24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1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are subclass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3312696" y="4366391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69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Saving_Account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5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Current_Account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3084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4227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341896" y="4346621"/>
            <a:ext cx="1371600" cy="20574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22896" y="44609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22896" y="54896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98809" y="43442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Super Class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13096" y="60675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 Class</a:t>
            </a:r>
          </a:p>
        </p:txBody>
      </p:sp>
      <p:cxnSp>
        <p:nvCxnSpPr>
          <p:cNvPr id="51" name="Straight Arrow Connector 50"/>
          <p:cNvCxnSpPr>
            <a:stCxn id="49" idx="3"/>
            <a:endCxn id="46" idx="1"/>
          </p:cNvCxnSpPr>
          <p:nvPr/>
        </p:nvCxnSpPr>
        <p:spPr>
          <a:xfrm>
            <a:off x="7794209" y="4528940"/>
            <a:ext cx="748553" cy="1189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1"/>
            <a:endCxn id="41" idx="3"/>
          </p:cNvCxnSpPr>
          <p:nvPr/>
        </p:nvCxnSpPr>
        <p:spPr>
          <a:xfrm flipH="1">
            <a:off x="5141496" y="4528940"/>
            <a:ext cx="1357313" cy="1074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1"/>
          </p:cNvCxnSpPr>
          <p:nvPr/>
        </p:nvCxnSpPr>
        <p:spPr>
          <a:xfrm flipH="1" flipV="1">
            <a:off x="3084096" y="5719595"/>
            <a:ext cx="3429000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3" idx="2"/>
          </p:cNvCxnSpPr>
          <p:nvPr/>
        </p:nvCxnSpPr>
        <p:spPr>
          <a:xfrm flipH="1" flipV="1">
            <a:off x="5370096" y="5719595"/>
            <a:ext cx="1128714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 flipV="1">
            <a:off x="7808496" y="4841921"/>
            <a:ext cx="914400" cy="14103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48" idx="2"/>
          </p:cNvCxnSpPr>
          <p:nvPr/>
        </p:nvCxnSpPr>
        <p:spPr>
          <a:xfrm flipV="1">
            <a:off x="7808496" y="5870621"/>
            <a:ext cx="914400" cy="381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795425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730260"/>
              </p:ext>
            </p:extLst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extracts the common features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multiple entities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form a new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splits an entity to form multiple new entities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inherit some feature of the splitting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797905"/>
              </p:ext>
            </p:extLst>
          </p:nvPr>
        </p:nvGraphicFramePr>
        <p:xfrm>
          <a:off x="131178" y="2319178"/>
          <a:ext cx="11929642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84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70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67" name="Oval 66"/>
          <p:cNvSpPr/>
          <p:nvPr/>
        </p:nvSpPr>
        <p:spPr>
          <a:xfrm>
            <a:off x="828527" y="3615438"/>
            <a:ext cx="104775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8" name="Oval 67"/>
          <p:cNvSpPr/>
          <p:nvPr/>
        </p:nvSpPr>
        <p:spPr>
          <a:xfrm>
            <a:off x="1658471" y="4052118"/>
            <a:ext cx="135762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9" name="Oval 68"/>
          <p:cNvSpPr/>
          <p:nvPr/>
        </p:nvSpPr>
        <p:spPr>
          <a:xfrm>
            <a:off x="1353671" y="5611287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70" name="Oval 69"/>
          <p:cNvSpPr/>
          <p:nvPr/>
        </p:nvSpPr>
        <p:spPr>
          <a:xfrm>
            <a:off x="2815759" y="3618020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1" name="Oval 70"/>
          <p:cNvSpPr/>
          <p:nvPr/>
        </p:nvSpPr>
        <p:spPr>
          <a:xfrm>
            <a:off x="3715871" y="405649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72" name="Oval 71"/>
          <p:cNvSpPr/>
          <p:nvPr/>
        </p:nvSpPr>
        <p:spPr>
          <a:xfrm>
            <a:off x="3564583" y="5611288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73" name="Straight Connector 72"/>
          <p:cNvCxnSpPr>
            <a:stCxn id="65" idx="0"/>
            <a:endCxn id="67" idx="4"/>
          </p:cNvCxnSpPr>
          <p:nvPr/>
        </p:nvCxnSpPr>
        <p:spPr>
          <a:xfrm flipH="1" flipV="1">
            <a:off x="1352402" y="4026918"/>
            <a:ext cx="464085" cy="7220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65" idx="0"/>
            <a:endCxn id="68" idx="4"/>
          </p:cNvCxnSpPr>
          <p:nvPr/>
        </p:nvCxnSpPr>
        <p:spPr>
          <a:xfrm flipV="1">
            <a:off x="1816487" y="4463598"/>
            <a:ext cx="520797" cy="28535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>
            <a:stCxn id="66" idx="0"/>
            <a:endCxn id="70" idx="4"/>
          </p:cNvCxnSpPr>
          <p:nvPr/>
        </p:nvCxnSpPr>
        <p:spPr>
          <a:xfrm flipH="1" flipV="1">
            <a:off x="3351541" y="4029500"/>
            <a:ext cx="750946" cy="71945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>
            <a:stCxn id="66" idx="0"/>
            <a:endCxn id="71" idx="4"/>
          </p:cNvCxnSpPr>
          <p:nvPr/>
        </p:nvCxnSpPr>
        <p:spPr>
          <a:xfrm flipV="1">
            <a:off x="4102487" y="4467970"/>
            <a:ext cx="315853" cy="2809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65" idx="2"/>
            <a:endCxn id="69" idx="0"/>
          </p:cNvCxnSpPr>
          <p:nvPr/>
        </p:nvCxnSpPr>
        <p:spPr>
          <a:xfrm flipH="1">
            <a:off x="1807378" y="5206153"/>
            <a:ext cx="9109" cy="4051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66" idx="2"/>
            <a:endCxn id="72" idx="0"/>
          </p:cNvCxnSpPr>
          <p:nvPr/>
        </p:nvCxnSpPr>
        <p:spPr>
          <a:xfrm flipH="1">
            <a:off x="4096871" y="5206153"/>
            <a:ext cx="5616" cy="4051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>
            <a:off x="2218442" y="3228329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0" name="Oval 79"/>
          <p:cNvSpPr/>
          <p:nvPr/>
        </p:nvSpPr>
        <p:spPr>
          <a:xfrm>
            <a:off x="1899990" y="2501882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1" name="Oval 80"/>
          <p:cNvSpPr/>
          <p:nvPr/>
        </p:nvSpPr>
        <p:spPr>
          <a:xfrm>
            <a:off x="3072934" y="2466329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82" name="Straight Connector 81"/>
          <p:cNvCxnSpPr>
            <a:stCxn id="66" idx="0"/>
            <a:endCxn id="79" idx="2"/>
          </p:cNvCxnSpPr>
          <p:nvPr/>
        </p:nvCxnSpPr>
        <p:spPr>
          <a:xfrm flipH="1" flipV="1">
            <a:off x="2949962" y="3685529"/>
            <a:ext cx="115252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65" idx="0"/>
            <a:endCxn id="79" idx="2"/>
          </p:cNvCxnSpPr>
          <p:nvPr/>
        </p:nvCxnSpPr>
        <p:spPr>
          <a:xfrm flipV="1">
            <a:off x="1816487" y="3685529"/>
            <a:ext cx="113347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79" idx="0"/>
            <a:endCxn id="80" idx="4"/>
          </p:cNvCxnSpPr>
          <p:nvPr/>
        </p:nvCxnSpPr>
        <p:spPr>
          <a:xfrm flipH="1" flipV="1">
            <a:off x="2435772" y="2913362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>
            <a:stCxn id="81" idx="4"/>
            <a:endCxn id="79" idx="0"/>
          </p:cNvCxnSpPr>
          <p:nvPr/>
        </p:nvCxnSpPr>
        <p:spPr>
          <a:xfrm flipH="1">
            <a:off x="2949962" y="2877809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Flowchart: Merge 85"/>
          <p:cNvSpPr/>
          <p:nvPr/>
        </p:nvSpPr>
        <p:spPr>
          <a:xfrm>
            <a:off x="2536362" y="3994098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87" name="Straight Connector 86"/>
          <p:cNvCxnSpPr>
            <a:stCxn id="79" idx="2"/>
            <a:endCxn id="86" idx="0"/>
          </p:cNvCxnSpPr>
          <p:nvPr/>
        </p:nvCxnSpPr>
        <p:spPr>
          <a:xfrm flipH="1">
            <a:off x="2942761" y="3685529"/>
            <a:ext cx="7201" cy="30856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>
            <a:stCxn id="65" idx="0"/>
            <a:endCxn id="86" idx="1"/>
          </p:cNvCxnSpPr>
          <p:nvPr/>
        </p:nvCxnSpPr>
        <p:spPr>
          <a:xfrm flipV="1">
            <a:off x="1816487" y="4266434"/>
            <a:ext cx="92307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/>
          <p:cNvCxnSpPr>
            <a:stCxn id="66" idx="0"/>
            <a:endCxn id="86" idx="3"/>
          </p:cNvCxnSpPr>
          <p:nvPr/>
        </p:nvCxnSpPr>
        <p:spPr>
          <a:xfrm flipH="1" flipV="1">
            <a:off x="3145961" y="4266434"/>
            <a:ext cx="95652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Up Arrow 89"/>
          <p:cNvSpPr/>
          <p:nvPr/>
        </p:nvSpPr>
        <p:spPr>
          <a:xfrm>
            <a:off x="2615730" y="4024099"/>
            <a:ext cx="673546" cy="2194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Bottom-up approach</a:t>
            </a:r>
            <a:endParaRPr lang="en-US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29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415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315327" y="3226114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94" name="Oval 93"/>
          <p:cNvSpPr/>
          <p:nvPr/>
        </p:nvSpPr>
        <p:spPr>
          <a:xfrm>
            <a:off x="7996875" y="2499667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5" name="Oval 94"/>
          <p:cNvSpPr/>
          <p:nvPr/>
        </p:nvSpPr>
        <p:spPr>
          <a:xfrm>
            <a:off x="9169819" y="2464114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96" name="Straight Connector 95"/>
          <p:cNvCxnSpPr>
            <a:stCxn id="93" idx="0"/>
            <a:endCxn id="94" idx="4"/>
          </p:cNvCxnSpPr>
          <p:nvPr/>
        </p:nvCxnSpPr>
        <p:spPr>
          <a:xfrm flipH="1" flipV="1">
            <a:off x="8532657" y="2911147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95" idx="4"/>
            <a:endCxn id="93" idx="0"/>
          </p:cNvCxnSpPr>
          <p:nvPr/>
        </p:nvCxnSpPr>
        <p:spPr>
          <a:xfrm flipH="1">
            <a:off x="9046847" y="2875594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Oval 97"/>
          <p:cNvSpPr/>
          <p:nvPr/>
        </p:nvSpPr>
        <p:spPr>
          <a:xfrm>
            <a:off x="7044241" y="3049579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99" name="Oval 98"/>
          <p:cNvSpPr/>
          <p:nvPr/>
        </p:nvSpPr>
        <p:spPr>
          <a:xfrm>
            <a:off x="10172906" y="3049579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0" name="Straight Connector 99"/>
          <p:cNvCxnSpPr>
            <a:stCxn id="99" idx="3"/>
            <a:endCxn id="93" idx="3"/>
          </p:cNvCxnSpPr>
          <p:nvPr/>
        </p:nvCxnSpPr>
        <p:spPr>
          <a:xfrm flipH="1">
            <a:off x="9778367" y="3400799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>
            <a:stCxn id="93" idx="1"/>
            <a:endCxn id="98" idx="5"/>
          </p:cNvCxnSpPr>
          <p:nvPr/>
        </p:nvCxnSpPr>
        <p:spPr>
          <a:xfrm flipH="1" flipV="1">
            <a:off x="7818766" y="3400799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Oval 101"/>
          <p:cNvSpPr/>
          <p:nvPr/>
        </p:nvSpPr>
        <p:spPr>
          <a:xfrm>
            <a:off x="7328427" y="5596372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03" name="Oval 102"/>
          <p:cNvSpPr/>
          <p:nvPr/>
        </p:nvSpPr>
        <p:spPr>
          <a:xfrm>
            <a:off x="9568938" y="5608440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7782134" y="5203938"/>
            <a:ext cx="3493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101226" y="5216004"/>
            <a:ext cx="0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>
            <a:stCxn id="92" idx="0"/>
            <a:endCxn id="93" idx="2"/>
          </p:cNvCxnSpPr>
          <p:nvPr/>
        </p:nvCxnSpPr>
        <p:spPr>
          <a:xfrm flipH="1" flipV="1">
            <a:off x="9046847" y="3683314"/>
            <a:ext cx="1100389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/>
          <p:cNvCxnSpPr>
            <a:stCxn id="91" idx="0"/>
            <a:endCxn id="93" idx="2"/>
          </p:cNvCxnSpPr>
          <p:nvPr/>
        </p:nvCxnSpPr>
        <p:spPr>
          <a:xfrm flipV="1">
            <a:off x="7861236" y="3683314"/>
            <a:ext cx="1185611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Flowchart: Merge 107"/>
          <p:cNvSpPr/>
          <p:nvPr/>
        </p:nvSpPr>
        <p:spPr>
          <a:xfrm>
            <a:off x="8643022" y="3991251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93" idx="2"/>
            <a:endCxn id="108" idx="0"/>
          </p:cNvCxnSpPr>
          <p:nvPr/>
        </p:nvCxnSpPr>
        <p:spPr>
          <a:xfrm>
            <a:off x="9046847" y="3683314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stCxn id="91" idx="0"/>
            <a:endCxn id="108" idx="1"/>
          </p:cNvCxnSpPr>
          <p:nvPr/>
        </p:nvCxnSpPr>
        <p:spPr>
          <a:xfrm flipV="1">
            <a:off x="7861236" y="4263587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Straight Connector 110"/>
          <p:cNvCxnSpPr>
            <a:stCxn id="92" idx="0"/>
            <a:endCxn id="108" idx="3"/>
          </p:cNvCxnSpPr>
          <p:nvPr/>
        </p:nvCxnSpPr>
        <p:spPr>
          <a:xfrm flipH="1" flipV="1">
            <a:off x="9252621" y="4263587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Up Arrow 111"/>
          <p:cNvSpPr/>
          <p:nvPr/>
        </p:nvSpPr>
        <p:spPr>
          <a:xfrm flipV="1">
            <a:off x="8708109" y="4021252"/>
            <a:ext cx="673546" cy="2197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34617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9" grpId="0" animBg="1"/>
      <p:bldP spid="80" grpId="0" animBg="1"/>
      <p:bldP spid="81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98" grpId="1" animBg="1"/>
      <p:bldP spid="99" grpId="0" animBg="1"/>
      <p:bldP spid="99" grpId="1" animBg="1"/>
      <p:bldP spid="102" grpId="0" animBg="1"/>
      <p:bldP spid="103" grpId="0" animBg="1"/>
      <p:bldP spid="108" grpId="0" animBg="1"/>
      <p:bldP spid="1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538976"/>
              </p:ext>
            </p:extLst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54535"/>
              </p:ext>
            </p:extLst>
          </p:nvPr>
        </p:nvGraphicFramePr>
        <p:xfrm>
          <a:off x="131179" y="1493668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creation of group from various entities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generalization.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creation of sub-groups within an entity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specialization.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392357"/>
              </p:ext>
            </p:extLst>
          </p:nvPr>
        </p:nvGraphicFramePr>
        <p:xfrm>
          <a:off x="131179" y="2319178"/>
          <a:ext cx="11929642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Bottom-up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Top-down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58681"/>
              </p:ext>
            </p:extLst>
          </p:nvPr>
        </p:nvGraphicFramePr>
        <p:xfrm>
          <a:off x="131180" y="2861744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the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union of two or more lower level entity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to produce a higher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a </a:t>
                      </a:r>
                      <a:r>
                        <a:rPr lang="en-US" sz="24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sub set of higher level entity set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form a lower level entity set.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258081"/>
              </p:ext>
            </p:extLst>
          </p:nvPr>
        </p:nvGraphicFramePr>
        <p:xfrm>
          <a:off x="131180" y="4037727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the number of entity sets and creates high level entity set using some common features.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a single entity set and creates different low level entity sets using some different features.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&amp; Specialization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84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70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70212" y="182880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6" name="Oval 35"/>
          <p:cNvSpPr/>
          <p:nvPr/>
        </p:nvSpPr>
        <p:spPr>
          <a:xfrm>
            <a:off x="5551760" y="1102353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Oval 36"/>
          <p:cNvSpPr/>
          <p:nvPr/>
        </p:nvSpPr>
        <p:spPr>
          <a:xfrm>
            <a:off x="6724704" y="106680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8" name="Straight Connector 37"/>
          <p:cNvCxnSpPr>
            <a:stCxn id="35" idx="0"/>
            <a:endCxn id="36" idx="4"/>
          </p:cNvCxnSpPr>
          <p:nvPr/>
        </p:nvCxnSpPr>
        <p:spPr>
          <a:xfrm flipH="1" flipV="1">
            <a:off x="6087542" y="1513833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7" idx="4"/>
            <a:endCxn id="35" idx="0"/>
          </p:cNvCxnSpPr>
          <p:nvPr/>
        </p:nvCxnSpPr>
        <p:spPr>
          <a:xfrm flipH="1">
            <a:off x="6601732" y="1478280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4599126" y="1652265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41" name="Oval 40"/>
          <p:cNvSpPr/>
          <p:nvPr/>
        </p:nvSpPr>
        <p:spPr>
          <a:xfrm>
            <a:off x="7727791" y="1652265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42" name="Straight Connector 41"/>
          <p:cNvCxnSpPr>
            <a:stCxn id="41" idx="3"/>
            <a:endCxn id="35" idx="3"/>
          </p:cNvCxnSpPr>
          <p:nvPr/>
        </p:nvCxnSpPr>
        <p:spPr>
          <a:xfrm flipH="1">
            <a:off x="7333252" y="2003485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35" idx="1"/>
            <a:endCxn id="40" idx="5"/>
          </p:cNvCxnSpPr>
          <p:nvPr/>
        </p:nvCxnSpPr>
        <p:spPr>
          <a:xfrm flipH="1" flipV="1">
            <a:off x="5373651" y="2003485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3151325" y="3373176"/>
            <a:ext cx="10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45" name="Oval 44"/>
          <p:cNvSpPr/>
          <p:nvPr/>
        </p:nvSpPr>
        <p:spPr>
          <a:xfrm>
            <a:off x="9018725" y="3371652"/>
            <a:ext cx="129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46" name="Straight Connector 45"/>
          <p:cNvCxnSpPr>
            <a:stCxn id="44" idx="6"/>
            <a:endCxn id="33" idx="1"/>
          </p:cNvCxnSpPr>
          <p:nvPr/>
        </p:nvCxnSpPr>
        <p:spPr>
          <a:xfrm flipV="1">
            <a:off x="4231325" y="3577392"/>
            <a:ext cx="453276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endCxn id="45" idx="2"/>
          </p:cNvCxnSpPr>
          <p:nvPr/>
        </p:nvCxnSpPr>
        <p:spPr>
          <a:xfrm flipV="1">
            <a:off x="8433641" y="3577392"/>
            <a:ext cx="585084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lowchart: Merge 47"/>
          <p:cNvSpPr/>
          <p:nvPr/>
        </p:nvSpPr>
        <p:spPr>
          <a:xfrm>
            <a:off x="6197907" y="2593937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49" name="Straight Connector 48"/>
          <p:cNvCxnSpPr>
            <a:stCxn id="35" idx="2"/>
            <a:endCxn id="48" idx="0"/>
          </p:cNvCxnSpPr>
          <p:nvPr/>
        </p:nvCxnSpPr>
        <p:spPr>
          <a:xfrm>
            <a:off x="6601732" y="2286000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33" idx="0"/>
            <a:endCxn id="48" idx="1"/>
          </p:cNvCxnSpPr>
          <p:nvPr/>
        </p:nvCxnSpPr>
        <p:spPr>
          <a:xfrm flipV="1">
            <a:off x="5416121" y="2866273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34" idx="0"/>
            <a:endCxn id="48" idx="3"/>
          </p:cNvCxnSpPr>
          <p:nvPr/>
        </p:nvCxnSpPr>
        <p:spPr>
          <a:xfrm flipH="1" flipV="1">
            <a:off x="6807506" y="2866273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3493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9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Time</a:t>
            </a:r>
          </a:p>
        </p:txBody>
      </p:sp>
      <p:sp>
        <p:nvSpPr>
          <p:cNvPr id="54" name="Oval 53"/>
          <p:cNvSpPr/>
          <p:nvPr/>
        </p:nvSpPr>
        <p:spPr>
          <a:xfrm>
            <a:off x="3227526" y="5715000"/>
            <a:ext cx="19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Days Worked</a:t>
            </a:r>
          </a:p>
        </p:txBody>
      </p:sp>
      <p:sp>
        <p:nvSpPr>
          <p:cNvPr id="55" name="Oval 54"/>
          <p:cNvSpPr/>
          <p:nvPr/>
        </p:nvSpPr>
        <p:spPr>
          <a:xfrm>
            <a:off x="5504852" y="5715000"/>
            <a:ext cx="201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 Worked</a:t>
            </a:r>
          </a:p>
        </p:txBody>
      </p:sp>
      <p:cxnSp>
        <p:nvCxnSpPr>
          <p:cNvPr id="56" name="Straight Connector 55"/>
          <p:cNvCxnSpPr>
            <a:stCxn id="54" idx="0"/>
            <a:endCxn id="52" idx="2"/>
          </p:cNvCxnSpPr>
          <p:nvPr/>
        </p:nvCxnSpPr>
        <p:spPr>
          <a:xfrm flipV="1">
            <a:off x="4217526" y="5326190"/>
            <a:ext cx="770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>
            <a:off x="6511229" y="5326190"/>
            <a:ext cx="162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Flowchart: Merge 57"/>
          <p:cNvSpPr/>
          <p:nvPr/>
        </p:nvSpPr>
        <p:spPr>
          <a:xfrm>
            <a:off x="5007015" y="4114135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5410840" y="3806198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stCxn id="52" idx="0"/>
            <a:endCxn id="58" idx="1"/>
          </p:cNvCxnSpPr>
          <p:nvPr/>
        </p:nvCxnSpPr>
        <p:spPr>
          <a:xfrm flipV="1">
            <a:off x="4225229" y="4386471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53" idx="0"/>
            <a:endCxn id="58" idx="3"/>
          </p:cNvCxnSpPr>
          <p:nvPr/>
        </p:nvCxnSpPr>
        <p:spPr>
          <a:xfrm flipH="1" flipV="1">
            <a:off x="5616614" y="4386471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565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4" grpId="0" animBg="1"/>
      <p:bldP spid="45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examples of Generalization/Specialization in the following E-R diagram</a:t>
            </a:r>
            <a:r>
              <a:rPr lang="en-GB" dirty="0"/>
              <a:t>:</a:t>
            </a:r>
          </a:p>
          <a:p>
            <a:pPr lvl="1"/>
            <a:r>
              <a:rPr lang="en-US" dirty="0"/>
              <a:t>Hospital Management System.</a:t>
            </a:r>
          </a:p>
          <a:p>
            <a:pPr lvl="1"/>
            <a:r>
              <a:rPr lang="en-US" dirty="0"/>
              <a:t>College Management System.</a:t>
            </a:r>
          </a:p>
          <a:p>
            <a:pPr lvl="1"/>
            <a:r>
              <a:rPr lang="en-US" dirty="0"/>
              <a:t>Bank Management System.</a:t>
            </a:r>
          </a:p>
          <a:p>
            <a:pPr lvl="1"/>
            <a:r>
              <a:rPr lang="en-US" dirty="0"/>
              <a:t>Insurance Company.</a:t>
            </a:r>
          </a:p>
        </p:txBody>
      </p:sp>
    </p:spTree>
    <p:extLst>
      <p:ext uri="{BB962C8B-B14F-4D97-AF65-F5344CB8AC3E}">
        <p14:creationId xmlns:p14="http://schemas.microsoft.com/office/powerpoint/2010/main" val="402682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1899" y="1309255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686299" y="2147455"/>
            <a:ext cx="0" cy="5195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667000"/>
            <a:ext cx="449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2438400" y="2667000"/>
            <a:ext cx="0" cy="5524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6934199" y="2667000"/>
            <a:ext cx="1" cy="54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321943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2131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53055" y="4057632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01264" y="4533888"/>
            <a:ext cx="23563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01264" y="4533888"/>
            <a:ext cx="486" cy="53340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4533888"/>
            <a:ext cx="0" cy="5031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50" y="5010144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134" y="5037004"/>
            <a:ext cx="1972899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70940" y="503751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50292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4051300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340" y="4536893"/>
            <a:ext cx="2209805" cy="55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5785340" y="4542457"/>
            <a:ext cx="0" cy="49505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7995145" y="4535581"/>
            <a:ext cx="5855" cy="4936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6FA9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describes </a:t>
            </a:r>
            <a:r>
              <a:rPr lang="en-US" b="1" dirty="0">
                <a:solidFill>
                  <a:schemeClr val="accent6"/>
                </a:solidFill>
              </a:rPr>
              <a:t>relationship between members of the superclass and subclass </a:t>
            </a:r>
            <a:r>
              <a:rPr lang="en-US" dirty="0"/>
              <a:t>and indicates whether member of a superclass can be a member of one, or more than one subclass.</a:t>
            </a:r>
          </a:p>
          <a:p>
            <a:r>
              <a:rPr lang="en-US" dirty="0"/>
              <a:t>Types of disjoint constraints</a:t>
            </a:r>
          </a:p>
          <a:p>
            <a:pPr lvl="1"/>
            <a:r>
              <a:rPr lang="en-US" dirty="0"/>
              <a:t>Disjoint Constraint</a:t>
            </a:r>
          </a:p>
          <a:p>
            <a:pPr lvl="1"/>
            <a:r>
              <a:rPr lang="en-US" dirty="0"/>
              <a:t>Non-disjoint (Overlapping) Constraint</a:t>
            </a:r>
          </a:p>
        </p:txBody>
      </p:sp>
    </p:spTree>
    <p:extLst>
      <p:ext uri="{BB962C8B-B14F-4D97-AF65-F5344CB8AC3E}">
        <p14:creationId xmlns:p14="http://schemas.microsoft.com/office/powerpoint/2010/main" val="15841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the </a:t>
            </a:r>
            <a:r>
              <a:rPr lang="en-US" b="1" dirty="0">
                <a:solidFill>
                  <a:schemeClr val="accent6"/>
                </a:solidFill>
              </a:rPr>
              <a:t>entity of a super class can belong to only one lower-level entity set</a:t>
            </a:r>
            <a:r>
              <a:rPr lang="en-US" dirty="0"/>
              <a:t> 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chemeClr val="accent6"/>
                </a:solidFill>
              </a:rPr>
              <a:t>d</a:t>
            </a:r>
            <a:r>
              <a:rPr lang="en-US" dirty="0"/>
              <a:t>’ or by writing </a:t>
            </a:r>
            <a:r>
              <a:rPr lang="en-US" b="1" dirty="0">
                <a:solidFill>
                  <a:schemeClr val="accent6"/>
                </a:solidFill>
              </a:rPr>
              <a:t>disjoint</a:t>
            </a:r>
            <a:r>
              <a:rPr lang="en-US" dirty="0"/>
              <a:t> near to the ISA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7539313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only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Full-time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Part-time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03374"/>
            <a:ext cx="82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Disjoint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3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</a:t>
            </a:r>
            <a:r>
              <a:rPr lang="en-US" dirty="0"/>
              <a:t>is E-R diagram?</a:t>
            </a:r>
          </a:p>
          <a:p>
            <a:pPr lvl="1"/>
            <a:r>
              <a:rPr lang="en-US" dirty="0"/>
              <a:t>E-R diagram: (Entity-Relationship diagram) </a:t>
            </a:r>
          </a:p>
          <a:p>
            <a:pPr lvl="1"/>
            <a:r>
              <a:rPr lang="en-US" dirty="0"/>
              <a:t>It is </a:t>
            </a:r>
            <a:r>
              <a:rPr lang="en-US" b="1" dirty="0">
                <a:solidFill>
                  <a:schemeClr val="accent6"/>
                </a:solidFill>
              </a:rPr>
              <a:t>graphical (pictorial) representation </a:t>
            </a:r>
            <a:r>
              <a:rPr lang="en-US" dirty="0"/>
              <a:t>of database.</a:t>
            </a:r>
          </a:p>
          <a:p>
            <a:pPr lvl="1"/>
            <a:r>
              <a:rPr lang="en-US" dirty="0"/>
              <a:t>It uses different types of symbols to represent different objects of database.</a:t>
            </a:r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Non-disjoint (Overlapping)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an </a:t>
            </a:r>
            <a:r>
              <a:rPr lang="en-US" b="1" dirty="0">
                <a:solidFill>
                  <a:schemeClr val="accent6"/>
                </a:solidFill>
              </a:rPr>
              <a:t>entity of a super class can belong to more than one lower-level entity </a:t>
            </a:r>
            <a:r>
              <a:rPr lang="en-US" dirty="0"/>
              <a:t>set 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chemeClr val="accent6"/>
                </a:solidFill>
              </a:rPr>
              <a:t>o</a:t>
            </a:r>
            <a:r>
              <a:rPr lang="en-US" dirty="0"/>
              <a:t>’ or by writing </a:t>
            </a:r>
            <a:r>
              <a:rPr lang="en-US" b="1" dirty="0">
                <a:solidFill>
                  <a:schemeClr val="accent6"/>
                </a:solidFill>
              </a:rPr>
              <a:t>overlapping</a:t>
            </a:r>
            <a:r>
              <a:rPr lang="en-US" dirty="0"/>
              <a:t> near to the ISA triangle.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649224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One player (</a:t>
            </a:r>
            <a:r>
              <a:rPr lang="en-US" b="0" dirty="0" err="1">
                <a:solidFill>
                  <a:schemeClr val="tx1"/>
                </a:solidFill>
              </a:rPr>
              <a:t>Yuvraj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singh</a:t>
            </a:r>
            <a:r>
              <a:rPr lang="en-US" b="0" dirty="0">
                <a:solidFill>
                  <a:schemeClr val="tx1"/>
                </a:solidFill>
              </a:rPr>
              <a:t>) is associated with more than one sub class.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59294"/>
            <a:ext cx="822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Non-disjoint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Related imag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2330828" y="3818180"/>
            <a:ext cx="1333500" cy="7182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664328" y="3830172"/>
            <a:ext cx="1333500" cy="7062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Related image"/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1899" y="1309255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686299" y="2147455"/>
            <a:ext cx="0" cy="5195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667000"/>
            <a:ext cx="449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2438400" y="2667000"/>
            <a:ext cx="0" cy="5524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6934199" y="2667000"/>
            <a:ext cx="1" cy="54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321943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2131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53055" y="4057632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01264" y="4533888"/>
            <a:ext cx="23563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01264" y="4533888"/>
            <a:ext cx="486" cy="53340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4533888"/>
            <a:ext cx="0" cy="5031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50" y="5010144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134" y="5037004"/>
            <a:ext cx="1972899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70940" y="503751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50292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4051300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340" y="4536893"/>
            <a:ext cx="2209805" cy="55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5785340" y="4542457"/>
            <a:ext cx="0" cy="49505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7995145" y="4535581"/>
            <a:ext cx="5855" cy="4936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6FA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(Completeness)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determines </a:t>
            </a:r>
            <a:r>
              <a:rPr lang="en-US" b="1" dirty="0">
                <a:solidFill>
                  <a:schemeClr val="accent6"/>
                </a:solidFill>
              </a:rPr>
              <a:t>whether every member of super class must participate as a member of subclass or not</a:t>
            </a:r>
            <a:r>
              <a:rPr lang="en-US" dirty="0"/>
              <a:t>.</a:t>
            </a:r>
          </a:p>
          <a:p>
            <a:r>
              <a:rPr lang="en-US" dirty="0"/>
              <a:t>Types of participation (Completeness) Constraint</a:t>
            </a:r>
          </a:p>
          <a:p>
            <a:pPr lvl="1"/>
            <a:r>
              <a:rPr lang="en-US" dirty="0"/>
              <a:t>Total (Mandatory) participation</a:t>
            </a:r>
          </a:p>
          <a:p>
            <a:pPr lvl="1"/>
            <a:r>
              <a:rPr lang="en-US" dirty="0"/>
              <a:t>Partial (Optional) participation</a:t>
            </a:r>
          </a:p>
        </p:txBody>
      </p:sp>
    </p:spTree>
    <p:extLst>
      <p:ext uri="{BB962C8B-B14F-4D97-AF65-F5344CB8AC3E}">
        <p14:creationId xmlns:p14="http://schemas.microsoft.com/office/powerpoint/2010/main" val="28931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(Mandatory)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participation specifies that </a:t>
            </a:r>
            <a:r>
              <a:rPr lang="en-US" b="1" dirty="0">
                <a:solidFill>
                  <a:schemeClr val="accent6"/>
                </a:solidFill>
              </a:rPr>
              <a:t>every entity in the superclass must be a member of some subclass</a:t>
            </a:r>
            <a:r>
              <a:rPr lang="en-US" dirty="0"/>
              <a:t> in the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chemeClr val="accent6"/>
                </a:solidFill>
              </a:rPr>
              <a:t>double line </a:t>
            </a:r>
            <a:r>
              <a:rPr lang="en-US" dirty="0"/>
              <a:t>in E-R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8046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minimum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21677" y="2582575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(Optional)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participation specifies that </a:t>
            </a:r>
            <a:r>
              <a:rPr lang="en-US" b="1" dirty="0">
                <a:solidFill>
                  <a:schemeClr val="accent6"/>
                </a:solidFill>
              </a:rPr>
              <a:t>every entity in the super class does not belong to any of the subclass </a:t>
            </a:r>
            <a:r>
              <a:rPr lang="en-US" dirty="0"/>
              <a:t>of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chemeClr val="accent6"/>
                </a:solidFill>
              </a:rPr>
              <a:t>single line </a:t>
            </a:r>
            <a:r>
              <a:rPr lang="en-US" dirty="0"/>
              <a:t>in E-R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2632237" y="3468182"/>
            <a:ext cx="2103120" cy="723980"/>
          </a:xfrm>
          <a:prstGeom prst="wedgeRoundRectCallout">
            <a:avLst>
              <a:gd name="adj1" fmla="val -13582"/>
              <a:gd name="adj2" fmla="val 9906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Not associated with any sub class</a:t>
            </a:r>
            <a:endParaRPr lang="en-IN" dirty="0"/>
          </a:p>
        </p:txBody>
      </p:sp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89" y="4536439"/>
            <a:ext cx="18287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lated image"/>
          <p:cNvPicPr>
            <a:picLocks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12191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31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4" grpId="0" animBg="1"/>
      <p:bldP spid="17" grpId="0" animBg="1"/>
      <p:bldP spid="18" grpId="0" animBg="1"/>
      <p:bldP spid="20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E-R notations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35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E-R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0445" y="121920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3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Entity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540445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530" y="2743200"/>
            <a:ext cx="1296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Key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568886" y="3595301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971" y="4119330"/>
            <a:ext cx="129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41530" y="5513677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Participation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4390783" y="12192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3868" y="1676400"/>
            <a:ext cx="13320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390783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17868" y="2743200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4378820" y="3580468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" dirty="0" err="1">
                <a:solidFill>
                  <a:schemeClr val="tx1"/>
                </a:solidFill>
              </a:rPr>
              <a:t>PymtID</a:t>
            </a:r>
            <a:endParaRPr lang="en-US" u="dash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5905" y="4036200"/>
            <a:ext cx="1584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Discriminating</a:t>
            </a:r>
          </a:p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8" name="Diamond 37"/>
          <p:cNvSpPr/>
          <p:nvPr/>
        </p:nvSpPr>
        <p:spPr>
          <a:xfrm>
            <a:off x="7736962" y="1219200"/>
            <a:ext cx="1698171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Hold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0047" y="167640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7736962" y="2270869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02047" y="2813531"/>
            <a:ext cx="1368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Valued Attribute</a:t>
            </a:r>
            <a:endParaRPr lang="en-IN" dirty="0"/>
          </a:p>
        </p:txBody>
      </p:sp>
      <p:sp>
        <p:nvSpPr>
          <p:cNvPr id="42" name="Flowchart: Decision 41"/>
          <p:cNvSpPr/>
          <p:nvPr/>
        </p:nvSpPr>
        <p:spPr>
          <a:xfrm>
            <a:off x="7746727" y="3595856"/>
            <a:ext cx="1698171" cy="457200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29812" y="4063094"/>
            <a:ext cx="1332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  <a:p>
            <a:pPr algn="ctr"/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44" name="Flowchart: Merge 43"/>
          <p:cNvSpPr/>
          <p:nvPr/>
        </p:nvSpPr>
        <p:spPr>
          <a:xfrm>
            <a:off x="7863937" y="5029200"/>
            <a:ext cx="1260000" cy="457200"/>
          </a:xfrm>
          <a:prstGeom prst="flowChartMerg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2227" y="5562600"/>
            <a:ext cx="158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7650047" y="2175469"/>
            <a:ext cx="1872000" cy="64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1971" y="3527330"/>
            <a:ext cx="1872000" cy="59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lowchart: Decision 47"/>
          <p:cNvSpPr/>
          <p:nvPr/>
        </p:nvSpPr>
        <p:spPr>
          <a:xfrm>
            <a:off x="7566212" y="3527330"/>
            <a:ext cx="2059200" cy="594252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1683444" y="5013278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7674" y="5014403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174376" y="5172363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174376" y="5323638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>
            <a:stCxn id="44" idx="0"/>
          </p:cNvCxnSpPr>
          <p:nvPr/>
        </p:nvCxnSpPr>
        <p:spPr>
          <a:xfrm flipV="1">
            <a:off x="8493937" y="4724400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endCxn id="44" idx="1"/>
          </p:cNvCxnSpPr>
          <p:nvPr/>
        </p:nvCxnSpPr>
        <p:spPr>
          <a:xfrm flipV="1">
            <a:off x="7863937" y="5257800"/>
            <a:ext cx="315000" cy="25587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endCxn id="44" idx="3"/>
          </p:cNvCxnSpPr>
          <p:nvPr/>
        </p:nvCxnSpPr>
        <p:spPr>
          <a:xfrm flipH="1" flipV="1">
            <a:off x="8808937" y="5257800"/>
            <a:ext cx="315000" cy="24708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702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E-R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90268" y="2102779"/>
            <a:ext cx="136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to One</a:t>
            </a:r>
            <a:endParaRPr lang="en-IN" dirty="0"/>
          </a:p>
        </p:txBody>
      </p:sp>
      <p:sp>
        <p:nvSpPr>
          <p:cNvPr id="86" name="Diamond 85"/>
          <p:cNvSpPr/>
          <p:nvPr/>
        </p:nvSpPr>
        <p:spPr>
          <a:xfrm>
            <a:off x="2070182" y="160238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84412" y="160350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17394" y="160096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3057890" y="2876609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1552185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077394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67856" y="3148377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to Many</a:t>
            </a:r>
            <a:endParaRPr lang="en-IN" dirty="0"/>
          </a:p>
        </p:txBody>
      </p:sp>
      <p:sp>
        <p:nvSpPr>
          <p:cNvPr id="93" name="Diamond 92"/>
          <p:cNvSpPr/>
          <p:nvPr/>
        </p:nvSpPr>
        <p:spPr>
          <a:xfrm>
            <a:off x="2047770" y="2647978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62000" y="264910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94982" y="2646566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529773" y="2873591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60288" y="4142929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One</a:t>
            </a:r>
            <a:endParaRPr lang="en-IN" dirty="0"/>
          </a:p>
        </p:txBody>
      </p:sp>
      <p:sp>
        <p:nvSpPr>
          <p:cNvPr id="98" name="Diamond 97"/>
          <p:cNvSpPr/>
          <p:nvPr/>
        </p:nvSpPr>
        <p:spPr>
          <a:xfrm>
            <a:off x="2040202" y="364253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54432" y="364365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7414" y="364111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050432" y="3870748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527992" y="3871435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TextBox 102"/>
          <p:cNvSpPr txBox="1"/>
          <p:nvPr/>
        </p:nvSpPr>
        <p:spPr>
          <a:xfrm>
            <a:off x="1770663" y="5200764"/>
            <a:ext cx="1548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to Many</a:t>
            </a:r>
            <a:endParaRPr lang="en-IN" dirty="0"/>
          </a:p>
        </p:txBody>
      </p:sp>
      <p:sp>
        <p:nvSpPr>
          <p:cNvPr id="104" name="Diamond 103"/>
          <p:cNvSpPr/>
          <p:nvPr/>
        </p:nvSpPr>
        <p:spPr>
          <a:xfrm>
            <a:off x="2040517" y="4700365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4747" y="4701490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87729" y="469895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518625" y="4929270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038565" y="4926252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lowchart: Merge 63"/>
          <p:cNvSpPr/>
          <p:nvPr/>
        </p:nvSpPr>
        <p:spPr>
          <a:xfrm>
            <a:off x="6221047" y="1645579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77047" y="2102779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66" name="Straight Connector 65"/>
          <p:cNvCxnSpPr>
            <a:stCxn id="64" idx="0"/>
          </p:cNvCxnSpPr>
          <p:nvPr/>
        </p:nvCxnSpPr>
        <p:spPr>
          <a:xfrm flipV="1">
            <a:off x="68510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/>
          <p:cNvCxnSpPr>
            <a:endCxn id="64" idx="1"/>
          </p:cNvCxnSpPr>
          <p:nvPr/>
        </p:nvCxnSpPr>
        <p:spPr>
          <a:xfrm flipV="1">
            <a:off x="6221047" y="1874179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endCxn id="64" idx="3"/>
          </p:cNvCxnSpPr>
          <p:nvPr/>
        </p:nvCxnSpPr>
        <p:spPr>
          <a:xfrm flipH="1" flipV="1">
            <a:off x="7166047" y="1874179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9152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lowchart: Merge 69"/>
          <p:cNvSpPr/>
          <p:nvPr/>
        </p:nvSpPr>
        <p:spPr>
          <a:xfrm>
            <a:off x="8936258" y="1714262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92258" y="2171462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Disjoint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72" name="Straight Connector 71"/>
          <p:cNvCxnSpPr>
            <a:stCxn id="70" idx="0"/>
          </p:cNvCxnSpPr>
          <p:nvPr/>
        </p:nvCxnSpPr>
        <p:spPr>
          <a:xfrm flipV="1">
            <a:off x="9566258" y="1409462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>
            <a:endCxn id="70" idx="1"/>
          </p:cNvCxnSpPr>
          <p:nvPr/>
        </p:nvCxnSpPr>
        <p:spPr>
          <a:xfrm flipV="1">
            <a:off x="8936258" y="1942862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endCxn id="70" idx="3"/>
          </p:cNvCxnSpPr>
          <p:nvPr/>
        </p:nvCxnSpPr>
        <p:spPr>
          <a:xfrm flipH="1" flipV="1">
            <a:off x="9881258" y="1942862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/>
          <p:cNvSpPr txBox="1"/>
          <p:nvPr/>
        </p:nvSpPr>
        <p:spPr>
          <a:xfrm>
            <a:off x="9580975" y="1374371"/>
            <a:ext cx="958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/>
              <a:t>Disjoint</a:t>
            </a:r>
            <a:endParaRPr lang="en-IN" sz="1400" dirty="0"/>
          </a:p>
        </p:txBody>
      </p:sp>
      <p:sp>
        <p:nvSpPr>
          <p:cNvPr id="76" name="Flowchart: Merge 75"/>
          <p:cNvSpPr/>
          <p:nvPr/>
        </p:nvSpPr>
        <p:spPr>
          <a:xfrm>
            <a:off x="9080258" y="4174210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36258" y="4640340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Overlapping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9710258" y="3878340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>
            <a:endCxn id="76" idx="1"/>
          </p:cNvCxnSpPr>
          <p:nvPr/>
        </p:nvCxnSpPr>
        <p:spPr>
          <a:xfrm flipV="1">
            <a:off x="9080258" y="4402810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>
            <a:endCxn id="76" idx="3"/>
          </p:cNvCxnSpPr>
          <p:nvPr/>
        </p:nvCxnSpPr>
        <p:spPr>
          <a:xfrm flipH="1" flipV="1">
            <a:off x="10025258" y="4402810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TextBox 80"/>
          <p:cNvSpPr txBox="1"/>
          <p:nvPr/>
        </p:nvSpPr>
        <p:spPr>
          <a:xfrm>
            <a:off x="9710258" y="3819645"/>
            <a:ext cx="1080000" cy="309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/>
              <a:t>Overlapping</a:t>
            </a:r>
            <a:endParaRPr lang="en-IN" sz="1400" dirty="0"/>
          </a:p>
        </p:txBody>
      </p:sp>
      <p:sp>
        <p:nvSpPr>
          <p:cNvPr id="82" name="Flowchart: Merge 81"/>
          <p:cNvSpPr/>
          <p:nvPr/>
        </p:nvSpPr>
        <p:spPr>
          <a:xfrm>
            <a:off x="6099696" y="4144694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55696" y="4601894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</a:t>
            </a:r>
          </a:p>
          <a:p>
            <a:pPr algn="ctr"/>
            <a:r>
              <a:rPr lang="en-US" dirty="0"/>
              <a:t>Specialization/</a:t>
            </a:r>
          </a:p>
          <a:p>
            <a:pPr algn="ctr"/>
            <a:r>
              <a:rPr lang="en-US" dirty="0"/>
              <a:t>Generalization</a:t>
            </a:r>
            <a:endParaRPr lang="en-IN" dirty="0"/>
          </a:p>
        </p:txBody>
      </p:sp>
      <p:cxnSp>
        <p:nvCxnSpPr>
          <p:cNvPr id="84" name="Straight Connector 83"/>
          <p:cNvCxnSpPr>
            <a:stCxn id="82" idx="0"/>
          </p:cNvCxnSpPr>
          <p:nvPr/>
        </p:nvCxnSpPr>
        <p:spPr>
          <a:xfrm flipV="1">
            <a:off x="6729696" y="3839894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Straight Connector 108"/>
          <p:cNvCxnSpPr>
            <a:endCxn id="82" idx="1"/>
          </p:cNvCxnSpPr>
          <p:nvPr/>
        </p:nvCxnSpPr>
        <p:spPr>
          <a:xfrm flipV="1">
            <a:off x="6099696" y="4373294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endCxn id="82" idx="3"/>
          </p:cNvCxnSpPr>
          <p:nvPr/>
        </p:nvCxnSpPr>
        <p:spPr>
          <a:xfrm flipH="1" flipV="1">
            <a:off x="7044696" y="4373294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241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7" grpId="0" animBg="1"/>
      <p:bldP spid="88" grpId="0" animBg="1"/>
      <p:bldP spid="92" grpId="0"/>
      <p:bldP spid="93" grpId="0" animBg="1"/>
      <p:bldP spid="94" grpId="0" animBg="1"/>
      <p:bldP spid="95" grpId="0" animBg="1"/>
      <p:bldP spid="97" grpId="0"/>
      <p:bldP spid="98" grpId="0" animBg="1"/>
      <p:bldP spid="99" grpId="0" animBg="1"/>
      <p:bldP spid="100" grpId="0" animBg="1"/>
      <p:bldP spid="103" grpId="0"/>
      <p:bldP spid="104" grpId="0" animBg="1"/>
      <p:bldP spid="105" grpId="0" animBg="1"/>
      <p:bldP spid="106" grpId="0" animBg="1"/>
      <p:bldP spid="64" grpId="0" animBg="1"/>
      <p:bldP spid="65" grpId="0"/>
      <p:bldP spid="70" grpId="0" animBg="1"/>
      <p:bldP spid="71" grpId="0"/>
      <p:bldP spid="75" grpId="0"/>
      <p:bldP spid="76" grpId="0" animBg="1"/>
      <p:bldP spid="77" grpId="0"/>
      <p:bldP spid="81" grpId="0"/>
      <p:bldP spid="82" grpId="0" animBg="1"/>
      <p:bldP spid="8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E-R diagram of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Hospital Management  System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193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Hospital Management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098" y="237999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588225" y="23756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Hospital</a:t>
            </a:r>
          </a:p>
        </p:txBody>
      </p:sp>
      <p:sp>
        <p:nvSpPr>
          <p:cNvPr id="8" name="Diamond 7"/>
          <p:cNvSpPr/>
          <p:nvPr/>
        </p:nvSpPr>
        <p:spPr>
          <a:xfrm>
            <a:off x="6969844" y="2370699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Admitted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552505" y="2551900"/>
            <a:ext cx="594360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11" idx="4"/>
            <a:endCxn id="6" idx="0"/>
          </p:cNvCxnSpPr>
          <p:nvPr/>
        </p:nvCxnSpPr>
        <p:spPr>
          <a:xfrm>
            <a:off x="4744795" y="1944026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4013275" y="1521116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PatID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3" idx="4"/>
            <a:endCxn id="6" idx="0"/>
          </p:cNvCxnSpPr>
          <p:nvPr/>
        </p:nvCxnSpPr>
        <p:spPr>
          <a:xfrm flipH="1">
            <a:off x="5708184" y="1921615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5631398" y="149870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/>
          <p:cNvCxnSpPr>
            <a:stCxn id="15" idx="4"/>
          </p:cNvCxnSpPr>
          <p:nvPr/>
        </p:nvCxnSpPr>
        <p:spPr>
          <a:xfrm>
            <a:off x="9508253" y="1940013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8776733" y="151710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7" idx="4"/>
          </p:cNvCxnSpPr>
          <p:nvPr/>
        </p:nvCxnSpPr>
        <p:spPr>
          <a:xfrm flipH="1">
            <a:off x="10471642" y="1917602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10394856" y="149469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" name="Diamond 17"/>
          <p:cNvSpPr/>
          <p:nvPr/>
        </p:nvSpPr>
        <p:spPr>
          <a:xfrm>
            <a:off x="2538803" y="2379998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1113" y="237392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Medical Record</a:t>
            </a:r>
          </a:p>
        </p:txBody>
      </p:sp>
      <p:cxnSp>
        <p:nvCxnSpPr>
          <p:cNvPr id="20" name="Straight Connector 19"/>
          <p:cNvCxnSpPr>
            <a:stCxn id="19" idx="0"/>
            <a:endCxn id="21" idx="4"/>
          </p:cNvCxnSpPr>
          <p:nvPr/>
        </p:nvCxnSpPr>
        <p:spPr>
          <a:xfrm flipV="1">
            <a:off x="1090199" y="1796761"/>
            <a:ext cx="0" cy="5771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358679" y="133956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MRID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 flipV="1">
            <a:off x="4540840" y="2288821"/>
            <a:ext cx="526" cy="640080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2313357" y="2201250"/>
            <a:ext cx="527" cy="73152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Diamond 23"/>
          <p:cNvSpPr/>
          <p:nvPr/>
        </p:nvSpPr>
        <p:spPr>
          <a:xfrm>
            <a:off x="9571896" y="3274414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84959" y="41384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Doctor</a:t>
            </a:r>
          </a:p>
        </p:txBody>
      </p:sp>
      <p:cxnSp>
        <p:nvCxnSpPr>
          <p:cNvPr id="26" name="Straight Connector 25"/>
          <p:cNvCxnSpPr>
            <a:stCxn id="25" idx="2"/>
            <a:endCxn id="27" idx="0"/>
          </p:cNvCxnSpPr>
          <p:nvPr/>
        </p:nvCxnSpPr>
        <p:spPr>
          <a:xfrm flipH="1">
            <a:off x="9617616" y="4595642"/>
            <a:ext cx="816429" cy="40425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886096" y="4999892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DrID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0395418" y="3717058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Diamond 29"/>
          <p:cNvSpPr/>
          <p:nvPr/>
        </p:nvSpPr>
        <p:spPr>
          <a:xfrm rot="1261021">
            <a:off x="6994292" y="3323492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Treats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8920163" y="3827702"/>
            <a:ext cx="752475" cy="29360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5985394" y="2854794"/>
            <a:ext cx="1241700" cy="42515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5" idx="2"/>
            <a:endCxn id="34" idx="0"/>
          </p:cNvCxnSpPr>
          <p:nvPr/>
        </p:nvCxnSpPr>
        <p:spPr>
          <a:xfrm>
            <a:off x="10434045" y="4595642"/>
            <a:ext cx="824894" cy="40382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10527419" y="499947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Dr</a:t>
            </a:r>
            <a:r>
              <a:rPr lang="en-US" dirty="0">
                <a:solidFill>
                  <a:schemeClr val="tx1"/>
                </a:solidFill>
              </a:rPr>
              <a:t> Name</a:t>
            </a:r>
          </a:p>
        </p:txBody>
      </p:sp>
      <p:cxnSp>
        <p:nvCxnSpPr>
          <p:cNvPr id="35" name="Straight Connector 34"/>
          <p:cNvCxnSpPr>
            <a:stCxn id="19" idx="2"/>
            <a:endCxn id="36" idx="0"/>
          </p:cNvCxnSpPr>
          <p:nvPr/>
        </p:nvCxnSpPr>
        <p:spPr>
          <a:xfrm>
            <a:off x="1090199" y="2831123"/>
            <a:ext cx="138381" cy="34225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221745" y="3173375"/>
            <a:ext cx="201367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 Name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038449" y="2593299"/>
            <a:ext cx="566928" cy="11864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35289" y="2822308"/>
            <a:ext cx="10722" cy="47044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stCxn id="57" idx="1"/>
          </p:cNvCxnSpPr>
          <p:nvPr/>
        </p:nvCxnSpPr>
        <p:spPr>
          <a:xfrm flipH="1">
            <a:off x="4971354" y="3498927"/>
            <a:ext cx="467329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7" idx="3"/>
          </p:cNvCxnSpPr>
          <p:nvPr/>
        </p:nvCxnSpPr>
        <p:spPr>
          <a:xfrm>
            <a:off x="5946683" y="3498927"/>
            <a:ext cx="389415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7" name="Flowchart: Merge 56"/>
          <p:cNvSpPr/>
          <p:nvPr/>
        </p:nvSpPr>
        <p:spPr>
          <a:xfrm>
            <a:off x="5184683" y="3294866"/>
            <a:ext cx="1016000" cy="408122"/>
          </a:xfrm>
          <a:prstGeom prst="flowChartMerg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600" dirty="0"/>
              <a:t>ISA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31576" y="3893855"/>
            <a:ext cx="88424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Indoor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799678" y="3906402"/>
            <a:ext cx="984674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Outdoor</a:t>
            </a:r>
          </a:p>
        </p:txBody>
      </p:sp>
      <p:cxnSp>
        <p:nvCxnSpPr>
          <p:cNvPr id="60" name="Straight Connector 59"/>
          <p:cNvCxnSpPr>
            <a:stCxn id="61" idx="0"/>
          </p:cNvCxnSpPr>
          <p:nvPr/>
        </p:nvCxnSpPr>
        <p:spPr>
          <a:xfrm flipV="1">
            <a:off x="4917254" y="4358434"/>
            <a:ext cx="54100" cy="47764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Oval 60"/>
          <p:cNvSpPr/>
          <p:nvPr/>
        </p:nvSpPr>
        <p:spPr>
          <a:xfrm>
            <a:off x="4185734" y="483607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IPDID</a:t>
            </a:r>
          </a:p>
        </p:txBody>
      </p:sp>
      <p:cxnSp>
        <p:nvCxnSpPr>
          <p:cNvPr id="62" name="Straight Connector 61"/>
          <p:cNvCxnSpPr>
            <a:stCxn id="63" idx="0"/>
            <a:endCxn id="59" idx="2"/>
          </p:cNvCxnSpPr>
          <p:nvPr/>
        </p:nvCxnSpPr>
        <p:spPr>
          <a:xfrm flipH="1" flipV="1">
            <a:off x="6292015" y="4363602"/>
            <a:ext cx="1034754" cy="5423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Oval 62"/>
          <p:cNvSpPr/>
          <p:nvPr/>
        </p:nvSpPr>
        <p:spPr>
          <a:xfrm>
            <a:off x="6595249" y="49059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OPDID</a:t>
            </a:r>
          </a:p>
        </p:txBody>
      </p:sp>
      <p:cxnSp>
        <p:nvCxnSpPr>
          <p:cNvPr id="64" name="Straight Connector 63"/>
          <p:cNvCxnSpPr>
            <a:stCxn id="65" idx="7"/>
          </p:cNvCxnSpPr>
          <p:nvPr/>
        </p:nvCxnSpPr>
        <p:spPr>
          <a:xfrm flipV="1">
            <a:off x="3987185" y="4363602"/>
            <a:ext cx="1010611" cy="27489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>
            <a:off x="2738402" y="457656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59" idx="2"/>
            <a:endCxn id="67" idx="0"/>
          </p:cNvCxnSpPr>
          <p:nvPr/>
        </p:nvCxnSpPr>
        <p:spPr>
          <a:xfrm flipH="1">
            <a:off x="6228481" y="4363602"/>
            <a:ext cx="63534" cy="99690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Oval 66"/>
          <p:cNvSpPr/>
          <p:nvPr/>
        </p:nvSpPr>
        <p:spPr>
          <a:xfrm>
            <a:off x="5634481" y="5360503"/>
            <a:ext cx="118800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Charge</a:t>
            </a:r>
          </a:p>
        </p:txBody>
      </p:sp>
      <p:cxnSp>
        <p:nvCxnSpPr>
          <p:cNvPr id="50" name="Straight Connector 49"/>
          <p:cNvCxnSpPr/>
          <p:nvPr/>
        </p:nvCxnSpPr>
        <p:spPr>
          <a:xfrm rot="5400000" flipV="1">
            <a:off x="2313358" y="2285237"/>
            <a:ext cx="527" cy="73152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754068" y="2821288"/>
            <a:ext cx="10722" cy="47044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566105" y="2641434"/>
            <a:ext cx="594360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DAE7F9-1C10-4617-2768-1A0EAD3FC948}"/>
              </a:ext>
            </a:extLst>
          </p:cNvPr>
          <p:cNvCxnSpPr>
            <a:cxnSpLocks/>
          </p:cNvCxnSpPr>
          <p:nvPr/>
        </p:nvCxnSpPr>
        <p:spPr>
          <a:xfrm>
            <a:off x="8886096" y="3906402"/>
            <a:ext cx="685272" cy="261813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603BD0-3214-D2E8-B7AC-50509C108E96}"/>
              </a:ext>
            </a:extLst>
          </p:cNvPr>
          <p:cNvCxnSpPr>
            <a:cxnSpLocks/>
          </p:cNvCxnSpPr>
          <p:nvPr/>
        </p:nvCxnSpPr>
        <p:spPr>
          <a:xfrm>
            <a:off x="6206607" y="2830381"/>
            <a:ext cx="1053824" cy="35475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F41C19-F7AF-AE96-738E-ED79E4A88DF1}"/>
              </a:ext>
            </a:extLst>
          </p:cNvPr>
          <p:cNvCxnSpPr/>
          <p:nvPr/>
        </p:nvCxnSpPr>
        <p:spPr>
          <a:xfrm>
            <a:off x="10471116" y="3719499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D1C2F6-84EE-976F-A5DC-7EB8DBF57870}"/>
              </a:ext>
            </a:extLst>
          </p:cNvPr>
          <p:cNvCxnSpPr/>
          <p:nvPr/>
        </p:nvCxnSpPr>
        <p:spPr>
          <a:xfrm>
            <a:off x="10470590" y="2867586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1F6980-0026-F418-091D-BD4DFD4BCF08}"/>
              </a:ext>
            </a:extLst>
          </p:cNvPr>
          <p:cNvCxnSpPr>
            <a:cxnSpLocks/>
          </p:cNvCxnSpPr>
          <p:nvPr/>
        </p:nvCxnSpPr>
        <p:spPr>
          <a:xfrm>
            <a:off x="10416230" y="2867586"/>
            <a:ext cx="0" cy="418943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Flowchart: Extract 68">
            <a:extLst>
              <a:ext uri="{FF2B5EF4-FFF2-40B4-BE49-F238E27FC236}">
                <a16:creationId xmlns:a16="http://schemas.microsoft.com/office/drawing/2014/main" id="{1CC2AF47-A0BB-B305-2DC7-541E8F2C1F37}"/>
              </a:ext>
            </a:extLst>
          </p:cNvPr>
          <p:cNvSpPr/>
          <p:nvPr/>
        </p:nvSpPr>
        <p:spPr>
          <a:xfrm>
            <a:off x="10382845" y="2836098"/>
            <a:ext cx="126207" cy="81808"/>
          </a:xfrm>
          <a:prstGeom prst="flowChartExtract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7" grpId="0" animBg="1"/>
      <p:bldP spid="30" grpId="0" animBg="1"/>
      <p:bldP spid="34" grpId="0" animBg="1"/>
      <p:bldP spid="3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Entities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63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Reduce the E-R diagram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to Database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chemeClr val="accent6"/>
                </a:solidFill>
              </a:rPr>
              <a:t>entity</a:t>
            </a:r>
            <a:r>
              <a:rPr lang="en-US" dirty="0"/>
              <a:t> of an ER diagram is </a:t>
            </a:r>
            <a:r>
              <a:rPr lang="en-US" b="1" dirty="0">
                <a:solidFill>
                  <a:schemeClr val="accent6"/>
                </a:solidFill>
              </a:rPr>
              <a:t>turned into </a:t>
            </a: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accent6"/>
                </a:solidFill>
              </a:rPr>
              <a:t>attribute</a:t>
            </a:r>
            <a:r>
              <a:rPr lang="en-US" dirty="0"/>
              <a:t> (except multi-valued attribute) </a:t>
            </a:r>
            <a:r>
              <a:rPr lang="en-US" b="1" dirty="0">
                <a:solidFill>
                  <a:schemeClr val="accent6"/>
                </a:solidFill>
              </a:rPr>
              <a:t>turns into </a:t>
            </a: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column</a:t>
            </a:r>
            <a:r>
              <a:rPr lang="en-US" dirty="0"/>
              <a:t> (attribute) in the table.</a:t>
            </a:r>
          </a:p>
          <a:p>
            <a:r>
              <a:rPr lang="en-US" b="1" dirty="0">
                <a:solidFill>
                  <a:schemeClr val="accent6"/>
                </a:solidFill>
              </a:rPr>
              <a:t>Table name</a:t>
            </a:r>
            <a:r>
              <a:rPr lang="en-US" dirty="0"/>
              <a:t> can be same as </a:t>
            </a:r>
            <a:r>
              <a:rPr lang="en-US" b="1" dirty="0">
                <a:solidFill>
                  <a:schemeClr val="accent6"/>
                </a:solidFill>
              </a:rPr>
              <a:t>entity name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Key attribute </a:t>
            </a:r>
            <a:r>
              <a:rPr lang="en-US" dirty="0"/>
              <a:t>of the entity is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the table which is usually underlined. </a:t>
            </a:r>
          </a:p>
          <a:p>
            <a:r>
              <a:rPr lang="en-US" dirty="0"/>
              <a:t>It is highly recommended that every table should start with its primary key attribute conventionally named as </a:t>
            </a:r>
            <a:r>
              <a:rPr lang="en-US" dirty="0" err="1"/>
              <a:t>TablenameID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2954" y="256217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8" name="Straight Connector 7"/>
          <p:cNvCxnSpPr>
            <a:stCxn id="9" idx="4"/>
            <a:endCxn id="7" idx="0"/>
          </p:cNvCxnSpPr>
          <p:nvPr/>
        </p:nvCxnSpPr>
        <p:spPr>
          <a:xfrm>
            <a:off x="8878651" y="2126201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8147131" y="170329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1" idx="4"/>
            <a:endCxn id="7" idx="0"/>
          </p:cNvCxnSpPr>
          <p:nvPr/>
        </p:nvCxnSpPr>
        <p:spPr>
          <a:xfrm flipH="1">
            <a:off x="9842040" y="2103790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9765254" y="168088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" name="Oval 11"/>
          <p:cNvSpPr/>
          <p:nvPr/>
        </p:nvSpPr>
        <p:spPr>
          <a:xfrm>
            <a:off x="7897305" y="337021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3" name="Oval 12"/>
          <p:cNvSpPr/>
          <p:nvPr/>
        </p:nvSpPr>
        <p:spPr>
          <a:xfrm>
            <a:off x="10169407" y="337021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" name="Oval 13"/>
          <p:cNvSpPr/>
          <p:nvPr/>
        </p:nvSpPr>
        <p:spPr>
          <a:xfrm>
            <a:off x="9076771" y="3992078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72163" y="3890680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2" idx="0"/>
          </p:cNvCxnSpPr>
          <p:nvPr/>
        </p:nvCxnSpPr>
        <p:spPr>
          <a:xfrm flipH="1">
            <a:off x="8628825" y="3028722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 flipH="1">
            <a:off x="9833529" y="3019373"/>
            <a:ext cx="8511" cy="87130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endCxn id="13" idx="0"/>
          </p:cNvCxnSpPr>
          <p:nvPr/>
        </p:nvCxnSpPr>
        <p:spPr>
          <a:xfrm>
            <a:off x="9847879" y="3028722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ounded Rectangle 18"/>
          <p:cNvSpPr/>
          <p:nvPr/>
        </p:nvSpPr>
        <p:spPr>
          <a:xfrm>
            <a:off x="7700527" y="4959955"/>
            <a:ext cx="393192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Name, Address, City)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1: Reduce </a:t>
            </a:r>
            <a:r>
              <a:rPr lang="en-US" sz="2800" b="1" dirty="0">
                <a:solidFill>
                  <a:schemeClr val="accent6"/>
                </a:solidFill>
              </a:rPr>
              <a:t>Entities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6"/>
                </a:solidFill>
              </a:rPr>
              <a:t>Simple Attributes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892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Multi-value attribute </a:t>
            </a:r>
            <a:r>
              <a:rPr lang="en-US" dirty="0"/>
              <a:t>is turned into a </a:t>
            </a:r>
            <a:r>
              <a:rPr lang="en-US" b="1" dirty="0">
                <a:solidFill>
                  <a:schemeClr val="accent6"/>
                </a:solidFill>
              </a:rPr>
              <a:t>new table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accent6"/>
                </a:solidFill>
              </a:rPr>
              <a:t>Add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column into </a:t>
            </a:r>
            <a:r>
              <a:rPr lang="en-US" b="1" dirty="0">
                <a:solidFill>
                  <a:schemeClr val="accent6"/>
                </a:solidFill>
              </a:rPr>
              <a:t>multi-value attribute’s table</a:t>
            </a:r>
            <a:r>
              <a:rPr lang="en-US" dirty="0"/>
              <a:t>.</a:t>
            </a:r>
          </a:p>
          <a:p>
            <a:r>
              <a:rPr lang="en-US" dirty="0"/>
              <a:t>Add the </a:t>
            </a:r>
            <a:r>
              <a:rPr lang="en-US" b="1" dirty="0">
                <a:solidFill>
                  <a:schemeClr val="accent6"/>
                </a:solidFill>
              </a:rPr>
              <a:t>primary key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column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/>
                </a:solidFill>
              </a:rPr>
              <a:t>parent entity’s table </a:t>
            </a:r>
            <a:r>
              <a:rPr lang="en-US" dirty="0"/>
              <a:t>as a </a:t>
            </a:r>
            <a:r>
              <a:rPr lang="en-US" b="1" dirty="0">
                <a:solidFill>
                  <a:schemeClr val="accent6"/>
                </a:solidFill>
              </a:rPr>
              <a:t>foreign key </a:t>
            </a:r>
            <a:r>
              <a:rPr lang="en-US" dirty="0"/>
              <a:t>within the </a:t>
            </a:r>
            <a:r>
              <a:rPr lang="en-US" b="1" dirty="0">
                <a:solidFill>
                  <a:schemeClr val="accent6"/>
                </a:solidFill>
              </a:rPr>
              <a:t>new (multi-value attribute’s) table</a:t>
            </a:r>
            <a:r>
              <a:rPr lang="en-US" dirty="0"/>
              <a:t>.</a:t>
            </a:r>
          </a:p>
          <a:p>
            <a:r>
              <a:rPr lang="en-US" dirty="0"/>
              <a:t>Then make a </a:t>
            </a:r>
            <a:r>
              <a:rPr lang="en-US" b="1" dirty="0">
                <a:solidFill>
                  <a:schemeClr val="accent6"/>
                </a:solidFill>
              </a:rPr>
              <a:t>1:N relationship </a:t>
            </a:r>
            <a:r>
              <a:rPr lang="en-US" dirty="0"/>
              <a:t>between the Person table and </a:t>
            </a:r>
            <a:r>
              <a:rPr lang="en-US" dirty="0" err="1"/>
              <a:t>PhoneNo</a:t>
            </a:r>
            <a:r>
              <a:rPr lang="en-US" dirty="0"/>
              <a:t> table.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2: Reduce </a:t>
            </a:r>
            <a:r>
              <a:rPr lang="en-US" sz="2800" b="1" dirty="0">
                <a:solidFill>
                  <a:schemeClr val="accent6"/>
                </a:solidFill>
              </a:rPr>
              <a:t>Multi-valued Attributes</a:t>
            </a:r>
            <a:r>
              <a:rPr lang="en-US" sz="2800" dirty="0"/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9844" y="198395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cxnSp>
        <p:nvCxnSpPr>
          <p:cNvPr id="21" name="Straight Connector 20"/>
          <p:cNvCxnSpPr>
            <a:stCxn id="23" idx="4"/>
            <a:endCxn id="20" idx="0"/>
          </p:cNvCxnSpPr>
          <p:nvPr/>
        </p:nvCxnSpPr>
        <p:spPr>
          <a:xfrm>
            <a:off x="8866314" y="1525319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8134794" y="110240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102148" y="1103251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13748" y="1012777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4"/>
            <a:endCxn id="20" idx="0"/>
          </p:cNvCxnSpPr>
          <p:nvPr/>
        </p:nvCxnSpPr>
        <p:spPr>
          <a:xfrm flipH="1">
            <a:off x="9868930" y="1616635"/>
            <a:ext cx="1006184" cy="36731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8923464" y="4386431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5084" y="5275346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 (T2)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57820" y="3497517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(T1)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7" idx="2"/>
            <a:endCxn id="28" idx="0"/>
          </p:cNvCxnSpPr>
          <p:nvPr/>
        </p:nvCxnSpPr>
        <p:spPr>
          <a:xfrm flipH="1">
            <a:off x="9969484" y="4843631"/>
            <a:ext cx="5540" cy="4317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9" idx="2"/>
          </p:cNvCxnSpPr>
          <p:nvPr/>
        </p:nvCxnSpPr>
        <p:spPr>
          <a:xfrm flipH="1" flipV="1">
            <a:off x="9972220" y="3954717"/>
            <a:ext cx="2804" cy="43171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727124" y="2636552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u="sng" dirty="0" err="1">
                <a:solidFill>
                  <a:schemeClr val="tx1"/>
                </a:solidFill>
              </a:rPr>
              <a:t>PhoneID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7490012" y="3576549"/>
            <a:ext cx="1336958" cy="538251"/>
          </a:xfrm>
          <a:prstGeom prst="wedgeRoundRectCallout">
            <a:avLst>
              <a:gd name="adj1" fmla="val 133270"/>
              <a:gd name="adj2" fmla="val -14745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b="1" dirty="0">
                <a:solidFill>
                  <a:schemeClr val="accent6"/>
                </a:solidFill>
              </a:rPr>
              <a:t>both entities </a:t>
            </a:r>
            <a:r>
              <a:rPr lang="en-US" dirty="0"/>
              <a:t>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any </a:t>
            </a:r>
            <a:r>
              <a:rPr lang="en-US" b="1" dirty="0">
                <a:solidFill>
                  <a:schemeClr val="accent6"/>
                </a:solidFill>
              </a:rPr>
              <a:t>one table </a:t>
            </a:r>
            <a:r>
              <a:rPr lang="en-US" dirty="0"/>
              <a:t>in to the </a:t>
            </a:r>
            <a:r>
              <a:rPr lang="en-US" b="1" dirty="0">
                <a:solidFill>
                  <a:schemeClr val="accent6"/>
                </a:solidFill>
              </a:rPr>
              <a:t>another table </a:t>
            </a:r>
            <a:r>
              <a:rPr lang="en-US" dirty="0"/>
              <a:t>as a </a:t>
            </a:r>
            <a:r>
              <a:rPr lang="en-US" b="1" dirty="0">
                <a:solidFill>
                  <a:schemeClr val="accent6"/>
                </a:solidFill>
              </a:rPr>
              <a:t>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Wife table </a:t>
            </a:r>
            <a:r>
              <a:rPr lang="en-US" dirty="0" err="1"/>
              <a:t>WifeID</a:t>
            </a:r>
            <a:r>
              <a:rPr lang="en-US" dirty="0"/>
              <a:t> in the table Persons as Foreign key. </a:t>
            </a:r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Wife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3: Reduce </a:t>
            </a:r>
            <a:r>
              <a:rPr lang="en-US" sz="2800" b="1" dirty="0">
                <a:solidFill>
                  <a:schemeClr val="accent6"/>
                </a:solidFill>
              </a:rPr>
              <a:t>1:1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WifeID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07195" y="5496720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05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  <p:bldP spid="4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b="1" dirty="0">
                <a:solidFill>
                  <a:schemeClr val="accent6"/>
                </a:solidFill>
              </a:rPr>
              <a:t>both entities</a:t>
            </a:r>
            <a:r>
              <a:rPr lang="en-US" dirty="0"/>
              <a:t> 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/>
                </a:solidFill>
              </a:rPr>
              <a:t>table having 1 mapping </a:t>
            </a:r>
            <a:r>
              <a:rPr lang="en-US" dirty="0"/>
              <a:t>in to the another </a:t>
            </a:r>
            <a:r>
              <a:rPr lang="en-US" b="1" dirty="0">
                <a:solidFill>
                  <a:schemeClr val="accent6"/>
                </a:solidFill>
              </a:rPr>
              <a:t>table having many cardinality as a 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House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4: Reduce </a:t>
            </a:r>
            <a:r>
              <a:rPr lang="en-US" sz="2800" b="1" dirty="0">
                <a:solidFill>
                  <a:schemeClr val="accent6"/>
                </a:solidFill>
              </a:rPr>
              <a:t>1:N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House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HouseID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Person (</a:t>
            </a:r>
            <a:r>
              <a:rPr lang="en-US" u="sng" dirty="0" err="1"/>
              <a:t>PersonID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House (</a:t>
            </a:r>
            <a:r>
              <a:rPr lang="en-US" u="sng" dirty="0" err="1"/>
              <a:t>HouseID</a:t>
            </a:r>
            <a:r>
              <a:rPr lang="en-US" dirty="0"/>
              <a:t>, </a:t>
            </a:r>
            <a:r>
              <a:rPr lang="en-US" dirty="0" err="1"/>
              <a:t>Hname</a:t>
            </a:r>
            <a:r>
              <a:rPr lang="en-US" dirty="0"/>
              <a:t>, </a:t>
            </a:r>
            <a:r>
              <a:rPr lang="en-US" dirty="0" err="1"/>
              <a:t>PersonID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Convert both </a:t>
            </a:r>
            <a:r>
              <a:rPr lang="en-US" b="1" dirty="0">
                <a:solidFill>
                  <a:schemeClr val="accent6"/>
                </a:solidFill>
              </a:rPr>
              <a:t>entities</a:t>
            </a:r>
            <a:r>
              <a:rPr lang="en-US" dirty="0"/>
              <a:t> 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accent6"/>
                </a:solidFill>
              </a:rPr>
              <a:t>separate table for relationship</a:t>
            </a:r>
            <a:r>
              <a:rPr lang="en-US" dirty="0"/>
              <a:t>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of both entities table </a:t>
            </a:r>
            <a:r>
              <a:rPr lang="en-US" dirty="0"/>
              <a:t>into the </a:t>
            </a:r>
            <a:r>
              <a:rPr lang="en-US" b="1" dirty="0">
                <a:solidFill>
                  <a:schemeClr val="accent6"/>
                </a:solidFill>
              </a:rPr>
              <a:t>relationship’s table as 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Customer table CID and Account table </a:t>
            </a:r>
            <a:r>
              <a:rPr lang="en-US" dirty="0" err="1"/>
              <a:t>Ano</a:t>
            </a:r>
            <a:r>
              <a:rPr lang="en-US" dirty="0"/>
              <a:t> in the table </a:t>
            </a:r>
            <a:r>
              <a:rPr lang="en-US" dirty="0" err="1"/>
              <a:t>Has_Acct</a:t>
            </a:r>
            <a:r>
              <a:rPr lang="en-US" dirty="0"/>
              <a:t>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Step 5: Reduce </a:t>
            </a:r>
            <a:r>
              <a:rPr lang="en-US" sz="2800" b="1" dirty="0">
                <a:solidFill>
                  <a:schemeClr val="accent6"/>
                </a:solidFill>
              </a:rPr>
              <a:t>N:N Mapping Cardinality</a:t>
            </a:r>
            <a:r>
              <a:rPr lang="en-US" sz="2800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ActNo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CID</a:t>
            </a: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Has_Acct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91440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Customer (</a:t>
            </a:r>
            <a:r>
              <a:rPr lang="en-US" u="sng" dirty="0"/>
              <a:t>CID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Account (</a:t>
            </a:r>
            <a:r>
              <a:rPr lang="en-US" u="sng" dirty="0" err="1"/>
              <a:t>ActNo</a:t>
            </a:r>
            <a:r>
              <a:rPr lang="en-US" dirty="0"/>
              <a:t>, Balance)</a:t>
            </a:r>
          </a:p>
          <a:p>
            <a:pPr algn="ctr"/>
            <a:r>
              <a:rPr lang="en-US" dirty="0" err="1"/>
              <a:t>Has_Acct</a:t>
            </a:r>
            <a:r>
              <a:rPr lang="en-US" dirty="0"/>
              <a:t> (</a:t>
            </a:r>
            <a:r>
              <a:rPr lang="en-US" u="sng" dirty="0" err="1"/>
              <a:t>HasAcctID</a:t>
            </a:r>
            <a:r>
              <a:rPr lang="en-US" dirty="0"/>
              <a:t>, CID, </a:t>
            </a:r>
            <a:r>
              <a:rPr lang="en-US" dirty="0" err="1"/>
              <a:t>ActNo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Overview of Functional Dependency (FD)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71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Dependency (FD)?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be a relation schema having n attributes A1, A2, A3,…, An.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attributes X and Y are two subsets of attributes of relation R.</a:t>
            </a:r>
          </a:p>
          <a:p>
            <a:r>
              <a:rPr lang="en-US" dirty="0"/>
              <a:t>If the </a:t>
            </a:r>
            <a:r>
              <a:rPr lang="en-US" b="1" dirty="0">
                <a:solidFill>
                  <a:schemeClr val="accent6"/>
                </a:solidFill>
              </a:rPr>
              <a:t>values of the X component of a tuple uniquely </a:t>
            </a:r>
            <a:r>
              <a:rPr lang="en-US" dirty="0"/>
              <a:t>(or functionally) </a:t>
            </a:r>
            <a:r>
              <a:rPr lang="en-US" b="1" dirty="0">
                <a:solidFill>
                  <a:schemeClr val="accent6"/>
                </a:solidFill>
              </a:rPr>
              <a:t>determine the values of the Y component</a:t>
            </a:r>
            <a:r>
              <a:rPr lang="en-US" dirty="0"/>
              <a:t>, then there is a </a:t>
            </a:r>
            <a:r>
              <a:rPr lang="en-US" b="1" dirty="0">
                <a:solidFill>
                  <a:schemeClr val="accent6"/>
                </a:solidFill>
              </a:rPr>
              <a:t>functional dependency from X to Y</a:t>
            </a:r>
            <a:r>
              <a:rPr lang="en-US" dirty="0"/>
              <a:t>.</a:t>
            </a:r>
          </a:p>
          <a:p>
            <a:r>
              <a:rPr lang="en-US" dirty="0"/>
              <a:t>This is denoted by </a:t>
            </a:r>
            <a:r>
              <a:rPr lang="en-US" b="1" dirty="0">
                <a:solidFill>
                  <a:schemeClr val="accent6"/>
                </a:solidFill>
              </a:rPr>
              <a:t>X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Y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Name, SPI, BL).</a:t>
            </a:r>
          </a:p>
          <a:p>
            <a:r>
              <a:rPr lang="en-US" dirty="0"/>
              <a:t>It is referred as: </a:t>
            </a:r>
            <a:r>
              <a:rPr lang="en-US" b="1" dirty="0">
                <a:solidFill>
                  <a:schemeClr val="accent6"/>
                </a:solidFill>
              </a:rPr>
              <a:t>Y is functionally dependent on the X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6"/>
                </a:solidFill>
              </a:rPr>
              <a:t>X functionally determines 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91600" y="1748641"/>
          <a:ext cx="27270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90421" y="1381812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4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Consider the relation Account(</a:t>
            </a:r>
            <a:r>
              <a:rPr lang="en-US" dirty="0" err="1"/>
              <a:t>account_no</a:t>
            </a:r>
            <a:r>
              <a:rPr lang="en-US" dirty="0"/>
              <a:t>, balance, branch). </a:t>
            </a:r>
          </a:p>
          <a:p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/>
              <a:t> can </a:t>
            </a:r>
            <a:r>
              <a:rPr lang="en-US" dirty="0">
                <a:solidFill>
                  <a:schemeClr val="tx2"/>
                </a:solidFill>
              </a:rPr>
              <a:t>determine balance and branch</a:t>
            </a:r>
            <a:r>
              <a:rPr lang="en-US" dirty="0"/>
              <a:t>. </a:t>
            </a:r>
          </a:p>
          <a:p>
            <a:r>
              <a:rPr lang="en-US" dirty="0"/>
              <a:t>So, there is a functional dependency from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to balance and branch</a:t>
            </a:r>
            <a:r>
              <a:rPr lang="en-US" dirty="0"/>
              <a:t>.</a:t>
            </a:r>
          </a:p>
          <a:p>
            <a:r>
              <a:rPr lang="en-US" dirty="0"/>
              <a:t>This can be denoted by </a:t>
            </a:r>
            <a:r>
              <a:rPr lang="en-US" dirty="0" err="1">
                <a:solidFill>
                  <a:schemeClr val="tx2"/>
                </a:solidFill>
              </a:rPr>
              <a:t>account_no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chemeClr val="tx2"/>
                </a:solidFill>
              </a:rPr>
              <a:t> {balance, branch}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2012951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2329270"/>
            <a:ext cx="76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81200" y="2012950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505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05200" y="2349787"/>
            <a:ext cx="762000" cy="47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29200" y="2032576"/>
            <a:ext cx="0" cy="626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672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2200" y="1435388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400800" y="2015490"/>
            <a:ext cx="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98457" y="2342575"/>
            <a:ext cx="630936" cy="7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6200" y="1435387"/>
            <a:ext cx="762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077200" y="2015491"/>
            <a:ext cx="0" cy="64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315200" y="2020162"/>
            <a:ext cx="0" cy="32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96139" y="978872"/>
            <a:ext cx="9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b="1" dirty="0">
                <a:solidFill>
                  <a:schemeClr val="accent6"/>
                </a:solidFill>
              </a:rPr>
              <a:t> 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4400" y="975042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{X1, X2}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Y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78599" y="976914"/>
            <a:ext cx="155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X </a:t>
            </a: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</a:rPr>
              <a:t>→ </a:t>
            </a:r>
            <a:r>
              <a:rPr lang="en-US" sz="2000" b="1" dirty="0">
                <a:solidFill>
                  <a:schemeClr val="accent6"/>
                </a:solidFill>
              </a:rPr>
              <a:t>{Y1, Y2}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2341175"/>
            <a:ext cx="0" cy="32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74295" y="2652798"/>
            <a:ext cx="1161288" cy="3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05600" y="2032575"/>
            <a:ext cx="0" cy="329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00800" y="2641368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43000" y="5160135"/>
            <a:ext cx="265176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/>
              <a:t>account_no</a:t>
            </a:r>
            <a:endParaRPr lang="en-US" sz="3200" u="sng" dirty="0"/>
          </a:p>
        </p:txBody>
      </p:sp>
      <p:sp>
        <p:nvSpPr>
          <p:cNvPr id="35" name="TextBox 34"/>
          <p:cNvSpPr txBox="1"/>
          <p:nvPr/>
        </p:nvSpPr>
        <p:spPr>
          <a:xfrm>
            <a:off x="3794760" y="5160135"/>
            <a:ext cx="152400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balance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18760" y="5160135"/>
            <a:ext cx="1920240" cy="58477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branch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90800" y="5749290"/>
            <a:ext cx="3483381" cy="374904"/>
            <a:chOff x="2590800" y="5882640"/>
            <a:chExt cx="3483381" cy="374904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590800" y="5882640"/>
              <a:ext cx="0" cy="37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54298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062399" y="5882640"/>
              <a:ext cx="0" cy="3657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590800" y="6248400"/>
              <a:ext cx="34833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8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24" grpId="0" animBg="1"/>
      <p:bldP spid="27" grpId="0"/>
      <p:bldP spid="28" grpId="0"/>
      <p:bldP spid="29" grpId="0"/>
      <p:bldP spid="34" grpId="0" animBg="1"/>
      <p:bldP spid="35" grpId="0" animBg="1"/>
      <p:bldP spid="3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Full Functional Dependency</a:t>
            </a:r>
          </a:p>
          <a:p>
            <a:pPr lvl="1"/>
            <a:r>
              <a:rPr lang="en-US" dirty="0"/>
              <a:t>In a relation, the attribute B is fully functional dependent on A if </a:t>
            </a:r>
            <a:r>
              <a:rPr lang="en-US" b="1" dirty="0">
                <a:solidFill>
                  <a:schemeClr val="accent6"/>
                </a:solidFill>
              </a:rPr>
              <a:t>B is functionally dependent on A, but not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Semester,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SPI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need all three {</a:t>
            </a:r>
            <a:r>
              <a:rPr lang="en-US" b="1" dirty="0" err="1">
                <a:solidFill>
                  <a:schemeClr val="accent6"/>
                </a:solidFill>
              </a:rPr>
              <a:t>Roll_No</a:t>
            </a:r>
            <a:r>
              <a:rPr lang="en-US" b="1" dirty="0">
                <a:solidFill>
                  <a:schemeClr val="accent6"/>
                </a:solidFill>
              </a:rPr>
              <a:t>, Semester, </a:t>
            </a:r>
            <a:r>
              <a:rPr lang="en-US" b="1" dirty="0" err="1">
                <a:solidFill>
                  <a:schemeClr val="accent6"/>
                </a:solidFill>
              </a:rPr>
              <a:t>Department_Name</a:t>
            </a:r>
            <a:r>
              <a:rPr lang="en-US" b="1" dirty="0">
                <a:solidFill>
                  <a:schemeClr val="accent6"/>
                </a:solidFill>
              </a:rPr>
              <a:t>} to find SPI</a:t>
            </a:r>
            <a:r>
              <a:rPr lang="en-US" dirty="0"/>
              <a:t>.</a:t>
            </a:r>
          </a:p>
          <a:p>
            <a:r>
              <a:rPr lang="en-US" b="1" dirty="0"/>
              <a:t>Partial Functional Dependency</a:t>
            </a:r>
          </a:p>
          <a:p>
            <a:pPr lvl="1"/>
            <a:r>
              <a:rPr lang="en-US" dirty="0"/>
              <a:t>In a relation, the attribute B is partial functional dependent on A if </a:t>
            </a:r>
            <a:r>
              <a:rPr lang="en-US" b="1" dirty="0">
                <a:solidFill>
                  <a:schemeClr val="accent6"/>
                </a:solidFill>
              </a:rPr>
              <a:t>B is functionally dependent on A as well as on any proper subset of 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there is some attribute that can be removed from A and the still dependency holds then it is partial functional </a:t>
            </a:r>
            <a:r>
              <a:rPr lang="en-US" dirty="0" err="1"/>
              <a:t>dependancy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Enrollment_No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}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SPI</a:t>
            </a:r>
          </a:p>
          <a:p>
            <a:pPr lvl="1"/>
            <a:r>
              <a:rPr lang="en-US" b="1" dirty="0" err="1">
                <a:solidFill>
                  <a:schemeClr val="accent6"/>
                </a:solidFill>
              </a:rPr>
              <a:t>Enrollment_No</a:t>
            </a:r>
            <a:r>
              <a:rPr lang="en-US" b="1" dirty="0">
                <a:solidFill>
                  <a:schemeClr val="accent6"/>
                </a:solidFill>
              </a:rPr>
              <a:t> is sufficient to find SPI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 is not required to find SPI.</a:t>
            </a:r>
          </a:p>
          <a:p>
            <a:pPr lvl="1"/>
            <a:r>
              <a:rPr lang="en-US" dirty="0"/>
              <a:t>So, SPI is partially dependent on Department &amp; Enrollment Number.</a:t>
            </a:r>
          </a:p>
        </p:txBody>
      </p:sp>
    </p:spTree>
    <p:extLst>
      <p:ext uri="{BB962C8B-B14F-4D97-AF65-F5344CB8AC3E}">
        <p14:creationId xmlns:p14="http://schemas.microsoft.com/office/powerpoint/2010/main" val="32165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is a </a:t>
            </a:r>
            <a:r>
              <a:rPr lang="en-US" b="1" dirty="0">
                <a:solidFill>
                  <a:schemeClr val="accent6"/>
                </a:solidFill>
              </a:rPr>
              <a:t>person</a:t>
            </a:r>
            <a:r>
              <a:rPr lang="en-US" dirty="0"/>
              <a:t>, a </a:t>
            </a:r>
            <a:r>
              <a:rPr lang="en-US" b="1" dirty="0">
                <a:solidFill>
                  <a:schemeClr val="accent6"/>
                </a:solidFill>
              </a:rPr>
              <a:t>place</a:t>
            </a:r>
            <a:r>
              <a:rPr lang="en-US" dirty="0"/>
              <a:t> or an </a:t>
            </a:r>
            <a:r>
              <a:rPr lang="en-US" b="1" dirty="0">
                <a:solidFill>
                  <a:schemeClr val="accent6"/>
                </a:solidFill>
              </a:rPr>
              <a:t>object (real world entity)</a:t>
            </a:r>
            <a:r>
              <a:rPr lang="en-US" dirty="0"/>
              <a:t>.</a:t>
            </a:r>
          </a:p>
          <a:p>
            <a:r>
              <a:rPr lang="en-US" dirty="0"/>
              <a:t>An entity is represented by a </a:t>
            </a:r>
            <a:r>
              <a:rPr lang="en-US" b="1" dirty="0">
                <a:solidFill>
                  <a:schemeClr val="accent6"/>
                </a:solidFill>
              </a:rPr>
              <a:t>rectangle</a:t>
            </a:r>
            <a:r>
              <a:rPr lang="en-US" dirty="0"/>
              <a:t> which contains the name of an entity.</a:t>
            </a:r>
          </a:p>
          <a:p>
            <a:r>
              <a:rPr lang="en-US" dirty="0"/>
              <a:t>Entities of a college database are: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Professor/Faculty</a:t>
            </a:r>
          </a:p>
          <a:p>
            <a:pPr lvl="1"/>
            <a:r>
              <a:rPr lang="en-US" dirty="0"/>
              <a:t>Course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Result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Subject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10801" y="968188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1555" y="1842880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Symbol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0988" y="3139716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8676" y="3139715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56364" y="3139715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Course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88878" y="5301826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55522"/>
              </p:ext>
            </p:extLst>
          </p:nvPr>
        </p:nvGraphicFramePr>
        <p:xfrm>
          <a:off x="688878" y="49138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59213"/>
              </p:ext>
            </p:extLst>
          </p:nvPr>
        </p:nvGraphicFramePr>
        <p:xfrm>
          <a:off x="1787807" y="4904953"/>
          <a:ext cx="5320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2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Bank database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688878" y="5947282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097010"/>
              </p:ext>
            </p:extLst>
          </p:nvPr>
        </p:nvGraphicFramePr>
        <p:xfrm>
          <a:off x="688878" y="555929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187533"/>
              </p:ext>
            </p:extLst>
          </p:nvPr>
        </p:nvGraphicFramePr>
        <p:xfrm>
          <a:off x="1787807" y="5550409"/>
          <a:ext cx="56407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4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entities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Hospital database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Transitive Functional Dependency</a:t>
            </a:r>
          </a:p>
          <a:p>
            <a:pPr lvl="1"/>
            <a:r>
              <a:rPr lang="en-US" dirty="0"/>
              <a:t>In a relation, if attribute(s) </a:t>
            </a:r>
            <a:r>
              <a:rPr lang="en-US" b="1" dirty="0">
                <a:solidFill>
                  <a:schemeClr val="accent6"/>
                </a:solidFill>
              </a:rPr>
              <a:t>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B and B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C, then A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 (means C is transitively depends on A </a:t>
            </a:r>
            <a:r>
              <a:rPr lang="en-US" dirty="0"/>
              <a:t>via B).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.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Faculty   &amp;   Faculty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    then    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</a:t>
            </a:r>
          </a:p>
          <a:p>
            <a:pPr lvl="1"/>
            <a:r>
              <a:rPr lang="en-US" dirty="0"/>
              <a:t>Therefore as per the rule of transitive dependency: Subject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Age should hold, that makes sense because if we know the subject name we can know the faculty’s age.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27027" y="2082467"/>
          <a:ext cx="23329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25848" y="1715638"/>
          <a:ext cx="9972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Sub_Fac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3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Functional Dependency (FD)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Y is trivial FD if </a:t>
            </a:r>
            <a:r>
              <a:rPr lang="en-US" b="1" dirty="0">
                <a:solidFill>
                  <a:schemeClr val="accent6"/>
                </a:solidFill>
              </a:rPr>
              <a:t>Y is a subset of 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 dirty="0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Roll_No</a:t>
            </a:r>
            <a:endParaRPr lang="en-US" dirty="0"/>
          </a:p>
          <a:p>
            <a:r>
              <a:rPr lang="en-US" dirty="0"/>
              <a:t>Nontrivial Functional Dependency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Y is nontrivial FD if </a:t>
            </a:r>
            <a:r>
              <a:rPr lang="en-US" b="1" dirty="0">
                <a:solidFill>
                  <a:schemeClr val="accent6"/>
                </a:solidFill>
              </a:rPr>
              <a:t>Y is not a subset of X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{</a:t>
            </a:r>
            <a:r>
              <a:rPr lang="en-US" dirty="0" err="1"/>
              <a:t>Roll_No</a:t>
            </a:r>
            <a:r>
              <a:rPr lang="en-US" dirty="0"/>
              <a:t>, </a:t>
            </a:r>
            <a:r>
              <a:rPr lang="en-US" dirty="0" err="1"/>
              <a:t>Department_Name</a:t>
            </a:r>
            <a:r>
              <a:rPr lang="en-US"/>
              <a:t>, Semester}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</a:t>
            </a:r>
            <a:r>
              <a:rPr lang="en-US" dirty="0" err="1"/>
              <a:t>Student_Name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Armstrong's axioms OR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Armstrong's axioms are a set of rules used to infer (derive) all the functional dependencies on a relational database.</a:t>
            </a:r>
          </a:p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736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B is a subset of A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7360" y="1616660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Reflexivity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87450" y="204865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87450" y="1616660"/>
            <a:ext cx="14630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Augmentation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9736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360" y="3287515"/>
            <a:ext cx="11887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Transitivity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8745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BD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AD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87450" y="3287515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Pseudo Transitivity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77540" y="2048659"/>
            <a:ext cx="2880000" cy="4572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lnSpcReduction="1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677540" y="1616660"/>
            <a:ext cx="192024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Self-determination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677540" y="3719514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 fontScale="85000" lnSpcReduction="20000"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77540" y="3287515"/>
            <a:ext cx="15544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Decomposition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9736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C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BC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360" y="4928990"/>
            <a:ext cx="73152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Union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587450" y="5360989"/>
            <a:ext cx="2880000" cy="82296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rm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If A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 and 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D 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then AC </a:t>
            </a:r>
            <a:r>
              <a:rPr lang="en-US" sz="2000" dirty="0">
                <a:latin typeface="Calibri" panose="020F0502020204030204" pitchFamily="34" charset="0"/>
              </a:rPr>
              <a:t>→ </a:t>
            </a:r>
            <a:r>
              <a:rPr lang="en-US" sz="2000" dirty="0"/>
              <a:t>BD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587450" y="4928990"/>
            <a:ext cx="13716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52991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32" grpId="0" animBg="1"/>
      <p:bldP spid="3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set of FDs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01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closure set of FDs?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F set of functional dependencies, there are certain other </a:t>
            </a:r>
            <a:r>
              <a:rPr lang="en-US" b="1" dirty="0">
                <a:solidFill>
                  <a:schemeClr val="accent6"/>
                </a:solidFill>
              </a:rPr>
              <a:t>functional dependencies that are logically implied by F</a:t>
            </a:r>
            <a:r>
              <a:rPr lang="en-US" dirty="0"/>
              <a:t>.</a:t>
            </a:r>
          </a:p>
          <a:p>
            <a:r>
              <a:rPr lang="en-US" dirty="0"/>
              <a:t>E.g.:  F = {A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 and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C},  then we can infer that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 (by transitivity rule)</a:t>
            </a:r>
          </a:p>
          <a:p>
            <a:r>
              <a:rPr lang="en-US" dirty="0"/>
              <a:t>The set of </a:t>
            </a:r>
            <a:r>
              <a:rPr lang="en-US" b="1" dirty="0">
                <a:solidFill>
                  <a:schemeClr val="accent6"/>
                </a:solidFill>
              </a:rPr>
              <a:t>functional dependencies (FDs) that is logically implied by F </a:t>
            </a:r>
            <a:r>
              <a:rPr lang="en-US" dirty="0"/>
              <a:t>is called the closure of F.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F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18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B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589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68978" y="199983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986103"/>
            <a:ext cx="210312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Union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HI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52828" y="2006390"/>
            <a:ext cx="9144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760598" y="3666063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2038" y="3204398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36207" y="3799205"/>
            <a:ext cx="210312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Pseudo-transitivity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951896" y="3940383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223638" y="4214703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39327" y="4214703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functional dependency </a:t>
            </a:r>
            <a:r>
              <a:rPr lang="en-US" sz="2400" b="1" dirty="0">
                <a:solidFill>
                  <a:schemeClr val="accent6"/>
                </a:solidFill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 </a:t>
            </a:r>
            <a:r>
              <a:rPr lang="en-US" sz="2400" dirty="0"/>
              <a:t>is logical implied. 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577716" y="347556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9156" y="3013897"/>
            <a:ext cx="1280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/>
              <a:t>We have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325" y="3342004"/>
            <a:ext cx="24688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Augmentation rule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137314" y="3483182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</a:t>
            </a:r>
          </a:p>
        </p:txBody>
      </p:sp>
      <p:cxnSp>
        <p:nvCxnSpPr>
          <p:cNvPr id="23" name="Straight Arrow Connector 22"/>
          <p:cNvCxnSpPr>
            <a:stCxn id="19" idx="3"/>
            <a:endCxn id="21" idx="1"/>
          </p:cNvCxnSpPr>
          <p:nvPr/>
        </p:nvCxnSpPr>
        <p:spPr>
          <a:xfrm>
            <a:off x="4040756" y="3749882"/>
            <a:ext cx="812569" cy="76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24745" y="3757502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2592230" y="4941439"/>
            <a:ext cx="1463040" cy="1097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CG </a:t>
            </a:r>
          </a:p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67839" y="5259247"/>
            <a:ext cx="246888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Transitivity rule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46385" y="5215759"/>
            <a:ext cx="1463040" cy="5486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 I</a:t>
            </a:r>
          </a:p>
        </p:txBody>
      </p:sp>
      <p:cxnSp>
        <p:nvCxnSpPr>
          <p:cNvPr id="25" name="Straight Arrow Connector 24"/>
          <p:cNvCxnSpPr>
            <a:stCxn id="15" idx="3"/>
            <a:endCxn id="16" idx="1"/>
          </p:cNvCxnSpPr>
          <p:nvPr/>
        </p:nvCxnSpPr>
        <p:spPr>
          <a:xfrm>
            <a:off x="4055270" y="5490079"/>
            <a:ext cx="812569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33816" y="5490079"/>
            <a:ext cx="81256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36828" y="2006390"/>
            <a:ext cx="77724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3768" y="2006390"/>
            <a:ext cx="82296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animBg="1"/>
      <p:bldP spid="20" grpId="0" animBg="1"/>
      <p:bldP spid="21" grpId="0" animBg="1"/>
      <p:bldP spid="22" grpId="0" animBg="1"/>
      <p:bldP spid="15" grpId="0" animBg="1"/>
      <p:bldP spid="16" grpId="0" animBg="1"/>
      <p:bldP spid="1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8597" y="3581400"/>
            <a:ext cx="4114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H,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b="1" dirty="0">
                <a:solidFill>
                  <a:schemeClr val="accent6"/>
                </a:solidFill>
              </a:rPr>
              <a:t>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HI, AG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I)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7197" y="3120530"/>
            <a:ext cx="365760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Several members of </a:t>
            </a: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025" y="857555"/>
            <a:ext cx="1193292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Suppose we are given a relation schema </a:t>
            </a:r>
            <a:r>
              <a:rPr lang="en-US" b="1" dirty="0">
                <a:solidFill>
                  <a:schemeClr val="accent6"/>
                </a:solidFill>
              </a:rPr>
              <a:t>R(A,B,C,G,H,I)</a:t>
            </a:r>
            <a:r>
              <a:rPr lang="en-US" dirty="0"/>
              <a:t> and the set of functional dependencies are: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pt-BR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B, 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C,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H,  CG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I, 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pt-BR" sz="2400" b="1" dirty="0">
                <a:solidFill>
                  <a:schemeClr val="accent6"/>
                </a:solidFill>
              </a:rPr>
              <a:t> H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 </a:t>
            </a:r>
          </a:p>
        </p:txBody>
      </p:sp>
    </p:spTree>
    <p:extLst>
      <p:ext uri="{BB962C8B-B14F-4D97-AF65-F5344CB8AC3E}">
        <p14:creationId xmlns:p14="http://schemas.microsoft.com/office/powerpoint/2010/main" val="5345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nimBg="1"/>
      <p:bldP spid="28" grpId="0" animBg="1"/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>
                <a:solidFill>
                  <a:schemeClr val="accent6"/>
                </a:solidFill>
              </a:rPr>
              <a:t>set (group) of entities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/>
                </a:solidFill>
              </a:rPr>
              <a:t>same type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All persons having an account in a bank</a:t>
            </a:r>
          </a:p>
          <a:p>
            <a:pPr lvl="1"/>
            <a:r>
              <a:rPr lang="en-US" dirty="0"/>
              <a:t>All the students studying in a college</a:t>
            </a:r>
          </a:p>
          <a:p>
            <a:pPr lvl="1"/>
            <a:r>
              <a:rPr lang="en-US" dirty="0"/>
              <a:t>All the professors working in a college</a:t>
            </a:r>
          </a:p>
          <a:p>
            <a:pPr lvl="1"/>
            <a:r>
              <a:rPr lang="en-US" dirty="0"/>
              <a:t>Set of all accounts in a bank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10248882" y="1035424"/>
            <a:ext cx="1569203" cy="4572000"/>
          </a:xfrm>
          <a:prstGeom prst="rect">
            <a:avLst/>
          </a:prstGeom>
        </p:spPr>
      </p:pic>
      <p:pic>
        <p:nvPicPr>
          <p:cNvPr id="1026" name="Picture 2" descr="https://pngimg.com/uploads/student/student_PNG6254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34354"/>
          <a:stretch/>
        </p:blipFill>
        <p:spPr bwMode="auto">
          <a:xfrm>
            <a:off x="5976076" y="1035424"/>
            <a:ext cx="18580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vexels.com/media/users/3/128199/isolated/preview/b354bc4707224bd3d15b9ae36eca70c0-male-student-cartoon-by-vexel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2637" r="28971" b="3353"/>
          <a:stretch/>
        </p:blipFill>
        <p:spPr bwMode="auto">
          <a:xfrm>
            <a:off x="8015636" y="1035424"/>
            <a:ext cx="20517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6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(A,B,C,D,E,F):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B,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F, 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E)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BC, CD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EF, A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E, AD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F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rgbClr val="C00000"/>
                </a:solidFill>
              </a:rPr>
              <a:t> 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95601" y="2838450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BC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95601" y="3240087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1" y="3641724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altLang="en-US" sz="2000" dirty="0">
                        <a:solidFill>
                          <a:schemeClr val="accent6"/>
                        </a:solidFill>
                        <a:sym typeface="MS LineDraw" pitchFamily="49" charset="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95601" y="4043361"/>
          <a:ext cx="639165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95601" y="4444996"/>
          <a:ext cx="63906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Pseudo-transitivity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AD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F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set of FDs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0025" y="857555"/>
            <a:ext cx="11932920" cy="1737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Compute the closure of the following set F of functional dependencies FDs for relational schema </a:t>
            </a:r>
            <a:r>
              <a:rPr lang="en-US" b="1" dirty="0">
                <a:solidFill>
                  <a:schemeClr val="accent6"/>
                </a:solidFill>
              </a:rPr>
              <a:t>R = (A,B,C,D,E):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accent6"/>
                </a:solidFill>
              </a:rPr>
              <a:t>F = (</a:t>
            </a:r>
            <a:r>
              <a:rPr lang="de-DE" sz="2400" b="1" dirty="0">
                <a:solidFill>
                  <a:schemeClr val="accent6"/>
                </a:solidFill>
              </a:rPr>
              <a:t>AB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AC,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de-DE" sz="2400" b="1" dirty="0">
                <a:solidFill>
                  <a:schemeClr val="accent6"/>
                </a:solidFill>
              </a:rPr>
              <a:t> E 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Find out the closure of F.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949390" y="5401953"/>
            <a:ext cx="630936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F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(</a:t>
            </a:r>
            <a:r>
              <a:rPr lang="it-IT" sz="2400" b="1" dirty="0">
                <a:solidFill>
                  <a:schemeClr val="accent6"/>
                </a:solidFill>
              </a:rPr>
              <a:t>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it-IT" sz="2400" b="1" dirty="0">
                <a:solidFill>
                  <a:schemeClr val="accent6"/>
                </a:solidFill>
              </a:rPr>
              <a:t>A,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C, D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it-IT" sz="2400" b="1" dirty="0">
                <a:solidFill>
                  <a:schemeClr val="accent6"/>
                </a:solidFill>
              </a:rPr>
              <a:t> ACE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2154" y="2838450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Decomposition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 &amp; 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C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82154" y="3240087"/>
          <a:ext cx="64282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AC &amp;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D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 Rule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D 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</a:rPr>
                        <a:t>→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ACE</a:t>
                      </a:r>
                      <a:endParaRPr lang="en-US" sz="20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5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27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Closure of Attribute 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680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α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6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closure of attribute sets?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attributes α, the closure of α under F is the </a:t>
            </a:r>
            <a:r>
              <a:rPr lang="en-US" b="1" dirty="0">
                <a:solidFill>
                  <a:schemeClr val="accent6"/>
                </a:solidFill>
              </a:rPr>
              <a:t>set of attributes that are functionally determined by α under F</a:t>
            </a:r>
            <a:r>
              <a:rPr lang="en-US" dirty="0"/>
              <a:t>.</a:t>
            </a:r>
          </a:p>
          <a:p>
            <a:r>
              <a:rPr lang="en-US" dirty="0"/>
              <a:t>It is denoted by </a:t>
            </a:r>
            <a:r>
              <a:rPr lang="en-US" b="1" dirty="0">
                <a:solidFill>
                  <a:schemeClr val="accent6"/>
                </a:solidFill>
              </a:rPr>
              <a:t>α</a:t>
            </a:r>
            <a:r>
              <a:rPr lang="en-US" b="1" baseline="30000" dirty="0">
                <a:solidFill>
                  <a:schemeClr val="accent6"/>
                </a:solidFill>
              </a:rPr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2704776"/>
            <a:ext cx="795528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chemeClr val="accent6"/>
                </a:solidFill>
              </a:rPr>
              <a:t>β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γ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27277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9202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with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relation schema R = (A, B, C, G, H, I).</a:t>
            </a:r>
          </a:p>
          <a:p>
            <a:r>
              <a:rPr lang="en-US" dirty="0"/>
              <a:t>For this relation, a set of functional dependencies F can be given as </a:t>
            </a:r>
          </a:p>
          <a:p>
            <a:pPr marL="0" indent="0">
              <a:buNone/>
            </a:pPr>
            <a:r>
              <a:rPr lang="en-US" dirty="0"/>
              <a:t>	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B, 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C,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H, CG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I,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H}</a:t>
            </a:r>
          </a:p>
          <a:p>
            <a:r>
              <a:rPr lang="en-US" dirty="0"/>
              <a:t>Find out the closure of (AG)</a:t>
            </a:r>
            <a:r>
              <a:rPr lang="en-US" baseline="30000" dirty="0"/>
              <a:t>+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5888" y="3066726"/>
            <a:ext cx="6492240" cy="32004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lvl="1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Algorithm to compute α</a:t>
            </a:r>
            <a:r>
              <a:rPr lang="en-US" sz="2000" baseline="30000" dirty="0"/>
              <a:t>+</a:t>
            </a:r>
            <a:r>
              <a:rPr lang="en-US" sz="2000" dirty="0"/>
              <a:t>, the closure of α under F</a:t>
            </a:r>
          </a:p>
          <a:p>
            <a:pPr lvl="2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Steps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result = α</a:t>
            </a:r>
          </a:p>
          <a:p>
            <a:pPr marL="1482725" lvl="3" indent="-4572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+mj-lt"/>
              <a:buAutoNum type="arabicPeriod"/>
            </a:pPr>
            <a:r>
              <a:rPr lang="en-US" sz="2000" i="1" dirty="0"/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6"/>
                </a:solidFill>
              </a:rPr>
              <a:t>changes to result</a:t>
            </a:r>
            <a:r>
              <a:rPr lang="en-US" sz="2000" dirty="0"/>
              <a:t>) </a:t>
            </a:r>
            <a:r>
              <a:rPr lang="en-US" sz="2000" i="1" dirty="0"/>
              <a:t>do</a:t>
            </a:r>
          </a:p>
          <a:p>
            <a:pPr lvl="4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for each </a:t>
            </a:r>
            <a:r>
              <a:rPr lang="en-US" sz="2000" dirty="0">
                <a:solidFill>
                  <a:schemeClr val="accent6"/>
                </a:solidFill>
              </a:rPr>
              <a:t>β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sz="2000" dirty="0">
                <a:solidFill>
                  <a:schemeClr val="accent6"/>
                </a:solidFill>
              </a:rPr>
              <a:t> γ</a:t>
            </a:r>
            <a:r>
              <a:rPr lang="en-US" sz="2000" dirty="0"/>
              <a:t> in F do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begin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solidFill>
                  <a:schemeClr val="accent6"/>
                </a:solidFill>
              </a:rPr>
              <a:t>β ⊆ result </a:t>
            </a:r>
            <a:r>
              <a:rPr lang="en-US" sz="2000" dirty="0"/>
              <a:t>then </a:t>
            </a:r>
            <a:r>
              <a:rPr lang="en-US" sz="2000" dirty="0">
                <a:solidFill>
                  <a:schemeClr val="accent6"/>
                </a:solidFill>
              </a:rPr>
              <a:t>result = result U γ</a:t>
            </a:r>
          </a:p>
          <a:p>
            <a:pPr lvl="6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else </a:t>
            </a:r>
            <a:r>
              <a:rPr lang="en-US" sz="2000" dirty="0">
                <a:solidFill>
                  <a:schemeClr val="accent6"/>
                </a:solidFill>
              </a:rPr>
              <a:t>result = result</a:t>
            </a:r>
          </a:p>
          <a:p>
            <a:pPr lvl="5" indent="-346075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end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888" y="2634727"/>
            <a:ext cx="109728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Algorithm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58536" y="2227878"/>
            <a:ext cx="4663440" cy="800424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>
            <a:noAutofit/>
          </a:bodyPr>
          <a:lstStyle/>
          <a:p>
            <a:pPr marL="342900" lvl="2" indent="-342900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</a:pPr>
            <a:r>
              <a:rPr lang="en-US" sz="2000" dirty="0"/>
              <a:t>Step 1.</a:t>
            </a:r>
          </a:p>
          <a:p>
            <a:pPr marL="342900" lvl="3" algn="just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en-US" sz="2000" dirty="0"/>
              <a:t>result = α   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</a:rPr>
              <a:t>=&gt;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</a:rPr>
              <a:t>result = AG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258536" y="3200400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B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258536" y="3602037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A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C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⊆ ABG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58536" y="4003674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258536" y="4405311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CG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 ⊆ ABCGH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58536" y="4806946"/>
          <a:ext cx="466344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Iconic Symbols Ext" pitchFamily="2" charset="2"/>
                        </a:rPr>
                        <a:t>B 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→</a:t>
                      </a: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onotype Sorts" charset="2"/>
                        </a:rPr>
                        <a:t> 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⊆ ABCGHI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6"/>
                          </a:solidFill>
                        </a:rPr>
                        <a:t>result = ABCGHI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258536" y="5581326"/>
            <a:ext cx="466344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AG</a:t>
            </a:r>
            <a:r>
              <a:rPr lang="en-US" sz="2400" b="1" baseline="30000" dirty="0">
                <a:solidFill>
                  <a:schemeClr val="accent6"/>
                </a:solidFill>
              </a:rPr>
              <a:t>+ </a:t>
            </a:r>
            <a:r>
              <a:rPr lang="en-US" sz="2400" b="1" dirty="0">
                <a:solidFill>
                  <a:schemeClr val="accent6"/>
                </a:solidFill>
              </a:rPr>
              <a:t> = ABCGHI</a:t>
            </a:r>
            <a:r>
              <a:rPr lang="en-US" sz="2400" b="1" baseline="30000" dirty="0">
                <a:solidFill>
                  <a:schemeClr val="accent6"/>
                </a:solidFill>
              </a:rPr>
              <a:t>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5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of attribute sets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functional dependencies (FDs) for relational schema R = (A,B,C,D,E):</a:t>
            </a:r>
          </a:p>
          <a:p>
            <a:r>
              <a:rPr lang="en-US" dirty="0"/>
              <a:t>F = {A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BC,  CD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E,  B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D, E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/>
              <a:t> A}</a:t>
            </a:r>
          </a:p>
          <a:p>
            <a:pPr lvl="1"/>
            <a:r>
              <a:rPr lang="en-US" dirty="0"/>
              <a:t>Find Closure for A</a:t>
            </a:r>
          </a:p>
          <a:p>
            <a:pPr lvl="1"/>
            <a:r>
              <a:rPr lang="en-US" dirty="0"/>
              <a:t>Find Closure for CD</a:t>
            </a:r>
          </a:p>
          <a:p>
            <a:pPr lvl="1"/>
            <a:r>
              <a:rPr lang="en-US" dirty="0"/>
              <a:t>Find Closure for B</a:t>
            </a:r>
          </a:p>
          <a:p>
            <a:pPr lvl="1"/>
            <a:r>
              <a:rPr lang="en-US" dirty="0"/>
              <a:t>Find Closure for BC</a:t>
            </a:r>
          </a:p>
          <a:p>
            <a:pPr lvl="1"/>
            <a:r>
              <a:rPr lang="en-US" dirty="0"/>
              <a:t>Find Closure for 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52986" y="3965755"/>
            <a:ext cx="2286000" cy="2468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A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CD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BD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BC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</a:p>
          <a:p>
            <a:pPr marL="0" lvl="1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accent6"/>
                </a:solidFill>
              </a:rPr>
              <a:t>E</a:t>
            </a:r>
            <a:r>
              <a:rPr lang="en-US" sz="2400" b="1" baseline="30000" dirty="0">
                <a:solidFill>
                  <a:schemeClr val="accent6"/>
                </a:solidFill>
              </a:rPr>
              <a:t>+</a:t>
            </a:r>
            <a:r>
              <a:rPr lang="en-US" sz="2400" b="1" dirty="0">
                <a:solidFill>
                  <a:schemeClr val="accent6"/>
                </a:solidFill>
              </a:rPr>
              <a:t> = ABCDE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52986" y="3533755"/>
            <a:ext cx="884867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lt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8343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Anomaly and 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77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anomaly in database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Anomalies are </a:t>
            </a:r>
            <a:r>
              <a:rPr lang="en-US" b="1" dirty="0">
                <a:solidFill>
                  <a:schemeClr val="accent6"/>
                </a:solidFill>
              </a:rPr>
              <a:t>problems that can occur in poorly planned, un-normalized database</a:t>
            </a:r>
            <a:r>
              <a:rPr lang="en-US" dirty="0"/>
              <a:t> where all the data are stored in one table.</a:t>
            </a:r>
          </a:p>
          <a:p>
            <a:r>
              <a:rPr lang="en-US" dirty="0"/>
              <a:t>There are three types of anomalies that can arise in the database because of redundancy are</a:t>
            </a:r>
          </a:p>
          <a:p>
            <a:pPr lvl="1"/>
            <a:r>
              <a:rPr lang="en-US" dirty="0"/>
              <a:t>Insert anomaly</a:t>
            </a:r>
          </a:p>
          <a:p>
            <a:pPr lvl="1"/>
            <a:r>
              <a:rPr lang="en-US" dirty="0"/>
              <a:t>Delete anomaly</a:t>
            </a:r>
          </a:p>
          <a:p>
            <a:pPr lvl="1"/>
            <a:r>
              <a:rPr lang="en-US" dirty="0"/>
              <a:t>Update / Modification anomaly</a:t>
            </a:r>
          </a:p>
        </p:txBody>
      </p:sp>
    </p:spTree>
    <p:extLst>
      <p:ext uri="{BB962C8B-B14F-4D97-AF65-F5344CB8AC3E}">
        <p14:creationId xmlns:p14="http://schemas.microsoft.com/office/powerpoint/2010/main" val="15259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 a </a:t>
            </a:r>
            <a:r>
              <a:rPr lang="en-US" b="1" dirty="0">
                <a:solidFill>
                  <a:schemeClr val="accent6"/>
                </a:solidFill>
              </a:rPr>
              <a:t>new department (IT) has been started </a:t>
            </a:r>
            <a:r>
              <a:rPr lang="en-US" dirty="0"/>
              <a:t>by the organization but </a:t>
            </a:r>
            <a:r>
              <a:rPr lang="en-US" b="1" dirty="0">
                <a:solidFill>
                  <a:schemeClr val="accent6"/>
                </a:solidFill>
              </a:rPr>
              <a:t>initially there is no employee appointed</a:t>
            </a:r>
            <a:r>
              <a:rPr lang="en-US" dirty="0"/>
              <a:t> for that department.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want to insert that department detail </a:t>
            </a:r>
            <a:r>
              <a:rPr lang="en-US" dirty="0"/>
              <a:t>in </a:t>
            </a:r>
            <a:r>
              <a:rPr lang="en-US" dirty="0" err="1"/>
              <a:t>Emp_Dept</a:t>
            </a:r>
            <a:r>
              <a:rPr lang="en-US" dirty="0"/>
              <a:t> table.</a:t>
            </a:r>
          </a:p>
          <a:p>
            <a:r>
              <a:rPr lang="en-US" dirty="0"/>
              <a:t>But the </a:t>
            </a:r>
            <a:r>
              <a:rPr lang="en-US" b="1" dirty="0">
                <a:solidFill>
                  <a:schemeClr val="accent6"/>
                </a:solidFill>
              </a:rPr>
              <a:t>tuple for this department cannot be inserted </a:t>
            </a:r>
            <a:r>
              <a:rPr lang="en-US" dirty="0"/>
              <a:t>into this table as the </a:t>
            </a:r>
            <a:r>
              <a:rPr lang="en-US" b="1" dirty="0">
                <a:solidFill>
                  <a:schemeClr val="accent6"/>
                </a:solidFill>
              </a:rPr>
              <a:t>EID will have NULL value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which is not allowed because EID is primary key</a:t>
            </a:r>
            <a:r>
              <a:rPr lang="en-US" dirty="0"/>
              <a:t>.</a:t>
            </a:r>
          </a:p>
          <a:p>
            <a:r>
              <a:rPr lang="en-US" dirty="0"/>
              <a:t>This kind of problem in the relation where some tuple cannot be inserted is known as insert anomaly.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94" y="1720726"/>
          <a:ext cx="497660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6099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00800" cy="13716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 insert anomaly occurs when </a:t>
            </a:r>
            <a:r>
              <a:rPr lang="en-US" sz="2400" dirty="0">
                <a:solidFill>
                  <a:schemeClr val="accent6"/>
                </a:solidFill>
              </a:rPr>
              <a:t>certain attributes cannot be inserted</a:t>
            </a:r>
            <a:r>
              <a:rPr lang="en-US" sz="2400" dirty="0">
                <a:solidFill>
                  <a:schemeClr val="tx1"/>
                </a:solidFill>
              </a:rPr>
              <a:t> into the database </a:t>
            </a:r>
            <a:r>
              <a:rPr lang="en-US" sz="2400" dirty="0">
                <a:solidFill>
                  <a:schemeClr val="accent6"/>
                </a:solidFill>
              </a:rPr>
              <a:t>without the presence of another attribute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60994" y="2961999"/>
          <a:ext cx="4976601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807976" y="3167739"/>
            <a:ext cx="3960000" cy="468000"/>
          </a:xfrm>
          <a:prstGeom prst="wedgeRoundRectCallout">
            <a:avLst>
              <a:gd name="adj1" fmla="val -63173"/>
              <a:gd name="adj2" fmla="val -280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Want to insert new department detail (IT)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37193" y="2753658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60993" y="2950911"/>
            <a:ext cx="4976602" cy="41849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360994" y="2954985"/>
            <a:ext cx="688873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2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Attribute and its types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2605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anomaly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Suppose the </a:t>
            </a:r>
            <a:r>
              <a:rPr lang="en-GB" b="1" dirty="0">
                <a:solidFill>
                  <a:schemeClr val="accent6"/>
                </a:solidFill>
              </a:rPr>
              <a:t>manager of a (CE) department has changed</a:t>
            </a:r>
            <a:r>
              <a:rPr lang="en-GB" dirty="0"/>
              <a:t>, this requires that the </a:t>
            </a:r>
            <a:r>
              <a:rPr lang="en-GB" b="1" dirty="0">
                <a:solidFill>
                  <a:schemeClr val="accent6"/>
                </a:solidFill>
              </a:rPr>
              <a:t>Manager in all the tuples corresponding to that department must be changed </a:t>
            </a:r>
            <a:r>
              <a:rPr lang="en-GB" dirty="0"/>
              <a:t>to reflect the new status.</a:t>
            </a:r>
          </a:p>
          <a:p>
            <a:r>
              <a:rPr lang="en-GB" dirty="0"/>
              <a:t>If we </a:t>
            </a:r>
            <a:r>
              <a:rPr lang="en-GB" b="1" dirty="0">
                <a:solidFill>
                  <a:schemeClr val="accent6"/>
                </a:solidFill>
              </a:rPr>
              <a:t>fail to update all the tuples of given department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two different records of employee working in the same department might show different Manager lead to inconsistency </a:t>
            </a:r>
            <a:r>
              <a:rPr lang="en-GB" dirty="0"/>
              <a:t>in the database.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3874" y="1720726"/>
          <a:ext cx="458628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Shaah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Hari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1224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An update anomaly exists </a:t>
            </a:r>
            <a:r>
              <a:rPr lang="en-GB" sz="2400" b="1" dirty="0">
                <a:solidFill>
                  <a:schemeClr val="accent6"/>
                </a:solidFill>
              </a:rPr>
              <a:t>when one or more records (instance) of duplicated data is updated, but not all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536497" y="3150917"/>
            <a:ext cx="2514600" cy="609600"/>
          </a:xfrm>
          <a:prstGeom prst="wedgeRoundRectCallout">
            <a:avLst>
              <a:gd name="adj1" fmla="val -72167"/>
              <a:gd name="adj2" fmla="val -413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update manager of CE department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3875" y="2130009"/>
            <a:ext cx="4586288" cy="123250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relation </a:t>
            </a:r>
            <a:r>
              <a:rPr lang="en-US" dirty="0" err="1"/>
              <a:t>Emp_Dept</a:t>
            </a:r>
            <a:r>
              <a:rPr lang="en-US" dirty="0"/>
              <a:t>(</a:t>
            </a:r>
            <a:r>
              <a:rPr lang="en-US" u="sng" dirty="0"/>
              <a:t>EID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City, DID, </a:t>
            </a:r>
            <a:r>
              <a:rPr lang="en-US" dirty="0" err="1"/>
              <a:t>Dname</a:t>
            </a:r>
            <a:r>
              <a:rPr lang="en-US" dirty="0"/>
              <a:t>, Manager) EID as a primary key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dirty="0"/>
              <a:t>Now consider </a:t>
            </a:r>
            <a:r>
              <a:rPr lang="en-GB" b="1" dirty="0">
                <a:solidFill>
                  <a:schemeClr val="accent6"/>
                </a:solidFill>
              </a:rPr>
              <a:t>there is only one employee in some department (IT) </a:t>
            </a:r>
            <a:r>
              <a:rPr lang="en-GB" dirty="0"/>
              <a:t>and that </a:t>
            </a:r>
            <a:r>
              <a:rPr lang="en-GB" b="1" dirty="0">
                <a:solidFill>
                  <a:schemeClr val="accent6"/>
                </a:solidFill>
              </a:rPr>
              <a:t>employee leaves the organization</a:t>
            </a:r>
            <a:r>
              <a:rPr lang="en-GB" dirty="0"/>
              <a:t>.</a:t>
            </a:r>
          </a:p>
          <a:p>
            <a:r>
              <a:rPr lang="en-GB" dirty="0"/>
              <a:t>So we </a:t>
            </a:r>
            <a:r>
              <a:rPr lang="en-GB" b="1" dirty="0">
                <a:solidFill>
                  <a:schemeClr val="accent6"/>
                </a:solidFill>
              </a:rPr>
              <a:t>need to delete tuple of that employee (Jay).</a:t>
            </a:r>
          </a:p>
          <a:p>
            <a:r>
              <a:rPr lang="en-GB" dirty="0"/>
              <a:t>But in addition to that </a:t>
            </a:r>
            <a:r>
              <a:rPr lang="en-GB" b="1" dirty="0">
                <a:solidFill>
                  <a:schemeClr val="accent6"/>
                </a:solidFill>
              </a:rPr>
              <a:t>information about the department also deleted</a:t>
            </a:r>
            <a:r>
              <a:rPr lang="en-GB" dirty="0"/>
              <a:t>.</a:t>
            </a:r>
          </a:p>
          <a:p>
            <a:r>
              <a:rPr lang="en-GB" dirty="0"/>
              <a:t>This kind of problem in the relation where deletion of some tuples can lead to loss of some other data not intended to be removed is known as delete anomaly.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3874" y="1720726"/>
          <a:ext cx="488505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874" y="135711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536497" y="1725792"/>
            <a:ext cx="6444000" cy="936000"/>
          </a:xfrm>
          <a:prstGeom prst="roundRect">
            <a:avLst>
              <a:gd name="adj" fmla="val 380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 delete anomaly exists when </a:t>
            </a:r>
            <a:r>
              <a:rPr lang="en-GB" sz="2400" b="1" dirty="0">
                <a:solidFill>
                  <a:schemeClr val="accent6"/>
                </a:solidFill>
              </a:rPr>
              <a:t>certain attributes are lost because of the deletion of another attribute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3873" y="2959364"/>
          <a:ext cx="488505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Baroda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5648791" y="2814035"/>
            <a:ext cx="2514600" cy="609600"/>
          </a:xfrm>
          <a:prstGeom prst="wedgeRoundRectCallout">
            <a:avLst>
              <a:gd name="adj1" fmla="val -63698"/>
              <a:gd name="adj2" fmla="val 2750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delete (Jay)   employee's detail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2929" y="2955857"/>
            <a:ext cx="4896000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2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7" grpId="0" animBg="1"/>
      <p:bldP spid="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deal with insert, delete and update anomaly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70453" y="1227057"/>
          <a:ext cx="501364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370453" y="8634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70453" y="2878024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NULL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14205" y="1227057"/>
          <a:ext cx="281749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214205" y="863444"/>
          <a:ext cx="6305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84198" y="1227057"/>
          <a:ext cx="245522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385271" y="863444"/>
          <a:ext cx="6559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5806765" y="721145"/>
            <a:ext cx="0" cy="266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84198" y="2464576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70453" y="2461497"/>
          <a:ext cx="5013644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9384198" y="2052205"/>
          <a:ext cx="245522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ultiply 26"/>
          <p:cNvSpPr/>
          <p:nvPr/>
        </p:nvSpPr>
        <p:spPr>
          <a:xfrm>
            <a:off x="517403" y="2670316"/>
            <a:ext cx="536473" cy="821148"/>
          </a:xfrm>
          <a:prstGeom prst="mathMultiply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370453" y="2459612"/>
            <a:ext cx="5013644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214205" y="2459612"/>
          <a:ext cx="281749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Baroda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9384198" y="1634088"/>
            <a:ext cx="2455228" cy="4184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ounded Rectangle 32"/>
          <p:cNvSpPr/>
          <p:nvPr/>
        </p:nvSpPr>
        <p:spPr>
          <a:xfrm>
            <a:off x="361514" y="3682195"/>
            <a:ext cx="11468973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Such type of anomalies in the database design can be solved by using </a:t>
            </a:r>
            <a:r>
              <a:rPr lang="en-GB" sz="2600" b="1" dirty="0">
                <a:solidFill>
                  <a:schemeClr val="accent6"/>
                </a:solidFill>
              </a:rPr>
              <a:t>normalization.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2" grpId="0" animBg="1"/>
      <p:bldP spid="3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Decomposition and its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812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Decomposition is the </a:t>
            </a:r>
            <a:r>
              <a:rPr lang="en-US" b="1" dirty="0">
                <a:solidFill>
                  <a:schemeClr val="accent6"/>
                </a:solidFill>
              </a:rPr>
              <a:t>process of breaking down given relation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6"/>
                </a:solidFill>
              </a:rPr>
              <a:t>two or more relations</a:t>
            </a:r>
            <a:r>
              <a:rPr lang="en-US" dirty="0"/>
              <a:t>.</a:t>
            </a:r>
          </a:p>
          <a:p>
            <a:r>
              <a:rPr lang="en-US" dirty="0"/>
              <a:t>Relation R is replaced by two or more relations in such a way that:</a:t>
            </a:r>
          </a:p>
          <a:p>
            <a:pPr lvl="1"/>
            <a:r>
              <a:rPr lang="en-US" dirty="0"/>
              <a:t>Each new relation contains a </a:t>
            </a:r>
            <a:r>
              <a:rPr lang="en-US" b="1" dirty="0">
                <a:solidFill>
                  <a:schemeClr val="accent6"/>
                </a:solidFill>
              </a:rPr>
              <a:t>subset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pPr lvl="1"/>
            <a:r>
              <a:rPr lang="en-US" dirty="0"/>
              <a:t>Together, they all </a:t>
            </a:r>
            <a:r>
              <a:rPr lang="en-US" b="1" dirty="0">
                <a:solidFill>
                  <a:schemeClr val="accent6"/>
                </a:solidFill>
              </a:rPr>
              <a:t>include all tuples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attributes of R</a:t>
            </a:r>
          </a:p>
          <a:p>
            <a:r>
              <a:rPr lang="en-US" dirty="0"/>
              <a:t>Types of decomposition</a:t>
            </a:r>
          </a:p>
          <a:p>
            <a:pPr lvl="1"/>
            <a:r>
              <a:rPr lang="en-US" dirty="0" err="1"/>
              <a:t>Lossy</a:t>
            </a:r>
            <a:r>
              <a:rPr lang="en-US" dirty="0"/>
              <a:t> decomposition</a:t>
            </a:r>
          </a:p>
          <a:p>
            <a:pPr lvl="1"/>
            <a:r>
              <a:rPr lang="en-US" dirty="0"/>
              <a:t>Lossless decomposition (non-loss decomposition)</a:t>
            </a:r>
          </a:p>
        </p:txBody>
      </p:sp>
    </p:spTree>
    <p:extLst>
      <p:ext uri="{BB962C8B-B14F-4D97-AF65-F5344CB8AC3E}">
        <p14:creationId xmlns:p14="http://schemas.microsoft.com/office/powerpoint/2010/main" val="15010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Lossy</a:t>
            </a:r>
            <a:r>
              <a:rPr lang="en-US" dirty="0"/>
              <a:t>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r>
              <a:rPr lang="en-US" dirty="0"/>
              <a:t>The decomposition of relation R into R1 and R2 is </a:t>
            </a:r>
            <a:r>
              <a:rPr lang="en-US" dirty="0" err="1"/>
              <a:t>lossy</a:t>
            </a:r>
            <a:r>
              <a:rPr lang="en-US" dirty="0"/>
              <a:t> when the </a:t>
            </a:r>
            <a:r>
              <a:rPr lang="en-US" dirty="0">
                <a:solidFill>
                  <a:schemeClr val="accent6"/>
                </a:solidFill>
              </a:rPr>
              <a:t>join of R1 and R2 does not yield the same relation as in R</a:t>
            </a:r>
            <a:r>
              <a:rPr lang="en-US" dirty="0"/>
              <a:t>.</a:t>
            </a:r>
          </a:p>
          <a:p>
            <a:r>
              <a:rPr lang="en-US" dirty="0"/>
              <a:t>This is also referred as </a:t>
            </a:r>
            <a:r>
              <a:rPr lang="en-US" dirty="0" err="1">
                <a:solidFill>
                  <a:schemeClr val="accent6"/>
                </a:solidFill>
              </a:rPr>
              <a:t>lossy</a:t>
            </a:r>
            <a:r>
              <a:rPr lang="en-US" dirty="0">
                <a:solidFill>
                  <a:schemeClr val="accent6"/>
                </a:solidFill>
              </a:rPr>
              <a:t>-join decomposition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disadvantage</a:t>
            </a:r>
            <a:r>
              <a:rPr lang="en-US" dirty="0"/>
              <a:t> of such kind of decomposition is that </a:t>
            </a:r>
            <a:r>
              <a:rPr lang="en-US" dirty="0">
                <a:solidFill>
                  <a:schemeClr val="accent6"/>
                </a:solidFill>
              </a:rPr>
              <a:t>some information is lost during retrieval of original relation</a:t>
            </a:r>
            <a:r>
              <a:rPr lang="en-US" dirty="0"/>
              <a:t>.</a:t>
            </a:r>
          </a:p>
          <a:p>
            <a:r>
              <a:rPr lang="en-US" dirty="0"/>
              <a:t>From practical point of view, </a:t>
            </a:r>
            <a:r>
              <a:rPr lang="en-US" dirty="0">
                <a:solidFill>
                  <a:schemeClr val="accent6"/>
                </a:solidFill>
              </a:rPr>
              <a:t>decomposition should not be </a:t>
            </a:r>
            <a:r>
              <a:rPr lang="en-US" dirty="0" err="1">
                <a:solidFill>
                  <a:schemeClr val="accent6"/>
                </a:solidFill>
              </a:rPr>
              <a:t>lossy</a:t>
            </a:r>
            <a:r>
              <a:rPr lang="en-US" dirty="0">
                <a:solidFill>
                  <a:schemeClr val="accent6"/>
                </a:solidFill>
              </a:rPr>
              <a:t> decomposition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3243" y="4496924"/>
          <a:ext cx="242665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181542" y="2812906"/>
          <a:ext cx="18278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63444"/>
            <a:ext cx="0" cy="5590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20861" y="5338626"/>
            <a:ext cx="2441448" cy="82296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decomposition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400800" cy="5590565"/>
          </a:xfrm>
        </p:spPr>
        <p:txBody>
          <a:bodyPr/>
          <a:lstStyle/>
          <a:p>
            <a:r>
              <a:rPr lang="en-US" dirty="0"/>
              <a:t>The decomposition of relation R into R1 and R2 is lossless when the </a:t>
            </a:r>
            <a:r>
              <a:rPr lang="en-US" dirty="0">
                <a:solidFill>
                  <a:schemeClr val="accent6"/>
                </a:solidFill>
              </a:rPr>
              <a:t>join of R1 and R2 produces the same relation as in R</a:t>
            </a:r>
            <a:r>
              <a:rPr lang="en-US" dirty="0"/>
              <a:t>.</a:t>
            </a:r>
          </a:p>
          <a:p>
            <a:r>
              <a:rPr lang="en-US" dirty="0"/>
              <a:t>This is also referred as a </a:t>
            </a:r>
            <a:r>
              <a:rPr lang="en-US" dirty="0">
                <a:solidFill>
                  <a:schemeClr val="accent6"/>
                </a:solidFill>
              </a:rPr>
              <a:t>non-additive (non-loss) decomposition</a:t>
            </a:r>
            <a:r>
              <a:rPr lang="en-US" dirty="0"/>
              <a:t>.</a:t>
            </a:r>
          </a:p>
          <a:p>
            <a:r>
              <a:rPr lang="en-US" dirty="0"/>
              <a:t>All </a:t>
            </a:r>
            <a:r>
              <a:rPr lang="en-US" dirty="0">
                <a:solidFill>
                  <a:schemeClr val="accent6"/>
                </a:solidFill>
              </a:rPr>
              <a:t>decompositions must be lossless</a:t>
            </a:r>
            <a:r>
              <a:rPr lang="en-US" dirty="0"/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62620" y="863444"/>
            <a:ext cx="55121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6509" y="1150857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6509" y="7872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013243" y="4496924"/>
          <a:ext cx="242665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013243" y="413331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10181542" y="2812906"/>
          <a:ext cx="146272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0181542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6718570" y="2812906"/>
          <a:ext cx="156273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6718570" y="2449293"/>
          <a:ext cx="944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rot="10800000" flipV="1">
            <a:off x="6531979" y="859536"/>
            <a:ext cx="0" cy="5120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/>
          <p:cNvSpPr/>
          <p:nvPr/>
        </p:nvSpPr>
        <p:spPr>
          <a:xfrm rot="19445381">
            <a:off x="10740242" y="1323849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2154619" flipH="1">
            <a:off x="6987393" y="1291188"/>
            <a:ext cx="774164" cy="1135083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 rot="1680047">
            <a:off x="10582734" y="4148320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9919953" flipH="1">
            <a:off x="7249135" y="4148319"/>
            <a:ext cx="647443" cy="1258950"/>
          </a:xfrm>
          <a:prstGeom prst="curvedLeftArrow">
            <a:avLst>
              <a:gd name="adj1" fmla="val 21372"/>
              <a:gd name="adj2" fmla="val 50000"/>
              <a:gd name="adj3" fmla="val 25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38129" y="3094085"/>
            <a:ext cx="14372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Same</a:t>
            </a:r>
            <a:endParaRPr lang="en-IN" sz="2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8913840" y="3758290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16200000">
            <a:off x="8913840" y="2590564"/>
            <a:ext cx="685800" cy="28640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2" grpId="0"/>
      <p:bldP spid="33" grpId="0" animBg="1"/>
      <p:bldP spid="3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710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Normalization is the </a:t>
            </a:r>
            <a:r>
              <a:rPr lang="en-GB" b="1" dirty="0">
                <a:solidFill>
                  <a:schemeClr val="accent6"/>
                </a:solidFill>
              </a:rPr>
              <a:t>process of removing redundant data</a:t>
            </a:r>
            <a:r>
              <a:rPr lang="en-GB" dirty="0"/>
              <a:t> from tables </a:t>
            </a:r>
            <a:r>
              <a:rPr lang="en-GB" b="1" dirty="0">
                <a:solidFill>
                  <a:schemeClr val="accent6"/>
                </a:solidFill>
              </a:rPr>
              <a:t>to improve data integrity, scalability and storage efficiency</a:t>
            </a:r>
            <a:r>
              <a:rPr lang="en-GB" dirty="0"/>
              <a:t>.</a:t>
            </a:r>
          </a:p>
          <a:p>
            <a:r>
              <a:rPr lang="en-US" dirty="0"/>
              <a:t>It also helps to organize the proper data in the database. </a:t>
            </a:r>
          </a:p>
          <a:p>
            <a:r>
              <a:rPr lang="en-US" dirty="0"/>
              <a:t>It is a multi-step process that sets the data into tabular form and removes the duplicated data from the relational tables.</a:t>
            </a:r>
          </a:p>
          <a:p>
            <a:r>
              <a:rPr lang="en-US" dirty="0"/>
              <a:t>Normalization </a:t>
            </a:r>
            <a:r>
              <a:rPr lang="en-US" b="1" dirty="0">
                <a:solidFill>
                  <a:schemeClr val="accent6"/>
                </a:solidFill>
              </a:rPr>
              <a:t>organizes the columns and tables of a database to ensure that database integrity constraints properly execute their dependencies</a:t>
            </a:r>
            <a:r>
              <a:rPr lang="en-US" dirty="0"/>
              <a:t>. </a:t>
            </a:r>
          </a:p>
          <a:p>
            <a:r>
              <a:rPr lang="en-US" dirty="0"/>
              <a:t>It is a systematic technique of decomposing tables to eliminate data redundancy (repetition) and undesirable characteristics like Insertion, Update, and Deletion anomalies.</a:t>
            </a:r>
          </a:p>
          <a:p>
            <a:r>
              <a:rPr lang="en-GB" dirty="0"/>
              <a:t>We can achieve…</a:t>
            </a:r>
          </a:p>
          <a:p>
            <a:pPr lvl="1"/>
            <a:r>
              <a:rPr lang="en-GB" dirty="0"/>
              <a:t>data integrity (completeness, accuracy and consistency of data)</a:t>
            </a:r>
          </a:p>
          <a:p>
            <a:pPr lvl="1"/>
            <a:r>
              <a:rPr lang="en-GB" dirty="0"/>
              <a:t>scalability (ability of a system to continue to function well in a growing amount of work)</a:t>
            </a:r>
          </a:p>
          <a:p>
            <a:pPr lvl="1"/>
            <a:r>
              <a:rPr lang="en-GB" dirty="0"/>
              <a:t>storage efficiency (ability to store and manage data that consumes the least amount of space)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01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normal forms are there in Normalization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 forms:</a:t>
            </a:r>
          </a:p>
          <a:p>
            <a:pPr lvl="1"/>
            <a:r>
              <a:rPr lang="en-GB" dirty="0"/>
              <a:t>1NF (First normal form)</a:t>
            </a:r>
          </a:p>
          <a:p>
            <a:pPr lvl="1"/>
            <a:r>
              <a:rPr lang="en-GB" dirty="0"/>
              <a:t>2NF (Second normal form)</a:t>
            </a:r>
          </a:p>
          <a:p>
            <a:pPr lvl="1"/>
            <a:r>
              <a:rPr lang="en-GB" dirty="0"/>
              <a:t>3NF (Third normal form)</a:t>
            </a:r>
          </a:p>
          <a:p>
            <a:pPr lvl="1"/>
            <a:r>
              <a:rPr lang="en-GB" dirty="0"/>
              <a:t>BCNF (Boyce–</a:t>
            </a:r>
            <a:r>
              <a:rPr lang="en-GB" dirty="0" err="1"/>
              <a:t>Codd</a:t>
            </a:r>
            <a:r>
              <a:rPr lang="en-GB" dirty="0"/>
              <a:t> normal form)</a:t>
            </a:r>
          </a:p>
          <a:p>
            <a:pPr lvl="1"/>
            <a:r>
              <a:rPr lang="en-GB" dirty="0"/>
              <a:t>4NF (Forth normal form)</a:t>
            </a:r>
          </a:p>
          <a:p>
            <a:pPr lvl="1"/>
            <a:r>
              <a:rPr lang="en-GB" dirty="0"/>
              <a:t>5NF (Fifth normal form)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9945" y="3658726"/>
            <a:ext cx="10412110" cy="817377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As we move from 1NF to 5NF </a:t>
            </a:r>
            <a:r>
              <a:rPr lang="en-GB" sz="2600" b="1" dirty="0">
                <a:solidFill>
                  <a:schemeClr val="accent6"/>
                </a:solidFill>
              </a:rPr>
              <a:t>number of tables </a:t>
            </a:r>
            <a:r>
              <a:rPr lang="en-GB" sz="2600" dirty="0"/>
              <a:t>and</a:t>
            </a:r>
            <a:r>
              <a:rPr lang="en-GB" sz="2600" b="1" dirty="0">
                <a:solidFill>
                  <a:schemeClr val="accent6"/>
                </a:solidFill>
              </a:rPr>
              <a:t> complexity increases </a:t>
            </a:r>
            <a:r>
              <a:rPr lang="en-GB" sz="2600" dirty="0"/>
              <a:t>but </a:t>
            </a:r>
            <a:r>
              <a:rPr lang="en-GB" sz="2600" b="1" dirty="0">
                <a:solidFill>
                  <a:schemeClr val="accent6"/>
                </a:solidFill>
              </a:rPr>
              <a:t>redundancy decreases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Attribute is </a:t>
            </a:r>
            <a:r>
              <a:rPr lang="en-GB" b="1" dirty="0">
                <a:solidFill>
                  <a:schemeClr val="accent6"/>
                </a:solidFill>
              </a:rPr>
              <a:t>properties</a:t>
            </a:r>
            <a:r>
              <a:rPr lang="en-GB" dirty="0"/>
              <a:t> or details about an entity.</a:t>
            </a:r>
          </a:p>
          <a:p>
            <a:r>
              <a:rPr lang="en-GB" dirty="0"/>
              <a:t>An attribute is represented by an </a:t>
            </a:r>
            <a:r>
              <a:rPr lang="en-GB" b="1" dirty="0">
                <a:solidFill>
                  <a:schemeClr val="accent6"/>
                </a:solidFill>
              </a:rPr>
              <a:t>oval</a:t>
            </a:r>
            <a:r>
              <a:rPr lang="en-GB" dirty="0"/>
              <a:t> containing name of an attribute. </a:t>
            </a:r>
          </a:p>
          <a:p>
            <a:r>
              <a:rPr lang="en-GB" dirty="0"/>
              <a:t>Attributes of Student are:</a:t>
            </a:r>
          </a:p>
          <a:p>
            <a:pPr lvl="1"/>
            <a:r>
              <a:rPr lang="en-GB" dirty="0"/>
              <a:t>Roll No</a:t>
            </a:r>
          </a:p>
          <a:p>
            <a:pPr lvl="1"/>
            <a:r>
              <a:rPr lang="en-GB" dirty="0"/>
              <a:t>Student Name</a:t>
            </a:r>
          </a:p>
          <a:p>
            <a:pPr lvl="1"/>
            <a:r>
              <a:rPr lang="en-GB" dirty="0"/>
              <a:t>Branch</a:t>
            </a:r>
          </a:p>
          <a:p>
            <a:pPr lvl="1"/>
            <a:r>
              <a:rPr lang="en-GB" dirty="0"/>
              <a:t>Semester</a:t>
            </a:r>
          </a:p>
          <a:p>
            <a:pPr lvl="1"/>
            <a:r>
              <a:rPr lang="en-GB" dirty="0"/>
              <a:t>Address</a:t>
            </a:r>
          </a:p>
          <a:p>
            <a:pPr lvl="1"/>
            <a:r>
              <a:rPr lang="en-GB" dirty="0"/>
              <a:t>Mobile No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SPI</a:t>
            </a:r>
          </a:p>
          <a:p>
            <a:pPr lvl="1"/>
            <a:r>
              <a:rPr lang="en-GB" dirty="0"/>
              <a:t>Backlogs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3566392" y="2149077"/>
            <a:ext cx="1013672" cy="2953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89637" y="1787559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16" name="Oval 15"/>
          <p:cNvSpPr/>
          <p:nvPr/>
        </p:nvSpPr>
        <p:spPr>
          <a:xfrm>
            <a:off x="9480689" y="884827"/>
            <a:ext cx="1998617" cy="79273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66190" y="3557610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18" name="Straight Connector 17"/>
          <p:cNvCxnSpPr>
            <a:stCxn id="19" idx="4"/>
            <a:endCxn id="17" idx="0"/>
          </p:cNvCxnSpPr>
          <p:nvPr/>
        </p:nvCxnSpPr>
        <p:spPr>
          <a:xfrm>
            <a:off x="7051887" y="3091245"/>
            <a:ext cx="963389" cy="46636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/>
          <p:cNvSpPr/>
          <p:nvPr/>
        </p:nvSpPr>
        <p:spPr>
          <a:xfrm>
            <a:off x="6320367" y="2551245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RollNo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21" idx="4"/>
            <a:endCxn id="17" idx="0"/>
          </p:cNvCxnSpPr>
          <p:nvPr/>
        </p:nvCxnSpPr>
        <p:spPr>
          <a:xfrm flipH="1">
            <a:off x="8015276" y="3068834"/>
            <a:ext cx="654734" cy="4887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Oval 20"/>
          <p:cNvSpPr/>
          <p:nvPr/>
        </p:nvSpPr>
        <p:spPr>
          <a:xfrm>
            <a:off x="7938490" y="2528834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8878" y="5745577"/>
            <a:ext cx="6327648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287464"/>
              </p:ext>
            </p:extLst>
          </p:nvPr>
        </p:nvGraphicFramePr>
        <p:xfrm>
          <a:off x="688878" y="53575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055862"/>
              </p:ext>
            </p:extLst>
          </p:nvPr>
        </p:nvGraphicFramePr>
        <p:xfrm>
          <a:off x="1787807" y="5348704"/>
          <a:ext cx="54200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Faculty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688878" y="6391033"/>
            <a:ext cx="64465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300716"/>
              </p:ext>
            </p:extLst>
          </p:nvPr>
        </p:nvGraphicFramePr>
        <p:xfrm>
          <a:off x="688878" y="60030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547189"/>
              </p:ext>
            </p:extLst>
          </p:nvPr>
        </p:nvGraphicFramePr>
        <p:xfrm>
          <a:off x="1787807" y="5994160"/>
          <a:ext cx="56407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4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down the different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Account entity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7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9" grpId="0" animBg="1"/>
      <p:bldP spid="2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1NF (First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22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1NF</a:t>
            </a:r>
          </a:p>
          <a:p>
            <a:endParaRPr lang="en-GB" dirty="0"/>
          </a:p>
          <a:p>
            <a:endParaRPr lang="en-GB" dirty="0"/>
          </a:p>
          <a:p>
            <a:r>
              <a:rPr lang="en-US" dirty="0"/>
              <a:t>A table is referred to as being in its First Normal Form if </a:t>
            </a:r>
            <a:r>
              <a:rPr lang="en-US" b="1" dirty="0"/>
              <a:t>Atomicity of the table is 1</a:t>
            </a:r>
            <a:r>
              <a:rPr lang="en-US" dirty="0"/>
              <a:t>.</a:t>
            </a:r>
          </a:p>
          <a:p>
            <a:r>
              <a:rPr lang="en-US" dirty="0"/>
              <a:t>Here, Atomicity states that a </a:t>
            </a:r>
            <a:r>
              <a:rPr lang="en-US" b="1" dirty="0"/>
              <a:t>single cell cannot hold multiple values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b="1" dirty="0"/>
              <a:t>must hold only a</a:t>
            </a:r>
            <a:r>
              <a:rPr lang="en-US" dirty="0"/>
              <a:t> </a:t>
            </a:r>
            <a:r>
              <a:rPr lang="en-US" b="1" dirty="0"/>
              <a:t>single-valued attribute</a:t>
            </a:r>
            <a:r>
              <a:rPr lang="en-US" dirty="0"/>
              <a:t>.</a:t>
            </a:r>
          </a:p>
          <a:p>
            <a:r>
              <a:rPr lang="en-US" dirty="0"/>
              <a:t>The First normal form disallows the multi-valued attribute, composite attribute, and their combinations.</a:t>
            </a:r>
          </a:p>
          <a:p>
            <a:r>
              <a:rPr lang="en-GB" dirty="0"/>
              <a:t>A relation R is in first normal form (1NF) if and only if it </a:t>
            </a:r>
            <a:r>
              <a:rPr lang="en-GB" b="1" dirty="0">
                <a:solidFill>
                  <a:schemeClr val="accent6"/>
                </a:solidFill>
              </a:rPr>
              <a:t>does not contain any composite attribute or multi-valued attributes or their combinations</a:t>
            </a:r>
            <a:r>
              <a:rPr lang="en-GB" dirty="0"/>
              <a:t>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7852944" cy="458975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GB" sz="2600" dirty="0"/>
              <a:t>Each </a:t>
            </a:r>
            <a:r>
              <a:rPr lang="en-GB" sz="2600" b="1" dirty="0">
                <a:solidFill>
                  <a:schemeClr val="accent6"/>
                </a:solidFill>
              </a:rPr>
              <a:t>cells of a table should contain (hold) a single value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6380" y="-401131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Problem</a:t>
            </a:r>
            <a:r>
              <a:rPr lang="en-GB" dirty="0"/>
              <a:t>: It is </a:t>
            </a:r>
            <a:r>
              <a:rPr lang="en-GB" b="1" dirty="0">
                <a:solidFill>
                  <a:schemeClr val="accent6"/>
                </a:solidFill>
              </a:rPr>
              <a:t>difficult to retrieve the list of customers living in ’Jamnagar’ city </a:t>
            </a:r>
            <a:r>
              <a:rPr lang="en-GB" dirty="0"/>
              <a:t>from customer table.</a:t>
            </a:r>
          </a:p>
          <a:p>
            <a:r>
              <a:rPr lang="en-GB" dirty="0"/>
              <a:t>The reason is that </a:t>
            </a:r>
            <a:r>
              <a:rPr lang="en-GB" b="1" dirty="0">
                <a:solidFill>
                  <a:schemeClr val="accent6"/>
                </a:solidFill>
              </a:rPr>
              <a:t>address attribute is composite attribute</a:t>
            </a:r>
            <a:r>
              <a:rPr lang="en-GB" dirty="0"/>
              <a:t> which </a:t>
            </a:r>
            <a:r>
              <a:rPr lang="en-GB" b="1" dirty="0">
                <a:solidFill>
                  <a:schemeClr val="accent6"/>
                </a:solidFill>
              </a:rPr>
              <a:t>contains road name as well as city name in single cell</a:t>
            </a:r>
            <a:r>
              <a:rPr lang="en-GB" dirty="0"/>
              <a:t>.</a:t>
            </a:r>
          </a:p>
          <a:p>
            <a:r>
              <a:rPr lang="en-GB" dirty="0"/>
              <a:t>It is possible that </a:t>
            </a:r>
            <a:r>
              <a:rPr lang="en-GB" b="1" dirty="0">
                <a:solidFill>
                  <a:schemeClr val="accent6"/>
                </a:solidFill>
              </a:rPr>
              <a:t>city name word is also there in road name</a:t>
            </a:r>
            <a:r>
              <a:rPr lang="en-GB" dirty="0"/>
              <a:t>.</a:t>
            </a:r>
          </a:p>
          <a:p>
            <a:r>
              <a:rPr lang="en-GB" dirty="0"/>
              <a:t>In our example, ’Jamnagar’ word occurs in both records, in first record it is a part of road name and in second one it is the name of city.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7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customer relation </a:t>
            </a:r>
            <a:r>
              <a:rPr lang="en-GB" sz="2400" b="1" dirty="0">
                <a:solidFill>
                  <a:schemeClr val="accent6"/>
                </a:solidFill>
              </a:rPr>
              <a:t>address is composite attribute </a:t>
            </a:r>
            <a:r>
              <a:rPr lang="en-GB" sz="2400" dirty="0"/>
              <a:t>which is further divided into sub-attributes as “Road” and “City”.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customer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Composite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r>
              <a:rPr lang="en-GB" b="1" dirty="0"/>
              <a:t>Solution</a:t>
            </a:r>
            <a:r>
              <a:rPr lang="en-GB" dirty="0"/>
              <a:t>: </a:t>
            </a:r>
            <a:r>
              <a:rPr lang="en-GB" b="1" dirty="0">
                <a:solidFill>
                  <a:schemeClr val="accent6"/>
                </a:solidFill>
              </a:rPr>
              <a:t>Divide composite attributes </a:t>
            </a:r>
            <a:r>
              <a:rPr lang="en-GB" dirty="0"/>
              <a:t>into </a:t>
            </a:r>
            <a:r>
              <a:rPr lang="en-GB" b="1" dirty="0">
                <a:solidFill>
                  <a:schemeClr val="accent6"/>
                </a:solidFill>
              </a:rPr>
              <a:t>number of sub-attributes </a:t>
            </a:r>
            <a:r>
              <a:rPr lang="en-GB" dirty="0"/>
              <a:t>and insert value in proper sub-attribute. 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Road, 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Road, 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Road,</a:t>
                      </a:r>
                      <a:r>
                        <a:rPr lang="en-IN" baseline="0" dirty="0"/>
                        <a:t> 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2699216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555958" y="1943138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11751" y="1338739"/>
          <a:ext cx="440499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 Road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Nehru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Jamnagar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C.G Road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10572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43123" y="4943550"/>
            <a:ext cx="6372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4555565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642052" y="4546677"/>
          <a:ext cx="5429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29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below relation into 1NF (First Normal Form)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31013" y="5546846"/>
          <a:ext cx="369030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Full_Name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P01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 </a:t>
                      </a:r>
                      <a:r>
                        <a:rPr lang="en-US" dirty="0" err="1"/>
                        <a:t>Maheshbhai</a:t>
                      </a:r>
                      <a:r>
                        <a:rPr lang="en-US" dirty="0"/>
                        <a:t> 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29834" y="5180017"/>
          <a:ext cx="8813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Problem</a:t>
            </a:r>
            <a:r>
              <a:rPr lang="en-GB" dirty="0"/>
              <a:t>: It is difficult to retrieve the </a:t>
            </a:r>
            <a:r>
              <a:rPr lang="en-GB" b="1" dirty="0">
                <a:solidFill>
                  <a:schemeClr val="accent6"/>
                </a:solidFill>
              </a:rPr>
              <a:t>list of students failed in ’DBMS’ as well as ’DS’ but not in other subjects</a:t>
            </a:r>
            <a:r>
              <a:rPr lang="en-GB" dirty="0"/>
              <a:t> from student table.</a:t>
            </a:r>
          </a:p>
          <a:p>
            <a:r>
              <a:rPr lang="en-GB" dirty="0"/>
              <a:t>The reason is that </a:t>
            </a:r>
            <a:r>
              <a:rPr lang="en-GB" dirty="0" err="1"/>
              <a:t>FailedinSubjects</a:t>
            </a:r>
            <a:r>
              <a:rPr lang="en-GB" dirty="0"/>
              <a:t> attribute is multi-valued attribute so it contains more than one value.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528375" y="919745"/>
            <a:ext cx="0" cy="349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528375" y="1544659"/>
            <a:ext cx="7532445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In student relation </a:t>
            </a:r>
            <a:r>
              <a:rPr lang="en-GB" sz="2400" b="1" dirty="0" err="1">
                <a:solidFill>
                  <a:schemeClr val="accent6"/>
                </a:solidFill>
              </a:rPr>
              <a:t>FailedinSubjects</a:t>
            </a:r>
            <a:r>
              <a:rPr lang="en-GB" sz="2400" b="1" dirty="0">
                <a:solidFill>
                  <a:schemeClr val="accent6"/>
                </a:solidFill>
              </a:rPr>
              <a:t> attribute is a multi-valued attribute</a:t>
            </a:r>
            <a:r>
              <a:rPr lang="en-GB" sz="2400" dirty="0"/>
              <a:t> which can store more than one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above relation is not in 1NF.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2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 - Multivalued attribute]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Solution</a:t>
            </a:r>
            <a:r>
              <a:rPr lang="en-GB" dirty="0"/>
              <a:t>: Split the table into two tables in such as way that 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first table contains all attributes except multi-valued attribute </a:t>
            </a:r>
            <a:r>
              <a:rPr lang="en-GB" dirty="0"/>
              <a:t>with same primary key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second table contains multi-valued attribute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place a primary key </a:t>
            </a:r>
            <a:r>
              <a:rPr lang="en-GB" dirty="0"/>
              <a:t>in it.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insert the primary key of first table in the second table as a foreign key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44302" y="1338739"/>
          <a:ext cx="376174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FailedinSubjects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DS, DBMS, DE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DBMS, DE,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 DBMS, 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DE,</a:t>
                      </a:r>
                      <a:r>
                        <a:rPr lang="en-IN" baseline="0" dirty="0"/>
                        <a:t> 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43123" y="97191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V="1">
            <a:off x="6092417" y="-1560227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4554598" y="2577101"/>
            <a:ext cx="753979" cy="43712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59852" y="1372370"/>
          <a:ext cx="1448436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58673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653094" y="1372370"/>
          <a:ext cx="2066291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RID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651915" y="1005541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Normal Forms </a:t>
            </a:r>
            <a:b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>
                <a:solidFill>
                  <a:schemeClr val="tx2"/>
                </a:solidFill>
              </a:rPr>
              <a:t>2NF (Second Normal Form)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382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Conditions for 2NF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1NF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every non-primary key attribute is fully dependent on the primary key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A relation R is in second normal form (2NF) </a:t>
            </a:r>
          </a:p>
          <a:p>
            <a:pPr lvl="1"/>
            <a:r>
              <a:rPr lang="en-GB" dirty="0"/>
              <a:t>if and only if it is in </a:t>
            </a:r>
            <a:r>
              <a:rPr lang="en-GB" b="1" dirty="0">
                <a:solidFill>
                  <a:schemeClr val="accent6"/>
                </a:solidFill>
              </a:rPr>
              <a:t>1NF</a:t>
            </a:r>
            <a:r>
              <a:rPr lang="en-GB" dirty="0"/>
              <a:t> and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no any non-primary key attribute is partially dependent on the primary key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3405" y="1342665"/>
            <a:ext cx="9180000" cy="720000"/>
          </a:xfrm>
          <a:prstGeom prst="roundRect">
            <a:avLst>
              <a:gd name="adj" fmla="val 1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111125" lvl="1" algn="ctr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</a:pPr>
            <a:r>
              <a:rPr lang="en-US" sz="2800" dirty="0"/>
              <a:t>It is </a:t>
            </a:r>
            <a:r>
              <a:rPr lang="en-US" sz="2800" b="1" dirty="0">
                <a:solidFill>
                  <a:schemeClr val="accent6"/>
                </a:solidFill>
              </a:rPr>
              <a:t>in 1NF </a:t>
            </a:r>
            <a:r>
              <a:rPr lang="en-US" sz="2800" dirty="0"/>
              <a:t>and each </a:t>
            </a:r>
            <a:r>
              <a:rPr lang="en-US" sz="2800" b="1" dirty="0">
                <a:solidFill>
                  <a:schemeClr val="accent6"/>
                </a:solidFill>
              </a:rPr>
              <a:t>table should contain a single primary key</a:t>
            </a:r>
            <a:r>
              <a:rPr lang="en-GB" sz="2600" dirty="0"/>
              <a:t>.</a:t>
            </a:r>
            <a:endParaRPr lang="en-US" sz="2600" b="1" dirty="0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V="1">
            <a:off x="6092417" y="-354944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FD (functional dependency) 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B happens to be a partial dependency if B is functionally dependent on A, and also </a:t>
            </a:r>
            <a:r>
              <a:rPr lang="en-US" b="1" dirty="0"/>
              <a:t>B can be determined by any other proper subset of A</a:t>
            </a:r>
            <a:r>
              <a:rPr lang="en-US" dirty="0"/>
              <a:t>.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We have a relationship like MO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N, M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P, and P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N. (FD’s)</a:t>
            </a:r>
          </a:p>
          <a:p>
            <a:pPr lvl="1"/>
            <a:r>
              <a:rPr lang="en-US" dirty="0"/>
              <a:t>With the help of Transitivity Rule we can write </a:t>
            </a:r>
            <a:r>
              <a:rPr lang="en-US" b="1" dirty="0"/>
              <a:t>M</a:t>
            </a:r>
            <a:r>
              <a:rPr lang="en-US" b="1" dirty="0">
                <a:sym typeface="Wingdings" panose="05000000000000000000" pitchFamily="2" charset="2"/>
              </a:rPr>
              <a:t>N</a:t>
            </a:r>
            <a:endParaRPr lang="en-US" b="1" dirty="0"/>
          </a:p>
          <a:p>
            <a:pPr lvl="1"/>
            <a:r>
              <a:rPr lang="en-US" dirty="0"/>
              <a:t>In this case, M is alone capable of determining N. </a:t>
            </a:r>
          </a:p>
          <a:p>
            <a:pPr lvl="1"/>
            <a:r>
              <a:rPr lang="en-US" dirty="0"/>
              <a:t>It means that </a:t>
            </a:r>
            <a:r>
              <a:rPr lang="en-US" dirty="0">
                <a:solidFill>
                  <a:schemeClr val="accent6"/>
                </a:solidFill>
              </a:rPr>
              <a:t>N is dependent partially on MO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</p:spTree>
    <p:extLst>
      <p:ext uri="{BB962C8B-B14F-4D97-AF65-F5344CB8AC3E}">
        <p14:creationId xmlns:p14="http://schemas.microsoft.com/office/powerpoint/2010/main" val="12024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[Example]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FD1</a:t>
            </a:r>
            <a:r>
              <a:rPr lang="en-GB" dirty="0"/>
              <a:t>: {CID, ANO}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</a:t>
            </a:r>
            <a:r>
              <a:rPr lang="en-GB" dirty="0" err="1"/>
              <a:t>AccesssDate</a:t>
            </a:r>
            <a:r>
              <a:rPr lang="en-GB" dirty="0"/>
              <a:t>, 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b="1" dirty="0"/>
              <a:t>FD2</a:t>
            </a:r>
            <a:r>
              <a:rPr lang="en-GB" dirty="0"/>
              <a:t>: ANO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GB" dirty="0"/>
              <a:t> {Balance, </a:t>
            </a:r>
            <a:r>
              <a:rPr lang="en-GB" dirty="0" err="1"/>
              <a:t>BranchName</a:t>
            </a:r>
            <a:r>
              <a:rPr lang="en-GB" dirty="0"/>
              <a:t>}</a:t>
            </a:r>
          </a:p>
          <a:p>
            <a:r>
              <a:rPr lang="en-GB" dirty="0"/>
              <a:t>Here only ANO can </a:t>
            </a:r>
            <a:r>
              <a:rPr lang="en-US" dirty="0"/>
              <a:t>determines the value of Balance &amp; Branch Name.</a:t>
            </a:r>
            <a:endParaRPr lang="en-GB" dirty="0"/>
          </a:p>
          <a:p>
            <a:r>
              <a:rPr lang="en-GB" b="1" dirty="0">
                <a:solidFill>
                  <a:schemeClr val="accent6"/>
                </a:solidFill>
              </a:rPr>
              <a:t>Balance and </a:t>
            </a:r>
            <a:r>
              <a:rPr lang="en-GB" b="1" dirty="0" err="1">
                <a:solidFill>
                  <a:schemeClr val="accent6"/>
                </a:solidFill>
              </a:rPr>
              <a:t>BranchName</a:t>
            </a:r>
            <a:r>
              <a:rPr lang="en-GB" b="1" dirty="0">
                <a:solidFill>
                  <a:schemeClr val="accent6"/>
                </a:solidFill>
              </a:rPr>
              <a:t> are partial dependent on primary key (CID + ANO)</a:t>
            </a:r>
            <a:r>
              <a:rPr lang="en-GB" dirty="0"/>
              <a:t>. So customer relation is not in 2NF.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280527" y="1338739"/>
          <a:ext cx="52324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AccessDate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01-03-2017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01-05-2017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01-07-2017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Surat</a:t>
                      </a:r>
                      <a:endParaRPr lang="en-GB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279348" y="97191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5683553" y="919747"/>
            <a:ext cx="0" cy="28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6092417" y="-2178772"/>
            <a:ext cx="0" cy="11930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716" y="1933873"/>
            <a:ext cx="756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0836" y="1933873"/>
            <a:ext cx="1764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AccesssDate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4966" y="1933873"/>
            <a:ext cx="1152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Balance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931716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9283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65096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86754" y="2752308"/>
            <a:ext cx="493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986" y="1933873"/>
            <a:ext cx="1764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BranchName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0" y="1933873"/>
            <a:ext cx="720000" cy="460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96010" y="239467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107986" y="2386548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931716" y="1557529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5096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21178" y="1569573"/>
            <a:ext cx="417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07986" y="1557529"/>
            <a:ext cx="0" cy="365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1478" y="2073171"/>
            <a:ext cx="6156000" cy="1440000"/>
          </a:xfrm>
          <a:prstGeom prst="roundRect">
            <a:avLst>
              <a:gd name="adj" fmla="val 135"/>
            </a:avLst>
          </a:prstGeom>
          <a:noFill/>
          <a:ln w="12700">
            <a:noFill/>
          </a:ln>
        </p:spPr>
        <p:txBody>
          <a:bodyPr vert="horz" lIns="91440" tIns="91440" rIns="91440" bIns="91440" rtlCol="0" anchor="ctr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82666" y="278527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4039" y="1109092"/>
            <a:ext cx="75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FD2</a:t>
            </a:r>
          </a:p>
        </p:txBody>
      </p:sp>
    </p:spTree>
    <p:extLst>
      <p:ext uri="{BB962C8B-B14F-4D97-AF65-F5344CB8AC3E}">
        <p14:creationId xmlns:p14="http://schemas.microsoft.com/office/powerpoint/2010/main" val="13474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8" grpId="0" animBg="1"/>
      <p:bldP spid="19" grpId="0" animBg="1"/>
      <p:bldP spid="4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9577</Words>
  <Application>Microsoft Office PowerPoint</Application>
  <PresentationFormat>Widescreen</PresentationFormat>
  <Paragraphs>2679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MS LineDraw</vt:lpstr>
      <vt:lpstr>Arial</vt:lpstr>
      <vt:lpstr>Roboto Condensed</vt:lpstr>
      <vt:lpstr>Wingdings 3</vt:lpstr>
      <vt:lpstr>Calibri</vt:lpstr>
      <vt:lpstr>Wingdings 2</vt:lpstr>
      <vt:lpstr>Wingdings</vt:lpstr>
      <vt:lpstr>Roboto Condensed Light</vt:lpstr>
      <vt:lpstr>Office Theme</vt:lpstr>
      <vt:lpstr>Unit-2  Entity-Relationship Model and Relational Database Design</vt:lpstr>
      <vt:lpstr>PowerPoint Presentation</vt:lpstr>
      <vt:lpstr>Basic concept of E-R diagram </vt:lpstr>
      <vt:lpstr>Basic concepts</vt:lpstr>
      <vt:lpstr>Entities </vt:lpstr>
      <vt:lpstr>Entity</vt:lpstr>
      <vt:lpstr>Entity Set</vt:lpstr>
      <vt:lpstr>Attribute and its types </vt:lpstr>
      <vt:lpstr>Attributes</vt:lpstr>
      <vt:lpstr>Types of Attributes</vt:lpstr>
      <vt:lpstr>Types of Attributes</vt:lpstr>
      <vt:lpstr>Types of Attributes</vt:lpstr>
      <vt:lpstr>Descriptive Attribute</vt:lpstr>
      <vt:lpstr>Relationship </vt:lpstr>
      <vt:lpstr>Relationship</vt:lpstr>
      <vt:lpstr>E-R Diagram of a Library System</vt:lpstr>
      <vt:lpstr>Ternary Relationship</vt:lpstr>
      <vt:lpstr>Exercise</vt:lpstr>
      <vt:lpstr>Entity with all types of Attributes</vt:lpstr>
      <vt:lpstr>Exercise</vt:lpstr>
      <vt:lpstr>Mapping Cardinality</vt:lpstr>
      <vt:lpstr>Mapping Cardinality (Cardinality Constraints)</vt:lpstr>
      <vt:lpstr>One-to-One relationship (1 – 1)</vt:lpstr>
      <vt:lpstr>One-to-Many relationship (1 – N)</vt:lpstr>
      <vt:lpstr>Many-to-One relationship (N – 1)</vt:lpstr>
      <vt:lpstr>Many-to-Many relationship (N – N)</vt:lpstr>
      <vt:lpstr>Mapping Cardinality (Cardinality Constraints) [Exercise]</vt:lpstr>
      <vt:lpstr>Participation Constraints</vt:lpstr>
      <vt:lpstr>Weak Entity Set</vt:lpstr>
      <vt:lpstr>Weak Entity Set</vt:lpstr>
      <vt:lpstr>Extended E-R features: Specialization and Generalization</vt:lpstr>
      <vt:lpstr>Superclass v/s Subclass</vt:lpstr>
      <vt:lpstr>Generalization v/s Specialization</vt:lpstr>
      <vt:lpstr>Generalization v/s Specialization</vt:lpstr>
      <vt:lpstr>Generalization &amp; Specialization example</vt:lpstr>
      <vt:lpstr>Exercise</vt:lpstr>
      <vt:lpstr>Constraints on Specialization and Generalization</vt:lpstr>
      <vt:lpstr>Disjoint Constraint</vt:lpstr>
      <vt:lpstr>Disjoint Constraint</vt:lpstr>
      <vt:lpstr>Non-disjoint (Overlapping) Constraint</vt:lpstr>
      <vt:lpstr>Constraints on Specialization and Generalization</vt:lpstr>
      <vt:lpstr>Participation (Completeness) Constraint</vt:lpstr>
      <vt:lpstr>Total (Mandatory) Participation</vt:lpstr>
      <vt:lpstr>Partial (Optional) Participation</vt:lpstr>
      <vt:lpstr>E-R notations</vt:lpstr>
      <vt:lpstr>Symbols used in E-R diagram</vt:lpstr>
      <vt:lpstr>Symbols used in E-R diagram</vt:lpstr>
      <vt:lpstr>E-R diagram of  Hospital Management  System</vt:lpstr>
      <vt:lpstr>E-R diagram of Hospital Management System</vt:lpstr>
      <vt:lpstr>Reduce the E-R diagram 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Overview of Functional Dependency (FD)</vt:lpstr>
      <vt:lpstr>What is Functional Dependency (FD)?</vt:lpstr>
      <vt:lpstr>Diagrammatic representation of Functional Dependency (FD)</vt:lpstr>
      <vt:lpstr>Types of Functional Dependency (FD)</vt:lpstr>
      <vt:lpstr>Types of Functional Dependency (FD)</vt:lpstr>
      <vt:lpstr>Types of Functional Dependency (FD)</vt:lpstr>
      <vt:lpstr>Armstrong's axioms OR Inference rules</vt:lpstr>
      <vt:lpstr>Closure set of FDs</vt:lpstr>
      <vt:lpstr>What is closure set of FDs?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set of FDs [Example]</vt:lpstr>
      <vt:lpstr>Closure of Attribute Sets</vt:lpstr>
      <vt:lpstr>What is a closure of attribute sets?</vt:lpstr>
      <vt:lpstr>What is a closure of attribute sets?</vt:lpstr>
      <vt:lpstr>Closure of attribute sets with [Example]</vt:lpstr>
      <vt:lpstr>Closure of attribute sets [Exercise]</vt:lpstr>
      <vt:lpstr>Anomaly and its types</vt:lpstr>
      <vt:lpstr>What is an anomaly in database design?</vt:lpstr>
      <vt:lpstr>Insert anomaly</vt:lpstr>
      <vt:lpstr>Update anomaly</vt:lpstr>
      <vt:lpstr>Delete anomaly</vt:lpstr>
      <vt:lpstr>How to deal with insert, delete and update anomaly</vt:lpstr>
      <vt:lpstr>Decomposition and its types</vt:lpstr>
      <vt:lpstr>What is decomposition?</vt:lpstr>
      <vt:lpstr>Lossy decomposition</vt:lpstr>
      <vt:lpstr>Lossless decomposition</vt:lpstr>
      <vt:lpstr>Normalization</vt:lpstr>
      <vt:lpstr>What is Normalization?</vt:lpstr>
      <vt:lpstr>How many normal forms are there in Normalization?</vt:lpstr>
      <vt:lpstr>Normal Forms  1NF (First Normal Form)</vt:lpstr>
      <vt:lpstr>1NF (First Normal Form)</vt:lpstr>
      <vt:lpstr>1NF (First Normal Form) [Example - Composite attribute]</vt:lpstr>
      <vt:lpstr>1NF (First Normal Form) [Example - Composite attribute]</vt:lpstr>
      <vt:lpstr>1NF (First Normal Form) [Example - Multivalued attribute]</vt:lpstr>
      <vt:lpstr>1NF (First Normal Form) [Example - Multivalued attribute]</vt:lpstr>
      <vt:lpstr>Normal Forms  2NF (Second Normal Form)</vt:lpstr>
      <vt:lpstr>2NF (Second Normal Form)</vt:lpstr>
      <vt:lpstr>2NF (Second Normal Form)</vt:lpstr>
      <vt:lpstr>2NF (Second Normal Form) [Example]</vt:lpstr>
      <vt:lpstr>2NF (Second Normal Form) [Example]</vt:lpstr>
      <vt:lpstr>2NF (Second Normal Form) [Example]       [CID&amp;ANO  Primary Key]</vt:lpstr>
      <vt:lpstr>Normal forms  3NF (Third Normal Form)</vt:lpstr>
      <vt:lpstr>3NF (Third Normal Form)</vt:lpstr>
      <vt:lpstr>3NF (Third Normal Form) [Example]</vt:lpstr>
      <vt:lpstr>3NF (Third Normal Form) [Example]</vt:lpstr>
      <vt:lpstr>3NF (Third Normal Form) [Example]</vt:lpstr>
      <vt:lpstr>3NF (Third Normal Form) [Example]</vt:lpstr>
      <vt:lpstr>3NF (Third Normal Form) [Example]</vt:lpstr>
      <vt:lpstr>Normal forms  BCNF (Boyce-Codd Normal Form)</vt:lpstr>
      <vt:lpstr>BCNF (Boyce-Codd Normal Form)</vt:lpstr>
      <vt:lpstr>BCNF (Boyce-Codd Normal Form) [Example-2]</vt:lpstr>
      <vt:lpstr>BCNF (Boyce-Codd Normal Form) [Example-2]</vt:lpstr>
      <vt:lpstr>Multivalued dependency and Normal forms  4NF (Forth Normal Form)</vt:lpstr>
      <vt:lpstr>Multivalued Dependency (MVD)</vt:lpstr>
      <vt:lpstr>Multivalued Dependency (MVD)</vt:lpstr>
      <vt:lpstr>4NF (Forth Normal Form)</vt:lpstr>
      <vt:lpstr>Join Dependency and Normal forms  5NF (Fifth Normal Form)</vt:lpstr>
      <vt:lpstr>5NF (Fifth Normal Form)</vt:lpstr>
      <vt:lpstr>5NF (Fifth Normal Form)</vt:lpstr>
      <vt:lpstr>How to normalize database?</vt:lpstr>
      <vt:lpstr>How to normalize database?</vt:lpstr>
      <vt:lpstr>How to normalize database?</vt:lpstr>
      <vt:lpstr>How to normalize database?</vt:lpstr>
      <vt:lpstr>Normalized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firoz sherasiya</cp:lastModifiedBy>
  <cp:revision>648</cp:revision>
  <dcterms:created xsi:type="dcterms:W3CDTF">2020-05-01T05:09:15Z</dcterms:created>
  <dcterms:modified xsi:type="dcterms:W3CDTF">2024-10-01T03:35:16Z</dcterms:modified>
</cp:coreProperties>
</file>