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309" r:id="rId2"/>
    <p:sldId id="292" r:id="rId3"/>
    <p:sldId id="717" r:id="rId4"/>
    <p:sldId id="718" r:id="rId5"/>
    <p:sldId id="595" r:id="rId6"/>
    <p:sldId id="598" r:id="rId7"/>
    <p:sldId id="310" r:id="rId8"/>
    <p:sldId id="708" r:id="rId9"/>
    <p:sldId id="709" r:id="rId10"/>
    <p:sldId id="312" r:id="rId11"/>
    <p:sldId id="646" r:id="rId12"/>
    <p:sldId id="594" r:id="rId13"/>
    <p:sldId id="498" r:id="rId14"/>
    <p:sldId id="647" r:id="rId15"/>
    <p:sldId id="648" r:id="rId16"/>
    <p:sldId id="650" r:id="rId17"/>
    <p:sldId id="651" r:id="rId18"/>
    <p:sldId id="653" r:id="rId19"/>
    <p:sldId id="652" r:id="rId20"/>
    <p:sldId id="654" r:id="rId21"/>
    <p:sldId id="655" r:id="rId22"/>
    <p:sldId id="656" r:id="rId23"/>
    <p:sldId id="657" r:id="rId24"/>
    <p:sldId id="658" r:id="rId25"/>
    <p:sldId id="659" r:id="rId26"/>
    <p:sldId id="660" r:id="rId27"/>
    <p:sldId id="661" r:id="rId28"/>
    <p:sldId id="662" r:id="rId29"/>
    <p:sldId id="663" r:id="rId30"/>
    <p:sldId id="727" r:id="rId31"/>
    <p:sldId id="664" r:id="rId32"/>
    <p:sldId id="665" r:id="rId33"/>
    <p:sldId id="669" r:id="rId34"/>
    <p:sldId id="670" r:id="rId35"/>
    <p:sldId id="671" r:id="rId36"/>
    <p:sldId id="672" r:id="rId37"/>
    <p:sldId id="710" r:id="rId38"/>
    <p:sldId id="711" r:id="rId39"/>
    <p:sldId id="712" r:id="rId40"/>
    <p:sldId id="713" r:id="rId41"/>
    <p:sldId id="714" r:id="rId42"/>
    <p:sldId id="678" r:id="rId43"/>
    <p:sldId id="680" r:id="rId44"/>
    <p:sldId id="679" r:id="rId45"/>
    <p:sldId id="681" r:id="rId46"/>
    <p:sldId id="682" r:id="rId47"/>
    <p:sldId id="683" r:id="rId48"/>
    <p:sldId id="684" r:id="rId49"/>
    <p:sldId id="685" r:id="rId50"/>
    <p:sldId id="686" r:id="rId51"/>
    <p:sldId id="688" r:id="rId52"/>
    <p:sldId id="689" r:id="rId53"/>
    <p:sldId id="687" r:id="rId54"/>
    <p:sldId id="690" r:id="rId55"/>
    <p:sldId id="691" r:id="rId56"/>
    <p:sldId id="697" r:id="rId57"/>
    <p:sldId id="696" r:id="rId58"/>
    <p:sldId id="715" r:id="rId59"/>
    <p:sldId id="704" r:id="rId60"/>
    <p:sldId id="705" r:id="rId61"/>
    <p:sldId id="706" r:id="rId62"/>
    <p:sldId id="707" r:id="rId63"/>
    <p:sldId id="716" r:id="rId64"/>
    <p:sldId id="719" r:id="rId65"/>
    <p:sldId id="720" r:id="rId66"/>
    <p:sldId id="721" r:id="rId67"/>
    <p:sldId id="722" r:id="rId68"/>
    <p:sldId id="723" r:id="rId69"/>
    <p:sldId id="724" r:id="rId70"/>
    <p:sldId id="725" r:id="rId71"/>
    <p:sldId id="726" r:id="rId72"/>
    <p:sldId id="387" r:id="rId73"/>
  </p:sldIdLst>
  <p:sldSz cx="12192000" cy="6858000"/>
  <p:notesSz cx="6858000" cy="9144000"/>
  <p:embeddedFontLst>
    <p:embeddedFont>
      <p:font typeface="ＭＳ Ｐゴシック" panose="020B0600070205080204" pitchFamily="34" charset="-128"/>
      <p:regular r:id="rId75"/>
    </p:embeddedFont>
    <p:embeddedFont>
      <p:font typeface="Roboto Condensed" panose="02000000000000000000" pitchFamily="2" charset="0"/>
      <p:regular r:id="rId76"/>
      <p:bold r:id="rId77"/>
      <p:italic r:id="rId78"/>
      <p:boldItalic r:id="rId79"/>
    </p:embeddedFont>
    <p:embeddedFont>
      <p:font typeface="Roboto Condensed Light" panose="02000000000000000000" pitchFamily="2" charset="0"/>
      <p:regular r:id="rId80"/>
      <p:italic r:id="rId81"/>
    </p:embeddedFont>
    <p:embeddedFont>
      <p:font typeface="Wingdings 2" panose="05020102010507070707" pitchFamily="18" charset="2"/>
      <p:regular r:id="rId82"/>
    </p:embeddedFont>
    <p:embeddedFont>
      <p:font typeface="Wingdings 3" panose="05040102010807070707" pitchFamily="18" charset="2"/>
      <p:regular r:id="rId8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5FfD/nozFC6WLi4LAtCg==" hashData="iGn1wPesz1u0uRiyUmxhCFLiCe9iLHtN5iE8zePtzQfe3lNrGCj4x/28TQZ8IpJZVokJXEjuCO5T3BXCTri5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69" d="100"/>
          <a:sy n="69" d="100"/>
        </p:scale>
        <p:origin x="5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08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t>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2301CS361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2301CS361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9083274" cy="3456518"/>
          </a:xfrm>
        </p:spPr>
        <p:txBody>
          <a:bodyPr/>
          <a:lstStyle/>
          <a:p>
            <a:r>
              <a:rPr lang="en-US" sz="4800" b="0" dirty="0">
                <a:latin typeface="Roboto Condensed Light" panose="02000000000000000000" pitchFamily="2" charset="0"/>
                <a:ea typeface="Roboto Condensed Light" panose="02000000000000000000" pitchFamily="2" charset="0"/>
              </a:rPr>
              <a:t>Unit-3</a:t>
            </a:r>
            <a:br>
              <a:rPr lang="en-US" dirty="0"/>
            </a:br>
            <a:r>
              <a:rPr lang="en-US" dirty="0"/>
              <a:t>Query Processing &amp; Query Optimization and Transaction Management</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#2301CS361</a:t>
            </a:r>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31772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Query Processing</a:t>
            </a:r>
          </a:p>
          <a:p>
            <a:pPr marL="742950" lvl="1" indent="-285750">
              <a:buFont typeface="Arial" panose="020B0604020202020204" pitchFamily="34" charset="0"/>
              <a:buChar char="•"/>
            </a:pPr>
            <a:r>
              <a:rPr lang="en-US" sz="2400" dirty="0">
                <a:solidFill>
                  <a:schemeClr val="bg1">
                    <a:lumMod val="50000"/>
                  </a:schemeClr>
                </a:solidFill>
              </a:rPr>
              <a:t>Query Optimization</a:t>
            </a:r>
          </a:p>
          <a:p>
            <a:pPr marL="742950" lvl="1" indent="-285750">
              <a:buFont typeface="Arial" panose="020B0604020202020204" pitchFamily="34" charset="0"/>
              <a:buChar char="•"/>
            </a:pPr>
            <a:r>
              <a:rPr lang="en-US" sz="2400" dirty="0">
                <a:solidFill>
                  <a:schemeClr val="bg1">
                    <a:lumMod val="50000"/>
                  </a:schemeClr>
                </a:solidFill>
              </a:rPr>
              <a:t>Transaction concepts</a:t>
            </a:r>
          </a:p>
          <a:p>
            <a:pPr marL="742950" lvl="1" indent="-285750">
              <a:buFont typeface="Arial" panose="020B0604020202020204" pitchFamily="34" charset="0"/>
              <a:buChar char="•"/>
            </a:pPr>
            <a:r>
              <a:rPr lang="en-US" sz="2400" dirty="0">
                <a:solidFill>
                  <a:schemeClr val="bg1">
                    <a:lumMod val="50000"/>
                  </a:schemeClr>
                </a:solidFill>
              </a:rPr>
              <a:t>ACID properties of transaction</a:t>
            </a:r>
          </a:p>
          <a:p>
            <a:pPr marL="742950" lvl="1" indent="-285750">
              <a:buFont typeface="Arial" panose="020B0604020202020204" pitchFamily="34" charset="0"/>
              <a:buChar char="•"/>
            </a:pPr>
            <a:r>
              <a:rPr lang="en-US" sz="2400" dirty="0">
                <a:solidFill>
                  <a:schemeClr val="bg1">
                    <a:lumMod val="50000"/>
                  </a:schemeClr>
                </a:solidFill>
              </a:rPr>
              <a:t>Transaction State Diagram \ State Transition Diagram</a:t>
            </a:r>
          </a:p>
          <a:p>
            <a:pPr marL="742950" lvl="1" indent="-285750">
              <a:buFont typeface="Arial" panose="020B0604020202020204" pitchFamily="34" charset="0"/>
              <a:buChar char="•"/>
            </a:pPr>
            <a:r>
              <a:rPr lang="en-US" sz="2400" dirty="0">
                <a:solidFill>
                  <a:schemeClr val="bg1">
                    <a:lumMod val="50000"/>
                  </a:schemeClr>
                </a:solidFill>
              </a:rPr>
              <a:t>Schedule</a:t>
            </a:r>
          </a:p>
          <a:p>
            <a:pPr marL="742950" lvl="1" indent="-285750">
              <a:buFont typeface="Arial" panose="020B0604020202020204" pitchFamily="34" charset="0"/>
              <a:buChar char="•"/>
            </a:pPr>
            <a:r>
              <a:rPr lang="en-US" sz="2400" dirty="0">
                <a:solidFill>
                  <a:schemeClr val="bg1">
                    <a:lumMod val="50000"/>
                  </a:schemeClr>
                </a:solidFill>
              </a:rPr>
              <a:t>Serializability</a:t>
            </a:r>
          </a:p>
          <a:p>
            <a:pPr marL="742950" lvl="1" indent="-285750">
              <a:buFont typeface="Arial" panose="020B0604020202020204" pitchFamily="34" charset="0"/>
              <a:buChar char="•"/>
            </a:pPr>
            <a:r>
              <a:rPr lang="en-US" sz="2400" dirty="0">
                <a:solidFill>
                  <a:schemeClr val="bg1">
                    <a:lumMod val="50000"/>
                  </a:schemeClr>
                </a:solidFill>
              </a:rPr>
              <a:t>Concurrency</a:t>
            </a:r>
          </a:p>
          <a:p>
            <a:pPr marL="742950" lvl="1" indent="-285750">
              <a:buFont typeface="Arial" panose="020B0604020202020204" pitchFamily="34" charset="0"/>
              <a:buChar char="•"/>
            </a:pPr>
            <a:r>
              <a:rPr lang="en-US" sz="2400" dirty="0">
                <a:solidFill>
                  <a:schemeClr val="bg1">
                    <a:lumMod val="50000"/>
                  </a:schemeClr>
                </a:solidFill>
              </a:rPr>
              <a:t>Two phase Commit Protocol</a:t>
            </a:r>
          </a:p>
          <a:p>
            <a:pPr marL="742950" lvl="1" indent="-285750">
              <a:buFont typeface="Arial" panose="020B0604020202020204" pitchFamily="34" charset="0"/>
              <a:buChar char="•"/>
            </a:pPr>
            <a:r>
              <a:rPr lang="en-US" sz="2400" dirty="0">
                <a:solidFill>
                  <a:schemeClr val="bg1">
                    <a:lumMod val="50000"/>
                  </a:schemeClr>
                </a:solidFill>
              </a:rPr>
              <a:t>Database recovery</a:t>
            </a:r>
          </a:p>
          <a:p>
            <a:pPr marL="742950" lvl="1" indent="-285750">
              <a:buFont typeface="Arial" panose="020B0604020202020204" pitchFamily="34" charset="0"/>
              <a:buChar char="•"/>
            </a:pPr>
            <a:r>
              <a:rPr lang="en-US" sz="2400" dirty="0">
                <a:solidFill>
                  <a:schemeClr val="bg1">
                    <a:lumMod val="50000"/>
                  </a:schemeClr>
                </a:solidFill>
              </a:rPr>
              <a:t>Two phase Locking Protocol</a:t>
            </a:r>
          </a:p>
          <a:p>
            <a:pPr marL="742950" lvl="1" indent="-285750">
              <a:buFont typeface="Arial" panose="020B0604020202020204" pitchFamily="34" charset="0"/>
              <a:buChar char="•"/>
            </a:pPr>
            <a:r>
              <a:rPr lang="en-US" sz="2400" dirty="0">
                <a:solidFill>
                  <a:schemeClr val="bg1">
                    <a:lumMod val="50000"/>
                  </a:schemeClr>
                </a:solidFill>
              </a:rPr>
              <a:t>Deadlock</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xEl>
                                              <p:pRg st="10" end="10"/>
                                            </p:txEl>
                                          </p:spTgt>
                                        </p:tgtEl>
                                        <p:attrNameLst>
                                          <p:attrName>style.visibility</p:attrName>
                                        </p:attrNameLst>
                                      </p:cBhvr>
                                      <p:to>
                                        <p:strVal val="visible"/>
                                      </p:to>
                                    </p:set>
                                    <p:animEffect transition="in" filter="fade">
                                      <p:cBhvr>
                                        <p:cTn id="62" dur="500"/>
                                        <p:tgtEl>
                                          <p:spTgt spid="9">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9">
                                            <p:txEl>
                                              <p:pRg st="11" end="11"/>
                                            </p:txEl>
                                          </p:spTgt>
                                        </p:tgtEl>
                                        <p:attrNameLst>
                                          <p:attrName>style.visibility</p:attrName>
                                        </p:attrNameLst>
                                      </p:cBhvr>
                                      <p:to>
                                        <p:strVal val="visible"/>
                                      </p:to>
                                    </p:set>
                                    <p:animEffect transition="in" filter="fade">
                                      <p:cBhvr>
                                        <p:cTn id="65" dur="500"/>
                                        <p:tgtEl>
                                          <p:spTgt spid="9">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
                                            <p:txEl>
                                              <p:pRg st="12" end="12"/>
                                            </p:txEl>
                                          </p:spTgt>
                                        </p:tgtEl>
                                        <p:attrNameLst>
                                          <p:attrName>style.visibility</p:attrName>
                                        </p:attrNameLst>
                                      </p:cBhvr>
                                      <p:to>
                                        <p:strVal val="visible"/>
                                      </p:to>
                                    </p:set>
                                    <p:animEffect transition="in" filter="fade">
                                      <p:cBhvr>
                                        <p:cTn id="68"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276563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777274416"/>
              </p:ext>
            </p:extLst>
          </p:nvPr>
        </p:nvGraphicFramePr>
        <p:xfrm>
          <a:off x="381000" y="866150"/>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A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(A)</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(B)</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B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solidFill>
                            <a:schemeClr val="tx2"/>
                          </a:solidFill>
                          <a:effectLst/>
                        </a:rPr>
                        <a:t>          Read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temp = A * 0.1</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A</a:t>
                      </a:r>
                      <a:r>
                        <a:rPr lang="en-US" sz="1800" baseline="0" dirty="0">
                          <a:solidFill>
                            <a:schemeClr val="tx2"/>
                          </a:solidFill>
                          <a:effectLst/>
                        </a:rPr>
                        <a:t> =</a:t>
                      </a:r>
                      <a:r>
                        <a:rPr lang="en-US" sz="1800" dirty="0">
                          <a:solidFill>
                            <a:schemeClr val="tx2"/>
                          </a:solidFill>
                          <a:effectLst/>
                        </a:rPr>
                        <a:t> A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Read (B)</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B</a:t>
                      </a:r>
                      <a:r>
                        <a:rPr lang="en-US" sz="1800" baseline="0" dirty="0">
                          <a:solidFill>
                            <a:schemeClr val="tx2"/>
                          </a:solidFill>
                          <a:effectLst/>
                        </a:rPr>
                        <a:t> </a:t>
                      </a:r>
                      <a:r>
                        <a:rPr lang="en-US" sz="1800" dirty="0">
                          <a:solidFill>
                            <a:schemeClr val="tx2"/>
                          </a:solidFill>
                          <a:effectLst/>
                        </a:rPr>
                        <a:t>= B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714239191"/>
              </p:ext>
            </p:extLst>
          </p:nvPr>
        </p:nvGraphicFramePr>
        <p:xfrm>
          <a:off x="6162303" y="866152"/>
          <a:ext cx="2791197" cy="560281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(950)</a:t>
                      </a:r>
                      <a:endParaRPr lang="en-IN" sz="1800" b="1"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(1000)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(1050)</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temp = 950 * 0.1</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A = 950 - 95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(855)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b="1" kern="1200" dirty="0">
                          <a:solidFill>
                            <a:schemeClr val="tx2"/>
                          </a:solidFill>
                          <a:effectLst/>
                          <a:latin typeface="+mn-lt"/>
                          <a:ea typeface="+mn-ea"/>
                          <a:cs typeface="+mn-cs"/>
                        </a:rPr>
                        <a:t>Read (1050)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B = 1050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(1145)</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 [Swapping of T1 &amp; T2]</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256494617"/>
              </p:ext>
            </p:extLst>
          </p:nvPr>
        </p:nvGraphicFramePr>
        <p:xfrm>
          <a:off x="381000" y="866151"/>
          <a:ext cx="5562600" cy="556839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p>
                    <a:p>
                      <a:pPr marL="457200" indent="-457200" algn="ctr">
                        <a:lnSpc>
                          <a:spcPct val="115000"/>
                        </a:lnSpc>
                        <a:spcAft>
                          <a:spcPts val="0"/>
                        </a:spcAft>
                      </a:pPr>
                      <a:r>
                        <a:rPr lang="en-US" sz="1800" kern="1200" dirty="0">
                          <a:solidFill>
                            <a:schemeClr val="accent6"/>
                          </a:solidFill>
                          <a:effectLst/>
                          <a:latin typeface="+mn-lt"/>
                          <a:ea typeface="+mn-ea"/>
                          <a:cs typeface="+mn-cs"/>
                        </a:rPr>
                        <a:t>Temp = A * 0.1</a:t>
                      </a:r>
                    </a:p>
                    <a:p>
                      <a:pPr marL="457200" indent="-457200" algn="ctr">
                        <a:lnSpc>
                          <a:spcPct val="115000"/>
                        </a:lnSpc>
                        <a:spcAft>
                          <a:spcPts val="0"/>
                        </a:spcAft>
                      </a:pPr>
                      <a:r>
                        <a:rPr lang="en-US" sz="1800" kern="1200" dirty="0">
                          <a:solidFill>
                            <a:schemeClr val="accent6"/>
                          </a:solidFill>
                          <a:effectLst/>
                          <a:latin typeface="+mn-lt"/>
                          <a:ea typeface="+mn-ea"/>
                          <a:cs typeface="+mn-cs"/>
                        </a:rPr>
                        <a:t>A = A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(A)</a:t>
                      </a:r>
                    </a:p>
                    <a:p>
                      <a:pPr marL="457200" indent="-457200" algn="ctr">
                        <a:lnSpc>
                          <a:spcPct val="115000"/>
                        </a:lnSpc>
                        <a:spcAft>
                          <a:spcPts val="0"/>
                        </a:spcAft>
                      </a:pPr>
                      <a:r>
                        <a:rPr lang="en-US" sz="1800" kern="1200" dirty="0">
                          <a:solidFill>
                            <a:schemeClr val="accent6"/>
                          </a:solidFill>
                          <a:effectLst/>
                          <a:latin typeface="+mn-lt"/>
                          <a:ea typeface="+mn-ea"/>
                          <a:cs typeface="+mn-cs"/>
                        </a:rPr>
                        <a:t>Read (B)</a:t>
                      </a:r>
                    </a:p>
                    <a:p>
                      <a:pPr marL="457200" indent="-457200" algn="ctr">
                        <a:lnSpc>
                          <a:spcPct val="115000"/>
                        </a:lnSpc>
                        <a:spcAft>
                          <a:spcPts val="0"/>
                        </a:spcAft>
                      </a:pPr>
                      <a:r>
                        <a:rPr lang="en-US" sz="1800" kern="1200" dirty="0">
                          <a:solidFill>
                            <a:schemeClr val="accent6"/>
                          </a:solidFill>
                          <a:effectLst/>
                          <a:latin typeface="+mn-lt"/>
                          <a:ea typeface="+mn-ea"/>
                          <a:cs typeface="+mn-cs"/>
                        </a:rPr>
                        <a:t>B = B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solidFill>
                            <a:schemeClr val="tx2"/>
                          </a:solidFill>
                          <a:effectLst/>
                        </a:rPr>
                        <a:t>Read (A)</a:t>
                      </a:r>
                    </a:p>
                    <a:p>
                      <a:pPr marL="457200" indent="-457200" algn="ctr">
                        <a:lnSpc>
                          <a:spcPct val="115000"/>
                        </a:lnSpc>
                        <a:spcAft>
                          <a:spcPts val="0"/>
                        </a:spcAft>
                      </a:pPr>
                      <a:r>
                        <a:rPr lang="en-US" sz="1800" dirty="0">
                          <a:solidFill>
                            <a:schemeClr val="tx2"/>
                          </a:solidFill>
                          <a:effectLst/>
                        </a:rPr>
                        <a:t>A = A - 50</a:t>
                      </a:r>
                    </a:p>
                    <a:p>
                      <a:pPr marL="457200" indent="-457200" algn="ctr">
                        <a:lnSpc>
                          <a:spcPct val="115000"/>
                        </a:lnSpc>
                        <a:spcAft>
                          <a:spcPts val="0"/>
                        </a:spcAft>
                      </a:pPr>
                      <a:r>
                        <a:rPr lang="en-US" sz="1800" dirty="0">
                          <a:solidFill>
                            <a:schemeClr val="tx2"/>
                          </a:solidFill>
                          <a:effectLst/>
                        </a:rPr>
                        <a:t>Write (A)</a:t>
                      </a:r>
                    </a:p>
                    <a:p>
                      <a:pPr marL="457200" indent="-457200" algn="ctr">
                        <a:lnSpc>
                          <a:spcPct val="115000"/>
                        </a:lnSpc>
                        <a:spcAft>
                          <a:spcPts val="0"/>
                        </a:spcAft>
                      </a:pPr>
                      <a:r>
                        <a:rPr lang="en-US" sz="1800" dirty="0">
                          <a:solidFill>
                            <a:schemeClr val="tx2"/>
                          </a:solidFill>
                          <a:effectLst/>
                        </a:rPr>
                        <a:t>Read (B)</a:t>
                      </a:r>
                    </a:p>
                    <a:p>
                      <a:pPr marL="457200" indent="-457200" algn="ctr">
                        <a:lnSpc>
                          <a:spcPct val="115000"/>
                        </a:lnSpc>
                        <a:spcAft>
                          <a:spcPts val="0"/>
                        </a:spcAft>
                      </a:pPr>
                      <a:r>
                        <a:rPr lang="en-US" sz="1800" dirty="0">
                          <a:solidFill>
                            <a:schemeClr val="tx2"/>
                          </a:solidFill>
                          <a:effectLst/>
                        </a:rPr>
                        <a:t>B = B + 50</a:t>
                      </a: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dirty="0">
                          <a:solidFill>
                            <a:schemeClr val="tx2"/>
                          </a:solidFill>
                          <a:effectLst/>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713401633"/>
              </p:ext>
            </p:extLst>
          </p:nvPr>
        </p:nvGraphicFramePr>
        <p:xfrm>
          <a:off x="6162303" y="866152"/>
          <a:ext cx="2791197" cy="5581166"/>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9106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(900)</a:t>
                      </a:r>
                    </a:p>
                    <a:p>
                      <a:pPr marL="457200" indent="-457200" algn="ctr">
                        <a:lnSpc>
                          <a:spcPct val="115000"/>
                        </a:lnSpc>
                        <a:spcAft>
                          <a:spcPts val="0"/>
                        </a:spcAft>
                      </a:pPr>
                      <a:r>
                        <a:rPr lang="en-US" sz="1800" kern="1200" dirty="0">
                          <a:solidFill>
                            <a:schemeClr val="tx2"/>
                          </a:solidFill>
                          <a:effectLst/>
                          <a:latin typeface="+mn-lt"/>
                          <a:ea typeface="+mn-ea"/>
                          <a:cs typeface="+mn-cs"/>
                        </a:rPr>
                        <a:t>A = 900 - 50</a:t>
                      </a:r>
                    </a:p>
                    <a:p>
                      <a:pPr marL="457200" indent="-457200" algn="ctr">
                        <a:lnSpc>
                          <a:spcPct val="115000"/>
                        </a:lnSpc>
                        <a:spcAft>
                          <a:spcPts val="0"/>
                        </a:spcAft>
                      </a:pPr>
                      <a:r>
                        <a:rPr lang="en-US" sz="1800" kern="1200" dirty="0">
                          <a:solidFill>
                            <a:schemeClr val="tx2"/>
                          </a:solidFill>
                          <a:effectLst/>
                          <a:latin typeface="+mn-lt"/>
                          <a:ea typeface="+mn-ea"/>
                          <a:cs typeface="+mn-cs"/>
                        </a:rPr>
                        <a:t>Write (850)</a:t>
                      </a:r>
                    </a:p>
                    <a:p>
                      <a:pPr marL="457200" indent="-457200" algn="ctr">
                        <a:lnSpc>
                          <a:spcPct val="115000"/>
                        </a:lnSpc>
                        <a:spcAft>
                          <a:spcPts val="0"/>
                        </a:spcAft>
                      </a:pPr>
                      <a:r>
                        <a:rPr lang="en-US" sz="1800" b="1" kern="1200" dirty="0">
                          <a:solidFill>
                            <a:schemeClr val="tx2"/>
                          </a:solidFill>
                          <a:effectLst/>
                          <a:latin typeface="+mn-lt"/>
                          <a:ea typeface="+mn-ea"/>
                          <a:cs typeface="+mn-cs"/>
                        </a:rPr>
                        <a:t>Read (1100)</a:t>
                      </a:r>
                    </a:p>
                    <a:p>
                      <a:pPr marL="457200" indent="-457200" algn="ctr">
                        <a:lnSpc>
                          <a:spcPct val="115000"/>
                        </a:lnSpc>
                        <a:spcAft>
                          <a:spcPts val="0"/>
                        </a:spcAft>
                      </a:pPr>
                      <a:r>
                        <a:rPr lang="en-US" sz="1800" kern="1200" dirty="0">
                          <a:solidFill>
                            <a:schemeClr val="tx2"/>
                          </a:solidFill>
                          <a:effectLst/>
                          <a:latin typeface="+mn-lt"/>
                          <a:ea typeface="+mn-ea"/>
                          <a:cs typeface="+mn-cs"/>
                        </a:rPr>
                        <a:t>B = 1100 + 50</a:t>
                      </a:r>
                    </a:p>
                    <a:p>
                      <a:pPr marL="457200" indent="-457200" algn="ctr">
                        <a:lnSpc>
                          <a:spcPct val="115000"/>
                        </a:lnSpc>
                        <a:spcAft>
                          <a:spcPts val="0"/>
                        </a:spcAft>
                      </a:pPr>
                      <a:r>
                        <a:rPr lang="en-US" sz="1800" kern="1200" dirty="0">
                          <a:solidFill>
                            <a:schemeClr val="tx2"/>
                          </a:solidFill>
                          <a:effectLst/>
                          <a:latin typeface="+mn-lt"/>
                          <a:ea typeface="+mn-ea"/>
                          <a:cs typeface="+mn-cs"/>
                        </a:rPr>
                        <a:t>Write (1150)</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Serial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Non-serial Schedule (Interleaved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62367322"/>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031102080"/>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478852487"/>
              </p:ext>
            </p:extLst>
          </p:nvPr>
        </p:nvGraphicFramePr>
        <p:xfrm>
          <a:off x="12168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2670588"/>
              </p:ext>
            </p:extLst>
          </p:nvPr>
        </p:nvGraphicFramePr>
        <p:xfrm>
          <a:off x="653841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Query processing</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Serializability</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278727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Serializability</a:t>
            </a:r>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a:t>
            </a:r>
          </a:p>
          <a:p>
            <a:r>
              <a:rPr lang="en-US" dirty="0"/>
              <a:t>S1 and S2 are view equivalent if the following three conditions are satisfied, for each data item value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b="1" dirty="0">
                <a:solidFill>
                  <a:schemeClr val="accent6"/>
                </a:solidFill>
              </a:rPr>
              <a:t>If in schedule S1, transaction Ti reads the initial value of Q, then in schedule S2 also transaction Ti  must read the initial value of Q.</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47193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01751731"/>
              </p:ext>
            </p:extLst>
          </p:nvPr>
        </p:nvGraphicFramePr>
        <p:xfrm>
          <a:off x="3269196" y="1781904"/>
          <a:ext cx="2059432" cy="1471930"/>
        </p:xfrm>
        <a:graphic>
          <a:graphicData uri="http://schemas.openxmlformats.org/drawingml/2006/table">
            <a:tbl>
              <a:tblPr firstRow="1" firstCol="1" bandRow="1">
                <a:tableStyleId>{2D5ABB26-0587-4C30-8999-92F81FD0307C}</a:tableStyleId>
              </a:tblPr>
              <a:tblGrid>
                <a:gridCol w="1029716">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42117925"/>
              </p:ext>
            </p:extLst>
          </p:nvPr>
        </p:nvGraphicFramePr>
        <p:xfrm>
          <a:off x="5962199" y="1781904"/>
          <a:ext cx="2007426" cy="147193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a:t>
            </a:r>
            <a:r>
              <a:rPr lang="en-US" b="1" dirty="0">
                <a:solidFill>
                  <a:schemeClr val="accent6"/>
                </a:solidFill>
              </a:rPr>
              <a:t>, in S1, T3 is reading A that is updated by T2 and in S3, T3 is reading A which is updated by T1</a:t>
            </a:r>
            <a:r>
              <a:rPr lang="en-US" dirty="0"/>
              <a:t>.</a:t>
            </a:r>
          </a:p>
          <a:p>
            <a:r>
              <a:rPr lang="en-IN" dirty="0"/>
              <a:t>Above two schedules </a:t>
            </a:r>
            <a:r>
              <a:rPr lang="en-US" b="1" dirty="0">
                <a:solidFill>
                  <a:schemeClr val="accent6"/>
                </a:solidFill>
              </a:rPr>
              <a:t>S1 and S2 are </a:t>
            </a:r>
            <a:r>
              <a:rPr lang="en-IN" b="1" dirty="0">
                <a:solidFill>
                  <a:schemeClr val="accent6"/>
                </a:solidFill>
              </a:rPr>
              <a:t>view equal </a:t>
            </a:r>
            <a:r>
              <a:rPr lang="en-IN" dirty="0"/>
              <a:t>because, </a:t>
            </a:r>
            <a:r>
              <a:rPr lang="en-IN" b="1" dirty="0">
                <a:solidFill>
                  <a:schemeClr val="accent6"/>
                </a:solidFill>
              </a:rPr>
              <a:t>in S1, T3 is reading A that is updated by T2 and in S2 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14849089"/>
              </p:ext>
            </p:extLst>
          </p:nvPr>
        </p:nvGraphicFramePr>
        <p:xfrm>
          <a:off x="4364683" y="1965680"/>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664882903"/>
              </p:ext>
            </p:extLst>
          </p:nvPr>
        </p:nvGraphicFramePr>
        <p:xfrm>
          <a:off x="8101167" y="1980158"/>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 </a:t>
            </a:r>
            <a:r>
              <a:rPr lang="en-US" b="1" dirty="0">
                <a:solidFill>
                  <a:schemeClr val="accent6"/>
                </a:solidFill>
              </a:rPr>
              <a:t>final write operation in S1 is done by T3 and in S3 final write operation is also done by T1</a:t>
            </a:r>
            <a:r>
              <a:rPr lang="en-US" dirty="0"/>
              <a:t>.</a:t>
            </a:r>
          </a:p>
          <a:p>
            <a:r>
              <a:rPr lang="en-US" dirty="0"/>
              <a:t>Above two schedules </a:t>
            </a:r>
            <a:r>
              <a:rPr lang="en-US" b="1" dirty="0">
                <a:solidFill>
                  <a:schemeClr val="accent6"/>
                </a:solidFill>
              </a:rPr>
              <a:t>S1 and S2 are view 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586810056"/>
              </p:ext>
            </p:extLst>
          </p:nvPr>
        </p:nvGraphicFramePr>
        <p:xfrm>
          <a:off x="4364683" y="1642952"/>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52398515"/>
              </p:ext>
            </p:extLst>
          </p:nvPr>
        </p:nvGraphicFramePr>
        <p:xfrm>
          <a:off x="8101167" y="1657430"/>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Concurrency</a:t>
            </a:r>
          </a:p>
        </p:txBody>
      </p:sp>
      <p:sp>
        <p:nvSpPr>
          <p:cNvPr id="5" name="Text Placeholder 4"/>
          <p:cNvSpPr>
            <a:spLocks noGrp="1"/>
          </p:cNvSpPr>
          <p:nvPr>
            <p:ph type="body" idx="1"/>
          </p:nvPr>
        </p:nvSpPr>
        <p:spPr/>
        <p:txBody>
          <a:bodyPr/>
          <a:lstStyle/>
          <a:p>
            <a:r>
              <a:rPr lang="en-US" dirty="0"/>
              <a:t>Section – 8</a:t>
            </a:r>
          </a:p>
          <a:p>
            <a:endParaRPr lang="en-US" dirty="0"/>
          </a:p>
        </p:txBody>
      </p:sp>
    </p:spTree>
    <p:extLst>
      <p:ext uri="{BB962C8B-B14F-4D97-AF65-F5344CB8AC3E}">
        <p14:creationId xmlns:p14="http://schemas.microsoft.com/office/powerpoint/2010/main" val="61223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9186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nvGraphicFramePr>
        <p:xfrm>
          <a:off x="8368553" y="1352821"/>
          <a:ext cx="3470376" cy="3565308"/>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dirty="0">
                          <a:effectLst/>
                        </a:rPr>
                        <a:t>Update X</a:t>
                      </a:r>
                    </a:p>
                    <a:p>
                      <a:pPr algn="ctr">
                        <a:lnSpc>
                          <a:spcPct val="115000"/>
                        </a:lnSpc>
                        <a:spcAft>
                          <a:spcPts val="0"/>
                        </a:spcAft>
                      </a:pPr>
                      <a:r>
                        <a:rPr lang="en-US" sz="2000" b="0" dirty="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spTree>
    <p:extLst>
      <p:ext uri="{BB962C8B-B14F-4D97-AF65-F5344CB8AC3E}">
        <p14:creationId xmlns:p14="http://schemas.microsoft.com/office/powerpoint/2010/main" val="25406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Query Processing</a:t>
            </a:r>
          </a:p>
        </p:txBody>
      </p:sp>
      <p:sp>
        <p:nvSpPr>
          <p:cNvPr id="3" name="Content Placeholder 2"/>
          <p:cNvSpPr>
            <a:spLocks noGrp="1"/>
          </p:cNvSpPr>
          <p:nvPr>
            <p:ph idx="1"/>
          </p:nvPr>
        </p:nvSpPr>
        <p:spPr/>
        <p:txBody>
          <a:bodyPr/>
          <a:lstStyle/>
          <a:p>
            <a:endParaRPr lang="en-US" dirty="0"/>
          </a:p>
        </p:txBody>
      </p:sp>
      <p:sp>
        <p:nvSpPr>
          <p:cNvPr id="6" name="Flowchart: Decision 5"/>
          <p:cNvSpPr/>
          <p:nvPr/>
        </p:nvSpPr>
        <p:spPr>
          <a:xfrm>
            <a:off x="3022600" y="1957866"/>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Parser and translator</a:t>
            </a:r>
            <a:endParaRPr lang="en-US" sz="2000" dirty="0">
              <a:solidFill>
                <a:schemeClr val="tx1"/>
              </a:solidFill>
            </a:endParaRPr>
          </a:p>
        </p:txBody>
      </p:sp>
      <p:pic>
        <p:nvPicPr>
          <p:cNvPr id="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595" y="2200036"/>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1562100" y="2233816"/>
            <a:ext cx="9144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a:t>
            </a:r>
            <a:endParaRPr lang="en-US" sz="2000" dirty="0">
              <a:solidFill>
                <a:schemeClr val="tx1"/>
              </a:solidFill>
            </a:endParaRPr>
          </a:p>
        </p:txBody>
      </p:sp>
      <p:cxnSp>
        <p:nvCxnSpPr>
          <p:cNvPr id="9" name="Straight Arrow Connector 8"/>
          <p:cNvCxnSpPr/>
          <p:nvPr/>
        </p:nvCxnSpPr>
        <p:spPr>
          <a:xfrm flipV="1">
            <a:off x="2478505" y="2462642"/>
            <a:ext cx="54864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066400" y="2096656"/>
            <a:ext cx="2194560" cy="73152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Relational algebra </a:t>
            </a:r>
          </a:p>
          <a:p>
            <a:pPr algn="ctr"/>
            <a:r>
              <a:rPr lang="en-IN" sz="2000" dirty="0">
                <a:solidFill>
                  <a:schemeClr val="tx1"/>
                </a:solidFill>
              </a:rPr>
              <a:t>expression</a:t>
            </a:r>
            <a:endParaRPr lang="en-US" sz="2000" dirty="0">
              <a:solidFill>
                <a:schemeClr val="tx1"/>
              </a:solidFill>
            </a:endParaRPr>
          </a:p>
        </p:txBody>
      </p:sp>
      <p:cxnSp>
        <p:nvCxnSpPr>
          <p:cNvPr id="12" name="Straight Arrow Connector 11"/>
          <p:cNvCxnSpPr/>
          <p:nvPr/>
        </p:nvCxnSpPr>
        <p:spPr>
          <a:xfrm flipV="1">
            <a:off x="5608125" y="2457880"/>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5929240" y="3281266"/>
            <a:ext cx="2468880" cy="731520"/>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Optimizer</a:t>
            </a:r>
            <a:endParaRPr lang="en-US" sz="2000" dirty="0">
              <a:solidFill>
                <a:schemeClr val="tx1"/>
              </a:solidFill>
            </a:endParaRPr>
          </a:p>
        </p:txBody>
      </p:sp>
      <p:cxnSp>
        <p:nvCxnSpPr>
          <p:cNvPr id="14" name="Straight Arrow Connector 13"/>
          <p:cNvCxnSpPr/>
          <p:nvPr/>
        </p:nvCxnSpPr>
        <p:spPr>
          <a:xfrm rot="5400000" flipV="1">
            <a:off x="6932269" y="3053965"/>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249280" y="4454074"/>
            <a:ext cx="18288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Execution plan</a:t>
            </a:r>
            <a:endParaRPr lang="en-US" sz="2000" dirty="0">
              <a:solidFill>
                <a:schemeClr val="tx1"/>
              </a:solidFill>
            </a:endParaRPr>
          </a:p>
        </p:txBody>
      </p:sp>
      <p:sp>
        <p:nvSpPr>
          <p:cNvPr id="16" name="Flowchart: Decision 15"/>
          <p:cNvSpPr/>
          <p:nvPr/>
        </p:nvSpPr>
        <p:spPr>
          <a:xfrm>
            <a:off x="2933700" y="4178124"/>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Evaluation</a:t>
            </a:r>
          </a:p>
          <a:p>
            <a:pPr algn="ctr"/>
            <a:r>
              <a:rPr lang="en-IN" sz="2000" dirty="0">
                <a:solidFill>
                  <a:schemeClr val="tx1"/>
                </a:solidFill>
              </a:rPr>
              <a:t>engine</a:t>
            </a:r>
            <a:endParaRPr lang="en-US" sz="2000" dirty="0">
              <a:solidFill>
                <a:schemeClr val="tx1"/>
              </a:solidFill>
            </a:endParaRPr>
          </a:p>
        </p:txBody>
      </p:sp>
      <p:sp>
        <p:nvSpPr>
          <p:cNvPr id="18" name="Rounded Rectangle 17"/>
          <p:cNvSpPr/>
          <p:nvPr/>
        </p:nvSpPr>
        <p:spPr>
          <a:xfrm>
            <a:off x="830580" y="4454074"/>
            <a:ext cx="164592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 output</a:t>
            </a:r>
            <a:endParaRPr lang="en-US" sz="2000" dirty="0">
              <a:solidFill>
                <a:schemeClr val="tx1"/>
              </a:solidFill>
            </a:endParaRPr>
          </a:p>
        </p:txBody>
      </p:sp>
      <p:sp>
        <p:nvSpPr>
          <p:cNvPr id="19" name="Flowchart: Magnetic Disk 18"/>
          <p:cNvSpPr/>
          <p:nvPr/>
        </p:nvSpPr>
        <p:spPr>
          <a:xfrm>
            <a:off x="8398120" y="5521182"/>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3838729" y="5532333"/>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1" name="TextBox 20"/>
          <p:cNvSpPr txBox="1"/>
          <p:nvPr/>
        </p:nvSpPr>
        <p:spPr>
          <a:xfrm>
            <a:off x="6249280" y="5532120"/>
            <a:ext cx="2143218" cy="646331"/>
          </a:xfrm>
          <a:prstGeom prst="rect">
            <a:avLst/>
          </a:prstGeom>
          <a:noFill/>
        </p:spPr>
        <p:txBody>
          <a:bodyPr wrap="square" rtlCol="0">
            <a:spAutoFit/>
          </a:bodyPr>
          <a:lstStyle/>
          <a:p>
            <a:pPr algn="ctr"/>
            <a:r>
              <a:rPr lang="en-US" b="1" dirty="0"/>
              <a:t>Database Catalog </a:t>
            </a:r>
            <a:r>
              <a:rPr lang="en-US" dirty="0"/>
              <a:t>Statistics about Data</a:t>
            </a:r>
          </a:p>
        </p:txBody>
      </p:sp>
      <p:cxnSp>
        <p:nvCxnSpPr>
          <p:cNvPr id="22" name="Straight Arrow Connector 21"/>
          <p:cNvCxnSpPr/>
          <p:nvPr/>
        </p:nvCxnSpPr>
        <p:spPr>
          <a:xfrm rot="5400000" flipV="1">
            <a:off x="6934650" y="4236773"/>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231482" y="5185204"/>
            <a:ext cx="1618" cy="36000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5517760" y="4682674"/>
            <a:ext cx="73152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2475888" y="4683886"/>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V="1">
            <a:off x="7648758" y="4390766"/>
            <a:ext cx="1885094" cy="397613"/>
          </a:xfrm>
          <a:prstGeom prst="bentConnector3">
            <a:avLst>
              <a:gd name="adj1" fmla="val 100023"/>
            </a:avLst>
          </a:prstGeom>
          <a:ln w="381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919595" y="1058745"/>
            <a:ext cx="2895600" cy="914400"/>
          </a:xfrm>
          <a:prstGeom prst="wedgeRoundRectCallout">
            <a:avLst>
              <a:gd name="adj1" fmla="val 48448"/>
              <a:gd name="adj2" fmla="val 83489"/>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 </a:t>
            </a:r>
            <a:r>
              <a:rPr lang="en-US" dirty="0">
                <a:solidFill>
                  <a:schemeClr val="accent6"/>
                </a:solidFill>
              </a:rPr>
              <a:t>checks the syntax of query</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verifies attribute name</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relation name</a:t>
            </a:r>
          </a:p>
        </p:txBody>
      </p:sp>
      <p:sp>
        <p:nvSpPr>
          <p:cNvPr id="28" name="Rounded Rectangular Callout 27"/>
          <p:cNvSpPr/>
          <p:nvPr/>
        </p:nvSpPr>
        <p:spPr>
          <a:xfrm>
            <a:off x="4879340" y="1058745"/>
            <a:ext cx="2560320" cy="914400"/>
          </a:xfrm>
          <a:prstGeom prst="wedgeRoundRectCallout">
            <a:avLst>
              <a:gd name="adj1" fmla="val -51848"/>
              <a:gd name="adj2" fmla="val 121554"/>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tx1"/>
                </a:solidFill>
                <a:ea typeface="ＭＳ Ｐゴシック" panose="020B0600070205080204" pitchFamily="34" charset="-128"/>
              </a:rPr>
              <a:t>Translator </a:t>
            </a:r>
            <a:r>
              <a:rPr lang="en-US" altLang="en-US" dirty="0">
                <a:solidFill>
                  <a:schemeClr val="accent6"/>
                </a:solidFill>
              </a:rPr>
              <a:t>translates the query into its internal form (relational algebra)</a:t>
            </a:r>
            <a:endParaRPr lang="en-US" dirty="0">
              <a:solidFill>
                <a:schemeClr val="accent6"/>
              </a:solidFill>
            </a:endParaRPr>
          </a:p>
        </p:txBody>
      </p:sp>
      <p:sp>
        <p:nvSpPr>
          <p:cNvPr id="29" name="Rounded Rectangular Callout 28"/>
          <p:cNvSpPr/>
          <p:nvPr/>
        </p:nvSpPr>
        <p:spPr>
          <a:xfrm>
            <a:off x="3287978" y="3048000"/>
            <a:ext cx="2895600" cy="457200"/>
          </a:xfrm>
          <a:prstGeom prst="wedgeRoundRectCallout">
            <a:avLst>
              <a:gd name="adj1" fmla="val 66070"/>
              <a:gd name="adj2" fmla="val 59713"/>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Choose best execution plan</a:t>
            </a:r>
          </a:p>
        </p:txBody>
      </p:sp>
      <p:sp>
        <p:nvSpPr>
          <p:cNvPr id="30" name="Rounded Rectangular Callout 29"/>
          <p:cNvSpPr/>
          <p:nvPr/>
        </p:nvSpPr>
        <p:spPr>
          <a:xfrm>
            <a:off x="845820" y="3647025"/>
            <a:ext cx="3017520" cy="644119"/>
          </a:xfrm>
          <a:prstGeom prst="wedgeRoundRectCallout">
            <a:avLst>
              <a:gd name="adj1" fmla="val 43345"/>
              <a:gd name="adj2" fmla="val 86128"/>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Execute</a:t>
            </a:r>
            <a:r>
              <a:rPr lang="en-US" dirty="0">
                <a:solidFill>
                  <a:srgbClr val="C00000"/>
                </a:solidFill>
              </a:rPr>
              <a:t> </a:t>
            </a:r>
            <a:r>
              <a:rPr lang="en-US" dirty="0">
                <a:solidFill>
                  <a:schemeClr val="tx1"/>
                </a:solidFill>
              </a:rPr>
              <a:t>the</a:t>
            </a:r>
            <a:r>
              <a:rPr lang="en-US" dirty="0">
                <a:solidFill>
                  <a:srgbClr val="C00000"/>
                </a:solidFill>
              </a:rPr>
              <a:t> </a:t>
            </a:r>
            <a:r>
              <a:rPr lang="en-US" dirty="0">
                <a:solidFill>
                  <a:schemeClr val="accent6"/>
                </a:solidFill>
              </a:rPr>
              <a:t>query-evaluation plan</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returns output</a:t>
            </a:r>
          </a:p>
        </p:txBody>
      </p:sp>
    </p:spTree>
    <p:extLst>
      <p:ext uri="{BB962C8B-B14F-4D97-AF65-F5344CB8AC3E}">
        <p14:creationId xmlns:p14="http://schemas.microsoft.com/office/powerpoint/2010/main" val="35570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9"/>
                                        </p:tgtEl>
                                      </p:cBhvr>
                                    </p:animEffect>
                                    <p:set>
                                      <p:cBhvr>
                                        <p:cTn id="84" dur="1" fill="hold">
                                          <p:stCondLst>
                                            <p:cond delay="499"/>
                                          </p:stCondLst>
                                        </p:cTn>
                                        <p:tgtEl>
                                          <p:spTgt spid="2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fade">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fade">
                                      <p:cBhvr>
                                        <p:cTn id="125" dur="500"/>
                                        <p:tgtEl>
                                          <p:spTgt spid="25"/>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3" grpId="0" animBg="1"/>
      <p:bldP spid="15" grpId="0" animBg="1"/>
      <p:bldP spid="16" grpId="0" animBg="1"/>
      <p:bldP spid="18" grpId="0" animBg="1"/>
      <p:bldP spid="19" grpId="0" animBg="1"/>
      <p:bldP spid="20" grpId="0" animBg="1"/>
      <p:bldP spid="21" grpId="0"/>
      <p:bldP spid="27" grpId="0" animBg="1"/>
      <p:bldP spid="27" grpId="1" animBg="1"/>
      <p:bldP spid="28" grpId="0" animBg="1"/>
      <p:bldP spid="28" grpId="1" animBg="1"/>
      <p:bldP spid="29" grpId="0" animBg="1"/>
      <p:bldP spid="29" grpId="1" animBg="1"/>
      <p:bldP spid="30" grpId="0" animBg="1"/>
      <p:bldP spid="3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a:t>
            </a:r>
          </a:p>
          <a:p>
            <a:r>
              <a:rPr lang="en-US" dirty="0"/>
              <a:t>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nvGraphicFramePr>
        <p:xfrm>
          <a:off x="8366760" y="1353312"/>
          <a:ext cx="3470376" cy="2885604"/>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308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Retrieval Problem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b="1" dirty="0"/>
              <a:t>Through this change will be hidden from first transaction and it will continue to use </a:t>
            </a:r>
            <a:r>
              <a:rPr lang="en-US" b="1" dirty="0">
                <a:solidFill>
                  <a:schemeClr val="accent6"/>
                </a:solidFill>
              </a:rPr>
              <a:t>previous retrieved data</a:t>
            </a:r>
            <a:r>
              <a:rPr lang="en-US" b="1" dirty="0"/>
              <a:t>. </a:t>
            </a:r>
          </a:p>
          <a:p>
            <a:r>
              <a:rPr lang="en-US" dirty="0"/>
              <a:t>This problem is known as inconsistent retrieval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ext uri="{D42A27DB-BD31-4B8C-83A1-F6EECF244321}">
                <p14:modId xmlns:p14="http://schemas.microsoft.com/office/powerpoint/2010/main" val="2126148661"/>
              </p:ext>
            </p:extLst>
          </p:nvPr>
        </p:nvGraphicFramePr>
        <p:xfrm>
          <a:off x="5892440" y="1331512"/>
          <a:ext cx="6148732" cy="4681220"/>
        </p:xfrm>
        <a:graphic>
          <a:graphicData uri="http://schemas.openxmlformats.org/drawingml/2006/table">
            <a:tbl>
              <a:tblPr firstRow="1" firstCol="1" bandRow="1">
                <a:tableStyleId>{5202B0CA-FC54-4496-8BCA-5EF66A818D29}</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t>
                      </a:r>
                      <a:r>
                        <a:rPr lang="en-US" sz="2000" b="1" kern="1200" dirty="0">
                          <a:solidFill>
                            <a:schemeClr val="accent6"/>
                          </a:solidFill>
                          <a:effectLst/>
                        </a:rPr>
                        <a:t>A</a:t>
                      </a:r>
                      <a:r>
                        <a:rPr lang="en-US" sz="2000" kern="1200" dirty="0">
                          <a:effectLst/>
                        </a:rPr>
                        <a:t>)</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a:t>
                      </a:r>
                      <a:r>
                        <a:rPr lang="en-US" sz="2000" b="1" kern="1200" dirty="0">
                          <a:solidFill>
                            <a:schemeClr val="accent6"/>
                          </a:solidFill>
                          <a:effectLst/>
                        </a:rPr>
                        <a:t>250</a:t>
                      </a:r>
                      <a:endParaRPr lang="en-IN" sz="2000" b="1" kern="1200" dirty="0">
                        <a:solidFill>
                          <a:schemeClr val="accent6"/>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Temp </a:t>
                      </a:r>
                      <a:r>
                        <a:rPr lang="en-US" sz="2000" kern="1200" dirty="0">
                          <a:effectLst/>
                          <a:sym typeface="Symbol" panose="05050102010706020507" pitchFamily="18" charset="2"/>
                        </a:rPr>
                        <a:t> </a:t>
                      </a:r>
                      <a:r>
                        <a:rPr lang="en-US" sz="2000" kern="1200" dirty="0">
                          <a:effectLst/>
                        </a:rPr>
                        <a:t>200 + 100 = 300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6116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a:t>Section – 9</a:t>
            </a:r>
          </a:p>
          <a:p>
            <a:endParaRPr lang="en-US" dirty="0"/>
          </a:p>
        </p:txBody>
      </p:sp>
    </p:spTree>
    <p:extLst>
      <p:ext uri="{BB962C8B-B14F-4D97-AF65-F5344CB8AC3E}">
        <p14:creationId xmlns:p14="http://schemas.microsoft.com/office/powerpoint/2010/main" val="234959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send request </a:t>
            </a:r>
            <a:r>
              <a:rPr lang="en-IN"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Participant send reply whether </a:t>
            </a:r>
            <a:r>
              <a:rPr lang="en-IN" dirty="0"/>
              <a:t>ready to commit or not</a:t>
            </a:r>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Send “</a:t>
            </a:r>
            <a:r>
              <a:rPr lang="en-US" dirty="0" err="1"/>
              <a:t>ack</a:t>
            </a:r>
            <a:r>
              <a:rPr lang="en-US" dirty="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b="1" dirty="0">
                <a:solidFill>
                  <a:schemeClr val="accent6"/>
                </a:solidFill>
              </a:rPr>
              <a:t>Commit Request Phase</a:t>
            </a:r>
            <a:r>
              <a:rPr lang="en-US" dirty="0">
                <a:solidFill>
                  <a:schemeClr val="accent6"/>
                </a:solidFill>
              </a:rPr>
              <a:t> </a:t>
            </a:r>
            <a:r>
              <a:rPr lang="en-US" dirty="0"/>
              <a:t>(Obtaining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b="1" dirty="0">
                <a:solidFill>
                  <a:schemeClr val="accent6"/>
                </a:solidFill>
              </a:rPr>
              <a:t>Global Commit </a:t>
            </a:r>
            <a:r>
              <a:rPr lang="en-US" dirty="0"/>
              <a:t>(Performing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b="1" dirty="0">
                <a:solidFill>
                  <a:schemeClr val="accent6"/>
                </a:solidFill>
              </a:rPr>
              <a:t>Global Abort </a:t>
            </a:r>
            <a:r>
              <a:rPr lang="en-US" dirty="0"/>
              <a:t>(Performing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a:t>Section – 10</a:t>
            </a:r>
          </a:p>
          <a:p>
            <a:endParaRPr lang="en-US" dirty="0"/>
          </a:p>
        </p:txBody>
      </p:sp>
    </p:spTree>
    <p:extLst>
      <p:ext uri="{BB962C8B-B14F-4D97-AF65-F5344CB8AC3E}">
        <p14:creationId xmlns:p14="http://schemas.microsoft.com/office/powerpoint/2010/main" val="244055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Query optimization</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Updates </a:t>
            </a:r>
            <a:r>
              <a:rPr lang="en-US"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Points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space</a:t>
            </a:r>
            <a:endParaRPr lang="en-US" dirty="0">
              <a:solidFill>
                <a:schemeClr val="tx1"/>
              </a:solidFill>
            </a:endParaRP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that new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copied pages (Page 2,5(new))</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sz="1900" b="1" dirty="0"/>
              <a:t>Step 1</a:t>
            </a:r>
            <a:r>
              <a:rPr lang="en-US" sz="1900" dirty="0"/>
              <a:t> − Page is a segment of memory. </a:t>
            </a:r>
            <a:r>
              <a:rPr lang="en-US" sz="1900" b="1" dirty="0"/>
              <a:t>Page table </a:t>
            </a:r>
            <a:r>
              <a:rPr lang="en-US" sz="1900" dirty="0"/>
              <a:t>is an index of pages. Each table entry points to a page on the disk.</a:t>
            </a:r>
          </a:p>
          <a:p>
            <a:r>
              <a:rPr lang="en-US" sz="1900" b="1" dirty="0"/>
              <a:t>Step 2</a:t>
            </a:r>
            <a:r>
              <a:rPr lang="en-US" sz="1900" dirty="0"/>
              <a:t> − Two page tables are used during the life of a transaction: the current page table and the shadow page table. </a:t>
            </a:r>
            <a:r>
              <a:rPr lang="en-US" sz="1900" b="1" dirty="0"/>
              <a:t>Shadow page table is a copy of the current page table</a:t>
            </a:r>
            <a:r>
              <a:rPr lang="en-US" sz="1900" dirty="0"/>
              <a:t>.</a:t>
            </a:r>
          </a:p>
          <a:p>
            <a:r>
              <a:rPr lang="en-US" sz="1900" b="1" dirty="0"/>
              <a:t>Step 3</a:t>
            </a:r>
            <a:r>
              <a:rPr lang="en-US" sz="1900" dirty="0"/>
              <a:t> − When a transaction starts, both the tables look identical(same), the current table is updated for each write operation.</a:t>
            </a:r>
          </a:p>
          <a:p>
            <a:r>
              <a:rPr lang="en-US" sz="1900" b="1" dirty="0"/>
              <a:t>Step 4</a:t>
            </a:r>
            <a:r>
              <a:rPr lang="en-US" sz="1900" dirty="0"/>
              <a:t> − The shadow page is never changed during the life of the transaction.</a:t>
            </a:r>
          </a:p>
          <a:p>
            <a:r>
              <a:rPr lang="en-US" sz="1900" b="1" dirty="0"/>
              <a:t>Step 5</a:t>
            </a:r>
            <a:r>
              <a:rPr lang="en-US" sz="1900" dirty="0"/>
              <a:t> − When the current transaction is committed, the shadow page entry becomes a copy of the current page table entry and the disk block with the old data is released.</a:t>
            </a:r>
          </a:p>
          <a:p>
            <a:r>
              <a:rPr lang="en-US" sz="1900" b="1" dirty="0"/>
              <a:t>Step 6</a:t>
            </a:r>
            <a:r>
              <a:rPr lang="en-US" sz="1900" dirty="0"/>
              <a:t> − The shadow page table is stored in non-volatile memory. If the system crash occurs, then the shadow page table is copied to the current page table.</a:t>
            </a:r>
          </a:p>
          <a:p>
            <a:pPr lvl="1"/>
            <a:endParaRPr lang="en-US" dirty="0"/>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Lock Based Protocol</a:t>
            </a:r>
          </a:p>
        </p:txBody>
      </p:sp>
      <p:sp>
        <p:nvSpPr>
          <p:cNvPr id="5" name="Text Placeholder 4"/>
          <p:cNvSpPr>
            <a:spLocks noGrp="1"/>
          </p:cNvSpPr>
          <p:nvPr>
            <p:ph type="body" idx="1"/>
          </p:nvPr>
        </p:nvSpPr>
        <p:spPr/>
        <p:txBody>
          <a:bodyPr/>
          <a:lstStyle/>
          <a:p>
            <a:r>
              <a:rPr lang="en-US" dirty="0"/>
              <a:t>Section – 11</a:t>
            </a:r>
          </a:p>
          <a:p>
            <a:endParaRPr lang="en-US" dirty="0"/>
          </a:p>
        </p:txBody>
      </p:sp>
    </p:spTree>
    <p:extLst>
      <p:ext uri="{BB962C8B-B14F-4D97-AF65-F5344CB8AC3E}">
        <p14:creationId xmlns:p14="http://schemas.microsoft.com/office/powerpoint/2010/main" val="105208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a:t>
            </a:r>
          </a:p>
        </p:txBody>
      </p:sp>
      <p:sp>
        <p:nvSpPr>
          <p:cNvPr id="3" name="Content Placeholder 2"/>
          <p:cNvSpPr>
            <a:spLocks noGrp="1"/>
          </p:cNvSpPr>
          <p:nvPr>
            <p:ph idx="1"/>
          </p:nvPr>
        </p:nvSpPr>
        <p:spPr/>
        <p:txBody>
          <a:bodyPr/>
          <a:lstStyle/>
          <a:p>
            <a:r>
              <a:rPr lang="en-GB" dirty="0"/>
              <a:t>It is a </a:t>
            </a:r>
            <a:r>
              <a:rPr lang="en-GB" b="1" dirty="0">
                <a:solidFill>
                  <a:schemeClr val="accent6"/>
                </a:solidFill>
              </a:rPr>
              <a:t>process of selecting the most efficient query evaluation plan from the available possible plans</a:t>
            </a:r>
            <a:r>
              <a:rPr lang="en-GB" dirty="0"/>
              <a:t>.</a:t>
            </a: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77160" y="1743119"/>
          <a:ext cx="5760000" cy="579120"/>
        </p:xfrm>
        <a:graphic>
          <a:graphicData uri="http://schemas.openxmlformats.org/drawingml/2006/table">
            <a:tbl>
              <a:tblPr firstRow="1" bandRow="1">
                <a:tableStyleId>{8EC20E35-A176-4012-BC5E-935CFFF8708E}</a:tableStyleId>
              </a:tblPr>
              <a:tblGrid>
                <a:gridCol w="5760000">
                  <a:extLst>
                    <a:ext uri="{9D8B030D-6E8A-4147-A177-3AD203B41FA5}">
                      <a16:colId xmlns:a16="http://schemas.microsoft.com/office/drawing/2014/main" val="20000"/>
                    </a:ext>
                  </a:extLst>
                </a:gridCol>
              </a:tblGrid>
              <a:tr h="285488">
                <a:tc>
                  <a:txBody>
                    <a:bodyPr/>
                    <a:lstStyle/>
                    <a:p>
                      <a:pPr algn="l"/>
                      <a:r>
                        <a:rPr lang="el-GR" sz="3200" b="0" kern="1200" dirty="0">
                          <a:solidFill>
                            <a:schemeClr val="tx1"/>
                          </a:solidFill>
                          <a:latin typeface="+mn-lt"/>
                          <a:ea typeface="+mn-ea"/>
                          <a:cs typeface="+mn-cs"/>
                        </a:rPr>
                        <a:t>Π</a:t>
                      </a:r>
                      <a:r>
                        <a:rPr lang="en-GB" sz="2400" b="0" i="1" kern="1200" baseline="-25000" dirty="0" err="1">
                          <a:solidFill>
                            <a:schemeClr val="tx1"/>
                          </a:solidFill>
                          <a:latin typeface="+mn-lt"/>
                          <a:ea typeface="+mn-ea"/>
                          <a:cs typeface="+mn-cs"/>
                        </a:rPr>
                        <a:t>Cust_Name</a:t>
                      </a:r>
                      <a:r>
                        <a:rPr lang="en-GB" sz="3200" b="0" kern="1200" dirty="0">
                          <a:solidFill>
                            <a:schemeClr val="tx1"/>
                          </a:solidFill>
                          <a:latin typeface="+mn-lt"/>
                          <a:ea typeface="+mn-ea"/>
                          <a:cs typeface="+mn-cs"/>
                        </a:rPr>
                        <a:t> </a:t>
                      </a:r>
                      <a:r>
                        <a:rPr lang="en-GB" sz="2800" b="0" kern="1200" dirty="0">
                          <a:solidFill>
                            <a:schemeClr val="tx1"/>
                          </a:solidFill>
                          <a:latin typeface="+mn-lt"/>
                          <a:ea typeface="+mn-ea"/>
                          <a:cs typeface="+mn-cs"/>
                        </a:rPr>
                        <a:t>(</a:t>
                      </a:r>
                      <a:r>
                        <a:rPr lang="en-GB" sz="3200" b="0" kern="1200" dirty="0">
                          <a:solidFill>
                            <a:schemeClr val="tx1"/>
                          </a:solidFill>
                          <a:latin typeface="+mn-lt"/>
                          <a:ea typeface="+mn-ea"/>
                          <a:cs typeface="+mn-cs"/>
                        </a:rPr>
                        <a:t> </a:t>
                      </a:r>
                      <a:r>
                        <a:rPr lang="el-GR" sz="3200" b="0" dirty="0">
                          <a:solidFill>
                            <a:schemeClr val="tx1"/>
                          </a:solidFill>
                        </a:rPr>
                        <a:t>σ</a:t>
                      </a:r>
                      <a:r>
                        <a:rPr lang="en-US" sz="2400" b="0" baseline="-25000" dirty="0">
                          <a:solidFill>
                            <a:schemeClr val="tx1"/>
                          </a:solidFill>
                        </a:rPr>
                        <a:t>Balance&lt;2500</a:t>
                      </a:r>
                      <a:r>
                        <a:rPr lang="en-US" sz="2400" b="0" baseline="0" dirty="0">
                          <a:solidFill>
                            <a:schemeClr val="tx1"/>
                          </a:solidFill>
                        </a:rPr>
                        <a:t> </a:t>
                      </a:r>
                      <a:r>
                        <a:rPr lang="en-US" sz="2000" b="0" dirty="0">
                          <a:solidFill>
                            <a:schemeClr val="tx1"/>
                          </a:solidFill>
                        </a:rPr>
                        <a:t>(account)       (customer)</a:t>
                      </a:r>
                      <a:r>
                        <a:rPr lang="en-GB" sz="2000" b="0" kern="1200" dirty="0">
                          <a:solidFill>
                            <a:schemeClr val="tx1"/>
                          </a:solidFill>
                          <a:latin typeface="+mn-lt"/>
                          <a:ea typeface="+mn-ea"/>
                          <a:cs typeface="+mn-cs"/>
                        </a:rPr>
                        <a:t> )</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5" name="AutoShape 11"/>
          <p:cNvSpPr>
            <a:spLocks noChangeArrowheads="1"/>
          </p:cNvSpPr>
          <p:nvPr/>
        </p:nvSpPr>
        <p:spPr bwMode="auto">
          <a:xfrm rot="5400000">
            <a:off x="4558341" y="1959224"/>
            <a:ext cx="274320" cy="27432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77160" y="3826761"/>
          <a:ext cx="5760000" cy="579120"/>
        </p:xfrm>
        <a:graphic>
          <a:graphicData uri="http://schemas.openxmlformats.org/drawingml/2006/table">
            <a:tbl>
              <a:tblPr firstRow="1" bandRow="1">
                <a:tableStyleId>{8EC20E35-A176-4012-BC5E-935CFFF8708E}</a:tableStyleId>
              </a:tblPr>
              <a:tblGrid>
                <a:gridCol w="5760000">
                  <a:extLst>
                    <a:ext uri="{9D8B030D-6E8A-4147-A177-3AD203B41FA5}">
                      <a16:colId xmlns:a16="http://schemas.microsoft.com/office/drawing/2014/main" val="20000"/>
                    </a:ext>
                  </a:extLst>
                </a:gridCol>
              </a:tblGrid>
              <a:tr h="285488">
                <a:tc>
                  <a:txBody>
                    <a:bodyPr/>
                    <a:lstStyle/>
                    <a:p>
                      <a:pPr algn="l"/>
                      <a:r>
                        <a:rPr lang="el-GR" sz="3200" b="0" kern="1200" dirty="0">
                          <a:solidFill>
                            <a:schemeClr val="tx1"/>
                          </a:solidFill>
                          <a:latin typeface="+mn-lt"/>
                          <a:ea typeface="+mn-ea"/>
                          <a:cs typeface="+mn-cs"/>
                        </a:rPr>
                        <a:t>Π</a:t>
                      </a:r>
                      <a:r>
                        <a:rPr lang="en-GB" sz="2400" b="0" i="1" kern="1200" baseline="-25000" dirty="0" err="1">
                          <a:solidFill>
                            <a:schemeClr val="tx1"/>
                          </a:solidFill>
                          <a:latin typeface="+mn-lt"/>
                          <a:ea typeface="+mn-ea"/>
                          <a:cs typeface="+mn-cs"/>
                        </a:rPr>
                        <a:t>Cust_Name</a:t>
                      </a:r>
                      <a:r>
                        <a:rPr lang="en-GB" sz="3200" b="0" kern="1200" dirty="0">
                          <a:solidFill>
                            <a:schemeClr val="tx1"/>
                          </a:solidFill>
                          <a:latin typeface="+mn-lt"/>
                          <a:ea typeface="+mn-ea"/>
                          <a:cs typeface="+mn-cs"/>
                        </a:rPr>
                        <a:t> </a:t>
                      </a:r>
                      <a:r>
                        <a:rPr lang="en-GB" sz="2800" b="0" kern="1200" dirty="0">
                          <a:solidFill>
                            <a:schemeClr val="tx1"/>
                          </a:solidFill>
                          <a:latin typeface="+mn-lt"/>
                          <a:ea typeface="+mn-ea"/>
                          <a:cs typeface="+mn-cs"/>
                        </a:rPr>
                        <a:t>(</a:t>
                      </a:r>
                      <a:r>
                        <a:rPr lang="en-GB" sz="3200" b="0" kern="1200" dirty="0">
                          <a:solidFill>
                            <a:schemeClr val="tx1"/>
                          </a:solidFill>
                          <a:latin typeface="+mn-lt"/>
                          <a:ea typeface="+mn-ea"/>
                          <a:cs typeface="+mn-cs"/>
                        </a:rPr>
                        <a:t> </a:t>
                      </a:r>
                      <a:r>
                        <a:rPr lang="el-GR" sz="3200" b="0" dirty="0">
                          <a:solidFill>
                            <a:schemeClr val="tx1"/>
                          </a:solidFill>
                        </a:rPr>
                        <a:t>σ</a:t>
                      </a:r>
                      <a:r>
                        <a:rPr lang="en-US" sz="2400" b="0" baseline="-25000" dirty="0">
                          <a:solidFill>
                            <a:schemeClr val="tx1"/>
                          </a:solidFill>
                        </a:rPr>
                        <a:t>Balance&lt;2500</a:t>
                      </a:r>
                      <a:r>
                        <a:rPr lang="en-US" sz="2400" b="0" baseline="0" dirty="0">
                          <a:solidFill>
                            <a:schemeClr val="tx1"/>
                          </a:solidFill>
                        </a:rPr>
                        <a:t> </a:t>
                      </a:r>
                      <a:r>
                        <a:rPr lang="en-US" sz="2000" b="0" dirty="0">
                          <a:solidFill>
                            <a:schemeClr val="tx1"/>
                          </a:solidFill>
                        </a:rPr>
                        <a:t>(account       customer)</a:t>
                      </a:r>
                      <a:r>
                        <a:rPr lang="en-GB" sz="2000" b="0" kern="1200" dirty="0">
                          <a:solidFill>
                            <a:schemeClr val="tx1"/>
                          </a:solidFill>
                          <a:latin typeface="+mn-lt"/>
                          <a:ea typeface="+mn-ea"/>
                          <a:cs typeface="+mn-cs"/>
                        </a:rPr>
                        <a:t> )</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AutoShape 11"/>
          <p:cNvSpPr>
            <a:spLocks noChangeArrowheads="1"/>
          </p:cNvSpPr>
          <p:nvPr/>
        </p:nvSpPr>
        <p:spPr bwMode="auto">
          <a:xfrm rot="5400000">
            <a:off x="4499390" y="4053257"/>
            <a:ext cx="274320" cy="27432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9"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208809" y="2334237"/>
          <a:ext cx="2458404" cy="205740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762318">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Ram</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208809" y="197062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069567" y="2334237"/>
          <a:ext cx="1815148" cy="205740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069567" y="197062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Account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4" name="Left Brace 13"/>
          <p:cNvSpPr/>
          <p:nvPr/>
        </p:nvSpPr>
        <p:spPr>
          <a:xfrm rot="16200000">
            <a:off x="3057597" y="1294429"/>
            <a:ext cx="548640" cy="23760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Left Brace 14"/>
          <p:cNvSpPr/>
          <p:nvPr/>
        </p:nvSpPr>
        <p:spPr>
          <a:xfrm rot="16200000">
            <a:off x="5202093" y="1955168"/>
            <a:ext cx="548640" cy="10440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6" name="Left Brace 15"/>
          <p:cNvSpPr/>
          <p:nvPr/>
        </p:nvSpPr>
        <p:spPr>
          <a:xfrm rot="16200000">
            <a:off x="5076095" y="4097070"/>
            <a:ext cx="548640" cy="93935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7" name="Left Brace 16"/>
          <p:cNvSpPr/>
          <p:nvPr/>
        </p:nvSpPr>
        <p:spPr>
          <a:xfrm rot="16200000">
            <a:off x="3793866" y="4162546"/>
            <a:ext cx="548640" cy="82117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TextBox 17"/>
          <p:cNvSpPr txBox="1"/>
          <p:nvPr/>
        </p:nvSpPr>
        <p:spPr>
          <a:xfrm>
            <a:off x="2788018" y="3017428"/>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 records</a:t>
            </a:r>
          </a:p>
        </p:txBody>
      </p:sp>
      <p:sp>
        <p:nvSpPr>
          <p:cNvPr id="19" name="TextBox 18"/>
          <p:cNvSpPr txBox="1"/>
          <p:nvPr/>
        </p:nvSpPr>
        <p:spPr>
          <a:xfrm>
            <a:off x="4934849" y="3013472"/>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0" name="TextBox 19"/>
          <p:cNvSpPr txBox="1"/>
          <p:nvPr/>
        </p:nvSpPr>
        <p:spPr>
          <a:xfrm>
            <a:off x="4808162" y="5108805"/>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1" name="TextBox 20"/>
          <p:cNvSpPr txBox="1"/>
          <p:nvPr/>
        </p:nvSpPr>
        <p:spPr>
          <a:xfrm>
            <a:off x="3521512" y="5108805"/>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2" name="TextBox 21"/>
          <p:cNvSpPr txBox="1"/>
          <p:nvPr/>
        </p:nvSpPr>
        <p:spPr>
          <a:xfrm>
            <a:off x="190500" y="2627446"/>
            <a:ext cx="1594806" cy="442674"/>
          </a:xfrm>
          <a:prstGeom prst="roundRect">
            <a:avLst/>
          </a:prstGeom>
          <a:solidFill>
            <a:schemeClr val="accent6">
              <a:lumMod val="20000"/>
              <a:lumOff val="80000"/>
            </a:schemeClr>
          </a:solidFill>
          <a:ln w="127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Efficient plan</a:t>
            </a:r>
          </a:p>
        </p:txBody>
      </p:sp>
      <p:cxnSp>
        <p:nvCxnSpPr>
          <p:cNvPr id="23" name="Straight Arrow Connector 22"/>
          <p:cNvCxnSpPr/>
          <p:nvPr/>
        </p:nvCxnSpPr>
        <p:spPr>
          <a:xfrm flipV="1">
            <a:off x="987903" y="2347686"/>
            <a:ext cx="383697" cy="27976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66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a:t>
            </a:r>
            <a:r>
              <a:rPr lang="en-US" b="1" dirty="0"/>
              <a:t>requesting transaction is made to wait till all incompatible locks </a:t>
            </a:r>
            <a:r>
              <a:rPr lang="en-US" dirty="0"/>
              <a:t>held by other transactions have been released. </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a16="http://schemas.microsoft.com/office/drawing/2014/main" val="20000"/>
                    </a:ext>
                  </a:extLst>
                </a:gridCol>
                <a:gridCol w="1701610">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247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a:t>
            </a:r>
          </a:p>
        </p:txBody>
      </p:sp>
      <p:sp>
        <p:nvSpPr>
          <p:cNvPr id="5" name="Text Placeholder 4"/>
          <p:cNvSpPr>
            <a:spLocks noGrp="1"/>
          </p:cNvSpPr>
          <p:nvPr>
            <p:ph type="body" idx="1"/>
          </p:nvPr>
        </p:nvSpPr>
        <p:spPr/>
        <p:txBody>
          <a:bodyPr/>
          <a:lstStyle/>
          <a:p>
            <a:r>
              <a:rPr lang="en-US" dirty="0"/>
              <a:t>Section – 12</a:t>
            </a:r>
          </a:p>
          <a:p>
            <a:endParaRPr lang="en-US" dirty="0"/>
          </a:p>
        </p:txBody>
      </p:sp>
    </p:spTree>
    <p:extLst>
      <p:ext uri="{BB962C8B-B14F-4D97-AF65-F5344CB8AC3E}">
        <p14:creationId xmlns:p14="http://schemas.microsoft.com/office/powerpoint/2010/main" val="3156474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a:solidFill>
                  <a:schemeClr val="accent6"/>
                </a:solidFill>
              </a:rPr>
              <a:t>Tj</a:t>
            </a:r>
            <a:r>
              <a:rPr lang="en-US" b="1" dirty="0">
                <a:solidFill>
                  <a:schemeClr val="accent6"/>
                </a:solidFill>
              </a:rPr>
              <a:t> releases the lock(s) on the items that Ti was waiting for</a:t>
            </a:r>
            <a:r>
              <a:rPr lang="en-US" dirty="0"/>
              <a:t>, 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deadlocked</a:t>
            </a:r>
            <a:r>
              <a:rPr lang="en-US" dirty="0"/>
              <a:t>.</a:t>
            </a:r>
            <a:endParaRPr lang="en-IN" dirty="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a:solidFill>
                  <a:schemeClr val="accent6"/>
                </a:solidFill>
              </a:rPr>
              <a:t> C is added to the wait-for graph</a:t>
            </a:r>
            <a:r>
              <a:rPr lang="en-US" dirty="0"/>
              <a:t>.</a:t>
            </a:r>
          </a:p>
          <a:p>
            <a:r>
              <a:rPr lang="en-US" dirty="0"/>
              <a:t>Now this </a:t>
            </a:r>
            <a:r>
              <a:rPr lang="en-US" b="1" dirty="0">
                <a:solidFill>
                  <a:schemeClr val="accent6"/>
                </a:solidFill>
              </a:rPr>
              <a:t>graph contains the cycle</a:t>
            </a:r>
            <a:r>
              <a:rPr lang="en-US" dirty="0"/>
              <a:t>.</a:t>
            </a:r>
          </a:p>
          <a:p>
            <a:r>
              <a:rPr lang="en-US" dirty="0"/>
              <a:t>B </a:t>
            </a:r>
            <a:r>
              <a:rPr lang="en-US" dirty="0">
                <a:latin typeface="Calibri" panose="020F0502020204030204" pitchFamily="34" charset="0"/>
              </a:rPr>
              <a:t>→ </a:t>
            </a:r>
            <a:r>
              <a:rPr lang="en-US" dirty="0"/>
              <a:t>D </a:t>
            </a:r>
            <a:r>
              <a:rPr lang="en-US" dirty="0">
                <a:latin typeface="Calibri" panose="020F0502020204030204" pitchFamily="34" charset="0"/>
              </a:rPr>
              <a:t>→ </a:t>
            </a:r>
            <a:r>
              <a:rPr lang="en-US" dirty="0"/>
              <a:t>C </a:t>
            </a:r>
            <a:r>
              <a:rPr lang="en-US" dirty="0">
                <a:latin typeface="Calibri" panose="020F0502020204030204" pitchFamily="34" charset="0"/>
              </a:rPr>
              <a:t>→ </a:t>
            </a:r>
            <a:r>
              <a:rPr lang="en-US" dirty="0"/>
              <a:t>B</a:t>
            </a:r>
          </a:p>
          <a:p>
            <a:r>
              <a:rPr lang="en-US" dirty="0"/>
              <a:t>It means that </a:t>
            </a:r>
            <a:r>
              <a:rPr lang="en-US" b="1" dirty="0">
                <a:solidFill>
                  <a:schemeClr val="accent6"/>
                </a:solidFill>
              </a:rPr>
              <a:t>transactions B, D and C are all deadlocked</a:t>
            </a:r>
            <a:r>
              <a:rPr lang="en-US" dirty="0"/>
              <a:t>.</a:t>
            </a:r>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a:solidFill>
                  <a:schemeClr val="accent6"/>
                </a:solidFill>
              </a:rPr>
              <a:t>victim selection</a:t>
            </a:r>
            <a:r>
              <a:rPr lang="en-US" dirty="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a:t>The transaction that is farthest from completion</a:t>
            </a:r>
          </a:p>
          <a:p>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(pre-declaration).</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concepts</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killed</a:t>
            </a:r>
            <a:r>
              <a:rPr lang="en-US" dirty="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p>
          <a:p>
            <a:pPr marL="457200" lvl="1" indent="0">
              <a:buNone/>
            </a:pPr>
            <a:endParaRPr lang="en-IN" dirty="0"/>
          </a:p>
        </p:txBody>
      </p:sp>
      <p:graphicFrame>
        <p:nvGraphicFramePr>
          <p:cNvPr id="4" name="Table 3"/>
          <p:cNvGraphicFramePr>
            <a:graphicFrameLocks noGrp="1"/>
          </p:cNvGraphicFramePr>
          <p:nvPr/>
        </p:nvGraphicFramePr>
        <p:xfrm>
          <a:off x="1104388" y="4871397"/>
          <a:ext cx="7725142" cy="1188720"/>
        </p:xfrm>
        <a:graphic>
          <a:graphicData uri="http://schemas.openxmlformats.org/drawingml/2006/table">
            <a:tbl>
              <a:tblPr firstRow="1" bandRow="1">
                <a:tableStyleId>{073A0DAA-6AF3-43AB-8588-CEC1D06C72B9}</a:tableStyleId>
              </a:tblPr>
              <a:tblGrid>
                <a:gridCol w="315314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Wait-die</a:t>
                      </a:r>
                      <a:endParaRPr lang="en-IN" sz="2000" b="1" dirty="0"/>
                    </a:p>
                  </a:txBody>
                  <a:tcPr anchor="ctr"/>
                </a:tc>
                <a:tc>
                  <a:txBody>
                    <a:bodyPr/>
                    <a:lstStyle/>
                    <a:p>
                      <a:pPr algn="ctr"/>
                      <a:r>
                        <a:rPr lang="en-US" sz="2000" dirty="0"/>
                        <a:t>Wound-wait</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O needs a resource held by Y</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O waits</a:t>
                      </a:r>
                      <a:endParaRPr lang="en-IN" sz="2000" dirty="0"/>
                    </a:p>
                  </a:txBody>
                  <a:tcPr/>
                </a:tc>
                <a:tc>
                  <a:txBody>
                    <a:bodyPr/>
                    <a:lstStyle/>
                    <a:p>
                      <a:pPr algn="ctr"/>
                      <a:r>
                        <a:rPr lang="en-US" sz="2000" b="1" dirty="0">
                          <a:solidFill>
                            <a:schemeClr val="accent6"/>
                          </a:solidFill>
                        </a:rPr>
                        <a:t>Y dies</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Y needs a resource held by O</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Y dies</a:t>
                      </a:r>
                      <a:endParaRPr lang="en-IN" sz="1800" dirty="0"/>
                    </a:p>
                  </a:txBody>
                  <a:tcPr/>
                </a:tc>
                <a:tc>
                  <a:txBody>
                    <a:bodyPr/>
                    <a:lstStyle/>
                    <a:p>
                      <a:pPr algn="ctr"/>
                      <a:r>
                        <a:rPr lang="en-US" sz="2000" b="1" kern="1200" dirty="0">
                          <a:solidFill>
                            <a:schemeClr val="tx2"/>
                          </a:solidFill>
                          <a:latin typeface="+mn-lt"/>
                          <a:ea typeface="+mn-ea"/>
                          <a:cs typeface="+mn-cs"/>
                        </a:rPr>
                        <a:t>Y waits</a:t>
                      </a:r>
                      <a:endParaRPr lang="en-IN" sz="2000" b="1" kern="1200" dirty="0">
                        <a:solidFill>
                          <a:schemeClr val="tx2"/>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#2301CS361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fontAlgn="base"/>
            <a:r>
              <a:rPr lang="en-US" dirty="0"/>
              <a:t>Consider the following example of transaction operations to be performed to withdraw cash from an ATM.</a:t>
            </a:r>
          </a:p>
          <a:p>
            <a:pPr fontAlgn="base"/>
            <a:r>
              <a:rPr lang="en-US" b="1" dirty="0"/>
              <a:t> Steps for ATM Transaction </a:t>
            </a:r>
          </a:p>
          <a:p>
            <a:pPr lvl="1" fontAlgn="base"/>
            <a:r>
              <a:rPr lang="en-US" dirty="0"/>
              <a:t> Transaction Start.</a:t>
            </a:r>
          </a:p>
          <a:p>
            <a:pPr lvl="1" fontAlgn="base"/>
            <a:r>
              <a:rPr lang="en-US" dirty="0"/>
              <a:t> Insert your ATM card.</a:t>
            </a:r>
          </a:p>
          <a:p>
            <a:pPr lvl="1" fontAlgn="base"/>
            <a:r>
              <a:rPr lang="en-US" dirty="0"/>
              <a:t> Select a language for your transaction.</a:t>
            </a:r>
          </a:p>
          <a:p>
            <a:pPr lvl="1" fontAlgn="base"/>
            <a:r>
              <a:rPr lang="en-US" dirty="0"/>
              <a:t> Select the Savings Account option. </a:t>
            </a:r>
          </a:p>
          <a:p>
            <a:pPr lvl="1" fontAlgn="base"/>
            <a:r>
              <a:rPr lang="en-US" dirty="0"/>
              <a:t> Enter the amount you want to withdraw. </a:t>
            </a:r>
          </a:p>
          <a:p>
            <a:pPr lvl="1" fontAlgn="base"/>
            <a:r>
              <a:rPr lang="en-US" dirty="0"/>
              <a:t> Enter your secret pin.</a:t>
            </a:r>
          </a:p>
          <a:p>
            <a:pPr lvl="1" fontAlgn="base"/>
            <a:r>
              <a:rPr lang="en-US" dirty="0"/>
              <a:t> Wait for some time for processing.</a:t>
            </a:r>
          </a:p>
          <a:p>
            <a:pPr lvl="1" fontAlgn="base"/>
            <a:r>
              <a:rPr lang="en-US" dirty="0"/>
              <a:t> Collect your Cash.</a:t>
            </a:r>
          </a:p>
          <a:p>
            <a:pPr lvl="1" fontAlgn="base"/>
            <a:r>
              <a:rPr lang="en-US" dirty="0"/>
              <a:t> Transaction Completed</a:t>
            </a:r>
          </a:p>
        </p:txBody>
      </p:sp>
    </p:spTree>
    <p:extLst>
      <p:ext uri="{BB962C8B-B14F-4D97-AF65-F5344CB8AC3E}">
        <p14:creationId xmlns:p14="http://schemas.microsoft.com/office/powerpoint/2010/main" val="4768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fontAlgn="base"/>
            <a:r>
              <a:rPr lang="en-US" dirty="0"/>
              <a:t>Transfer of 50₹ from Account A to Account B. Initially </a:t>
            </a:r>
            <a:r>
              <a:rPr lang="en-US" b="1" dirty="0">
                <a:solidFill>
                  <a:srgbClr val="FF0000"/>
                </a:solidFill>
              </a:rPr>
              <a:t>A= 500₹, B= 800₹. </a:t>
            </a:r>
          </a:p>
          <a:p>
            <a:pPr fontAlgn="base"/>
            <a:r>
              <a:rPr lang="en-US" dirty="0"/>
              <a:t>This data is brought to RAM from Hard Disk. </a:t>
            </a:r>
          </a:p>
          <a:p>
            <a:pPr marL="544512" lvl="1" indent="0" fontAlgn="base">
              <a:buNone/>
            </a:pPr>
            <a:r>
              <a:rPr lang="en-US" sz="2800" dirty="0"/>
              <a:t>R(A) 		-- 500       // Accessed from RAM.</a:t>
            </a:r>
          </a:p>
          <a:p>
            <a:pPr marL="544512" lvl="1" indent="0" fontAlgn="base">
              <a:buNone/>
            </a:pPr>
            <a:r>
              <a:rPr lang="en-US" sz="2800" dirty="0"/>
              <a:t>A = A-50          		     // Deducting 50₹ from A.</a:t>
            </a:r>
          </a:p>
          <a:p>
            <a:pPr marL="544512" lvl="1" indent="0" fontAlgn="base">
              <a:buNone/>
            </a:pPr>
            <a:r>
              <a:rPr lang="en-US" sz="2800" dirty="0"/>
              <a:t>W(A)		--450       // Updated in RAM.</a:t>
            </a:r>
          </a:p>
          <a:p>
            <a:pPr marL="544512" lvl="1" indent="0" fontAlgn="base">
              <a:buNone/>
            </a:pPr>
            <a:r>
              <a:rPr lang="en-US" sz="2800" dirty="0"/>
              <a:t>R(B) 		-- 800       // Accessed from RAM.</a:t>
            </a:r>
          </a:p>
          <a:p>
            <a:pPr marL="544512" lvl="1" indent="0" fontAlgn="base">
              <a:buNone/>
            </a:pPr>
            <a:r>
              <a:rPr lang="en-US" sz="2800" dirty="0"/>
              <a:t>B = B+50            	    // 50₹ is added to B's Account.</a:t>
            </a:r>
          </a:p>
          <a:p>
            <a:pPr marL="544512" lvl="1" indent="0" fontAlgn="base">
              <a:buNone/>
            </a:pPr>
            <a:r>
              <a:rPr lang="en-US" sz="2800" dirty="0"/>
              <a:t>W(B) 		--850        // Updated in RAM.</a:t>
            </a:r>
          </a:p>
          <a:p>
            <a:pPr marL="544512" lvl="1" indent="0" fontAlgn="base">
              <a:buNone/>
            </a:pPr>
            <a:r>
              <a:rPr lang="en-US" sz="2800" dirty="0"/>
              <a:t>Commit            		    // The data in RAM is taken back to Hard Disk.</a:t>
            </a:r>
          </a:p>
        </p:txBody>
      </p:sp>
    </p:spTree>
    <p:extLst>
      <p:ext uri="{BB962C8B-B14F-4D97-AF65-F5344CB8AC3E}">
        <p14:creationId xmlns:p14="http://schemas.microsoft.com/office/powerpoint/2010/main" val="394867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10511</TotalTime>
  <Words>6689</Words>
  <Application>Microsoft Office PowerPoint</Application>
  <PresentationFormat>Widescreen</PresentationFormat>
  <Paragraphs>1134</Paragraphs>
  <Slides>72</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Symbol</vt:lpstr>
      <vt:lpstr>Arial</vt:lpstr>
      <vt:lpstr>Wingdings 3</vt:lpstr>
      <vt:lpstr>Calibri</vt:lpstr>
      <vt:lpstr>Roboto Condensed</vt:lpstr>
      <vt:lpstr>Roboto Condensed Light</vt:lpstr>
      <vt:lpstr>Wingdings 2</vt:lpstr>
      <vt:lpstr>Wingdings</vt:lpstr>
      <vt:lpstr>ＭＳ Ｐゴシック</vt:lpstr>
      <vt:lpstr>Office Theme</vt:lpstr>
      <vt:lpstr>Unit-3 Query Processing &amp; Query Optimization and Transaction Management</vt:lpstr>
      <vt:lpstr>PowerPoint Presentation</vt:lpstr>
      <vt:lpstr>Query processing</vt:lpstr>
      <vt:lpstr>Steps in Query Processing</vt:lpstr>
      <vt:lpstr>Query optimization</vt:lpstr>
      <vt:lpstr>Query optimization</vt:lpstr>
      <vt:lpstr>Transaction concepts</vt:lpstr>
      <vt:lpstr>Example</vt:lpstr>
      <vt:lpstr>Example</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 [Swapping of T1 &amp; T2]</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Serializability</vt:lpstr>
      <vt:lpstr>Conflicting Instructions</vt:lpstr>
      <vt:lpstr>View Serializability</vt:lpstr>
      <vt:lpstr>Initial Read</vt:lpstr>
      <vt:lpstr>Updated Read</vt:lpstr>
      <vt:lpstr>Final Write</vt:lpstr>
      <vt:lpstr>Concurrency</vt:lpstr>
      <vt:lpstr>What is concurrency?</vt:lpstr>
      <vt:lpstr>Lost Update Problem</vt:lpstr>
      <vt:lpstr>Dirty Read Problem</vt:lpstr>
      <vt:lpstr>Incorrect Retrieval Problem</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1. Log based recovery method</vt:lpstr>
      <vt:lpstr>1. 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Check Points</vt:lpstr>
      <vt:lpstr>2. Shadow paging technique</vt:lpstr>
      <vt:lpstr>2. Shadow paging technique</vt:lpstr>
      <vt:lpstr>Lock Based Protocol</vt:lpstr>
      <vt:lpstr>What is lock?</vt:lpstr>
      <vt:lpstr>Lock based protocol</vt:lpstr>
      <vt:lpstr>Lock based protocol</vt:lpstr>
      <vt:lpstr>Two phase locking protocol</vt:lpstr>
      <vt:lpstr>Two phase locking protocol</vt:lpstr>
      <vt:lpstr>Deadlock</vt:lpstr>
      <vt:lpstr>What is deadlock?</vt:lpstr>
      <vt:lpstr>Deadlock detection</vt:lpstr>
      <vt:lpstr>Deadlock detection</vt:lpstr>
      <vt:lpstr>Deadlock recovery</vt:lpstr>
      <vt:lpstr>Deadlock prevention</vt:lpstr>
      <vt:lpstr>Deadlock prevention</vt:lpstr>
      <vt:lpstr>Deadlock prevention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1813</cp:revision>
  <dcterms:created xsi:type="dcterms:W3CDTF">2020-05-01T05:09:15Z</dcterms:created>
  <dcterms:modified xsi:type="dcterms:W3CDTF">2024-10-14T05:03:04Z</dcterms:modified>
</cp:coreProperties>
</file>