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72"/>
  </p:notesMasterIdLst>
  <p:sldIdLst>
    <p:sldId id="309" r:id="rId2"/>
    <p:sldId id="292" r:id="rId3"/>
    <p:sldId id="717" r:id="rId4"/>
    <p:sldId id="728" r:id="rId5"/>
    <p:sldId id="729" r:id="rId6"/>
    <p:sldId id="730" r:id="rId7"/>
    <p:sldId id="595" r:id="rId8"/>
    <p:sldId id="731" r:id="rId9"/>
    <p:sldId id="732" r:id="rId10"/>
    <p:sldId id="733" r:id="rId11"/>
    <p:sldId id="734" r:id="rId12"/>
    <p:sldId id="735" r:id="rId13"/>
    <p:sldId id="310" r:id="rId14"/>
    <p:sldId id="736" r:id="rId15"/>
    <p:sldId id="737" r:id="rId16"/>
    <p:sldId id="738" r:id="rId17"/>
    <p:sldId id="646" r:id="rId18"/>
    <p:sldId id="739" r:id="rId19"/>
    <p:sldId id="740" r:id="rId20"/>
    <p:sldId id="654" r:id="rId21"/>
    <p:sldId id="742" r:id="rId22"/>
    <p:sldId id="743" r:id="rId23"/>
    <p:sldId id="744" r:id="rId24"/>
    <p:sldId id="748" r:id="rId25"/>
    <p:sldId id="749" r:id="rId26"/>
    <p:sldId id="750" r:id="rId27"/>
    <p:sldId id="751" r:id="rId28"/>
    <p:sldId id="651" r:id="rId29"/>
    <p:sldId id="745" r:id="rId30"/>
    <p:sldId id="746" r:id="rId31"/>
    <p:sldId id="747" r:id="rId32"/>
    <p:sldId id="741" r:id="rId33"/>
    <p:sldId id="752" r:id="rId34"/>
    <p:sldId id="753" r:id="rId35"/>
    <p:sldId id="754" r:id="rId36"/>
    <p:sldId id="755" r:id="rId37"/>
    <p:sldId id="756" r:id="rId38"/>
    <p:sldId id="757" r:id="rId39"/>
    <p:sldId id="758" r:id="rId40"/>
    <p:sldId id="759" r:id="rId41"/>
    <p:sldId id="760" r:id="rId42"/>
    <p:sldId id="761" r:id="rId43"/>
    <p:sldId id="762" r:id="rId44"/>
    <p:sldId id="763" r:id="rId45"/>
    <p:sldId id="764" r:id="rId46"/>
    <p:sldId id="765" r:id="rId47"/>
    <p:sldId id="766" r:id="rId48"/>
    <p:sldId id="767" r:id="rId49"/>
    <p:sldId id="768" r:id="rId50"/>
    <p:sldId id="769" r:id="rId51"/>
    <p:sldId id="770" r:id="rId52"/>
    <p:sldId id="771" r:id="rId53"/>
    <p:sldId id="772" r:id="rId54"/>
    <p:sldId id="773" r:id="rId55"/>
    <p:sldId id="774" r:id="rId56"/>
    <p:sldId id="775" r:id="rId57"/>
    <p:sldId id="776" r:id="rId58"/>
    <p:sldId id="777" r:id="rId59"/>
    <p:sldId id="778" r:id="rId60"/>
    <p:sldId id="779" r:id="rId61"/>
    <p:sldId id="780" r:id="rId62"/>
    <p:sldId id="781" r:id="rId63"/>
    <p:sldId id="782" r:id="rId64"/>
    <p:sldId id="783" r:id="rId65"/>
    <p:sldId id="784" r:id="rId66"/>
    <p:sldId id="785" r:id="rId67"/>
    <p:sldId id="786" r:id="rId68"/>
    <p:sldId id="787" r:id="rId69"/>
    <p:sldId id="788" r:id="rId70"/>
    <p:sldId id="387" r:id="rId71"/>
  </p:sldIdLst>
  <p:sldSz cx="12192000" cy="6858000"/>
  <p:notesSz cx="6858000" cy="9144000"/>
  <p:embeddedFontLst>
    <p:embeddedFont>
      <p:font typeface="Wingdings 3" panose="05040102010807070707" pitchFamily="18" charset="2"/>
      <p:regular r:id="rId73"/>
    </p:embeddedFont>
    <p:embeddedFont>
      <p:font typeface="Roboto Condensed Light" panose="02000000000000000000" pitchFamily="2" charset="0"/>
      <p:regular r:id="rId74"/>
      <p:italic r:id="rId75"/>
    </p:embeddedFont>
    <p:embeddedFont>
      <p:font typeface="Wingdings 2" panose="05020102010507070707" pitchFamily="18" charset="2"/>
      <p:regular r:id="rId76"/>
    </p:embeddedFont>
    <p:embeddedFont>
      <p:font typeface="Roboto Condensed" panose="02000000000000000000" pitchFamily="2" charset="0"/>
      <p:regular r:id="rId77"/>
      <p:bold r:id="rId78"/>
      <p:italic r:id="rId79"/>
      <p:boldItalic r:id="rId80"/>
    </p:embeddedFont>
    <p:embeddedFont>
      <p:font typeface="Segoe UI Black" panose="020B0A02040204020203" pitchFamily="34" charset="0"/>
      <p:bold r:id="rId81"/>
      <p:boldItalic r:id="rId82"/>
    </p:embeddedFont>
    <p:embeddedFont>
      <p:font typeface="Calibri" panose="020F0502020204030204" pitchFamily="34" charset="0"/>
      <p:regular r:id="rId83"/>
      <p:bold r:id="rId84"/>
      <p:italic r:id="rId85"/>
      <p:boldItalic r:id="rId86"/>
    </p:embeddedFont>
    <p:embeddedFont>
      <p:font typeface="Consolas" panose="020B0609020204030204" pitchFamily="49" charset="0"/>
      <p:regular r:id="rId87"/>
      <p:bold r:id="rId88"/>
      <p:italic r:id="rId89"/>
      <p:boldItalic r:id="rId9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RP5FfD/nozFC6WLi4LAtCg==" hashData="iGn1wPesz1u0uRiyUmxhCFLiCe9iLHtN5iE8zePtzQfe3lNrGCj4x/28TQZ8IpJZVokJXEjuCO5T3BXCTri5hw=="/>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1B92"/>
    <a:srgbClr val="673BB7"/>
    <a:srgbClr val="607D8B"/>
    <a:srgbClr val="ED524F"/>
    <a:srgbClr val="B71B1C"/>
    <a:srgbClr val="F54337"/>
    <a:srgbClr val="D81A60"/>
    <a:srgbClr val="890E4F"/>
    <a:srgbClr val="EA1E63"/>
    <a:srgbClr val="C628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37" autoAdjust="0"/>
    <p:restoredTop sz="94660"/>
  </p:normalViewPr>
  <p:slideViewPr>
    <p:cSldViewPr snapToGrid="0">
      <p:cViewPr varScale="1">
        <p:scale>
          <a:sx n="87" d="100"/>
          <a:sy n="87" d="100"/>
        </p:scale>
        <p:origin x="30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12.fntdata"/><Relationship Id="rId89" Type="http://schemas.openxmlformats.org/officeDocument/2006/relationships/font" Target="fonts/font17.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2.fntdata"/><Relationship Id="rId79" Type="http://schemas.openxmlformats.org/officeDocument/2006/relationships/font" Target="fonts/font7.fntdata"/><Relationship Id="rId5" Type="http://schemas.openxmlformats.org/officeDocument/2006/relationships/slide" Target="slides/slide4.xml"/><Relationship Id="rId90" Type="http://schemas.openxmlformats.org/officeDocument/2006/relationships/font" Target="fonts/font18.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80" Type="http://schemas.openxmlformats.org/officeDocument/2006/relationships/font" Target="fonts/font8.fntdata"/><Relationship Id="rId85" Type="http://schemas.openxmlformats.org/officeDocument/2006/relationships/font" Target="fonts/font13.fntdata"/><Relationship Id="rId93" Type="http://schemas.openxmlformats.org/officeDocument/2006/relationships/theme" Target="theme/theme1.xml"/><Relationship Id="rId98"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font" Target="fonts/font3.fntdata"/><Relationship Id="rId83" Type="http://schemas.openxmlformats.org/officeDocument/2006/relationships/font" Target="fonts/font11.fntdata"/><Relationship Id="rId88" Type="http://schemas.openxmlformats.org/officeDocument/2006/relationships/font" Target="fonts/font16.fntdata"/><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1.fntdata"/><Relationship Id="rId78" Type="http://schemas.openxmlformats.org/officeDocument/2006/relationships/font" Target="fonts/font6.fntdata"/><Relationship Id="rId81" Type="http://schemas.openxmlformats.org/officeDocument/2006/relationships/font" Target="fonts/font9.fntdata"/><Relationship Id="rId86" Type="http://schemas.openxmlformats.org/officeDocument/2006/relationships/font" Target="fonts/font14.fntdata"/><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4.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15.fntdata"/><Relationship Id="rId61" Type="http://schemas.openxmlformats.org/officeDocument/2006/relationships/slide" Target="slides/slide60.xml"/><Relationship Id="rId82" Type="http://schemas.openxmlformats.org/officeDocument/2006/relationships/font" Target="fonts/font10.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font" Target="fonts/font5.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imish Vadodariya" userId="d2e325c0593a319e" providerId="LiveId" clId="{B8FEFFE4-5A32-4D5D-8BBB-85E3A21C2667}"/>
    <pc:docChg chg="custSel modSld modMainMaster">
      <pc:chgData name="Naimish Vadodariya" userId="d2e325c0593a319e" providerId="LiveId" clId="{B8FEFFE4-5A32-4D5D-8BBB-85E3A21C2667}" dt="2022-04-25T03:59:30.740" v="242" actId="478"/>
      <pc:docMkLst>
        <pc:docMk/>
      </pc:docMkLst>
      <pc:sldChg chg="modSp mod">
        <pc:chgData name="Naimish Vadodariya" userId="d2e325c0593a319e" providerId="LiveId" clId="{B8FEFFE4-5A32-4D5D-8BBB-85E3A21C2667}" dt="2022-04-25T03:47:19.824" v="72" actId="14826"/>
        <pc:sldMkLst>
          <pc:docMk/>
          <pc:sldMk cId="1600834761" sldId="309"/>
        </pc:sldMkLst>
        <pc:spChg chg="mod">
          <ac:chgData name="Naimish Vadodariya" userId="d2e325c0593a319e" providerId="LiveId" clId="{B8FEFFE4-5A32-4D5D-8BBB-85E3A21C2667}" dt="2022-04-25T03:45:41.260" v="61" actId="20577"/>
          <ac:spMkLst>
            <pc:docMk/>
            <pc:sldMk cId="1600834761" sldId="309"/>
            <ac:spMk id="10" creationId="{4F27F027-AAC9-4C88-B3AF-3C4A20BDDDA6}"/>
          </ac:spMkLst>
        </pc:spChg>
        <pc:spChg chg="mod">
          <ac:chgData name="Naimish Vadodariya" userId="d2e325c0593a319e" providerId="LiveId" clId="{B8FEFFE4-5A32-4D5D-8BBB-85E3A21C2667}" dt="2022-04-25T03:45:48.557" v="71" actId="20577"/>
          <ac:spMkLst>
            <pc:docMk/>
            <pc:sldMk cId="1600834761" sldId="309"/>
            <ac:spMk id="11" creationId="{59B646FF-BD32-4C5A-94AF-AC4347EADA2E}"/>
          </ac:spMkLst>
        </pc:spChg>
        <pc:spChg chg="mod">
          <ac:chgData name="Naimish Vadodariya" userId="d2e325c0593a319e" providerId="LiveId" clId="{B8FEFFE4-5A32-4D5D-8BBB-85E3A21C2667}" dt="2022-04-25T03:45:12.102" v="24" actId="20577"/>
          <ac:spMkLst>
            <pc:docMk/>
            <pc:sldMk cId="1600834761" sldId="309"/>
            <ac:spMk id="13" creationId="{89F5B5F8-350F-4941-B9DE-36BF8B014803}"/>
          </ac:spMkLst>
        </pc:spChg>
        <pc:spChg chg="mod">
          <ac:chgData name="Naimish Vadodariya" userId="d2e325c0593a319e" providerId="LiveId" clId="{B8FEFFE4-5A32-4D5D-8BBB-85E3A21C2667}" dt="2022-04-25T03:45:31.613" v="42" actId="20577"/>
          <ac:spMkLst>
            <pc:docMk/>
            <pc:sldMk cId="1600834761" sldId="309"/>
            <ac:spMk id="14" creationId="{E2AD8B6E-51EA-4A15-8752-4F221E5E02C5}"/>
          </ac:spMkLst>
        </pc:spChg>
        <pc:picChg chg="mod">
          <ac:chgData name="Naimish Vadodariya" userId="d2e325c0593a319e" providerId="LiveId" clId="{B8FEFFE4-5A32-4D5D-8BBB-85E3A21C2667}" dt="2022-04-25T03:47:19.824" v="72" actId="14826"/>
          <ac:picMkLst>
            <pc:docMk/>
            <pc:sldMk cId="1600834761" sldId="309"/>
            <ac:picMk id="2" creationId="{00000000-0000-0000-0000-000000000000}"/>
          </ac:picMkLst>
        </pc:picChg>
      </pc:sldChg>
      <pc:sldChg chg="modSp mod">
        <pc:chgData name="Naimish Vadodariya" userId="d2e325c0593a319e" providerId="LiveId" clId="{B8FEFFE4-5A32-4D5D-8BBB-85E3A21C2667}" dt="2022-04-25T03:58:42.662" v="213" actId="20577"/>
        <pc:sldMkLst>
          <pc:docMk/>
          <pc:sldMk cId="1693413271" sldId="387"/>
        </pc:sldMkLst>
        <pc:spChg chg="mod">
          <ac:chgData name="Naimish Vadodariya" userId="d2e325c0593a319e" providerId="LiveId" clId="{B8FEFFE4-5A32-4D5D-8BBB-85E3A21C2667}" dt="2022-04-25T03:57:29.055" v="148" actId="20577"/>
          <ac:spMkLst>
            <pc:docMk/>
            <pc:sldMk cId="1693413271" sldId="387"/>
            <ac:spMk id="27" creationId="{E2AD8B6E-51EA-4A15-8752-4F221E5E02C5}"/>
          </ac:spMkLst>
        </pc:spChg>
        <pc:spChg chg="mod">
          <ac:chgData name="Naimish Vadodariya" userId="d2e325c0593a319e" providerId="LiveId" clId="{B8FEFFE4-5A32-4D5D-8BBB-85E3A21C2667}" dt="2022-04-25T03:58:38.850" v="203" actId="20577"/>
          <ac:spMkLst>
            <pc:docMk/>
            <pc:sldMk cId="1693413271" sldId="387"/>
            <ac:spMk id="28" creationId="{4F27F027-AAC9-4C88-B3AF-3C4A20BDDDA6}"/>
          </ac:spMkLst>
        </pc:spChg>
        <pc:spChg chg="mod">
          <ac:chgData name="Naimish Vadodariya" userId="d2e325c0593a319e" providerId="LiveId" clId="{B8FEFFE4-5A32-4D5D-8BBB-85E3A21C2667}" dt="2022-04-25T03:58:42.662" v="213" actId="20577"/>
          <ac:spMkLst>
            <pc:docMk/>
            <pc:sldMk cId="1693413271" sldId="387"/>
            <ac:spMk id="29" creationId="{59B646FF-BD32-4C5A-94AF-AC4347EADA2E}"/>
          </ac:spMkLst>
        </pc:spChg>
        <pc:spChg chg="mod">
          <ac:chgData name="Naimish Vadodariya" userId="d2e325c0593a319e" providerId="LiveId" clId="{B8FEFFE4-5A32-4D5D-8BBB-85E3A21C2667}" dt="2022-04-25T03:57:58.304" v="183" actId="20577"/>
          <ac:spMkLst>
            <pc:docMk/>
            <pc:sldMk cId="1693413271" sldId="387"/>
            <ac:spMk id="31" creationId="{89F5B5F8-350F-4941-B9DE-36BF8B014803}"/>
          </ac:spMkLst>
        </pc:spChg>
        <pc:picChg chg="mod">
          <ac:chgData name="Naimish Vadodariya" userId="d2e325c0593a319e" providerId="LiveId" clId="{B8FEFFE4-5A32-4D5D-8BBB-85E3A21C2667}" dt="2022-04-25T03:58:32.029" v="184" actId="14826"/>
          <ac:picMkLst>
            <pc:docMk/>
            <pc:sldMk cId="1693413271" sldId="387"/>
            <ac:picMk id="32" creationId="{00000000-0000-0000-0000-000000000000}"/>
          </ac:picMkLst>
        </pc:picChg>
      </pc:sldChg>
      <pc:sldMasterChg chg="modSldLayout">
        <pc:chgData name="Naimish Vadodariya" userId="d2e325c0593a319e" providerId="LiveId" clId="{B8FEFFE4-5A32-4D5D-8BBB-85E3A21C2667}" dt="2022-04-25T03:59:30.740" v="242" actId="478"/>
        <pc:sldMasterMkLst>
          <pc:docMk/>
          <pc:sldMasterMk cId="791954662" sldId="2147483648"/>
        </pc:sldMasterMkLst>
        <pc:sldLayoutChg chg="modSp mod">
          <pc:chgData name="Naimish Vadodariya" userId="d2e325c0593a319e" providerId="LiveId" clId="{B8FEFFE4-5A32-4D5D-8BBB-85E3A21C2667}" dt="2022-04-25T03:48:34.302" v="132" actId="20577"/>
          <pc:sldLayoutMkLst>
            <pc:docMk/>
            <pc:sldMasterMk cId="791954662" sldId="2147483648"/>
            <pc:sldLayoutMk cId="3466633316" sldId="2147483670"/>
          </pc:sldLayoutMkLst>
          <pc:spChg chg="mod">
            <ac:chgData name="Naimish Vadodariya" userId="d2e325c0593a319e" providerId="LiveId" clId="{B8FEFFE4-5A32-4D5D-8BBB-85E3A21C2667}" dt="2022-04-25T03:48:22.631" v="122" actId="20577"/>
            <ac:spMkLst>
              <pc:docMk/>
              <pc:sldMasterMk cId="791954662" sldId="2147483648"/>
              <pc:sldLayoutMk cId="3466633316" sldId="2147483670"/>
              <ac:spMk id="19" creationId="{CA463A36-7025-4394-9467-8A3EC3425B00}"/>
            </ac:spMkLst>
          </pc:spChg>
          <pc:spChg chg="mod">
            <ac:chgData name="Naimish Vadodariya" userId="d2e325c0593a319e" providerId="LiveId" clId="{B8FEFFE4-5A32-4D5D-8BBB-85E3A21C2667}" dt="2022-04-25T03:48:34.302" v="132" actId="20577"/>
            <ac:spMkLst>
              <pc:docMk/>
              <pc:sldMasterMk cId="791954662" sldId="2147483648"/>
              <pc:sldLayoutMk cId="3466633316" sldId="2147483670"/>
              <ac:spMk id="22" creationId="{BF2BE79E-EA17-4AB9-8CB5-714A52A6B2F5}"/>
            </ac:spMkLst>
          </pc:spChg>
        </pc:sldLayoutChg>
        <pc:sldLayoutChg chg="delSp">
          <pc:chgData name="Naimish Vadodariya" userId="d2e325c0593a319e" providerId="LiveId" clId="{B8FEFFE4-5A32-4D5D-8BBB-85E3A21C2667}" dt="2022-04-25T03:59:30.740" v="242" actId="478"/>
          <pc:sldLayoutMkLst>
            <pc:docMk/>
            <pc:sldMasterMk cId="791954662" sldId="2147483648"/>
            <pc:sldLayoutMk cId="2731625911" sldId="2147483679"/>
          </pc:sldLayoutMkLst>
          <pc:picChg chg="del">
            <ac:chgData name="Naimish Vadodariya" userId="d2e325c0593a319e" providerId="LiveId" clId="{B8FEFFE4-5A32-4D5D-8BBB-85E3A21C2667}" dt="2022-04-25T03:59:30.740" v="242" actId="478"/>
            <ac:picMkLst>
              <pc:docMk/>
              <pc:sldMasterMk cId="791954662" sldId="2147483648"/>
              <pc:sldLayoutMk cId="2731625911" sldId="2147483679"/>
              <ac:picMk id="35" creationId="{00000000-0000-0000-0000-000000000000}"/>
            </ac:picMkLst>
          </pc:picChg>
        </pc:sldLayoutChg>
        <pc:sldLayoutChg chg="modSp mod">
          <pc:chgData name="Naimish Vadodariya" userId="d2e325c0593a319e" providerId="LiveId" clId="{B8FEFFE4-5A32-4D5D-8BBB-85E3A21C2667}" dt="2022-04-25T03:59:06.730" v="241" actId="20577"/>
          <pc:sldLayoutMkLst>
            <pc:docMk/>
            <pc:sldMasterMk cId="791954662" sldId="2147483648"/>
            <pc:sldLayoutMk cId="4202761244" sldId="2147483687"/>
          </pc:sldLayoutMkLst>
          <pc:spChg chg="mod">
            <ac:chgData name="Naimish Vadodariya" userId="d2e325c0593a319e" providerId="LiveId" clId="{B8FEFFE4-5A32-4D5D-8BBB-85E3A21C2667}" dt="2022-04-25T03:58:58.746" v="233" actId="20577"/>
            <ac:spMkLst>
              <pc:docMk/>
              <pc:sldMasterMk cId="791954662" sldId="2147483648"/>
              <pc:sldLayoutMk cId="4202761244" sldId="2147483687"/>
              <ac:spMk id="19" creationId="{CA463A36-7025-4394-9467-8A3EC3425B00}"/>
            </ac:spMkLst>
          </pc:spChg>
          <pc:spChg chg="mod">
            <ac:chgData name="Naimish Vadodariya" userId="d2e325c0593a319e" providerId="LiveId" clId="{B8FEFFE4-5A32-4D5D-8BBB-85E3A21C2667}" dt="2022-04-25T03:59:06.730" v="241" actId="20577"/>
            <ac:spMkLst>
              <pc:docMk/>
              <pc:sldMasterMk cId="791954662" sldId="2147483648"/>
              <pc:sldLayoutMk cId="4202761244" sldId="2147483687"/>
              <ac:spMk id="22" creationId="{BF2BE79E-EA17-4AB9-8CB5-714A52A6B2F5}"/>
            </ac:spMkLst>
          </pc:spChg>
        </pc:sldLayoutChg>
        <pc:sldLayoutChg chg="modSp mod">
          <pc:chgData name="Naimish Vadodariya" userId="d2e325c0593a319e" providerId="LiveId" clId="{B8FEFFE4-5A32-4D5D-8BBB-85E3A21C2667}" dt="2022-04-25T03:47:49.659" v="102" actId="20577"/>
          <pc:sldLayoutMkLst>
            <pc:docMk/>
            <pc:sldMasterMk cId="791954662" sldId="2147483648"/>
            <pc:sldLayoutMk cId="346862853" sldId="2147483688"/>
          </pc:sldLayoutMkLst>
          <pc:spChg chg="mod">
            <ac:chgData name="Naimish Vadodariya" userId="d2e325c0593a319e" providerId="LiveId" clId="{B8FEFFE4-5A32-4D5D-8BBB-85E3A21C2667}" dt="2022-04-25T03:47:39.065" v="94" actId="20577"/>
            <ac:spMkLst>
              <pc:docMk/>
              <pc:sldMasterMk cId="791954662" sldId="2147483648"/>
              <pc:sldLayoutMk cId="346862853" sldId="2147483688"/>
              <ac:spMk id="19" creationId="{CA463A36-7025-4394-9467-8A3EC3425B00}"/>
            </ac:spMkLst>
          </pc:spChg>
          <pc:spChg chg="mod">
            <ac:chgData name="Naimish Vadodariya" userId="d2e325c0593a319e" providerId="LiveId" clId="{B8FEFFE4-5A32-4D5D-8BBB-85E3A21C2667}" dt="2022-04-25T03:47:49.659" v="102" actId="20577"/>
            <ac:spMkLst>
              <pc:docMk/>
              <pc:sldMasterMk cId="791954662" sldId="2147483648"/>
              <pc:sldLayoutMk cId="346862853" sldId="2147483688"/>
              <ac:spMk id="22" creationId="{BF2BE79E-EA17-4AB9-8CB5-714A52A6B2F5}"/>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10/5/2024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5.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image" Target="../media/image13.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1.png"/><Relationship Id="rId4" Type="http://schemas.openxmlformats.org/officeDocument/2006/relationships/image" Target="../media/image2.png"/><Relationship Id="rId9" Type="http://schemas.openxmlformats.org/officeDocument/2006/relationships/image" Target="../media/image9.jpe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14.jpeg"/><Relationship Id="rId4" Type="http://schemas.openxmlformats.org/officeDocument/2006/relationships/image" Target="../media/image3.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11.png"/><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615859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34" name="Picture 4" descr="https://cdn5.vectorstock.com/i/1000x1000/21/59/dbms-database-management-system-computer-data-vector-8212159.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294" t="9689" r="5315" b="18089"/>
          <a:stretch/>
        </p:blipFill>
        <p:spPr bwMode="auto">
          <a:xfrm>
            <a:off x="8407803" y="2089594"/>
            <a:ext cx="2880000" cy="267881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err="1"/>
              <a:t>Darshan</a:t>
            </a:r>
            <a:r>
              <a:rPr lang="en-US" sz="1600" dirty="0"/>
              <a:t> University,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3" name="Picture 32">
            <a:extLst>
              <a:ext uri="{FF2B5EF4-FFF2-40B4-BE49-F238E27FC236}">
                <a16:creationId xmlns:a16="http://schemas.microsoft.com/office/drawing/2014/main" id="{E75253BA-841C-4898-BAAF-3A16D7F9433E}"/>
              </a:ext>
            </a:extLst>
          </p:cNvPr>
          <p:cNvPicPr>
            <a:picLocks noChangeAspect="1"/>
          </p:cNvPicPr>
          <p:nvPr userDrawn="1"/>
        </p:nvPicPr>
        <p:blipFill>
          <a:blip r:embed="rId10"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2731625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Firoz A. Sherasiya</a:t>
            </a: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6480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#2305CS101 (DBMS)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4 – Query Processing &amp; Query Optimization and Transaction Management</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131180"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8FD38B6F-D549-4D28-B5DA-3AF636652084}"/>
              </a:ext>
            </a:extLst>
          </p:cNvPr>
          <p:cNvGrpSpPr/>
          <p:nvPr userDrawn="1"/>
        </p:nvGrpSpPr>
        <p:grpSpPr>
          <a:xfrm>
            <a:off x="10357991" y="953140"/>
            <a:ext cx="1649043" cy="501287"/>
            <a:chOff x="10721798" y="852808"/>
            <a:chExt cx="1339023" cy="407045"/>
          </a:xfrm>
        </p:grpSpPr>
        <p:pic>
          <p:nvPicPr>
            <p:cNvPr id="15" name="Picture 14">
              <a:extLst>
                <a:ext uri="{FF2B5EF4-FFF2-40B4-BE49-F238E27FC236}">
                  <a16:creationId xmlns:a16="http://schemas.microsoft.com/office/drawing/2014/main" id="{538C9597-8AB6-41B2-8903-FB3D0B47ADD5}"/>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666333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
        <p:nvSpPr>
          <p:cNvPr id="38" name="Hexagon 37"/>
          <p:cNvSpPr/>
          <p:nvPr userDrawn="1"/>
        </p:nvSpPr>
        <p:spPr>
          <a:xfrm rot="5400000">
            <a:off x="4309292" y="1717040"/>
            <a:ext cx="3461658" cy="2984188"/>
          </a:xfrm>
          <a:prstGeom prst="hexagon">
            <a:avLst/>
          </a:prstGeom>
          <a:solidFill>
            <a:schemeClr val="bg1">
              <a:lumMod val="95000"/>
            </a:schemeClr>
          </a:solidFill>
          <a:ln w="57150">
            <a:solidFill>
              <a:schemeClr val="accent6"/>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9" name="TextBox 38"/>
          <p:cNvSpPr txBox="1"/>
          <p:nvPr userDrawn="1"/>
        </p:nvSpPr>
        <p:spPr>
          <a:xfrm>
            <a:off x="5014038" y="2239638"/>
            <a:ext cx="2052165" cy="1938992"/>
          </a:xfrm>
          <a:prstGeom prst="rect">
            <a:avLst/>
          </a:prstGeom>
          <a:noFill/>
        </p:spPr>
        <p:txBody>
          <a:bodyPr wrap="none" rtlCol="0">
            <a:spAutoFit/>
          </a:bodyPr>
          <a:lstStyle/>
          <a:p>
            <a:pPr algn="ctr"/>
            <a:r>
              <a:rPr lang="en-US" sz="6000" b="1" i="1" dirty="0"/>
              <a:t>Thank</a:t>
            </a:r>
          </a:p>
          <a:p>
            <a:pPr algn="ctr"/>
            <a:r>
              <a:rPr lang="en-US" sz="6000" b="1" i="1" dirty="0"/>
              <a:t>You</a:t>
            </a:r>
          </a:p>
        </p:txBody>
      </p:sp>
      <p:sp>
        <p:nvSpPr>
          <p:cNvPr id="41" name="Rectangle 40"/>
          <p:cNvSpPr/>
          <p:nvPr userDrawn="1"/>
        </p:nvSpPr>
        <p:spPr>
          <a:xfrm>
            <a:off x="7678346" y="2221532"/>
            <a:ext cx="4513654" cy="19516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2" name="Rectangle 41"/>
          <p:cNvSpPr/>
          <p:nvPr userDrawn="1"/>
        </p:nvSpPr>
        <p:spPr>
          <a:xfrm>
            <a:off x="0" y="2221532"/>
            <a:ext cx="4402106" cy="19516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33" name="Picture 32"/>
          <p:cNvPicPr>
            <a:picLocks noChangeAspect="1"/>
          </p:cNvPicPr>
          <p:nvPr userDrawn="1"/>
        </p:nvPicPr>
        <p:blipFill rotWithShape="1">
          <a:blip r:embed="rId9" cstate="print">
            <a:extLst>
              <a:ext uri="{28A0092B-C50C-407E-A947-70E740481C1C}">
                <a14:useLocalDpi xmlns:a14="http://schemas.microsoft.com/office/drawing/2010/main" val="0"/>
              </a:ext>
            </a:extLst>
          </a:blip>
          <a:srcRect l="4981" t="10725" r="4439" b="11492"/>
          <a:stretch/>
        </p:blipFill>
        <p:spPr>
          <a:xfrm>
            <a:off x="8808333" y="87380"/>
            <a:ext cx="2592372" cy="1005840"/>
          </a:xfrm>
          <a:prstGeom prst="rect">
            <a:avLst/>
          </a:prstGeom>
        </p:spPr>
      </p:pic>
    </p:spTree>
    <p:extLst>
      <p:ext uri="{BB962C8B-B14F-4D97-AF65-F5344CB8AC3E}">
        <p14:creationId xmlns:p14="http://schemas.microsoft.com/office/powerpoint/2010/main" val="2785861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Firoz A. Sherasiya</a:t>
            </a: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5328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2301CS361 </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(DBMS)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4 – </a:t>
            </a:r>
            <a:r>
              <a:rPr lang="en-GB"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Introduction to NoSQL &amp; Basic MongoDB Operations</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8FD38B6F-D549-4D28-B5DA-3AF636652084}"/>
              </a:ext>
            </a:extLst>
          </p:cNvPr>
          <p:cNvGrpSpPr/>
          <p:nvPr userDrawn="1"/>
        </p:nvGrpSpPr>
        <p:grpSpPr>
          <a:xfrm>
            <a:off x="10357991" y="5976558"/>
            <a:ext cx="1649043" cy="501287"/>
            <a:chOff x="10721798" y="852808"/>
            <a:chExt cx="1339023" cy="407045"/>
          </a:xfrm>
        </p:grpSpPr>
        <p:pic>
          <p:nvPicPr>
            <p:cNvPr id="15" name="Picture 14">
              <a:extLst>
                <a:ext uri="{FF2B5EF4-FFF2-40B4-BE49-F238E27FC236}">
                  <a16:creationId xmlns:a16="http://schemas.microsoft.com/office/drawing/2014/main" id="{538C9597-8AB6-41B2-8903-FB3D0B47ADD5}"/>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02761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Firoz A. Sherasiya</a:t>
            </a: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6480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#2305CS101 (DBMS)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4 – Query Processing &amp; Query Optimization and Transaction Management</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8FD38B6F-D549-4D28-B5DA-3AF636652084}"/>
              </a:ext>
            </a:extLst>
          </p:cNvPr>
          <p:cNvGrpSpPr/>
          <p:nvPr userDrawn="1"/>
        </p:nvGrpSpPr>
        <p:grpSpPr>
          <a:xfrm>
            <a:off x="218558" y="5976558"/>
            <a:ext cx="1649043" cy="501287"/>
            <a:chOff x="10721798" y="852808"/>
            <a:chExt cx="1339023" cy="407045"/>
          </a:xfrm>
        </p:grpSpPr>
        <p:pic>
          <p:nvPicPr>
            <p:cNvPr id="15" name="Picture 14">
              <a:extLst>
                <a:ext uri="{FF2B5EF4-FFF2-40B4-BE49-F238E27FC236}">
                  <a16:creationId xmlns:a16="http://schemas.microsoft.com/office/drawing/2014/main" id="{538C9597-8AB6-41B2-8903-FB3D0B47ADD5}"/>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686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10"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grpSp>
        <p:nvGrpSpPr>
          <p:cNvPr id="15" name="Group 14">
            <a:extLst>
              <a:ext uri="{FF2B5EF4-FFF2-40B4-BE49-F238E27FC236}">
                <a16:creationId xmlns:a16="http://schemas.microsoft.com/office/drawing/2014/main" id="{AE04132C-088A-4457-A3C3-1DC6427585FC}"/>
              </a:ext>
            </a:extLst>
          </p:cNvPr>
          <p:cNvGrpSpPr/>
          <p:nvPr userDrawn="1"/>
        </p:nvGrpSpPr>
        <p:grpSpPr>
          <a:xfrm>
            <a:off x="10677938" y="6350844"/>
            <a:ext cx="1339023" cy="407045"/>
            <a:chOff x="10721798" y="852808"/>
            <a:chExt cx="1339023" cy="407045"/>
          </a:xfrm>
        </p:grpSpPr>
        <p:pic>
          <p:nvPicPr>
            <p:cNvPr id="16" name="Picture 15">
              <a:extLst>
                <a:ext uri="{FF2B5EF4-FFF2-40B4-BE49-F238E27FC236}">
                  <a16:creationId xmlns:a16="http://schemas.microsoft.com/office/drawing/2014/main" id="{B49C31A0-0173-45C3-B715-F73A797EA642}"/>
                </a:ext>
              </a:extLst>
            </p:cNvPr>
            <p:cNvPicPr>
              <a:picLocks noChangeAspect="1"/>
            </p:cNvPicPr>
            <p:nvPr userDrawn="1"/>
          </p:nvPicPr>
          <p:blipFill>
            <a:blip r:embed="rId5"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7" name="Rectangle 16">
              <a:extLst>
                <a:ext uri="{FF2B5EF4-FFF2-40B4-BE49-F238E27FC236}">
                  <a16:creationId xmlns:a16="http://schemas.microsoft.com/office/drawing/2014/main" id="{26EB3A16-1B2C-44F3-A559-3929B9A2E162}"/>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1692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FE191CF5-3D57-422B-B2EB-FF235E30DB22}"/>
              </a:ext>
            </a:extLst>
          </p:cNvPr>
          <p:cNvGrpSpPr/>
          <p:nvPr userDrawn="1"/>
        </p:nvGrpSpPr>
        <p:grpSpPr>
          <a:xfrm>
            <a:off x="9576895" y="99192"/>
            <a:ext cx="2554143" cy="587454"/>
            <a:chOff x="131177" y="5775962"/>
            <a:chExt cx="2530239" cy="581956"/>
          </a:xfrm>
        </p:grpSpPr>
        <p:pic>
          <p:nvPicPr>
            <p:cNvPr id="12" name="Picture 11">
              <a:extLst>
                <a:ext uri="{FF2B5EF4-FFF2-40B4-BE49-F238E27FC236}">
                  <a16:creationId xmlns:a16="http://schemas.microsoft.com/office/drawing/2014/main" id="{C9B183D5-5DE8-48E7-85E7-60CE9D0FD2D8}"/>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62445F4B-50F2-4CA0-A5C5-6D690A29F3F2}"/>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913602D2-CAF0-4790-95E8-87990761ED0C}"/>
              </a:ext>
            </a:extLst>
          </p:cNvPr>
          <p:cNvGrpSpPr/>
          <p:nvPr userDrawn="1"/>
        </p:nvGrpSpPr>
        <p:grpSpPr>
          <a:xfrm>
            <a:off x="9576895" y="5890392"/>
            <a:ext cx="2554143" cy="587454"/>
            <a:chOff x="131177" y="5775962"/>
            <a:chExt cx="2530239" cy="581956"/>
          </a:xfrm>
        </p:grpSpPr>
        <p:pic>
          <p:nvPicPr>
            <p:cNvPr id="12" name="Picture 11">
              <a:extLst>
                <a:ext uri="{FF2B5EF4-FFF2-40B4-BE49-F238E27FC236}">
                  <a16:creationId xmlns:a16="http://schemas.microsoft.com/office/drawing/2014/main" id="{A378A2C8-EF9C-479C-ACF0-D9819B46DF5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61DE4F58-7D48-453D-89E1-B25767150977}"/>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15C60ED7-12D4-496E-AF73-0995BE8C12FD}"/>
              </a:ext>
            </a:extLst>
          </p:cNvPr>
          <p:cNvGrpSpPr/>
          <p:nvPr userDrawn="1"/>
        </p:nvGrpSpPr>
        <p:grpSpPr>
          <a:xfrm>
            <a:off x="128095" y="5890392"/>
            <a:ext cx="2554143" cy="587454"/>
            <a:chOff x="131177" y="5775962"/>
            <a:chExt cx="2530239" cy="581956"/>
          </a:xfrm>
        </p:grpSpPr>
        <p:pic>
          <p:nvPicPr>
            <p:cNvPr id="12" name="Picture 11">
              <a:extLst>
                <a:ext uri="{FF2B5EF4-FFF2-40B4-BE49-F238E27FC236}">
                  <a16:creationId xmlns:a16="http://schemas.microsoft.com/office/drawing/2014/main" id="{30CB04CE-0025-4B1F-B962-A759D179D84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331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10/5/2024</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86" r:id="rId21"/>
    <p:sldLayoutId id="2147483692"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3F305CB-DBE2-45D5-8D0B-92106F27C4BB}"/>
              </a:ext>
            </a:extLst>
          </p:cNvPr>
          <p:cNvSpPr>
            <a:spLocks noGrp="1"/>
          </p:cNvSpPr>
          <p:nvPr>
            <p:ph type="ctrTitle"/>
          </p:nvPr>
        </p:nvSpPr>
        <p:spPr>
          <a:xfrm>
            <a:off x="559489" y="1122364"/>
            <a:ext cx="9367025" cy="3456518"/>
          </a:xfrm>
        </p:spPr>
        <p:txBody>
          <a:bodyPr/>
          <a:lstStyle/>
          <a:p>
            <a:r>
              <a:rPr lang="en-US" sz="4800" b="0" dirty="0" smtClean="0">
                <a:latin typeface="Roboto Condensed Light" panose="02000000000000000000" pitchFamily="2" charset="0"/>
                <a:ea typeface="Roboto Condensed Light" panose="02000000000000000000" pitchFamily="2" charset="0"/>
              </a:rPr>
              <a:t>Unit-4</a:t>
            </a:r>
            <a:r>
              <a:rPr lang="en-US" dirty="0"/>
              <a:t/>
            </a:r>
            <a:br>
              <a:rPr lang="en-US" dirty="0"/>
            </a:br>
            <a:r>
              <a:rPr lang="en-US" dirty="0"/>
              <a:t>Introduction to NoSQL &amp; Basic MongoDB Operations</a:t>
            </a:r>
          </a:p>
        </p:txBody>
      </p:sp>
      <p:sp>
        <p:nvSpPr>
          <p:cNvPr id="10" name="Text Placeholder 9">
            <a:extLst>
              <a:ext uri="{FF2B5EF4-FFF2-40B4-BE49-F238E27FC236}">
                <a16:creationId xmlns:a16="http://schemas.microsoft.com/office/drawing/2014/main" id="{4F27F027-AAC9-4C88-B3AF-3C4A20BDDDA6}"/>
              </a:ext>
            </a:extLst>
          </p:cNvPr>
          <p:cNvSpPr>
            <a:spLocks noGrp="1"/>
          </p:cNvSpPr>
          <p:nvPr>
            <p:ph type="body" sz="quarter" idx="11"/>
          </p:nvPr>
        </p:nvSpPr>
        <p:spPr/>
        <p:txBody>
          <a:bodyPr/>
          <a:lstStyle/>
          <a:p>
            <a:r>
              <a:rPr lang="en-US" dirty="0"/>
              <a:t>firoz.sherasiya@darshan.ac.in</a:t>
            </a:r>
          </a:p>
        </p:txBody>
      </p:sp>
      <p:sp>
        <p:nvSpPr>
          <p:cNvPr id="11" name="Text Placeholder 10">
            <a:extLst>
              <a:ext uri="{FF2B5EF4-FFF2-40B4-BE49-F238E27FC236}">
                <a16:creationId xmlns:a16="http://schemas.microsoft.com/office/drawing/2014/main" id="{59B646FF-BD32-4C5A-94AF-AC4347EADA2E}"/>
              </a:ext>
            </a:extLst>
          </p:cNvPr>
          <p:cNvSpPr>
            <a:spLocks noGrp="1"/>
          </p:cNvSpPr>
          <p:nvPr>
            <p:ph type="body" sz="quarter" idx="12"/>
          </p:nvPr>
        </p:nvSpPr>
        <p:spPr/>
        <p:txBody>
          <a:bodyPr/>
          <a:lstStyle/>
          <a:p>
            <a:r>
              <a:rPr lang="en-US" dirty="0"/>
              <a:t>9879879861</a:t>
            </a:r>
          </a:p>
        </p:txBody>
      </p:sp>
      <p:sp>
        <p:nvSpPr>
          <p:cNvPr id="12" name="Text Placeholder 11">
            <a:extLst>
              <a:ext uri="{FF2B5EF4-FFF2-40B4-BE49-F238E27FC236}">
                <a16:creationId xmlns:a16="http://schemas.microsoft.com/office/drawing/2014/main" id="{915CF252-06A8-43C0-BB69-DA7109EA62D1}"/>
              </a:ext>
            </a:extLst>
          </p:cNvPr>
          <p:cNvSpPr>
            <a:spLocks noGrp="1"/>
          </p:cNvSpPr>
          <p:nvPr>
            <p:ph type="body" sz="quarter" idx="13"/>
          </p:nvPr>
        </p:nvSpPr>
        <p:spPr>
          <a:xfrm>
            <a:off x="1837678" y="5537768"/>
            <a:ext cx="3780000" cy="290081"/>
          </a:xfrm>
        </p:spPr>
        <p:txBody>
          <a:bodyPr/>
          <a:lstStyle/>
          <a:p>
            <a:r>
              <a:rPr lang="en-US" dirty="0"/>
              <a:t>Computer Science &amp; Engineering Department</a:t>
            </a:r>
          </a:p>
        </p:txBody>
      </p:sp>
      <p:sp>
        <p:nvSpPr>
          <p:cNvPr id="13" name="Text Placeholder 12">
            <a:extLst>
              <a:ext uri="{FF2B5EF4-FFF2-40B4-BE49-F238E27FC236}">
                <a16:creationId xmlns:a16="http://schemas.microsoft.com/office/drawing/2014/main" id="{89F5B5F8-350F-4941-B9DE-36BF8B014803}"/>
              </a:ext>
            </a:extLst>
          </p:cNvPr>
          <p:cNvSpPr>
            <a:spLocks noGrp="1"/>
          </p:cNvSpPr>
          <p:nvPr>
            <p:ph type="body" sz="quarter" idx="14"/>
          </p:nvPr>
        </p:nvSpPr>
        <p:spPr/>
        <p:txBody>
          <a:bodyPr/>
          <a:lstStyle/>
          <a:p>
            <a:r>
              <a:rPr lang="en-US" dirty="0"/>
              <a:t>Prof. Firoz A. Sherasiya</a:t>
            </a:r>
          </a:p>
        </p:txBody>
      </p:sp>
      <p:sp>
        <p:nvSpPr>
          <p:cNvPr id="14" name="Text Placeholder 13">
            <a:extLst>
              <a:ext uri="{FF2B5EF4-FFF2-40B4-BE49-F238E27FC236}">
                <a16:creationId xmlns:a16="http://schemas.microsoft.com/office/drawing/2014/main" id="{E2AD8B6E-51EA-4A15-8752-4F221E5E02C5}"/>
              </a:ext>
            </a:extLst>
          </p:cNvPr>
          <p:cNvSpPr>
            <a:spLocks noGrp="1"/>
          </p:cNvSpPr>
          <p:nvPr>
            <p:ph type="body" sz="quarter" idx="16"/>
          </p:nvPr>
        </p:nvSpPr>
        <p:spPr/>
        <p:txBody>
          <a:bodyPr/>
          <a:lstStyle/>
          <a:p>
            <a:r>
              <a:rPr lang="en-US" b="1" dirty="0"/>
              <a:t>Database Management System </a:t>
            </a:r>
            <a:r>
              <a:rPr lang="en-US" dirty="0">
                <a:latin typeface="Roboto Condensed Light" panose="02000000000000000000" pitchFamily="2" charset="0"/>
                <a:ea typeface="Roboto Condensed Light" panose="02000000000000000000" pitchFamily="2" charset="0"/>
              </a:rPr>
              <a:t>(DBMS)</a:t>
            </a:r>
          </a:p>
          <a:p>
            <a:r>
              <a:rPr lang="en-US" dirty="0"/>
              <a:t>#</a:t>
            </a:r>
            <a:r>
              <a:rPr lang="en-US" dirty="0" smtClean="0"/>
              <a:t>2301CS361</a:t>
            </a:r>
            <a:endParaRPr lang="en-US" dirty="0"/>
          </a:p>
        </p:txBody>
      </p:sp>
      <p:pic>
        <p:nvPicPr>
          <p:cNvPr id="6" name="Picture Placeholder 1">
            <a:extLst>
              <a:ext uri="{FF2B5EF4-FFF2-40B4-BE49-F238E27FC236}">
                <a16:creationId xmlns:a16="http://schemas.microsoft.com/office/drawing/2014/main" id="{B932B675-90F9-BBC4-8B7D-9AE150F89432}"/>
              </a:ext>
            </a:extLst>
          </p:cNvPr>
          <p:cNvPicPr>
            <a:picLocks noChangeAspect="1"/>
          </p:cNvPicPr>
          <p:nvPr/>
        </p:nvPicPr>
        <p:blipFill>
          <a:blip r:embed="rId2" cstate="hqprint">
            <a:extLst>
              <a:ext uri="{28A0092B-C50C-407E-A947-70E740481C1C}">
                <a14:useLocalDpi xmlns:a14="http://schemas.microsoft.com/office/drawing/2010/main" val="0"/>
              </a:ext>
            </a:extLst>
          </a:blip>
          <a:srcRect/>
          <a:stretch/>
        </p:blipFill>
        <p:spPr>
          <a:xfrm>
            <a:off x="350638"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pic>
    </p:spTree>
    <p:extLst>
      <p:ext uri="{BB962C8B-B14F-4D97-AF65-F5344CB8AC3E}">
        <p14:creationId xmlns:p14="http://schemas.microsoft.com/office/powerpoint/2010/main" val="16008347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pPr marL="514350" indent="-514350">
              <a:buFont typeface="+mj-lt"/>
              <a:buAutoNum type="arabicPeriod" startAt="2"/>
            </a:pPr>
            <a:r>
              <a:rPr lang="en-GB" sz="3200" dirty="0"/>
              <a:t>Document-based</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4"/>
            <a:ext cx="8659529" cy="5672437"/>
          </a:xfrm>
        </p:spPr>
        <p:txBody>
          <a:bodyPr/>
          <a:lstStyle/>
          <a:p>
            <a:pPr>
              <a:lnSpc>
                <a:spcPct val="100000"/>
              </a:lnSpc>
            </a:pPr>
            <a:r>
              <a:rPr lang="en-US" dirty="0"/>
              <a:t>Document-based database stores and retrieves data as a key value pair but the value part is stored as a document. </a:t>
            </a:r>
          </a:p>
          <a:p>
            <a:pPr>
              <a:lnSpc>
                <a:spcPct val="100000"/>
              </a:lnSpc>
            </a:pPr>
            <a:r>
              <a:rPr lang="en-US" dirty="0"/>
              <a:t>The document is stored in JSON or XML formats.</a:t>
            </a:r>
          </a:p>
          <a:p>
            <a:pPr>
              <a:lnSpc>
                <a:spcPct val="100000"/>
              </a:lnSpc>
            </a:pPr>
            <a:r>
              <a:rPr lang="en-US" dirty="0"/>
              <a:t> Example: </a:t>
            </a:r>
          </a:p>
          <a:p>
            <a:pPr>
              <a:lnSpc>
                <a:spcPct val="100000"/>
              </a:lnSpc>
            </a:pPr>
            <a:endParaRPr lang="en-US" dirty="0"/>
          </a:p>
          <a:p>
            <a:pPr>
              <a:lnSpc>
                <a:spcPct val="100000"/>
              </a:lnSpc>
            </a:pPr>
            <a:endParaRPr lang="en-US" dirty="0"/>
          </a:p>
          <a:p>
            <a:pPr>
              <a:lnSpc>
                <a:spcPct val="100000"/>
              </a:lnSpc>
            </a:pPr>
            <a:endParaRPr lang="en-US" dirty="0"/>
          </a:p>
          <a:p>
            <a:pPr>
              <a:lnSpc>
                <a:spcPct val="100000"/>
              </a:lnSpc>
            </a:pPr>
            <a:r>
              <a:rPr lang="en-US" dirty="0"/>
              <a:t>In a document database, </a:t>
            </a:r>
            <a:r>
              <a:rPr lang="en-US" dirty="0">
                <a:solidFill>
                  <a:schemeClr val="accent6"/>
                </a:solidFill>
              </a:rPr>
              <a:t>documents can be nested</a:t>
            </a:r>
            <a:r>
              <a:rPr lang="en-US" dirty="0"/>
              <a:t>. </a:t>
            </a:r>
          </a:p>
          <a:p>
            <a:pPr>
              <a:lnSpc>
                <a:spcPct val="100000"/>
              </a:lnSpc>
            </a:pPr>
            <a:r>
              <a:rPr lang="en-US" dirty="0"/>
              <a:t>Particular elements can be indexed for faster querying.</a:t>
            </a:r>
          </a:p>
        </p:txBody>
      </p:sp>
      <p:graphicFrame>
        <p:nvGraphicFramePr>
          <p:cNvPr id="53" name="Table 52"/>
          <p:cNvGraphicFramePr>
            <a:graphicFrameLocks noGrp="1"/>
          </p:cNvGraphicFramePr>
          <p:nvPr>
            <p:extLst/>
          </p:nvPr>
        </p:nvGraphicFramePr>
        <p:xfrm>
          <a:off x="566883" y="2791861"/>
          <a:ext cx="2453641" cy="741680"/>
        </p:xfrm>
        <a:graphic>
          <a:graphicData uri="http://schemas.openxmlformats.org/drawingml/2006/table">
            <a:tbl>
              <a:tblPr firstRow="1" bandRow="1">
                <a:tableStyleId>{5C22544A-7EE6-4342-B048-85BDC9FD1C3A}</a:tableStyleId>
              </a:tblPr>
              <a:tblGrid>
                <a:gridCol w="762318">
                  <a:extLst>
                    <a:ext uri="{9D8B030D-6E8A-4147-A177-3AD203B41FA5}">
                      <a16:colId xmlns:a16="http://schemas.microsoft.com/office/drawing/2014/main" val="20000"/>
                    </a:ext>
                  </a:extLst>
                </a:gridCol>
                <a:gridCol w="802005">
                  <a:extLst>
                    <a:ext uri="{9D8B030D-6E8A-4147-A177-3AD203B41FA5}">
                      <a16:colId xmlns:a16="http://schemas.microsoft.com/office/drawing/2014/main" val="20001"/>
                    </a:ext>
                  </a:extLst>
                </a:gridCol>
                <a:gridCol w="889318">
                  <a:extLst>
                    <a:ext uri="{9D8B030D-6E8A-4147-A177-3AD203B41FA5}">
                      <a16:colId xmlns:a16="http://schemas.microsoft.com/office/drawing/2014/main" val="20002"/>
                    </a:ext>
                  </a:extLst>
                </a:gridCol>
              </a:tblGrid>
              <a:tr h="370840">
                <a:tc>
                  <a:txBody>
                    <a:bodyPr/>
                    <a:lstStyle/>
                    <a:p>
                      <a:r>
                        <a:rPr lang="en-US" dirty="0"/>
                        <a:t>Name</a:t>
                      </a:r>
                    </a:p>
                  </a:txBody>
                  <a:tcPr/>
                </a:tc>
                <a:tc>
                  <a:txBody>
                    <a:bodyPr/>
                    <a:lstStyle/>
                    <a:p>
                      <a:r>
                        <a:rPr lang="en-US" dirty="0"/>
                        <a:t>City</a:t>
                      </a:r>
                    </a:p>
                  </a:txBody>
                  <a:tcPr/>
                </a:tc>
                <a:tc>
                  <a:txBody>
                    <a:bodyPr/>
                    <a:lstStyle/>
                    <a:p>
                      <a:r>
                        <a:rPr lang="en-US" dirty="0"/>
                        <a:t>Gender</a:t>
                      </a:r>
                    </a:p>
                  </a:txBody>
                  <a:tcPr/>
                </a:tc>
                <a:extLst>
                  <a:ext uri="{0D108BD9-81ED-4DB2-BD59-A6C34878D82A}">
                    <a16:rowId xmlns:a16="http://schemas.microsoft.com/office/drawing/2014/main" val="10000"/>
                  </a:ext>
                </a:extLst>
              </a:tr>
              <a:tr h="370840">
                <a:tc>
                  <a:txBody>
                    <a:bodyPr/>
                    <a:lstStyle/>
                    <a:p>
                      <a:r>
                        <a:rPr lang="en-US" dirty="0"/>
                        <a:t>Raj</a:t>
                      </a:r>
                    </a:p>
                  </a:txBody>
                  <a:tcPr/>
                </a:tc>
                <a:tc>
                  <a:txBody>
                    <a:bodyPr/>
                    <a:lstStyle/>
                    <a:p>
                      <a:r>
                        <a:rPr lang="en-US" dirty="0"/>
                        <a:t>Rajkot</a:t>
                      </a:r>
                    </a:p>
                  </a:txBody>
                  <a:tcPr/>
                </a:tc>
                <a:tc>
                  <a:txBody>
                    <a:bodyPr/>
                    <a:lstStyle/>
                    <a:p>
                      <a:r>
                        <a:rPr lang="en-US" dirty="0"/>
                        <a:t>Male</a:t>
                      </a:r>
                    </a:p>
                  </a:txBody>
                  <a:tcPr/>
                </a:tc>
                <a:extLst>
                  <a:ext uri="{0D108BD9-81ED-4DB2-BD59-A6C34878D82A}">
                    <a16:rowId xmlns:a16="http://schemas.microsoft.com/office/drawing/2014/main" val="10001"/>
                  </a:ext>
                </a:extLst>
              </a:tr>
            </a:tbl>
          </a:graphicData>
        </a:graphic>
      </p:graphicFrame>
      <p:sp>
        <p:nvSpPr>
          <p:cNvPr id="54" name="Right Arrow 53"/>
          <p:cNvSpPr/>
          <p:nvPr/>
        </p:nvSpPr>
        <p:spPr>
          <a:xfrm>
            <a:off x="3117446" y="3100612"/>
            <a:ext cx="442807" cy="182880"/>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3675773" y="2524931"/>
            <a:ext cx="914400" cy="3708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Name</a:t>
            </a:r>
          </a:p>
        </p:txBody>
      </p:sp>
      <p:sp>
        <p:nvSpPr>
          <p:cNvPr id="56" name="Rectangle 55"/>
          <p:cNvSpPr/>
          <p:nvPr/>
        </p:nvSpPr>
        <p:spPr>
          <a:xfrm>
            <a:off x="3673954" y="2988481"/>
            <a:ext cx="914400" cy="3708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City</a:t>
            </a:r>
          </a:p>
        </p:txBody>
      </p:sp>
      <p:sp>
        <p:nvSpPr>
          <p:cNvPr id="57" name="Rectangle 56"/>
          <p:cNvSpPr/>
          <p:nvPr/>
        </p:nvSpPr>
        <p:spPr>
          <a:xfrm>
            <a:off x="3673954" y="3452031"/>
            <a:ext cx="914400" cy="3708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Gender</a:t>
            </a:r>
          </a:p>
        </p:txBody>
      </p:sp>
      <p:sp>
        <p:nvSpPr>
          <p:cNvPr id="58" name="Right Arrow 57"/>
          <p:cNvSpPr/>
          <p:nvPr/>
        </p:nvSpPr>
        <p:spPr>
          <a:xfrm>
            <a:off x="4589264" y="2667170"/>
            <a:ext cx="368100" cy="12469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ight Arrow 58"/>
          <p:cNvSpPr/>
          <p:nvPr/>
        </p:nvSpPr>
        <p:spPr>
          <a:xfrm>
            <a:off x="4588354" y="3111555"/>
            <a:ext cx="368100" cy="12469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ight Arrow 59"/>
          <p:cNvSpPr/>
          <p:nvPr/>
        </p:nvSpPr>
        <p:spPr>
          <a:xfrm>
            <a:off x="4588353" y="3575105"/>
            <a:ext cx="368100" cy="12469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ounded Rectangle 60"/>
          <p:cNvSpPr/>
          <p:nvPr/>
        </p:nvSpPr>
        <p:spPr>
          <a:xfrm>
            <a:off x="4956454" y="2550027"/>
            <a:ext cx="841664" cy="374904"/>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Raj</a:t>
            </a:r>
          </a:p>
        </p:txBody>
      </p:sp>
      <p:sp>
        <p:nvSpPr>
          <p:cNvPr id="62" name="Rounded Rectangle 61"/>
          <p:cNvSpPr/>
          <p:nvPr/>
        </p:nvSpPr>
        <p:spPr>
          <a:xfrm>
            <a:off x="4956454" y="3004600"/>
            <a:ext cx="841664" cy="374904"/>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Rajkot</a:t>
            </a:r>
          </a:p>
        </p:txBody>
      </p:sp>
      <p:sp>
        <p:nvSpPr>
          <p:cNvPr id="63" name="Rounded Rectangle 62"/>
          <p:cNvSpPr/>
          <p:nvPr/>
        </p:nvSpPr>
        <p:spPr>
          <a:xfrm>
            <a:off x="4956452" y="3484096"/>
            <a:ext cx="841664" cy="374904"/>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Male</a:t>
            </a:r>
            <a:endParaRPr lang="en-US" dirty="0"/>
          </a:p>
        </p:txBody>
      </p:sp>
      <p:sp>
        <p:nvSpPr>
          <p:cNvPr id="64" name="TextBox 63"/>
          <p:cNvSpPr txBox="1"/>
          <p:nvPr/>
        </p:nvSpPr>
        <p:spPr>
          <a:xfrm>
            <a:off x="6634840" y="2435236"/>
            <a:ext cx="1948468" cy="1477328"/>
          </a:xfrm>
          <a:prstGeom prst="rect">
            <a:avLst/>
          </a:prstGeom>
          <a:solidFill>
            <a:schemeClr val="bg1">
              <a:lumMod val="95000"/>
            </a:schemeClr>
          </a:solidFill>
          <a:ln>
            <a:noFill/>
          </a:ln>
        </p:spPr>
        <p:txBody>
          <a:bodyPr wrap="square" rtlCol="0">
            <a:spAutoFit/>
          </a:bodyPr>
          <a:lstStyle/>
          <a:p>
            <a:r>
              <a:rPr lang="en-US" dirty="0"/>
              <a:t>{</a:t>
            </a:r>
          </a:p>
          <a:p>
            <a:r>
              <a:rPr lang="en-US" dirty="0"/>
              <a:t>     “</a:t>
            </a:r>
            <a:r>
              <a:rPr lang="en-US" dirty="0" err="1"/>
              <a:t>Name”:”Raj</a:t>
            </a:r>
            <a:r>
              <a:rPr lang="en-US" dirty="0"/>
              <a:t>”,</a:t>
            </a:r>
          </a:p>
          <a:p>
            <a:r>
              <a:rPr lang="en-US" dirty="0"/>
              <a:t>     “</a:t>
            </a:r>
            <a:r>
              <a:rPr lang="en-US" dirty="0" err="1"/>
              <a:t>City”:”Rajkot</a:t>
            </a:r>
            <a:r>
              <a:rPr lang="en-US" dirty="0"/>
              <a:t>”,</a:t>
            </a:r>
          </a:p>
          <a:p>
            <a:r>
              <a:rPr lang="en-US" dirty="0"/>
              <a:t>     “</a:t>
            </a:r>
            <a:r>
              <a:rPr lang="en-US" dirty="0" err="1"/>
              <a:t>Gender”:”Male</a:t>
            </a:r>
            <a:r>
              <a:rPr lang="en-US" dirty="0"/>
              <a:t>”</a:t>
            </a:r>
          </a:p>
          <a:p>
            <a:r>
              <a:rPr lang="en-US" dirty="0"/>
              <a:t>}</a:t>
            </a:r>
          </a:p>
        </p:txBody>
      </p:sp>
      <p:sp>
        <p:nvSpPr>
          <p:cNvPr id="65" name="Right Arrow 64"/>
          <p:cNvSpPr/>
          <p:nvPr/>
        </p:nvSpPr>
        <p:spPr>
          <a:xfrm>
            <a:off x="5995075" y="3100612"/>
            <a:ext cx="442807" cy="182880"/>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Types of NoSQL Database"/>
          <p:cNvPicPr>
            <a:picLocks noChangeAspect="1" noChangeArrowheads="1"/>
          </p:cNvPicPr>
          <p:nvPr/>
        </p:nvPicPr>
        <p:blipFill rotWithShape="1">
          <a:blip r:embed="rId2">
            <a:extLst>
              <a:ext uri="{28A0092B-C50C-407E-A947-70E740481C1C}">
                <a14:useLocalDpi xmlns:a14="http://schemas.microsoft.com/office/drawing/2010/main" val="0"/>
              </a:ext>
            </a:extLst>
          </a:blip>
          <a:srcRect l="64455" t="66652" r="7365" b="4672"/>
          <a:stretch/>
        </p:blipFill>
        <p:spPr bwMode="auto">
          <a:xfrm>
            <a:off x="9627431" y="871525"/>
            <a:ext cx="2153665" cy="1838826"/>
          </a:xfrm>
          <a:prstGeom prst="rect">
            <a:avLst/>
          </a:prstGeom>
          <a:noFill/>
          <a:extLst>
            <a:ext uri="{909E8E84-426E-40DD-AFC4-6F175D3DCCD1}">
              <a14:hiddenFill xmlns:a14="http://schemas.microsoft.com/office/drawing/2010/main">
                <a:solidFill>
                  <a:srgbClr val="FFFFFF"/>
                </a:solidFill>
              </a14:hiddenFill>
            </a:ext>
          </a:extLst>
        </p:spPr>
      </p:pic>
      <p:sp>
        <p:nvSpPr>
          <p:cNvPr id="21" name="Content Placeholder 2">
            <a:extLst>
              <a:ext uri="{FF2B5EF4-FFF2-40B4-BE49-F238E27FC236}">
                <a16:creationId xmlns:a16="http://schemas.microsoft.com/office/drawing/2014/main" id="{139A428D-8F15-4206-B337-FA27C005FA71}"/>
              </a:ext>
            </a:extLst>
          </p:cNvPr>
          <p:cNvSpPr txBox="1">
            <a:spLocks/>
          </p:cNvSpPr>
          <p:nvPr/>
        </p:nvSpPr>
        <p:spPr>
          <a:xfrm>
            <a:off x="9524184" y="3571184"/>
            <a:ext cx="2300670" cy="1632190"/>
          </a:xfrm>
          <a:prstGeom prst="rect">
            <a:avLst/>
          </a:prstGeom>
          <a:solidFill>
            <a:schemeClr val="bg1">
              <a:lumMod val="95000"/>
            </a:schemeClr>
          </a:solidFill>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dirty="0"/>
              <a:t>Examples:</a:t>
            </a:r>
          </a:p>
          <a:p>
            <a:pPr lvl="1">
              <a:lnSpc>
                <a:spcPct val="100000"/>
              </a:lnSpc>
            </a:pPr>
            <a:r>
              <a:rPr lang="en-US" dirty="0" err="1"/>
              <a:t>OrientDB</a:t>
            </a:r>
            <a:endParaRPr lang="en-US" dirty="0"/>
          </a:p>
          <a:p>
            <a:pPr lvl="1">
              <a:lnSpc>
                <a:spcPct val="100000"/>
              </a:lnSpc>
            </a:pPr>
            <a:r>
              <a:rPr lang="en-US" dirty="0" err="1"/>
              <a:t>CouchDB</a:t>
            </a:r>
            <a:endParaRPr lang="en-US" dirty="0"/>
          </a:p>
          <a:p>
            <a:pPr lvl="1">
              <a:lnSpc>
                <a:spcPct val="100000"/>
              </a:lnSpc>
            </a:pPr>
            <a:r>
              <a:rPr lang="en-US" b="1" dirty="0" err="1">
                <a:solidFill>
                  <a:schemeClr val="accent6"/>
                </a:solidFill>
              </a:rPr>
              <a:t>MongoDB</a:t>
            </a:r>
            <a:endParaRPr lang="en-US" b="1" dirty="0">
              <a:solidFill>
                <a:schemeClr val="accent6"/>
              </a:solidFill>
            </a:endParaRPr>
          </a:p>
        </p:txBody>
      </p:sp>
    </p:spTree>
    <p:extLst>
      <p:ext uri="{BB962C8B-B14F-4D97-AF65-F5344CB8AC3E}">
        <p14:creationId xmlns:p14="http://schemas.microsoft.com/office/powerpoint/2010/main" val="2636535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2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4"/>
            <a:ext cx="8659529" cy="5672437"/>
          </a:xfrm>
        </p:spPr>
        <p:txBody>
          <a:bodyPr/>
          <a:lstStyle/>
          <a:p>
            <a:pPr>
              <a:lnSpc>
                <a:spcPct val="100000"/>
              </a:lnSpc>
            </a:pPr>
            <a:r>
              <a:rPr lang="en-US" dirty="0"/>
              <a:t>A column-based database </a:t>
            </a:r>
            <a:r>
              <a:rPr lang="en-US" dirty="0">
                <a:solidFill>
                  <a:schemeClr val="accent6"/>
                </a:solidFill>
              </a:rPr>
              <a:t>stores the data in columns </a:t>
            </a:r>
            <a:r>
              <a:rPr lang="en-US" dirty="0"/>
              <a:t>instead of rows.</a:t>
            </a:r>
          </a:p>
          <a:p>
            <a:pPr>
              <a:lnSpc>
                <a:spcPct val="100000"/>
              </a:lnSpc>
            </a:pPr>
            <a:r>
              <a:rPr lang="en-US" dirty="0"/>
              <a:t>These column sets are known as column families, and users can directly query these column families without going through all the data records</a:t>
            </a:r>
          </a:p>
          <a:p>
            <a:pPr>
              <a:lnSpc>
                <a:spcPct val="100000"/>
              </a:lnSpc>
            </a:pPr>
            <a:r>
              <a:rPr lang="en-US" dirty="0"/>
              <a:t> Example: </a:t>
            </a:r>
          </a:p>
          <a:p>
            <a:pPr>
              <a:lnSpc>
                <a:spcPct val="100000"/>
              </a:lnSpc>
            </a:pPr>
            <a:endParaRPr lang="en-US" dirty="0"/>
          </a:p>
          <a:p>
            <a:pPr>
              <a:lnSpc>
                <a:spcPct val="100000"/>
              </a:lnSpc>
            </a:pPr>
            <a:endParaRPr lang="en-US" dirty="0"/>
          </a:p>
          <a:p>
            <a:pPr>
              <a:lnSpc>
                <a:spcPct val="100000"/>
              </a:lnSpc>
            </a:pPr>
            <a:r>
              <a:rPr lang="en-US" dirty="0"/>
              <a:t>They </a:t>
            </a:r>
            <a:r>
              <a:rPr lang="en-US" dirty="0">
                <a:solidFill>
                  <a:schemeClr val="accent6"/>
                </a:solidFill>
              </a:rPr>
              <a:t>deliver high performance on aggregation queries </a:t>
            </a:r>
            <a:r>
              <a:rPr lang="en-US" dirty="0"/>
              <a:t>like SUM, COUNT, AVG, MIN etc. as the data is readily available in a column.</a:t>
            </a:r>
            <a:endParaRPr lang="en-US" b="1" dirty="0"/>
          </a:p>
        </p:txBody>
      </p:sp>
      <p:sp>
        <p:nvSpPr>
          <p:cNvPr id="4" name="Rectangle 3"/>
          <p:cNvSpPr/>
          <p:nvPr/>
        </p:nvSpPr>
        <p:spPr>
          <a:xfrm>
            <a:off x="3603797" y="3352608"/>
            <a:ext cx="4251960" cy="98931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pPr marL="514350" indent="-514350">
              <a:buFont typeface="+mj-lt"/>
              <a:buAutoNum type="arabicPeriod" startAt="3"/>
            </a:pPr>
            <a:r>
              <a:rPr lang="en-GB" sz="3200" dirty="0"/>
              <a:t>Column-based</a:t>
            </a:r>
            <a:endParaRPr lang="en-US" dirty="0"/>
          </a:p>
        </p:txBody>
      </p:sp>
      <p:graphicFrame>
        <p:nvGraphicFramePr>
          <p:cNvPr id="53" name="Table 52"/>
          <p:cNvGraphicFramePr>
            <a:graphicFrameLocks noGrp="1"/>
          </p:cNvGraphicFramePr>
          <p:nvPr>
            <p:extLst/>
          </p:nvPr>
        </p:nvGraphicFramePr>
        <p:xfrm>
          <a:off x="566883" y="3455890"/>
          <a:ext cx="2453641" cy="741680"/>
        </p:xfrm>
        <a:graphic>
          <a:graphicData uri="http://schemas.openxmlformats.org/drawingml/2006/table">
            <a:tbl>
              <a:tblPr firstRow="1" bandRow="1">
                <a:tableStyleId>{5C22544A-7EE6-4342-B048-85BDC9FD1C3A}</a:tableStyleId>
              </a:tblPr>
              <a:tblGrid>
                <a:gridCol w="762318">
                  <a:extLst>
                    <a:ext uri="{9D8B030D-6E8A-4147-A177-3AD203B41FA5}">
                      <a16:colId xmlns:a16="http://schemas.microsoft.com/office/drawing/2014/main" val="20000"/>
                    </a:ext>
                  </a:extLst>
                </a:gridCol>
                <a:gridCol w="802005">
                  <a:extLst>
                    <a:ext uri="{9D8B030D-6E8A-4147-A177-3AD203B41FA5}">
                      <a16:colId xmlns:a16="http://schemas.microsoft.com/office/drawing/2014/main" val="20001"/>
                    </a:ext>
                  </a:extLst>
                </a:gridCol>
                <a:gridCol w="889318">
                  <a:extLst>
                    <a:ext uri="{9D8B030D-6E8A-4147-A177-3AD203B41FA5}">
                      <a16:colId xmlns:a16="http://schemas.microsoft.com/office/drawing/2014/main" val="20002"/>
                    </a:ext>
                  </a:extLst>
                </a:gridCol>
              </a:tblGrid>
              <a:tr h="370840">
                <a:tc>
                  <a:txBody>
                    <a:bodyPr/>
                    <a:lstStyle/>
                    <a:p>
                      <a:r>
                        <a:rPr lang="en-US" dirty="0"/>
                        <a:t>Name</a:t>
                      </a:r>
                    </a:p>
                  </a:txBody>
                  <a:tcPr/>
                </a:tc>
                <a:tc>
                  <a:txBody>
                    <a:bodyPr/>
                    <a:lstStyle/>
                    <a:p>
                      <a:r>
                        <a:rPr lang="en-US" dirty="0"/>
                        <a:t>City</a:t>
                      </a:r>
                    </a:p>
                  </a:txBody>
                  <a:tcPr/>
                </a:tc>
                <a:tc>
                  <a:txBody>
                    <a:bodyPr/>
                    <a:lstStyle/>
                    <a:p>
                      <a:r>
                        <a:rPr lang="en-US" dirty="0"/>
                        <a:t>Gender</a:t>
                      </a:r>
                    </a:p>
                  </a:txBody>
                  <a:tcPr/>
                </a:tc>
                <a:extLst>
                  <a:ext uri="{0D108BD9-81ED-4DB2-BD59-A6C34878D82A}">
                    <a16:rowId xmlns:a16="http://schemas.microsoft.com/office/drawing/2014/main" val="10000"/>
                  </a:ext>
                </a:extLst>
              </a:tr>
              <a:tr h="370840">
                <a:tc>
                  <a:txBody>
                    <a:bodyPr/>
                    <a:lstStyle/>
                    <a:p>
                      <a:r>
                        <a:rPr lang="en-US" dirty="0"/>
                        <a:t>Raj</a:t>
                      </a:r>
                    </a:p>
                  </a:txBody>
                  <a:tcPr/>
                </a:tc>
                <a:tc>
                  <a:txBody>
                    <a:bodyPr/>
                    <a:lstStyle/>
                    <a:p>
                      <a:r>
                        <a:rPr lang="en-US" dirty="0"/>
                        <a:t>Rajkot</a:t>
                      </a:r>
                    </a:p>
                  </a:txBody>
                  <a:tcPr/>
                </a:tc>
                <a:tc>
                  <a:txBody>
                    <a:bodyPr/>
                    <a:lstStyle/>
                    <a:p>
                      <a:r>
                        <a:rPr lang="en-US" dirty="0"/>
                        <a:t>Male</a:t>
                      </a:r>
                    </a:p>
                  </a:txBody>
                  <a:tcPr/>
                </a:tc>
                <a:extLst>
                  <a:ext uri="{0D108BD9-81ED-4DB2-BD59-A6C34878D82A}">
                    <a16:rowId xmlns:a16="http://schemas.microsoft.com/office/drawing/2014/main" val="10001"/>
                  </a:ext>
                </a:extLst>
              </a:tr>
            </a:tbl>
          </a:graphicData>
        </a:graphic>
      </p:graphicFrame>
      <p:sp>
        <p:nvSpPr>
          <p:cNvPr id="54" name="Right Arrow 53"/>
          <p:cNvSpPr/>
          <p:nvPr/>
        </p:nvSpPr>
        <p:spPr>
          <a:xfrm>
            <a:off x="3117446" y="3764641"/>
            <a:ext cx="442807" cy="182880"/>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4896343" y="3450923"/>
            <a:ext cx="914400" cy="3708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Name</a:t>
            </a:r>
          </a:p>
        </p:txBody>
      </p:sp>
      <p:sp>
        <p:nvSpPr>
          <p:cNvPr id="56" name="Rectangle 55"/>
          <p:cNvSpPr/>
          <p:nvPr/>
        </p:nvSpPr>
        <p:spPr>
          <a:xfrm>
            <a:off x="5883846" y="3451664"/>
            <a:ext cx="914400" cy="3708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City</a:t>
            </a:r>
          </a:p>
        </p:txBody>
      </p:sp>
      <p:sp>
        <p:nvSpPr>
          <p:cNvPr id="57" name="Rectangle 56"/>
          <p:cNvSpPr/>
          <p:nvPr/>
        </p:nvSpPr>
        <p:spPr>
          <a:xfrm>
            <a:off x="6871349" y="3450183"/>
            <a:ext cx="914400" cy="3708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Gender</a:t>
            </a:r>
          </a:p>
        </p:txBody>
      </p:sp>
      <p:sp>
        <p:nvSpPr>
          <p:cNvPr id="61" name="Rounded Rectangle 60"/>
          <p:cNvSpPr/>
          <p:nvPr/>
        </p:nvSpPr>
        <p:spPr>
          <a:xfrm>
            <a:off x="4932711" y="3877096"/>
            <a:ext cx="841664" cy="374904"/>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Raj</a:t>
            </a:r>
          </a:p>
        </p:txBody>
      </p:sp>
      <p:sp>
        <p:nvSpPr>
          <p:cNvPr id="62" name="Rounded Rectangle 61"/>
          <p:cNvSpPr/>
          <p:nvPr/>
        </p:nvSpPr>
        <p:spPr>
          <a:xfrm>
            <a:off x="5920214" y="3877096"/>
            <a:ext cx="841664" cy="374904"/>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Rajkot</a:t>
            </a:r>
          </a:p>
        </p:txBody>
      </p:sp>
      <p:sp>
        <p:nvSpPr>
          <p:cNvPr id="63" name="Rounded Rectangle 62"/>
          <p:cNvSpPr/>
          <p:nvPr/>
        </p:nvSpPr>
        <p:spPr>
          <a:xfrm>
            <a:off x="6907717" y="3877096"/>
            <a:ext cx="841664" cy="374904"/>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Male</a:t>
            </a:r>
            <a:endParaRPr lang="en-US" dirty="0"/>
          </a:p>
        </p:txBody>
      </p:sp>
      <p:sp>
        <p:nvSpPr>
          <p:cNvPr id="21" name="Content Placeholder 2">
            <a:extLst>
              <a:ext uri="{FF2B5EF4-FFF2-40B4-BE49-F238E27FC236}">
                <a16:creationId xmlns:a16="http://schemas.microsoft.com/office/drawing/2014/main" id="{139A428D-8F15-4206-B337-FA27C005FA71}"/>
              </a:ext>
            </a:extLst>
          </p:cNvPr>
          <p:cNvSpPr txBox="1">
            <a:spLocks/>
          </p:cNvSpPr>
          <p:nvPr/>
        </p:nvSpPr>
        <p:spPr>
          <a:xfrm>
            <a:off x="9524184" y="3571184"/>
            <a:ext cx="2300670" cy="1632190"/>
          </a:xfrm>
          <a:prstGeom prst="rect">
            <a:avLst/>
          </a:prstGeom>
          <a:solidFill>
            <a:schemeClr val="bg1">
              <a:lumMod val="95000"/>
            </a:schemeClr>
          </a:solidFill>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dirty="0"/>
              <a:t>Examples:</a:t>
            </a:r>
          </a:p>
          <a:p>
            <a:pPr lvl="1">
              <a:lnSpc>
                <a:spcPct val="100000"/>
              </a:lnSpc>
            </a:pPr>
            <a:r>
              <a:rPr lang="en-GB" dirty="0" err="1"/>
              <a:t>Accumulo</a:t>
            </a:r>
            <a:endParaRPr lang="en-GB" dirty="0"/>
          </a:p>
          <a:p>
            <a:pPr lvl="1">
              <a:lnSpc>
                <a:spcPct val="100000"/>
              </a:lnSpc>
            </a:pPr>
            <a:r>
              <a:rPr lang="en-GB" dirty="0"/>
              <a:t>Cassandra</a:t>
            </a:r>
          </a:p>
          <a:p>
            <a:pPr lvl="1">
              <a:lnSpc>
                <a:spcPct val="100000"/>
              </a:lnSpc>
            </a:pPr>
            <a:r>
              <a:rPr lang="en-GB" dirty="0" err="1"/>
              <a:t>HBase</a:t>
            </a:r>
            <a:endParaRPr lang="en-US" b="1" dirty="0">
              <a:solidFill>
                <a:schemeClr val="accent6"/>
              </a:solidFill>
            </a:endParaRPr>
          </a:p>
        </p:txBody>
      </p:sp>
      <p:sp>
        <p:nvSpPr>
          <p:cNvPr id="19" name="Rectangle 18"/>
          <p:cNvSpPr/>
          <p:nvPr/>
        </p:nvSpPr>
        <p:spPr>
          <a:xfrm>
            <a:off x="3702397" y="3450183"/>
            <a:ext cx="920941" cy="80181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Key</a:t>
            </a:r>
          </a:p>
        </p:txBody>
      </p:sp>
      <p:pic>
        <p:nvPicPr>
          <p:cNvPr id="1026" name="Picture 2" descr="Deep Dive into NoSQL Database Types | by Gangani Chamika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9087" y="1239715"/>
            <a:ext cx="3140295" cy="721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3193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4" grpId="0" animBg="1"/>
      <p:bldP spid="55" grpId="0" animBg="1"/>
      <p:bldP spid="56" grpId="0" animBg="1"/>
      <p:bldP spid="57" grpId="0" animBg="1"/>
      <p:bldP spid="61" grpId="0" animBg="1"/>
      <p:bldP spid="62" grpId="0" animBg="1"/>
      <p:bldP spid="63" grpId="0" animBg="1"/>
      <p:bldP spid="21" grpId="0" animBg="1"/>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pPr marL="514350" indent="-514350">
              <a:buFont typeface="+mj-lt"/>
              <a:buAutoNum type="arabicPeriod" startAt="4"/>
            </a:pPr>
            <a:r>
              <a:rPr lang="en-GB" sz="3200" dirty="0"/>
              <a:t>Graph-based</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4"/>
            <a:ext cx="8659529" cy="5672437"/>
          </a:xfrm>
        </p:spPr>
        <p:txBody>
          <a:bodyPr/>
          <a:lstStyle/>
          <a:p>
            <a:pPr>
              <a:lnSpc>
                <a:spcPct val="100000"/>
              </a:lnSpc>
            </a:pPr>
            <a:r>
              <a:rPr lang="en-US" dirty="0"/>
              <a:t>Graph-based databases </a:t>
            </a:r>
            <a:r>
              <a:rPr lang="en-US" dirty="0">
                <a:solidFill>
                  <a:schemeClr val="accent6"/>
                </a:solidFill>
              </a:rPr>
              <a:t>focus on the relationship </a:t>
            </a:r>
            <a:r>
              <a:rPr lang="en-US" dirty="0"/>
              <a:t>between the elements. </a:t>
            </a:r>
          </a:p>
          <a:p>
            <a:pPr>
              <a:lnSpc>
                <a:spcPct val="100000"/>
              </a:lnSpc>
            </a:pPr>
            <a:r>
              <a:rPr lang="en-US" dirty="0"/>
              <a:t>It stores the </a:t>
            </a:r>
            <a:r>
              <a:rPr lang="en-US" dirty="0">
                <a:solidFill>
                  <a:schemeClr val="accent6"/>
                </a:solidFill>
              </a:rPr>
              <a:t>data in the form of nodes </a:t>
            </a:r>
            <a:r>
              <a:rPr lang="en-US" dirty="0"/>
              <a:t>in the database. </a:t>
            </a:r>
          </a:p>
          <a:p>
            <a:pPr>
              <a:lnSpc>
                <a:spcPct val="100000"/>
              </a:lnSpc>
            </a:pPr>
            <a:r>
              <a:rPr lang="en-US" dirty="0"/>
              <a:t>The connections between the nodes are called links or relationships.</a:t>
            </a:r>
          </a:p>
          <a:p>
            <a:pPr>
              <a:lnSpc>
                <a:spcPct val="100000"/>
              </a:lnSpc>
            </a:pPr>
            <a:r>
              <a:rPr lang="en-US" dirty="0"/>
              <a:t> Example: </a:t>
            </a:r>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r>
              <a:rPr lang="en-US" dirty="0"/>
              <a:t>Every node and edge has a unique identifier.</a:t>
            </a:r>
            <a:endParaRPr lang="en-US" b="1" dirty="0"/>
          </a:p>
        </p:txBody>
      </p:sp>
      <p:sp>
        <p:nvSpPr>
          <p:cNvPr id="21" name="Content Placeholder 2">
            <a:extLst>
              <a:ext uri="{FF2B5EF4-FFF2-40B4-BE49-F238E27FC236}">
                <a16:creationId xmlns:a16="http://schemas.microsoft.com/office/drawing/2014/main" id="{139A428D-8F15-4206-B337-FA27C005FA71}"/>
              </a:ext>
            </a:extLst>
          </p:cNvPr>
          <p:cNvSpPr txBox="1">
            <a:spLocks/>
          </p:cNvSpPr>
          <p:nvPr/>
        </p:nvSpPr>
        <p:spPr>
          <a:xfrm>
            <a:off x="9524183" y="3571184"/>
            <a:ext cx="2460987" cy="1632190"/>
          </a:xfrm>
          <a:prstGeom prst="rect">
            <a:avLst/>
          </a:prstGeom>
          <a:solidFill>
            <a:schemeClr val="bg1">
              <a:lumMod val="95000"/>
            </a:schemeClr>
          </a:solidFill>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dirty="0"/>
              <a:t>Examples:</a:t>
            </a:r>
          </a:p>
          <a:p>
            <a:pPr lvl="1">
              <a:lnSpc>
                <a:spcPct val="100000"/>
              </a:lnSpc>
            </a:pPr>
            <a:r>
              <a:rPr lang="en-GB" dirty="0"/>
              <a:t>Neo4J</a:t>
            </a:r>
          </a:p>
          <a:p>
            <a:pPr lvl="1">
              <a:lnSpc>
                <a:spcPct val="100000"/>
              </a:lnSpc>
            </a:pPr>
            <a:r>
              <a:rPr lang="en-GB" dirty="0"/>
              <a:t>Infinite Graph</a:t>
            </a:r>
          </a:p>
          <a:p>
            <a:pPr lvl="1">
              <a:lnSpc>
                <a:spcPct val="100000"/>
              </a:lnSpc>
            </a:pPr>
            <a:r>
              <a:rPr lang="en-GB" dirty="0" err="1"/>
              <a:t>FlockDB</a:t>
            </a:r>
            <a:endParaRPr lang="en-US" b="1" dirty="0">
              <a:solidFill>
                <a:schemeClr val="accent6"/>
              </a:solidFill>
            </a:endParaRPr>
          </a:p>
        </p:txBody>
      </p:sp>
      <p:pic>
        <p:nvPicPr>
          <p:cNvPr id="3074" name="Picture 2" descr="Types of NoSQL Databases - GeeksforGeeks"/>
          <p:cNvPicPr>
            <a:picLocks noChangeAspect="1" noChangeArrowheads="1"/>
          </p:cNvPicPr>
          <p:nvPr/>
        </p:nvPicPr>
        <p:blipFill rotWithShape="1">
          <a:blip r:embed="rId2">
            <a:extLst>
              <a:ext uri="{28A0092B-C50C-407E-A947-70E740481C1C}">
                <a14:useLocalDpi xmlns:a14="http://schemas.microsoft.com/office/drawing/2010/main" val="0"/>
              </a:ext>
            </a:extLst>
          </a:blip>
          <a:srcRect l="11684" t="65252" r="60527" b="2795"/>
          <a:stretch/>
        </p:blipFill>
        <p:spPr bwMode="auto">
          <a:xfrm>
            <a:off x="9786258" y="957942"/>
            <a:ext cx="1545771" cy="149134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miro.medium.com/v2/resize:fit:700/1*CDyixW2R5a24ZHK1l-vmng.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7743" y="3251435"/>
            <a:ext cx="5212080" cy="2762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7433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07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Advantages &amp; Disadvantages of NoSQL</a:t>
            </a:r>
          </a:p>
        </p:txBody>
      </p:sp>
      <p:sp>
        <p:nvSpPr>
          <p:cNvPr id="5" name="Text Placeholder 4"/>
          <p:cNvSpPr>
            <a:spLocks noGrp="1"/>
          </p:cNvSpPr>
          <p:nvPr>
            <p:ph type="body" idx="1"/>
          </p:nvPr>
        </p:nvSpPr>
        <p:spPr/>
        <p:txBody>
          <a:bodyPr/>
          <a:lstStyle/>
          <a:p>
            <a:r>
              <a:rPr lang="en-US" dirty="0"/>
              <a:t>Section – 3</a:t>
            </a:r>
          </a:p>
          <a:p>
            <a:endParaRPr lang="en-US" dirty="0"/>
          </a:p>
        </p:txBody>
      </p:sp>
    </p:spTree>
    <p:extLst>
      <p:ext uri="{BB962C8B-B14F-4D97-AF65-F5344CB8AC3E}">
        <p14:creationId xmlns:p14="http://schemas.microsoft.com/office/powerpoint/2010/main" val="9714375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05D58-BF60-0A46-2D31-03FD6C6A0498}"/>
              </a:ext>
            </a:extLst>
          </p:cNvPr>
          <p:cNvSpPr>
            <a:spLocks noGrp="1"/>
          </p:cNvSpPr>
          <p:nvPr>
            <p:ph type="title"/>
          </p:nvPr>
        </p:nvSpPr>
        <p:spPr/>
        <p:txBody>
          <a:bodyPr/>
          <a:lstStyle/>
          <a:p>
            <a:r>
              <a:rPr lang="en-US" dirty="0"/>
              <a:t>Advantages of NoSQL</a:t>
            </a:r>
            <a:endParaRPr lang="en-GB" dirty="0"/>
          </a:p>
        </p:txBody>
      </p:sp>
      <p:sp>
        <p:nvSpPr>
          <p:cNvPr id="3" name="Content Placeholder 2">
            <a:extLst>
              <a:ext uri="{FF2B5EF4-FFF2-40B4-BE49-F238E27FC236}">
                <a16:creationId xmlns:a16="http://schemas.microsoft.com/office/drawing/2014/main" id="{84CF9B67-508E-B8AC-2059-603BB4F64BCA}"/>
              </a:ext>
            </a:extLst>
          </p:cNvPr>
          <p:cNvSpPr>
            <a:spLocks noGrp="1"/>
          </p:cNvSpPr>
          <p:nvPr>
            <p:ph idx="1"/>
          </p:nvPr>
        </p:nvSpPr>
        <p:spPr/>
        <p:txBody>
          <a:bodyPr/>
          <a:lstStyle/>
          <a:p>
            <a:pPr marL="457200" indent="-457200" fontAlgn="base">
              <a:buFont typeface="+mj-lt"/>
              <a:buAutoNum type="arabicPeriod"/>
            </a:pPr>
            <a:r>
              <a:rPr lang="en-US" b="1" dirty="0"/>
              <a:t>Flexibility:</a:t>
            </a:r>
          </a:p>
          <a:p>
            <a:pPr lvl="1" fontAlgn="base"/>
            <a:r>
              <a:rPr lang="en-US" dirty="0"/>
              <a:t>NoSQL databases are highly flexible as they can </a:t>
            </a:r>
            <a:r>
              <a:rPr lang="en-US" dirty="0">
                <a:solidFill>
                  <a:schemeClr val="accent6"/>
                </a:solidFill>
              </a:rPr>
              <a:t>store and combine any type of data, both structured and unstructured</a:t>
            </a:r>
            <a:r>
              <a:rPr lang="en-US" dirty="0"/>
              <a:t>, unlike relational databases that can store data in a structured way only.</a:t>
            </a:r>
          </a:p>
          <a:p>
            <a:pPr marL="457200" indent="-457200" fontAlgn="base">
              <a:buFont typeface="+mj-lt"/>
              <a:buAutoNum type="arabicPeriod"/>
            </a:pPr>
            <a:r>
              <a:rPr lang="en-US" b="1" dirty="0"/>
              <a:t>Scalability:</a:t>
            </a:r>
          </a:p>
          <a:p>
            <a:pPr marL="858838" lvl="1" indent="-401638" fontAlgn="base"/>
            <a:r>
              <a:rPr lang="en-US" dirty="0"/>
              <a:t>NoSQL databases are highly scalable, which means that they can handle large amounts of data and traffic with ease. </a:t>
            </a:r>
          </a:p>
          <a:p>
            <a:pPr marL="858838" lvl="1" indent="-401638" fontAlgn="base"/>
            <a:r>
              <a:rPr lang="en-US" dirty="0"/>
              <a:t>This makes them a good fit for </a:t>
            </a:r>
            <a:r>
              <a:rPr lang="en-US" dirty="0">
                <a:solidFill>
                  <a:schemeClr val="accent6"/>
                </a:solidFill>
              </a:rPr>
              <a:t>applications that need to handle large amounts of data </a:t>
            </a:r>
            <a:r>
              <a:rPr lang="en-US" dirty="0"/>
              <a:t>or traffic.</a:t>
            </a:r>
          </a:p>
          <a:p>
            <a:pPr marL="369888" indent="-457200" fontAlgn="base">
              <a:buFont typeface="+mj-lt"/>
              <a:buAutoNum type="arabicPeriod"/>
            </a:pPr>
            <a:r>
              <a:rPr lang="en-US" b="1" dirty="0"/>
              <a:t>High availability:</a:t>
            </a:r>
            <a:r>
              <a:rPr lang="en-US" dirty="0"/>
              <a:t> </a:t>
            </a:r>
          </a:p>
          <a:p>
            <a:pPr marL="858838" lvl="1" indent="-401638" fontAlgn="base"/>
            <a:r>
              <a:rPr lang="en-US" dirty="0"/>
              <a:t>Auto replication feature in NoSQL databases makes it highly available because in </a:t>
            </a:r>
            <a:r>
              <a:rPr lang="en-US" dirty="0">
                <a:solidFill>
                  <a:schemeClr val="accent6"/>
                </a:solidFill>
              </a:rPr>
              <a:t>case of any failure data replicates itself to the previous consistent state</a:t>
            </a:r>
            <a:r>
              <a:rPr lang="en-US" dirty="0"/>
              <a:t>.</a:t>
            </a:r>
          </a:p>
          <a:p>
            <a:pPr marL="858838" lvl="1" indent="-401638" fontAlgn="base"/>
            <a:endParaRPr lang="en-US" dirty="0"/>
          </a:p>
          <a:p>
            <a:pPr fontAlgn="base"/>
            <a:endParaRPr lang="en-US" dirty="0"/>
          </a:p>
        </p:txBody>
      </p:sp>
      <p:pic>
        <p:nvPicPr>
          <p:cNvPr id="4098" name="Picture 2" descr="https://media.geeksforgeeks.org/wp-content/uploads/Data_Replication_1.jpg"/>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2173946" y="4380269"/>
            <a:ext cx="4846320" cy="2190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533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05D58-BF60-0A46-2D31-03FD6C6A0498}"/>
              </a:ext>
            </a:extLst>
          </p:cNvPr>
          <p:cNvSpPr>
            <a:spLocks noGrp="1"/>
          </p:cNvSpPr>
          <p:nvPr>
            <p:ph type="title"/>
          </p:nvPr>
        </p:nvSpPr>
        <p:spPr/>
        <p:txBody>
          <a:bodyPr/>
          <a:lstStyle/>
          <a:p>
            <a:r>
              <a:rPr lang="en-US" dirty="0"/>
              <a:t>Advantages of NoSQL (Cont..)</a:t>
            </a:r>
            <a:endParaRPr lang="en-GB" dirty="0"/>
          </a:p>
        </p:txBody>
      </p:sp>
      <p:sp>
        <p:nvSpPr>
          <p:cNvPr id="3" name="Content Placeholder 2">
            <a:extLst>
              <a:ext uri="{FF2B5EF4-FFF2-40B4-BE49-F238E27FC236}">
                <a16:creationId xmlns:a16="http://schemas.microsoft.com/office/drawing/2014/main" id="{84CF9B67-508E-B8AC-2059-603BB4F64BCA}"/>
              </a:ext>
            </a:extLst>
          </p:cNvPr>
          <p:cNvSpPr>
            <a:spLocks noGrp="1"/>
          </p:cNvSpPr>
          <p:nvPr>
            <p:ph idx="1"/>
          </p:nvPr>
        </p:nvSpPr>
        <p:spPr/>
        <p:txBody>
          <a:bodyPr/>
          <a:lstStyle/>
          <a:p>
            <a:pPr marL="457200" indent="-457200">
              <a:buFont typeface="+mj-lt"/>
              <a:buAutoNum type="arabicPeriod" startAt="4"/>
            </a:pPr>
            <a:r>
              <a:rPr lang="en-US" b="1" dirty="0"/>
              <a:t>High performance:</a:t>
            </a:r>
            <a:r>
              <a:rPr lang="en-US" dirty="0"/>
              <a:t> </a:t>
            </a:r>
          </a:p>
          <a:p>
            <a:pPr marL="803275" lvl="1" indent="-346075"/>
            <a:r>
              <a:rPr lang="en-US" dirty="0"/>
              <a:t>NoSQL databases are designed to handle large amounts of data and traffic, which means that they can offer improved performance compared to traditional relational databases.</a:t>
            </a:r>
          </a:p>
          <a:p>
            <a:pPr marL="369888" indent="-457200">
              <a:buFont typeface="+mj-lt"/>
              <a:buAutoNum type="arabicPeriod" startAt="5"/>
            </a:pPr>
            <a:r>
              <a:rPr lang="en-US" b="1" dirty="0"/>
              <a:t>Open-source (Cost savings)</a:t>
            </a:r>
            <a:r>
              <a:rPr lang="en-US" dirty="0"/>
              <a:t>:</a:t>
            </a:r>
          </a:p>
          <a:p>
            <a:pPr marL="803275" lvl="1" indent="-346075"/>
            <a:r>
              <a:rPr lang="en-US" dirty="0"/>
              <a:t>NoSQL databases don’t require expensive licensing fees and can run on inexpensive hardware, rendering their deployment cost-effective.</a:t>
            </a:r>
          </a:p>
          <a:p>
            <a:endParaRPr lang="en-GB" dirty="0"/>
          </a:p>
        </p:txBody>
      </p:sp>
    </p:spTree>
    <p:extLst>
      <p:ext uri="{BB962C8B-B14F-4D97-AF65-F5344CB8AC3E}">
        <p14:creationId xmlns:p14="http://schemas.microsoft.com/office/powerpoint/2010/main" val="3536123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05D58-BF60-0A46-2D31-03FD6C6A0498}"/>
              </a:ext>
            </a:extLst>
          </p:cNvPr>
          <p:cNvSpPr>
            <a:spLocks noGrp="1"/>
          </p:cNvSpPr>
          <p:nvPr>
            <p:ph type="title"/>
          </p:nvPr>
        </p:nvSpPr>
        <p:spPr/>
        <p:txBody>
          <a:bodyPr/>
          <a:lstStyle/>
          <a:p>
            <a:r>
              <a:rPr lang="en-US" dirty="0"/>
              <a:t>Disadvantages of NoSQL</a:t>
            </a:r>
            <a:endParaRPr lang="en-GB" dirty="0"/>
          </a:p>
        </p:txBody>
      </p:sp>
      <p:sp>
        <p:nvSpPr>
          <p:cNvPr id="3" name="Content Placeholder 2">
            <a:extLst>
              <a:ext uri="{FF2B5EF4-FFF2-40B4-BE49-F238E27FC236}">
                <a16:creationId xmlns:a16="http://schemas.microsoft.com/office/drawing/2014/main" id="{84CF9B67-508E-B8AC-2059-603BB4F64BCA}"/>
              </a:ext>
            </a:extLst>
          </p:cNvPr>
          <p:cNvSpPr>
            <a:spLocks noGrp="1"/>
          </p:cNvSpPr>
          <p:nvPr>
            <p:ph idx="1"/>
          </p:nvPr>
        </p:nvSpPr>
        <p:spPr/>
        <p:txBody>
          <a:bodyPr/>
          <a:lstStyle/>
          <a:p>
            <a:pPr marL="457200" indent="-457200" fontAlgn="base">
              <a:buFont typeface="+mj-lt"/>
              <a:buAutoNum type="arabicPeriod"/>
            </a:pPr>
            <a:r>
              <a:rPr lang="en-US" b="1" dirty="0"/>
              <a:t>Lack of Standardization:</a:t>
            </a:r>
          </a:p>
          <a:p>
            <a:pPr marL="803275" lvl="1" indent="-346075" fontAlgn="base"/>
            <a:r>
              <a:rPr lang="en-US" dirty="0"/>
              <a:t>There is </a:t>
            </a:r>
            <a:r>
              <a:rPr lang="en-US" dirty="0">
                <a:solidFill>
                  <a:schemeClr val="accent6"/>
                </a:solidFill>
              </a:rPr>
              <a:t>no standard </a:t>
            </a:r>
            <a:r>
              <a:rPr lang="en-US" dirty="0"/>
              <a:t>that defines rules and roles of NoSQL databases. </a:t>
            </a:r>
          </a:p>
          <a:p>
            <a:pPr marL="803275" lvl="1" indent="-346075" fontAlgn="base"/>
            <a:r>
              <a:rPr lang="en-US" dirty="0"/>
              <a:t>Moreover, the design of this system changes between different NoSQL items.</a:t>
            </a:r>
          </a:p>
          <a:p>
            <a:pPr marL="369888" indent="-457200" fontAlgn="base">
              <a:buFont typeface="+mj-lt"/>
              <a:buAutoNum type="arabicPeriod"/>
            </a:pPr>
            <a:r>
              <a:rPr lang="en-US" b="1" dirty="0"/>
              <a:t>Lack of ACID compliance:</a:t>
            </a:r>
            <a:r>
              <a:rPr lang="en-US" dirty="0"/>
              <a:t> </a:t>
            </a:r>
          </a:p>
          <a:p>
            <a:pPr lvl="1" fontAlgn="base"/>
            <a:r>
              <a:rPr lang="en-US" dirty="0"/>
              <a:t>NoSQL databases typically </a:t>
            </a:r>
            <a:r>
              <a:rPr lang="en-US" dirty="0">
                <a:solidFill>
                  <a:schemeClr val="accent6"/>
                </a:solidFill>
              </a:rPr>
              <a:t>do not support ACID </a:t>
            </a:r>
            <a:r>
              <a:rPr lang="en-US" dirty="0"/>
              <a:t>(Atomicity, Consistency, Isolation, Durability) transactions, which are a set of properties that guarantee the integrity and consistency of data in a database. </a:t>
            </a:r>
          </a:p>
          <a:p>
            <a:pPr marL="858838" lvl="1" indent="-401638" fontAlgn="base"/>
            <a:r>
              <a:rPr lang="en-US" dirty="0"/>
              <a:t>This can be a drawback for applications that require strong data consistency guarantees.</a:t>
            </a:r>
          </a:p>
          <a:p>
            <a:pPr marL="369888" indent="-457200" fontAlgn="base">
              <a:buFont typeface="+mj-lt"/>
              <a:buAutoNum type="arabicPeriod"/>
            </a:pPr>
            <a:r>
              <a:rPr lang="en-US" b="1" dirty="0"/>
              <a:t>Backup of Database:</a:t>
            </a:r>
          </a:p>
          <a:p>
            <a:pPr marL="858838" lvl="1" indent="-401638" fontAlgn="base"/>
            <a:r>
              <a:rPr lang="en-US" dirty="0"/>
              <a:t>Backups are a drawback in NoSQL databases. Though some NoSQL databases like </a:t>
            </a:r>
            <a:r>
              <a:rPr lang="en-US" dirty="0" err="1"/>
              <a:t>MongoDB</a:t>
            </a:r>
            <a:r>
              <a:rPr lang="en-US" dirty="0"/>
              <a:t> provide some tools for backup, these tools are not mature enough to ensure proper complete data backup solution.</a:t>
            </a:r>
          </a:p>
          <a:p>
            <a:pPr marL="369888" indent="-457200" fontAlgn="base">
              <a:buFont typeface="+mj-lt"/>
              <a:buAutoNum type="arabicPeriod"/>
            </a:pPr>
            <a:r>
              <a:rPr lang="en-US" b="1" dirty="0"/>
              <a:t>Lack of support for complex queries:</a:t>
            </a:r>
            <a:r>
              <a:rPr lang="en-US" dirty="0"/>
              <a:t> </a:t>
            </a:r>
          </a:p>
          <a:p>
            <a:pPr marL="858838" lvl="1" indent="-401638" fontAlgn="base"/>
            <a:r>
              <a:rPr lang="en-US" dirty="0"/>
              <a:t>NoSQL databases are not designed to handle complex queries, which means that they are not a good fit for applications that require complex data analysis or reporting.</a:t>
            </a:r>
          </a:p>
          <a:p>
            <a:pPr marL="369888" indent="-457200" fontAlgn="base">
              <a:buFont typeface="+mj-lt"/>
              <a:buAutoNum type="arabicPeriod"/>
            </a:pPr>
            <a:r>
              <a:rPr lang="en-US" b="1" dirty="0"/>
              <a:t>GUI is not available:</a:t>
            </a:r>
            <a:r>
              <a:rPr lang="en-US" dirty="0"/>
              <a:t> </a:t>
            </a:r>
          </a:p>
          <a:p>
            <a:pPr lvl="1" fontAlgn="base"/>
            <a:r>
              <a:rPr lang="en-US" dirty="0"/>
              <a:t>GUI mode tools to access the database are not flexibly available in the market.</a:t>
            </a:r>
          </a:p>
          <a:p>
            <a:pPr fontAlgn="base"/>
            <a:endParaRPr lang="en-US" dirty="0"/>
          </a:p>
        </p:txBody>
      </p:sp>
    </p:spTree>
    <p:extLst>
      <p:ext uri="{BB962C8B-B14F-4D97-AF65-F5344CB8AC3E}">
        <p14:creationId xmlns:p14="http://schemas.microsoft.com/office/powerpoint/2010/main" val="1715860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gradFill flip="none" rotWithShape="1">
                  <a:gsLst>
                    <a:gs pos="10000">
                      <a:schemeClr val="accent6">
                        <a:lumMod val="50000"/>
                      </a:schemeClr>
                    </a:gs>
                    <a:gs pos="100000">
                      <a:schemeClr val="accent6"/>
                    </a:gs>
                  </a:gsLst>
                  <a:lin ang="0" scaled="1"/>
                  <a:tileRect/>
                </a:gradFill>
              </a:rPr>
              <a:t>When should NoSQL be </a:t>
            </a:r>
            <a:r>
              <a:rPr lang="en-GB" dirty="0" smtClean="0">
                <a:gradFill flip="none" rotWithShape="1">
                  <a:gsLst>
                    <a:gs pos="10000">
                      <a:schemeClr val="accent6">
                        <a:lumMod val="50000"/>
                      </a:schemeClr>
                    </a:gs>
                    <a:gs pos="100000">
                      <a:schemeClr val="accent6"/>
                    </a:gs>
                  </a:gsLst>
                  <a:lin ang="0" scaled="1"/>
                  <a:tileRect/>
                </a:gradFill>
              </a:rPr>
              <a:t>used</a:t>
            </a:r>
            <a:endParaRPr lang="en-US" dirty="0">
              <a:gradFill flip="none" rotWithShape="1">
                <a:gsLst>
                  <a:gs pos="10000">
                    <a:schemeClr val="accent6">
                      <a:lumMod val="50000"/>
                    </a:schemeClr>
                  </a:gs>
                  <a:gs pos="100000">
                    <a:schemeClr val="accent6"/>
                  </a:gs>
                </a:gsLst>
                <a:lin ang="0" scaled="1"/>
                <a:tileRect/>
              </a:gradFill>
            </a:endParaRPr>
          </a:p>
        </p:txBody>
      </p:sp>
      <p:sp>
        <p:nvSpPr>
          <p:cNvPr id="5" name="Text Placeholder 4"/>
          <p:cNvSpPr>
            <a:spLocks noGrp="1"/>
          </p:cNvSpPr>
          <p:nvPr>
            <p:ph type="body" idx="1"/>
          </p:nvPr>
        </p:nvSpPr>
        <p:spPr/>
        <p:txBody>
          <a:bodyPr/>
          <a:lstStyle/>
          <a:p>
            <a:r>
              <a:rPr lang="en-US" dirty="0"/>
              <a:t>Section – 4</a:t>
            </a:r>
          </a:p>
          <a:p>
            <a:endParaRPr lang="en-US" dirty="0"/>
          </a:p>
        </p:txBody>
      </p:sp>
    </p:spTree>
    <p:extLst>
      <p:ext uri="{BB962C8B-B14F-4D97-AF65-F5344CB8AC3E}">
        <p14:creationId xmlns:p14="http://schemas.microsoft.com/office/powerpoint/2010/main" val="7390128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05D58-BF60-0A46-2D31-03FD6C6A0498}"/>
              </a:ext>
            </a:extLst>
          </p:cNvPr>
          <p:cNvSpPr>
            <a:spLocks noGrp="1"/>
          </p:cNvSpPr>
          <p:nvPr>
            <p:ph type="title"/>
          </p:nvPr>
        </p:nvSpPr>
        <p:spPr/>
        <p:txBody>
          <a:bodyPr/>
          <a:lstStyle/>
          <a:p>
            <a:r>
              <a:rPr lang="en-US" dirty="0"/>
              <a:t>When should NoSQL be used?</a:t>
            </a:r>
            <a:endParaRPr lang="en-GB" dirty="0"/>
          </a:p>
        </p:txBody>
      </p:sp>
      <p:sp>
        <p:nvSpPr>
          <p:cNvPr id="3" name="Content Placeholder 2">
            <a:extLst>
              <a:ext uri="{FF2B5EF4-FFF2-40B4-BE49-F238E27FC236}">
                <a16:creationId xmlns:a16="http://schemas.microsoft.com/office/drawing/2014/main" id="{84CF9B67-508E-B8AC-2059-603BB4F64BCA}"/>
              </a:ext>
            </a:extLst>
          </p:cNvPr>
          <p:cNvSpPr>
            <a:spLocks noGrp="1"/>
          </p:cNvSpPr>
          <p:nvPr>
            <p:ph idx="1"/>
          </p:nvPr>
        </p:nvSpPr>
        <p:spPr/>
        <p:txBody>
          <a:bodyPr/>
          <a:lstStyle/>
          <a:p>
            <a:pPr marL="457200" indent="-457200" fontAlgn="base">
              <a:buFont typeface="+mj-lt"/>
              <a:buAutoNum type="arabicPeriod"/>
            </a:pPr>
            <a:r>
              <a:rPr lang="en-US" dirty="0"/>
              <a:t>When a </a:t>
            </a:r>
            <a:r>
              <a:rPr lang="en-US" dirty="0">
                <a:solidFill>
                  <a:schemeClr val="accent6"/>
                </a:solidFill>
              </a:rPr>
              <a:t>huge amount of data </a:t>
            </a:r>
            <a:r>
              <a:rPr lang="en-US" dirty="0"/>
              <a:t>needs to be stored and retrieved.</a:t>
            </a:r>
          </a:p>
          <a:p>
            <a:pPr marL="457200" indent="-457200" fontAlgn="base">
              <a:buFont typeface="+mj-lt"/>
              <a:buAutoNum type="arabicPeriod"/>
            </a:pPr>
            <a:r>
              <a:rPr lang="en-US" dirty="0"/>
              <a:t>The relationship between the data you store is not that important.</a:t>
            </a:r>
          </a:p>
          <a:p>
            <a:pPr marL="457200" indent="-457200" fontAlgn="base">
              <a:buFont typeface="+mj-lt"/>
              <a:buAutoNum type="arabicPeriod"/>
            </a:pPr>
            <a:r>
              <a:rPr lang="en-US" dirty="0"/>
              <a:t>Storing and managing </a:t>
            </a:r>
            <a:r>
              <a:rPr lang="en-US" dirty="0">
                <a:solidFill>
                  <a:schemeClr val="accent6"/>
                </a:solidFill>
              </a:rPr>
              <a:t>unstructured data</a:t>
            </a:r>
            <a:r>
              <a:rPr lang="en-US" dirty="0"/>
              <a:t>, such as documents, images, and videos</a:t>
            </a:r>
          </a:p>
          <a:p>
            <a:pPr marL="457200" indent="-457200" fontAlgn="base">
              <a:buFont typeface="+mj-lt"/>
              <a:buAutoNum type="arabicPeriod"/>
            </a:pPr>
            <a:r>
              <a:rPr lang="en-US" dirty="0"/>
              <a:t>The data changes over time and is not structured.</a:t>
            </a:r>
          </a:p>
          <a:p>
            <a:pPr marL="457200" indent="-457200" fontAlgn="base">
              <a:buFont typeface="+mj-lt"/>
              <a:buAutoNum type="arabicPeriod"/>
            </a:pPr>
            <a:r>
              <a:rPr lang="en-US" dirty="0"/>
              <a:t>Support of Constraints and Joins is not required at the database level.</a:t>
            </a:r>
          </a:p>
          <a:p>
            <a:pPr marL="457200" indent="-457200" fontAlgn="base">
              <a:buFont typeface="+mj-lt"/>
              <a:buAutoNum type="arabicPeriod"/>
            </a:pPr>
            <a:r>
              <a:rPr lang="en-US" dirty="0"/>
              <a:t>The data is growing continuously and you need to scale the database regularly to handle the data.</a:t>
            </a:r>
          </a:p>
          <a:p>
            <a:pPr marL="457200" indent="-457200" fontAlgn="base">
              <a:buFont typeface="+mj-lt"/>
              <a:buAutoNum type="arabicPeriod"/>
            </a:pPr>
            <a:r>
              <a:rPr lang="en-US" dirty="0"/>
              <a:t>Building real-time, high-performance applications, such as mobile, web applications and </a:t>
            </a:r>
            <a:r>
              <a:rPr lang="en-US" dirty="0" err="1"/>
              <a:t>IoT</a:t>
            </a:r>
            <a:r>
              <a:rPr lang="en-US" dirty="0"/>
              <a:t> application</a:t>
            </a:r>
          </a:p>
        </p:txBody>
      </p:sp>
    </p:spTree>
    <p:extLst>
      <p:ext uri="{BB962C8B-B14F-4D97-AF65-F5344CB8AC3E}">
        <p14:creationId xmlns:p14="http://schemas.microsoft.com/office/powerpoint/2010/main" val="4025913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904E4-C423-EB8A-3D19-A41DF5A93027}"/>
              </a:ext>
            </a:extLst>
          </p:cNvPr>
          <p:cNvSpPr>
            <a:spLocks noGrp="1"/>
          </p:cNvSpPr>
          <p:nvPr>
            <p:ph type="title"/>
          </p:nvPr>
        </p:nvSpPr>
        <p:spPr/>
        <p:txBody>
          <a:bodyPr/>
          <a:lstStyle/>
          <a:p>
            <a:r>
              <a:rPr lang="en-US" dirty="0"/>
              <a:t>SQL v/s NoSQL</a:t>
            </a:r>
            <a:endParaRPr lang="en-GB" dirty="0"/>
          </a:p>
        </p:txBody>
      </p:sp>
      <p:graphicFrame>
        <p:nvGraphicFramePr>
          <p:cNvPr id="5" name="Content Placeholder 4"/>
          <p:cNvGraphicFramePr>
            <a:graphicFrameLocks noGrp="1"/>
          </p:cNvGraphicFramePr>
          <p:nvPr>
            <p:ph idx="1"/>
            <p:extLst/>
          </p:nvPr>
        </p:nvGraphicFramePr>
        <p:xfrm>
          <a:off x="131763" y="863600"/>
          <a:ext cx="11887200" cy="37084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gridCol w="5029200">
                  <a:extLst>
                    <a:ext uri="{9D8B030D-6E8A-4147-A177-3AD203B41FA5}">
                      <a16:colId xmlns:a16="http://schemas.microsoft.com/office/drawing/2014/main" val="20002"/>
                    </a:ext>
                  </a:extLst>
                </a:gridCol>
              </a:tblGrid>
              <a:tr h="370840">
                <a:tc>
                  <a:txBody>
                    <a:bodyPr/>
                    <a:lstStyle/>
                    <a:p>
                      <a:r>
                        <a:rPr lang="en-US" dirty="0"/>
                        <a:t>Parameter</a:t>
                      </a:r>
                    </a:p>
                  </a:txBody>
                  <a:tcPr/>
                </a:tc>
                <a:tc>
                  <a:txBody>
                    <a:bodyPr/>
                    <a:lstStyle/>
                    <a:p>
                      <a:r>
                        <a:rPr lang="en-US" dirty="0"/>
                        <a:t>SQL</a:t>
                      </a:r>
                    </a:p>
                  </a:txBody>
                  <a:tcPr/>
                </a:tc>
                <a:tc>
                  <a:txBody>
                    <a:bodyPr/>
                    <a:lstStyle/>
                    <a:p>
                      <a:r>
                        <a:rPr lang="en-US" dirty="0"/>
                        <a:t>NoSQL</a:t>
                      </a:r>
                    </a:p>
                  </a:txBody>
                  <a:tcPr/>
                </a:tc>
                <a:extLst>
                  <a:ext uri="{0D108BD9-81ED-4DB2-BD59-A6C34878D82A}">
                    <a16:rowId xmlns:a16="http://schemas.microsoft.com/office/drawing/2014/main" val="10000"/>
                  </a:ext>
                </a:extLst>
              </a:tr>
            </a:tbl>
          </a:graphicData>
        </a:graphic>
      </p:graphicFrame>
      <p:graphicFrame>
        <p:nvGraphicFramePr>
          <p:cNvPr id="7" name="Content Placeholder 4"/>
          <p:cNvGraphicFramePr>
            <a:graphicFrameLocks/>
          </p:cNvGraphicFramePr>
          <p:nvPr>
            <p:extLst/>
          </p:nvPr>
        </p:nvGraphicFramePr>
        <p:xfrm>
          <a:off x="132556" y="1234440"/>
          <a:ext cx="11887200" cy="37084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gridCol w="5029200">
                  <a:extLst>
                    <a:ext uri="{9D8B030D-6E8A-4147-A177-3AD203B41FA5}">
                      <a16:colId xmlns:a16="http://schemas.microsoft.com/office/drawing/2014/main" val="20002"/>
                    </a:ext>
                  </a:extLst>
                </a:gridCol>
              </a:tblGrid>
              <a:tr h="370840">
                <a:tc>
                  <a:txBody>
                    <a:bodyPr/>
                    <a:lstStyle/>
                    <a:p>
                      <a:r>
                        <a:rPr lang="en-US" dirty="0">
                          <a:solidFill>
                            <a:schemeClr val="tx1"/>
                          </a:solidFill>
                        </a:rPr>
                        <a:t>Full Form</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lang="en-US" sz="1800" b="0" kern="1200" dirty="0">
                          <a:solidFill>
                            <a:schemeClr val="tx1"/>
                          </a:solidFill>
                          <a:latin typeface="+mn-lt"/>
                          <a:ea typeface="+mn-ea"/>
                          <a:cs typeface="+mn-cs"/>
                        </a:rPr>
                        <a:t>Structured Query Language</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lang="en-US" sz="1800" b="0" kern="1200" dirty="0">
                          <a:solidFill>
                            <a:schemeClr val="tx1"/>
                          </a:solidFill>
                          <a:latin typeface="+mn-lt"/>
                          <a:ea typeface="+mn-ea"/>
                          <a:cs typeface="+mn-cs"/>
                        </a:rPr>
                        <a:t>Not Only SQL</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8" name="Content Placeholder 4"/>
          <p:cNvGraphicFramePr>
            <a:graphicFrameLocks/>
          </p:cNvGraphicFramePr>
          <p:nvPr>
            <p:extLst/>
          </p:nvPr>
        </p:nvGraphicFramePr>
        <p:xfrm>
          <a:off x="132556" y="1605280"/>
          <a:ext cx="11887200" cy="37084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gridCol w="5029200">
                  <a:extLst>
                    <a:ext uri="{9D8B030D-6E8A-4147-A177-3AD203B41FA5}">
                      <a16:colId xmlns:a16="http://schemas.microsoft.com/office/drawing/2014/main" val="20002"/>
                    </a:ext>
                  </a:extLst>
                </a:gridCol>
              </a:tblGrid>
              <a:tr h="370840">
                <a:tc>
                  <a:txBody>
                    <a:bodyPr/>
                    <a:lstStyle/>
                    <a:p>
                      <a:pPr marL="0" algn="l" defTabSz="914400" rtl="0" eaLnBrk="1" latinLnBrk="0" hangingPunct="1"/>
                      <a:r>
                        <a:rPr lang="en-GB" sz="1800" b="1" kern="1200" dirty="0">
                          <a:solidFill>
                            <a:schemeClr val="tx1"/>
                          </a:solidFill>
                          <a:latin typeface="+mn-lt"/>
                          <a:ea typeface="+mn-ea"/>
                          <a:cs typeface="+mn-cs"/>
                        </a:rPr>
                        <a:t>Type of Database</a:t>
                      </a:r>
                      <a:endParaRPr 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GB" sz="1800" b="0" kern="1200" dirty="0">
                          <a:solidFill>
                            <a:schemeClr val="tx1"/>
                          </a:solidFill>
                          <a:latin typeface="+mn-lt"/>
                          <a:ea typeface="+mn-ea"/>
                          <a:cs typeface="+mn-cs"/>
                        </a:rPr>
                        <a:t>RDBMS or Relational Databases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kern="1200" dirty="0">
                          <a:solidFill>
                            <a:schemeClr val="tx1"/>
                          </a:solidFill>
                          <a:latin typeface="+mn-lt"/>
                          <a:ea typeface="+mn-ea"/>
                          <a:cs typeface="+mn-cs"/>
                        </a:rPr>
                        <a:t>Non-relational database or distributed database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9" name="Content Placeholder 4"/>
          <p:cNvGraphicFramePr>
            <a:graphicFrameLocks/>
          </p:cNvGraphicFramePr>
          <p:nvPr>
            <p:extLst/>
          </p:nvPr>
        </p:nvGraphicFramePr>
        <p:xfrm>
          <a:off x="132556" y="1976120"/>
          <a:ext cx="11887200" cy="64008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gridCol w="5029200">
                  <a:extLst>
                    <a:ext uri="{9D8B030D-6E8A-4147-A177-3AD203B41FA5}">
                      <a16:colId xmlns:a16="http://schemas.microsoft.com/office/drawing/2014/main" val="20002"/>
                    </a:ext>
                  </a:extLst>
                </a:gridCol>
              </a:tblGrid>
              <a:tr h="370840">
                <a:tc>
                  <a:txBody>
                    <a:bodyPr/>
                    <a:lstStyle/>
                    <a:p>
                      <a:pPr marL="0" algn="l" defTabSz="914400" rtl="0" eaLnBrk="1" latinLnBrk="0" hangingPunct="1"/>
                      <a:r>
                        <a:rPr lang="en-GB" sz="1800" b="1" kern="1200" dirty="0">
                          <a:solidFill>
                            <a:schemeClr val="tx1"/>
                          </a:solidFill>
                          <a:latin typeface="+mn-lt"/>
                          <a:ea typeface="+mn-ea"/>
                          <a:cs typeface="+mn-cs"/>
                        </a:rPr>
                        <a:t>Schema</a:t>
                      </a:r>
                      <a:endParaRPr 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sz="1800" b="0" kern="1200" dirty="0">
                          <a:solidFill>
                            <a:schemeClr val="tx1"/>
                          </a:solidFill>
                          <a:latin typeface="+mn-lt"/>
                          <a:ea typeface="+mn-ea"/>
                          <a:cs typeface="+mn-cs"/>
                        </a:rPr>
                        <a:t>These databases have fixed or static or predefined schema</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They have a dynamic schema</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0" name="Content Placeholder 4"/>
          <p:cNvGraphicFramePr>
            <a:graphicFrameLocks/>
          </p:cNvGraphicFramePr>
          <p:nvPr>
            <p:extLst/>
          </p:nvPr>
        </p:nvGraphicFramePr>
        <p:xfrm>
          <a:off x="132556" y="2616200"/>
          <a:ext cx="11887200" cy="64008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gridCol w="5029200">
                  <a:extLst>
                    <a:ext uri="{9D8B030D-6E8A-4147-A177-3AD203B41FA5}">
                      <a16:colId xmlns:a16="http://schemas.microsoft.com/office/drawing/2014/main" val="20002"/>
                    </a:ext>
                  </a:extLst>
                </a:gridCol>
              </a:tblGrid>
              <a:tr h="370840">
                <a:tc>
                  <a:txBody>
                    <a:bodyPr/>
                    <a:lstStyle/>
                    <a:p>
                      <a:pPr marL="0" algn="l" defTabSz="914400" rtl="0" eaLnBrk="1" latinLnBrk="0" hangingPunct="1"/>
                      <a:r>
                        <a:rPr lang="en-GB" sz="1800" b="1" kern="1200" dirty="0">
                          <a:solidFill>
                            <a:schemeClr val="tx1"/>
                          </a:solidFill>
                          <a:latin typeface="+mn-lt"/>
                          <a:ea typeface="+mn-ea"/>
                          <a:cs typeface="+mn-cs"/>
                        </a:rPr>
                        <a:t>Schema Type</a:t>
                      </a:r>
                      <a:endParaRPr 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sz="1800" b="0" kern="1200" dirty="0">
                          <a:solidFill>
                            <a:schemeClr val="tx1"/>
                          </a:solidFill>
                          <a:latin typeface="+mn-lt"/>
                          <a:ea typeface="+mn-ea"/>
                          <a:cs typeface="+mn-cs"/>
                        </a:rPr>
                        <a:t>These databases have fixed or static or predefined schema</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They have a dynamic schema</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1" name="Content Placeholder 4"/>
          <p:cNvGraphicFramePr>
            <a:graphicFrameLocks/>
          </p:cNvGraphicFramePr>
          <p:nvPr>
            <p:extLst/>
          </p:nvPr>
        </p:nvGraphicFramePr>
        <p:xfrm>
          <a:off x="132556" y="3256280"/>
          <a:ext cx="11887200" cy="37084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gridCol w="5029200">
                  <a:extLst>
                    <a:ext uri="{9D8B030D-6E8A-4147-A177-3AD203B41FA5}">
                      <a16:colId xmlns:a16="http://schemas.microsoft.com/office/drawing/2014/main" val="20002"/>
                    </a:ext>
                  </a:extLst>
                </a:gridCol>
              </a:tblGrid>
              <a:tr h="370840">
                <a:tc>
                  <a:txBody>
                    <a:bodyPr/>
                    <a:lstStyle/>
                    <a:p>
                      <a:pPr marL="0" algn="l" defTabSz="914400" rtl="0" eaLnBrk="1" latinLnBrk="0" hangingPunct="1"/>
                      <a:r>
                        <a:rPr lang="en-GB" sz="1800" b="1" kern="1200" dirty="0">
                          <a:solidFill>
                            <a:schemeClr val="tx1"/>
                          </a:solidFill>
                          <a:latin typeface="+mn-lt"/>
                          <a:ea typeface="+mn-ea"/>
                          <a:cs typeface="+mn-cs"/>
                        </a:rPr>
                        <a:t>Scalability</a:t>
                      </a:r>
                      <a:endParaRPr 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sz="1800" b="0" i="0" kern="1200" dirty="0">
                          <a:solidFill>
                            <a:schemeClr val="tx1"/>
                          </a:solidFill>
                          <a:effectLst/>
                          <a:latin typeface="+mn-lt"/>
                          <a:ea typeface="+mn-ea"/>
                          <a:cs typeface="+mn-cs"/>
                        </a:rPr>
                        <a:t>Vertically Scalable</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Horizontally scalable</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2" name="Content Placeholder 4"/>
          <p:cNvGraphicFramePr>
            <a:graphicFrameLocks/>
          </p:cNvGraphicFramePr>
          <p:nvPr>
            <p:extLst/>
          </p:nvPr>
        </p:nvGraphicFramePr>
        <p:xfrm>
          <a:off x="132556" y="3627120"/>
          <a:ext cx="11887200" cy="64008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gridCol w="5029200">
                  <a:extLst>
                    <a:ext uri="{9D8B030D-6E8A-4147-A177-3AD203B41FA5}">
                      <a16:colId xmlns:a16="http://schemas.microsoft.com/office/drawing/2014/main" val="20002"/>
                    </a:ext>
                  </a:extLst>
                </a:gridCol>
              </a:tblGrid>
              <a:tr h="370840">
                <a:tc>
                  <a:txBody>
                    <a:bodyPr/>
                    <a:lstStyle/>
                    <a:p>
                      <a:pPr marL="0" algn="l" defTabSz="914400" rtl="0" eaLnBrk="1" latinLnBrk="0" hangingPunct="1"/>
                      <a:r>
                        <a:rPr lang="en-GB" sz="1800" b="1" kern="1200" dirty="0">
                          <a:solidFill>
                            <a:schemeClr val="tx1"/>
                          </a:solidFill>
                          <a:latin typeface="+mn-lt"/>
                          <a:ea typeface="+mn-ea"/>
                          <a:cs typeface="+mn-cs"/>
                        </a:rPr>
                        <a:t>ACID Property</a:t>
                      </a:r>
                      <a:endParaRPr 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sz="1800" b="0" i="0" kern="1200" dirty="0">
                          <a:solidFill>
                            <a:schemeClr val="tx1"/>
                          </a:solidFill>
                          <a:effectLst/>
                          <a:latin typeface="+mn-lt"/>
                          <a:ea typeface="+mn-ea"/>
                          <a:cs typeface="+mn-cs"/>
                        </a:rPr>
                        <a:t>Follows ACID property</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Follows CAP(consistency, availability, partition tolerance)</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3" name="Content Placeholder 4"/>
          <p:cNvGraphicFramePr>
            <a:graphicFrameLocks/>
          </p:cNvGraphicFramePr>
          <p:nvPr>
            <p:extLst/>
          </p:nvPr>
        </p:nvGraphicFramePr>
        <p:xfrm>
          <a:off x="132556" y="4267200"/>
          <a:ext cx="11887200" cy="37084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gridCol w="5029200">
                  <a:extLst>
                    <a:ext uri="{9D8B030D-6E8A-4147-A177-3AD203B41FA5}">
                      <a16:colId xmlns:a16="http://schemas.microsoft.com/office/drawing/2014/main" val="20002"/>
                    </a:ext>
                  </a:extLst>
                </a:gridCol>
              </a:tblGrid>
              <a:tr h="370840">
                <a:tc>
                  <a:txBody>
                    <a:bodyPr/>
                    <a:lstStyle/>
                    <a:p>
                      <a:pPr marL="0" algn="l" defTabSz="914400" rtl="0" eaLnBrk="1" latinLnBrk="0" hangingPunct="1"/>
                      <a:r>
                        <a:rPr lang="en-US" sz="1800" b="1" kern="1200" dirty="0">
                          <a:solidFill>
                            <a:schemeClr val="tx1"/>
                          </a:solidFill>
                          <a:latin typeface="+mn-lt"/>
                          <a:ea typeface="+mn-ea"/>
                          <a:cs typeface="+mn-cs"/>
                        </a:rPr>
                        <a:t>Joins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sz="1800" b="0" i="0" kern="1200" dirty="0">
                          <a:solidFill>
                            <a:schemeClr val="tx1"/>
                          </a:solidFill>
                          <a:effectLst/>
                          <a:latin typeface="+mn-lt"/>
                          <a:ea typeface="+mn-ea"/>
                          <a:cs typeface="+mn-cs"/>
                        </a:rPr>
                        <a:t>Support Joins</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Does not support Joins</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4" name="Content Placeholder 4"/>
          <p:cNvGraphicFramePr>
            <a:graphicFrameLocks/>
          </p:cNvGraphicFramePr>
          <p:nvPr>
            <p:extLst/>
          </p:nvPr>
        </p:nvGraphicFramePr>
        <p:xfrm>
          <a:off x="132556" y="4638040"/>
          <a:ext cx="11887200" cy="37084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gridCol w="5029200">
                  <a:extLst>
                    <a:ext uri="{9D8B030D-6E8A-4147-A177-3AD203B41FA5}">
                      <a16:colId xmlns:a16="http://schemas.microsoft.com/office/drawing/2014/main" val="20002"/>
                    </a:ext>
                  </a:extLst>
                </a:gridCol>
              </a:tblGrid>
              <a:tr h="370840">
                <a:tc>
                  <a:txBody>
                    <a:bodyPr/>
                    <a:lstStyle/>
                    <a:p>
                      <a:pPr marL="0" algn="l" defTabSz="914400" rtl="0" eaLnBrk="1" latinLnBrk="0" hangingPunct="1"/>
                      <a:r>
                        <a:rPr lang="en-US" sz="1800" b="1" kern="1200" dirty="0">
                          <a:solidFill>
                            <a:schemeClr val="tx1"/>
                          </a:solidFill>
                          <a:latin typeface="+mn-lt"/>
                          <a:ea typeface="+mn-ea"/>
                          <a:cs typeface="+mn-cs"/>
                        </a:rPr>
                        <a:t>Complex queries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Support </a:t>
                      </a:r>
                      <a:r>
                        <a:rPr lang="en-US" sz="1800" b="0" kern="1200" dirty="0">
                          <a:solidFill>
                            <a:schemeClr val="tx1"/>
                          </a:solidFill>
                          <a:latin typeface="+mn-lt"/>
                          <a:ea typeface="+mn-ea"/>
                          <a:cs typeface="+mn-cs"/>
                        </a:rPr>
                        <a:t>Complex queries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Does not support </a:t>
                      </a:r>
                      <a:r>
                        <a:rPr lang="en-US" sz="1800" b="0" kern="1200" dirty="0">
                          <a:solidFill>
                            <a:schemeClr val="tx1"/>
                          </a:solidFill>
                          <a:latin typeface="+mn-lt"/>
                          <a:ea typeface="+mn-ea"/>
                          <a:cs typeface="+mn-cs"/>
                        </a:rPr>
                        <a:t>Complex queries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5" name="Content Placeholder 4"/>
          <p:cNvGraphicFramePr>
            <a:graphicFrameLocks/>
          </p:cNvGraphicFramePr>
          <p:nvPr>
            <p:extLst/>
          </p:nvPr>
        </p:nvGraphicFramePr>
        <p:xfrm>
          <a:off x="132556" y="5008880"/>
          <a:ext cx="11887200" cy="37084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gridCol w="5029200">
                  <a:extLst>
                    <a:ext uri="{9D8B030D-6E8A-4147-A177-3AD203B41FA5}">
                      <a16:colId xmlns:a16="http://schemas.microsoft.com/office/drawing/2014/main" val="20002"/>
                    </a:ext>
                  </a:extLst>
                </a:gridCol>
              </a:tblGrid>
              <a:tr h="370840">
                <a:tc>
                  <a:txBody>
                    <a:bodyPr/>
                    <a:lstStyle/>
                    <a:p>
                      <a:pPr marL="0" algn="l" defTabSz="914400" rtl="0" eaLnBrk="1" latinLnBrk="0" hangingPunct="1"/>
                      <a:r>
                        <a:rPr lang="en-US" sz="1800" b="1" kern="1200" dirty="0">
                          <a:solidFill>
                            <a:schemeClr val="tx1"/>
                          </a:solidFill>
                          <a:latin typeface="+mn-lt"/>
                          <a:ea typeface="+mn-ea"/>
                          <a:cs typeface="+mn-cs"/>
                        </a:rPr>
                        <a:t>Normalization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sz="1800" b="0" i="0" kern="1200" dirty="0">
                          <a:solidFill>
                            <a:schemeClr val="tx1"/>
                          </a:solidFill>
                          <a:effectLst/>
                          <a:latin typeface="+mn-lt"/>
                          <a:ea typeface="+mn-ea"/>
                          <a:cs typeface="+mn-cs"/>
                        </a:rPr>
                        <a:t>Use normalized data structure</a:t>
                      </a:r>
                      <a:endParaRPr lang="en-GB" sz="1800" b="0" i="0"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Use </a:t>
                      </a:r>
                      <a:r>
                        <a:rPr lang="en-US" sz="1800" b="0" i="0" kern="1200" dirty="0" err="1">
                          <a:solidFill>
                            <a:schemeClr val="tx1"/>
                          </a:solidFill>
                          <a:effectLst/>
                          <a:latin typeface="+mn-lt"/>
                          <a:ea typeface="+mn-ea"/>
                          <a:cs typeface="+mn-cs"/>
                        </a:rPr>
                        <a:t>denormalized</a:t>
                      </a:r>
                      <a:r>
                        <a:rPr lang="en-US" sz="1800" b="0" i="0" kern="1200" dirty="0">
                          <a:solidFill>
                            <a:schemeClr val="tx1"/>
                          </a:solidFill>
                          <a:effectLst/>
                          <a:latin typeface="+mn-lt"/>
                          <a:ea typeface="+mn-ea"/>
                          <a:cs typeface="+mn-cs"/>
                        </a:rPr>
                        <a:t> data structure</a:t>
                      </a:r>
                      <a:endParaRPr lang="en-GB" sz="1800" b="0" i="0"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6" name="Content Placeholder 4"/>
          <p:cNvGraphicFramePr>
            <a:graphicFrameLocks/>
          </p:cNvGraphicFramePr>
          <p:nvPr>
            <p:extLst/>
          </p:nvPr>
        </p:nvGraphicFramePr>
        <p:xfrm>
          <a:off x="132556" y="5379720"/>
          <a:ext cx="11887200" cy="37084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gridCol w="5029200">
                  <a:extLst>
                    <a:ext uri="{9D8B030D-6E8A-4147-A177-3AD203B41FA5}">
                      <a16:colId xmlns:a16="http://schemas.microsoft.com/office/drawing/2014/main" val="20002"/>
                    </a:ext>
                  </a:extLst>
                </a:gridCol>
              </a:tblGrid>
              <a:tr h="370840">
                <a:tc>
                  <a:txBody>
                    <a:bodyPr/>
                    <a:lstStyle/>
                    <a:p>
                      <a:pPr marL="0" algn="l" defTabSz="914400" rtl="0" eaLnBrk="1" latinLnBrk="0" hangingPunct="1"/>
                      <a:r>
                        <a:rPr lang="en-US" sz="1800" b="1" kern="1200" dirty="0">
                          <a:solidFill>
                            <a:schemeClr val="tx1"/>
                          </a:solidFill>
                          <a:latin typeface="+mn-lt"/>
                          <a:ea typeface="+mn-ea"/>
                          <a:cs typeface="+mn-cs"/>
                        </a:rPr>
                        <a:t>Examples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sz="1800" b="0" i="0" kern="1200" dirty="0">
                          <a:solidFill>
                            <a:schemeClr val="tx1"/>
                          </a:solidFill>
                          <a:effectLst/>
                          <a:latin typeface="+mn-lt"/>
                          <a:ea typeface="+mn-ea"/>
                          <a:cs typeface="+mn-cs"/>
                        </a:rPr>
                        <a:t>MySQL, PostgreSQL, Oracle, MS-SQL Server</a:t>
                      </a:r>
                      <a:endParaRPr lang="en-GB" sz="1800" b="0" i="0"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800" b="0" i="0" kern="1200" dirty="0">
                          <a:solidFill>
                            <a:schemeClr val="tx1"/>
                          </a:solidFill>
                          <a:effectLst/>
                          <a:latin typeface="+mn-lt"/>
                          <a:ea typeface="+mn-ea"/>
                          <a:cs typeface="+mn-cs"/>
                        </a:rPr>
                        <a:t>MongoDB, GraphQL, HBase, Neo4j, Cassandra</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44560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id="{F34260FD-CAA3-43A0-977C-7E4B57013872}"/>
              </a:ext>
            </a:extLst>
          </p:cNvPr>
          <p:cNvCxnSpPr>
            <a:cxnSpLocks/>
          </p:cNvCxnSpPr>
          <p:nvPr/>
        </p:nvCxnSpPr>
        <p:spPr>
          <a:xfrm>
            <a:off x="1191446" y="1157468"/>
            <a:ext cx="0" cy="397907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2F9A4-6988-4274-8384-12496EC9D59D}"/>
              </a:ext>
            </a:extLst>
          </p:cNvPr>
          <p:cNvSpPr txBox="1"/>
          <p:nvPr/>
        </p:nvSpPr>
        <p:spPr>
          <a:xfrm>
            <a:off x="1458962" y="731706"/>
            <a:ext cx="7429544" cy="3046988"/>
          </a:xfrm>
          <a:prstGeom prst="rect">
            <a:avLst/>
          </a:prstGeom>
          <a:noFill/>
        </p:spPr>
        <p:txBody>
          <a:bodyPr wrap="square" rtlCol="0">
            <a:spAutoFit/>
          </a:bodyPr>
          <a:lstStyle/>
          <a:p>
            <a:r>
              <a:rPr lang="en-US" sz="2400" b="1" dirty="0" smtClean="0"/>
              <a:t>Outline</a:t>
            </a:r>
          </a:p>
          <a:p>
            <a:pPr marL="742950" lvl="1" indent="-285750">
              <a:buFont typeface="Arial" panose="020B0604020202020204" pitchFamily="34" charset="0"/>
              <a:buChar char="•"/>
            </a:pPr>
            <a:r>
              <a:rPr lang="en-GB" sz="2400" dirty="0">
                <a:solidFill>
                  <a:schemeClr val="bg1">
                    <a:lumMod val="50000"/>
                  </a:schemeClr>
                </a:solidFill>
              </a:rPr>
              <a:t>Introduction to NoSQL</a:t>
            </a:r>
          </a:p>
          <a:p>
            <a:pPr marL="742950" lvl="1" indent="-285750">
              <a:buFont typeface="Arial" panose="020B0604020202020204" pitchFamily="34" charset="0"/>
              <a:buChar char="•"/>
            </a:pPr>
            <a:r>
              <a:rPr lang="en-GB" sz="2400" dirty="0">
                <a:solidFill>
                  <a:schemeClr val="bg1">
                    <a:lumMod val="50000"/>
                  </a:schemeClr>
                </a:solidFill>
              </a:rPr>
              <a:t>Types of NoSQL databases </a:t>
            </a:r>
            <a:endParaRPr lang="en-GB" sz="2400" dirty="0" smtClean="0">
              <a:solidFill>
                <a:schemeClr val="bg1">
                  <a:lumMod val="50000"/>
                </a:schemeClr>
              </a:solidFill>
            </a:endParaRPr>
          </a:p>
          <a:p>
            <a:pPr marL="742950" lvl="1" indent="-285750">
              <a:buFont typeface="Arial" panose="020B0604020202020204" pitchFamily="34" charset="0"/>
              <a:buChar char="•"/>
            </a:pPr>
            <a:r>
              <a:rPr lang="en-GB" sz="2400" dirty="0" smtClean="0">
                <a:solidFill>
                  <a:schemeClr val="bg1">
                    <a:lumMod val="50000"/>
                  </a:schemeClr>
                </a:solidFill>
              </a:rPr>
              <a:t>Advantages </a:t>
            </a:r>
            <a:r>
              <a:rPr lang="en-GB" sz="2400" dirty="0">
                <a:solidFill>
                  <a:schemeClr val="bg1">
                    <a:lumMod val="50000"/>
                  </a:schemeClr>
                </a:solidFill>
              </a:rPr>
              <a:t>&amp; Disadvantages of NoSQL</a:t>
            </a:r>
          </a:p>
          <a:p>
            <a:pPr marL="742950" lvl="1" indent="-285750">
              <a:buFont typeface="Arial" panose="020B0604020202020204" pitchFamily="34" charset="0"/>
              <a:buChar char="•"/>
            </a:pPr>
            <a:r>
              <a:rPr lang="en-GB" sz="2400" dirty="0" smtClean="0">
                <a:solidFill>
                  <a:schemeClr val="bg1">
                    <a:lumMod val="50000"/>
                  </a:schemeClr>
                </a:solidFill>
              </a:rPr>
              <a:t>When </a:t>
            </a:r>
            <a:r>
              <a:rPr lang="en-GB" sz="2400" dirty="0">
                <a:solidFill>
                  <a:schemeClr val="bg1">
                    <a:lumMod val="50000"/>
                  </a:schemeClr>
                </a:solidFill>
              </a:rPr>
              <a:t>should NoSQL be </a:t>
            </a:r>
            <a:r>
              <a:rPr lang="en-GB" sz="2400" dirty="0" smtClean="0">
                <a:solidFill>
                  <a:schemeClr val="bg1">
                    <a:lumMod val="50000"/>
                  </a:schemeClr>
                </a:solidFill>
              </a:rPr>
              <a:t>used</a:t>
            </a:r>
          </a:p>
          <a:p>
            <a:pPr marL="742950" lvl="1" indent="-285750">
              <a:buFont typeface="Arial" panose="020B0604020202020204" pitchFamily="34" charset="0"/>
              <a:buChar char="•"/>
            </a:pPr>
            <a:r>
              <a:rPr lang="en-GB" sz="2400" dirty="0">
                <a:solidFill>
                  <a:schemeClr val="bg1">
                    <a:lumMod val="50000"/>
                  </a:schemeClr>
                </a:solidFill>
              </a:rPr>
              <a:t>Introduction to MongoDB</a:t>
            </a:r>
          </a:p>
          <a:p>
            <a:pPr marL="742950" lvl="1" indent="-285750">
              <a:buFont typeface="Arial" panose="020B0604020202020204" pitchFamily="34" charset="0"/>
              <a:buChar char="•"/>
            </a:pPr>
            <a:r>
              <a:rPr lang="en-GB" sz="2400" dirty="0">
                <a:solidFill>
                  <a:schemeClr val="bg1">
                    <a:lumMod val="50000"/>
                  </a:schemeClr>
                </a:solidFill>
              </a:rPr>
              <a:t>RDBMS v/s MongoDB</a:t>
            </a:r>
          </a:p>
          <a:p>
            <a:pPr marL="742950" lvl="1" indent="-285750">
              <a:buFont typeface="Arial" panose="020B0604020202020204" pitchFamily="34" charset="0"/>
              <a:buChar char="•"/>
            </a:pPr>
            <a:r>
              <a:rPr lang="en-GB" sz="2400" dirty="0">
                <a:solidFill>
                  <a:schemeClr val="bg1">
                    <a:lumMod val="50000"/>
                  </a:schemeClr>
                </a:solidFill>
              </a:rPr>
              <a:t>Basic Database Commands, Operations &amp; Methods</a:t>
            </a:r>
            <a:endParaRPr lang="en-US" sz="2400" dirty="0">
              <a:solidFill>
                <a:schemeClr val="bg1">
                  <a:lumMod val="50000"/>
                </a:schemeClr>
              </a:solidFill>
            </a:endParaRPr>
          </a:p>
        </p:txBody>
      </p:sp>
    </p:spTree>
    <p:extLst>
      <p:ext uri="{BB962C8B-B14F-4D97-AF65-F5344CB8AC3E}">
        <p14:creationId xmlns:p14="http://schemas.microsoft.com/office/powerpoint/2010/main" val="421630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par>
                          <p:cTn id="23" fill="hold">
                            <p:stCondLst>
                              <p:cond delay="1000"/>
                            </p:stCondLst>
                            <p:childTnLst>
                              <p:par>
                                <p:cTn id="24" presetID="22" presetClass="entr" presetSubtype="1"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up)">
                                      <p:cBhvr>
                                        <p:cTn id="26" dur="500"/>
                                        <p:tgtEl>
                                          <p:spTgt spid="8"/>
                                        </p:tgtEl>
                                      </p:cBhvr>
                                    </p:animEffect>
                                  </p:childTnLst>
                                </p:cTn>
                              </p:par>
                            </p:childTnLst>
                          </p:cTn>
                        </p:par>
                        <p:par>
                          <p:cTn id="27" fill="hold">
                            <p:stCondLst>
                              <p:cond delay="1500"/>
                            </p:stCondLst>
                            <p:childTnLst>
                              <p:par>
                                <p:cTn id="28" presetID="22" presetClass="entr" presetSubtype="1"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up)">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1" end="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
                                            <p:txEl>
                                              <p:pRg st="2" end="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xEl>
                                              <p:pRg st="3" end="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
                                            <p:txEl>
                                              <p:pRg st="4" end="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
                                            <p:txEl>
                                              <p:pRg st="5" end="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
                                            <p:txEl>
                                              <p:pRg st="6" end="6"/>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gradFill flip="none" rotWithShape="1">
                  <a:gsLst>
                    <a:gs pos="10000">
                      <a:schemeClr val="accent6">
                        <a:lumMod val="50000"/>
                      </a:schemeClr>
                    </a:gs>
                    <a:gs pos="100000">
                      <a:schemeClr val="accent6"/>
                    </a:gs>
                  </a:gsLst>
                  <a:lin ang="0" scaled="1"/>
                  <a:tileRect/>
                </a:gradFill>
              </a:rPr>
              <a:t>Introduction to MongoDB</a:t>
            </a:r>
            <a:endParaRPr lang="en-US" dirty="0">
              <a:gradFill flip="none" rotWithShape="1">
                <a:gsLst>
                  <a:gs pos="10000">
                    <a:schemeClr val="accent6">
                      <a:lumMod val="50000"/>
                    </a:schemeClr>
                  </a:gs>
                  <a:gs pos="100000">
                    <a:schemeClr val="accent6"/>
                  </a:gs>
                </a:gsLst>
                <a:lin ang="0" scaled="1"/>
                <a:tileRect/>
              </a:gradFill>
            </a:endParaRPr>
          </a:p>
        </p:txBody>
      </p:sp>
      <p:sp>
        <p:nvSpPr>
          <p:cNvPr id="5" name="Text Placeholder 4"/>
          <p:cNvSpPr>
            <a:spLocks noGrp="1"/>
          </p:cNvSpPr>
          <p:nvPr>
            <p:ph type="body" idx="1"/>
          </p:nvPr>
        </p:nvSpPr>
        <p:spPr/>
        <p:txBody>
          <a:bodyPr/>
          <a:lstStyle/>
          <a:p>
            <a:r>
              <a:rPr lang="en-US" dirty="0"/>
              <a:t>Section – </a:t>
            </a:r>
            <a:r>
              <a:rPr lang="en-US" dirty="0" smtClean="0"/>
              <a:t>5</a:t>
            </a:r>
            <a:endParaRPr lang="en-US" dirty="0"/>
          </a:p>
          <a:p>
            <a:endParaRPr lang="en-US" dirty="0"/>
          </a:p>
        </p:txBody>
      </p:sp>
    </p:spTree>
    <p:extLst>
      <p:ext uri="{BB962C8B-B14F-4D97-AF65-F5344CB8AC3E}">
        <p14:creationId xmlns:p14="http://schemas.microsoft.com/office/powerpoint/2010/main" val="27656391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What is </a:t>
            </a:r>
            <a:r>
              <a:rPr lang="en-US" dirty="0" err="1"/>
              <a:t>MongoDB</a:t>
            </a:r>
            <a:r>
              <a:rPr lang="en-US" dirty="0"/>
              <a:t>?</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r>
              <a:rPr lang="en-US" dirty="0" err="1"/>
              <a:t>MongoDB</a:t>
            </a:r>
            <a:r>
              <a:rPr lang="en-US" dirty="0"/>
              <a:t> is an </a:t>
            </a:r>
            <a:r>
              <a:rPr lang="en-US" dirty="0">
                <a:solidFill>
                  <a:schemeClr val="accent6"/>
                </a:solidFill>
              </a:rPr>
              <a:t>open-source document-oriented database </a:t>
            </a:r>
            <a:r>
              <a:rPr lang="en-US" dirty="0"/>
              <a:t>that is designed to store a large scale of data. </a:t>
            </a:r>
          </a:p>
          <a:p>
            <a:r>
              <a:rPr lang="en-US" dirty="0"/>
              <a:t>It is </a:t>
            </a:r>
            <a:r>
              <a:rPr lang="en-US" dirty="0">
                <a:solidFill>
                  <a:schemeClr val="accent6"/>
                </a:solidFill>
              </a:rPr>
              <a:t>categorized under the NoSQL </a:t>
            </a:r>
            <a:r>
              <a:rPr lang="en-US" dirty="0"/>
              <a:t>(Not only SQL) database because the storage and retrieval of data in the </a:t>
            </a:r>
            <a:r>
              <a:rPr lang="en-US" dirty="0" err="1"/>
              <a:t>MongoDB</a:t>
            </a:r>
            <a:r>
              <a:rPr lang="en-US" dirty="0"/>
              <a:t> are not in the form of tables.</a:t>
            </a:r>
          </a:p>
          <a:p>
            <a:r>
              <a:rPr lang="en-US" dirty="0"/>
              <a:t>Nowadays there are so </a:t>
            </a:r>
            <a:r>
              <a:rPr lang="en-US" dirty="0">
                <a:solidFill>
                  <a:schemeClr val="accent6"/>
                </a:solidFill>
              </a:rPr>
              <a:t>many companies that used </a:t>
            </a:r>
            <a:r>
              <a:rPr lang="en-US" dirty="0" err="1">
                <a:solidFill>
                  <a:schemeClr val="accent6"/>
                </a:solidFill>
              </a:rPr>
              <a:t>MongoDB</a:t>
            </a:r>
            <a:r>
              <a:rPr lang="en-US" dirty="0">
                <a:solidFill>
                  <a:schemeClr val="accent6"/>
                </a:solidFill>
              </a:rPr>
              <a:t> like Facebook, Nokia, eBay, Adobe, Google</a:t>
            </a:r>
            <a:r>
              <a:rPr lang="en-US" dirty="0"/>
              <a:t>, etc. to store their large amount of data.</a:t>
            </a:r>
          </a:p>
          <a:p>
            <a:endParaRPr lang="en-US" b="1" dirty="0">
              <a:solidFill>
                <a:schemeClr val="accent6"/>
              </a:solidFill>
            </a:endParaRPr>
          </a:p>
        </p:txBody>
      </p:sp>
    </p:spTree>
    <p:extLst>
      <p:ext uri="{BB962C8B-B14F-4D97-AF65-F5344CB8AC3E}">
        <p14:creationId xmlns:p14="http://schemas.microsoft.com/office/powerpoint/2010/main" val="3166382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What is </a:t>
            </a:r>
            <a:r>
              <a:rPr lang="en-US" dirty="0" err="1"/>
              <a:t>MongoDB</a:t>
            </a:r>
            <a:r>
              <a:rPr lang="en-US" dirty="0"/>
              <a:t>?</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4"/>
            <a:ext cx="7641220" cy="5590565"/>
          </a:xfrm>
        </p:spPr>
        <p:txBody>
          <a:bodyPr/>
          <a:lstStyle/>
          <a:p>
            <a:r>
              <a:rPr lang="en-US" dirty="0" err="1"/>
              <a:t>MongoDB</a:t>
            </a:r>
            <a:r>
              <a:rPr lang="en-US" dirty="0"/>
              <a:t> </a:t>
            </a:r>
            <a:r>
              <a:rPr lang="en-US" dirty="0">
                <a:solidFill>
                  <a:schemeClr val="accent6"/>
                </a:solidFill>
              </a:rPr>
              <a:t>stores data in JSON</a:t>
            </a:r>
            <a:r>
              <a:rPr lang="en-US" dirty="0"/>
              <a:t>-like documents and fields can vary from document to document.</a:t>
            </a:r>
          </a:p>
          <a:p>
            <a:r>
              <a:rPr lang="en-US" dirty="0"/>
              <a:t>The </a:t>
            </a:r>
            <a:r>
              <a:rPr lang="en-US" dirty="0" err="1"/>
              <a:t>MongoDB</a:t>
            </a:r>
            <a:r>
              <a:rPr lang="en-US" dirty="0"/>
              <a:t> database has a </a:t>
            </a:r>
            <a:r>
              <a:rPr lang="en-US" dirty="0">
                <a:solidFill>
                  <a:schemeClr val="accent6"/>
                </a:solidFill>
              </a:rPr>
              <a:t>flexible data model </a:t>
            </a:r>
            <a:r>
              <a:rPr lang="en-US" dirty="0"/>
              <a:t>that enables you to store unstructured data, and it provides full indexing support, and replication.</a:t>
            </a:r>
          </a:p>
          <a:p>
            <a:r>
              <a:rPr lang="en-US" dirty="0"/>
              <a:t>Instead of using tables and rows as in the traditional relational databases, </a:t>
            </a:r>
            <a:r>
              <a:rPr lang="en-US" dirty="0" err="1"/>
              <a:t>MongoDB</a:t>
            </a:r>
            <a:r>
              <a:rPr lang="en-US" dirty="0"/>
              <a:t> makes use of </a:t>
            </a:r>
            <a:r>
              <a:rPr lang="en-US" dirty="0">
                <a:solidFill>
                  <a:schemeClr val="accent6"/>
                </a:solidFill>
              </a:rPr>
              <a:t>collections and documents</a:t>
            </a:r>
            <a:r>
              <a:rPr lang="en-US" dirty="0"/>
              <a:t>. </a:t>
            </a:r>
          </a:p>
          <a:p>
            <a:r>
              <a:rPr lang="en-US" dirty="0"/>
              <a:t>Documents consist of key-value pairs which are the basic unit of data in </a:t>
            </a:r>
            <a:r>
              <a:rPr lang="en-US" dirty="0" err="1"/>
              <a:t>MongoDB</a:t>
            </a:r>
            <a:r>
              <a:rPr lang="en-US" dirty="0"/>
              <a:t>. </a:t>
            </a:r>
          </a:p>
          <a:p>
            <a:r>
              <a:rPr lang="en-US" dirty="0"/>
              <a:t>Collections contain sets of documents and function which is the equivalent of relational database tables.</a:t>
            </a:r>
          </a:p>
        </p:txBody>
      </p:sp>
      <p:sp>
        <p:nvSpPr>
          <p:cNvPr id="4" name="TextBox 3"/>
          <p:cNvSpPr txBox="1"/>
          <p:nvPr/>
        </p:nvSpPr>
        <p:spPr>
          <a:xfrm>
            <a:off x="7953825" y="874330"/>
            <a:ext cx="3998686" cy="4524315"/>
          </a:xfrm>
          <a:prstGeom prst="rect">
            <a:avLst/>
          </a:prstGeom>
          <a:solidFill>
            <a:schemeClr val="bg1">
              <a:lumMod val="95000"/>
            </a:schemeClr>
          </a:solidFill>
          <a:ln>
            <a:noFill/>
          </a:ln>
        </p:spPr>
        <p:txBody>
          <a:bodyPr wrap="square" rtlCol="0">
            <a:spAutoFit/>
          </a:bodyPr>
          <a:lstStyle/>
          <a:p>
            <a:r>
              <a:rPr lang="en-US" dirty="0"/>
              <a:t>{</a:t>
            </a:r>
          </a:p>
          <a:p>
            <a:r>
              <a:rPr lang="en-US" dirty="0"/>
              <a:t>     “</a:t>
            </a:r>
            <a:r>
              <a:rPr lang="en-US" dirty="0" err="1"/>
              <a:t>Name”:”Raj</a:t>
            </a:r>
            <a:r>
              <a:rPr lang="en-US" dirty="0"/>
              <a:t>”,</a:t>
            </a:r>
          </a:p>
          <a:p>
            <a:r>
              <a:rPr lang="en-US" dirty="0"/>
              <a:t>     “</a:t>
            </a:r>
            <a:r>
              <a:rPr lang="en-US" dirty="0" err="1"/>
              <a:t>City”:”Rajkot</a:t>
            </a:r>
            <a:r>
              <a:rPr lang="en-US" dirty="0"/>
              <a:t>”,</a:t>
            </a:r>
          </a:p>
          <a:p>
            <a:r>
              <a:rPr lang="en-US" dirty="0"/>
              <a:t>     “</a:t>
            </a:r>
            <a:r>
              <a:rPr lang="en-US" dirty="0" err="1"/>
              <a:t>Gender”:”Male</a:t>
            </a:r>
            <a:r>
              <a:rPr lang="en-US" dirty="0"/>
              <a:t>”</a:t>
            </a:r>
          </a:p>
          <a:p>
            <a:r>
              <a:rPr lang="en-US" dirty="0"/>
              <a:t>}</a:t>
            </a:r>
          </a:p>
          <a:p>
            <a:r>
              <a:rPr lang="en-US" dirty="0"/>
              <a:t>{</a:t>
            </a:r>
          </a:p>
          <a:p>
            <a:r>
              <a:rPr lang="en-US" dirty="0"/>
              <a:t>     “Name”:”</a:t>
            </a:r>
            <a:r>
              <a:rPr lang="en-US" dirty="0" err="1"/>
              <a:t>Jiya</a:t>
            </a:r>
            <a:r>
              <a:rPr lang="en-US" dirty="0"/>
              <a:t>”,</a:t>
            </a:r>
          </a:p>
          <a:p>
            <a:r>
              <a:rPr lang="en-US" dirty="0"/>
              <a:t>     “City”:”</a:t>
            </a:r>
            <a:r>
              <a:rPr lang="en-US" dirty="0" err="1"/>
              <a:t>Junagadh</a:t>
            </a:r>
            <a:r>
              <a:rPr lang="en-US" dirty="0"/>
              <a:t>”,</a:t>
            </a:r>
          </a:p>
          <a:p>
            <a:r>
              <a:rPr lang="en-US" dirty="0"/>
              <a:t>     “ContactNo”:”9825098555”</a:t>
            </a:r>
          </a:p>
          <a:p>
            <a:r>
              <a:rPr lang="en-US" dirty="0"/>
              <a:t>}</a:t>
            </a:r>
          </a:p>
          <a:p>
            <a:r>
              <a:rPr lang="en-US" dirty="0"/>
              <a:t>{</a:t>
            </a:r>
          </a:p>
          <a:p>
            <a:r>
              <a:rPr lang="en-US" dirty="0"/>
              <a:t>     “</a:t>
            </a:r>
            <a:r>
              <a:rPr lang="en-US" dirty="0" err="1"/>
              <a:t>Name”:”Harsh</a:t>
            </a:r>
            <a:r>
              <a:rPr lang="en-US" dirty="0"/>
              <a:t>”,</a:t>
            </a:r>
          </a:p>
          <a:p>
            <a:r>
              <a:rPr lang="en-US" dirty="0"/>
              <a:t>     “City”:”</a:t>
            </a:r>
            <a:r>
              <a:rPr lang="en-US" dirty="0" err="1"/>
              <a:t>Junagadh</a:t>
            </a:r>
            <a:r>
              <a:rPr lang="en-US" dirty="0"/>
              <a:t>”,</a:t>
            </a:r>
          </a:p>
          <a:p>
            <a:r>
              <a:rPr lang="en-US" dirty="0"/>
              <a:t>     “</a:t>
            </a:r>
            <a:r>
              <a:rPr lang="en-US" dirty="0" err="1"/>
              <a:t>Gender”:”Male</a:t>
            </a:r>
            <a:r>
              <a:rPr lang="en-US" dirty="0"/>
              <a:t>”</a:t>
            </a:r>
          </a:p>
          <a:p>
            <a:r>
              <a:rPr lang="en-US" dirty="0"/>
              <a:t>     “ContactNo”:”9825098590”</a:t>
            </a:r>
          </a:p>
          <a:p>
            <a:r>
              <a:rPr lang="en-US" dirty="0"/>
              <a:t>}</a:t>
            </a:r>
          </a:p>
        </p:txBody>
      </p:sp>
    </p:spTree>
    <p:extLst>
      <p:ext uri="{BB962C8B-B14F-4D97-AF65-F5344CB8AC3E}">
        <p14:creationId xmlns:p14="http://schemas.microsoft.com/office/powerpoint/2010/main" val="3039049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Document structure (JASON Example)</a:t>
            </a:r>
          </a:p>
        </p:txBody>
      </p:sp>
      <p:sp>
        <p:nvSpPr>
          <p:cNvPr id="6" name="Rectangle 5">
            <a:extLst>
              <a:ext uri="{FF2B5EF4-FFF2-40B4-BE49-F238E27FC236}">
                <a16:creationId xmlns:a16="http://schemas.microsoft.com/office/drawing/2014/main" id="{3E15B002-7169-BC6A-7553-A8806914558B}"/>
              </a:ext>
            </a:extLst>
          </p:cNvPr>
          <p:cNvSpPr/>
          <p:nvPr/>
        </p:nvSpPr>
        <p:spPr>
          <a:xfrm>
            <a:off x="805700" y="1207630"/>
            <a:ext cx="5290300" cy="2123658"/>
          </a:xfrm>
          <a:prstGeom prst="rect">
            <a:avLst/>
          </a:prstGeom>
          <a:solidFill>
            <a:schemeClr val="bg1">
              <a:lumMod val="95000"/>
            </a:schemeClr>
          </a:solidFill>
          <a:ln>
            <a:noFill/>
          </a:ln>
        </p:spPr>
        <p:txBody>
          <a:bodyPr wrap="square">
            <a:spAutoFit/>
          </a:bodyPr>
          <a:lstStyle/>
          <a:p>
            <a:pPr marL="87312"/>
            <a:r>
              <a:rPr lang="en-GB" sz="1650" dirty="0">
                <a:latin typeface="Consolas" panose="020B0609020204030204" pitchFamily="49" charset="0"/>
              </a:rPr>
              <a:t>{</a:t>
            </a:r>
          </a:p>
          <a:p>
            <a:pPr marL="87312"/>
            <a:r>
              <a:rPr lang="en-GB" sz="1650" dirty="0">
                <a:latin typeface="Consolas" panose="020B0609020204030204" pitchFamily="49" charset="0"/>
              </a:rPr>
              <a:t>  </a:t>
            </a:r>
            <a:r>
              <a:rPr lang="en-GB" sz="1650" dirty="0" err="1">
                <a:latin typeface="Consolas" panose="020B0609020204030204" pitchFamily="49" charset="0"/>
              </a:rPr>
              <a:t>FirstName:"Naimish</a:t>
            </a:r>
            <a:r>
              <a:rPr lang="en-GB" sz="1650" dirty="0">
                <a:latin typeface="Consolas" panose="020B0609020204030204" pitchFamily="49" charset="0"/>
              </a:rPr>
              <a:t>",</a:t>
            </a:r>
          </a:p>
          <a:p>
            <a:pPr marL="87312"/>
            <a:r>
              <a:rPr lang="en-GB" sz="1650" dirty="0">
                <a:latin typeface="Consolas" panose="020B0609020204030204" pitchFamily="49" charset="0"/>
              </a:rPr>
              <a:t>  </a:t>
            </a:r>
            <a:r>
              <a:rPr lang="en-GB" sz="1650" dirty="0" err="1">
                <a:latin typeface="Consolas" panose="020B0609020204030204" pitchFamily="49" charset="0"/>
              </a:rPr>
              <a:t>LastName</a:t>
            </a:r>
            <a:r>
              <a:rPr lang="en-GB" sz="1650" dirty="0">
                <a:latin typeface="Consolas" panose="020B0609020204030204" pitchFamily="49" charset="0"/>
              </a:rPr>
              <a:t>:"Patel",</a:t>
            </a:r>
          </a:p>
          <a:p>
            <a:pPr marL="87312"/>
            <a:r>
              <a:rPr lang="en-GB" sz="1650" dirty="0">
                <a:latin typeface="Consolas" panose="020B0609020204030204" pitchFamily="49" charset="0"/>
              </a:rPr>
              <a:t>  EmpID:"CENRV01",</a:t>
            </a:r>
          </a:p>
          <a:p>
            <a:pPr marL="87312"/>
            <a:r>
              <a:rPr lang="en-GB" sz="1650" dirty="0">
                <a:latin typeface="Consolas" panose="020B0609020204030204" pitchFamily="49" charset="0"/>
              </a:rPr>
              <a:t>  </a:t>
            </a:r>
            <a:r>
              <a:rPr lang="en-GB" sz="1650" dirty="0" err="1">
                <a:latin typeface="Consolas" panose="020B0609020204030204" pitchFamily="49" charset="0"/>
              </a:rPr>
              <a:t>Designation:"Asst</a:t>
            </a:r>
            <a:r>
              <a:rPr lang="en-GB" sz="1650" dirty="0">
                <a:latin typeface="Consolas" panose="020B0609020204030204" pitchFamily="49" charset="0"/>
              </a:rPr>
              <a:t>. Prof.",</a:t>
            </a:r>
          </a:p>
          <a:p>
            <a:pPr marL="87312"/>
            <a:r>
              <a:rPr lang="en-GB" sz="1650" dirty="0">
                <a:latin typeface="Consolas" panose="020B0609020204030204" pitchFamily="49" charset="0"/>
              </a:rPr>
              <a:t>  Mobile:123456,</a:t>
            </a:r>
          </a:p>
          <a:p>
            <a:pPr marL="87312"/>
            <a:r>
              <a:rPr lang="en-GB" sz="1650" dirty="0">
                <a:latin typeface="Consolas" panose="020B0609020204030204" pitchFamily="49" charset="0"/>
              </a:rPr>
              <a:t>  Email:"nrv01@gmail.com"</a:t>
            </a:r>
          </a:p>
          <a:p>
            <a:pPr marL="87312"/>
            <a:r>
              <a:rPr lang="en-GB" sz="1650" dirty="0">
                <a:latin typeface="Consolas" panose="020B0609020204030204" pitchFamily="49" charset="0"/>
              </a:rPr>
              <a:t>}</a:t>
            </a:r>
            <a:endParaRPr lang="en-GB" sz="1650" dirty="0"/>
          </a:p>
        </p:txBody>
      </p:sp>
      <p:sp>
        <p:nvSpPr>
          <p:cNvPr id="7" name="Rectangle 6">
            <a:extLst>
              <a:ext uri="{FF2B5EF4-FFF2-40B4-BE49-F238E27FC236}">
                <a16:creationId xmlns:a16="http://schemas.microsoft.com/office/drawing/2014/main" id="{2C22F631-499A-D873-0A93-AA49B0A04EE4}"/>
              </a:ext>
            </a:extLst>
          </p:cNvPr>
          <p:cNvSpPr/>
          <p:nvPr/>
        </p:nvSpPr>
        <p:spPr>
          <a:xfrm>
            <a:off x="241914" y="1207630"/>
            <a:ext cx="563786" cy="2123658"/>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p:txBody>
      </p:sp>
      <p:sp>
        <p:nvSpPr>
          <p:cNvPr id="8" name="Rectangle: Top Corners Rounded 5">
            <a:extLst>
              <a:ext uri="{FF2B5EF4-FFF2-40B4-BE49-F238E27FC236}">
                <a16:creationId xmlns:a16="http://schemas.microsoft.com/office/drawing/2014/main" id="{B029785F-248B-60D2-187C-DBCC00DF2C7C}"/>
              </a:ext>
            </a:extLst>
          </p:cNvPr>
          <p:cNvSpPr/>
          <p:nvPr/>
        </p:nvSpPr>
        <p:spPr>
          <a:xfrm>
            <a:off x="241913" y="878446"/>
            <a:ext cx="1260316"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Simple JSON </a:t>
            </a:r>
            <a:endParaRPr lang="en-US" sz="1600" dirty="0">
              <a:solidFill>
                <a:schemeClr val="bg1"/>
              </a:solidFill>
            </a:endParaRPr>
          </a:p>
        </p:txBody>
      </p:sp>
      <p:sp>
        <p:nvSpPr>
          <p:cNvPr id="9" name="Rectangle 8">
            <a:extLst>
              <a:ext uri="{FF2B5EF4-FFF2-40B4-BE49-F238E27FC236}">
                <a16:creationId xmlns:a16="http://schemas.microsoft.com/office/drawing/2014/main" id="{B96F71F5-C284-E4FF-9B76-AF8C92A56BAC}"/>
              </a:ext>
            </a:extLst>
          </p:cNvPr>
          <p:cNvSpPr/>
          <p:nvPr/>
        </p:nvSpPr>
        <p:spPr>
          <a:xfrm>
            <a:off x="7078981" y="1207630"/>
            <a:ext cx="4871105" cy="3393237"/>
          </a:xfrm>
          <a:prstGeom prst="rect">
            <a:avLst/>
          </a:prstGeom>
          <a:solidFill>
            <a:schemeClr val="bg1">
              <a:lumMod val="95000"/>
            </a:schemeClr>
          </a:solidFill>
          <a:ln>
            <a:noFill/>
          </a:ln>
        </p:spPr>
        <p:txBody>
          <a:bodyPr wrap="square">
            <a:spAutoFit/>
          </a:bodyPr>
          <a:lstStyle/>
          <a:p>
            <a:pPr marL="87312"/>
            <a:r>
              <a:rPr lang="en-GB" sz="1650" dirty="0">
                <a:latin typeface="Consolas" panose="020B0609020204030204" pitchFamily="49" charset="0"/>
              </a:rPr>
              <a:t>{</a:t>
            </a:r>
          </a:p>
          <a:p>
            <a:pPr marL="87312"/>
            <a:r>
              <a:rPr lang="en-GB" sz="1650" dirty="0">
                <a:latin typeface="Consolas" panose="020B0609020204030204" pitchFamily="49" charset="0"/>
              </a:rPr>
              <a:t>  </a:t>
            </a:r>
            <a:r>
              <a:rPr lang="en-GB" sz="1650" dirty="0" err="1">
                <a:solidFill>
                  <a:schemeClr val="accent5">
                    <a:lumMod val="50000"/>
                  </a:schemeClr>
                </a:solidFill>
                <a:latin typeface="Consolas" panose="020B0609020204030204" pitchFamily="49" charset="0"/>
              </a:rPr>
              <a:t>FirstName:"Naimish</a:t>
            </a:r>
            <a:r>
              <a:rPr lang="en-GB" sz="1650" dirty="0">
                <a:solidFill>
                  <a:schemeClr val="accent5">
                    <a:lumMod val="50000"/>
                  </a:schemeClr>
                </a:solidFill>
                <a:latin typeface="Consolas" panose="020B0609020204030204" pitchFamily="49" charset="0"/>
              </a:rPr>
              <a:t>",</a:t>
            </a:r>
          </a:p>
          <a:p>
            <a:pPr marL="87312"/>
            <a:r>
              <a:rPr lang="en-GB" sz="1650" dirty="0">
                <a:solidFill>
                  <a:schemeClr val="accent5">
                    <a:lumMod val="50000"/>
                  </a:schemeClr>
                </a:solidFill>
                <a:latin typeface="Consolas" panose="020B0609020204030204" pitchFamily="49" charset="0"/>
              </a:rPr>
              <a:t>  </a:t>
            </a:r>
            <a:r>
              <a:rPr lang="en-GB" sz="1650" dirty="0" err="1">
                <a:solidFill>
                  <a:schemeClr val="accent5">
                    <a:lumMod val="50000"/>
                  </a:schemeClr>
                </a:solidFill>
                <a:latin typeface="Consolas" panose="020B0609020204030204" pitchFamily="49" charset="0"/>
              </a:rPr>
              <a:t>LastName</a:t>
            </a:r>
            <a:r>
              <a:rPr lang="en-GB" sz="1650" dirty="0">
                <a:solidFill>
                  <a:schemeClr val="accent5">
                    <a:lumMod val="50000"/>
                  </a:schemeClr>
                </a:solidFill>
                <a:latin typeface="Consolas" panose="020B0609020204030204" pitchFamily="49" charset="0"/>
              </a:rPr>
              <a:t>:"Patel",</a:t>
            </a:r>
          </a:p>
          <a:p>
            <a:pPr marL="87312"/>
            <a:r>
              <a:rPr lang="en-GB" sz="1650" dirty="0">
                <a:solidFill>
                  <a:schemeClr val="accent5">
                    <a:lumMod val="50000"/>
                  </a:schemeClr>
                </a:solidFill>
                <a:latin typeface="Consolas" panose="020B0609020204030204" pitchFamily="49" charset="0"/>
              </a:rPr>
              <a:t>  EmpID:"CENRV01",</a:t>
            </a:r>
          </a:p>
          <a:p>
            <a:pPr marL="87312"/>
            <a:r>
              <a:rPr lang="en-GB" sz="1650" dirty="0">
                <a:solidFill>
                  <a:schemeClr val="accent5">
                    <a:lumMod val="50000"/>
                  </a:schemeClr>
                </a:solidFill>
                <a:latin typeface="Consolas" panose="020B0609020204030204" pitchFamily="49" charset="0"/>
              </a:rPr>
              <a:t>  </a:t>
            </a:r>
            <a:r>
              <a:rPr lang="en-GB" sz="1650" dirty="0" err="1">
                <a:solidFill>
                  <a:schemeClr val="accent5">
                    <a:lumMod val="50000"/>
                  </a:schemeClr>
                </a:solidFill>
                <a:latin typeface="Consolas" panose="020B0609020204030204" pitchFamily="49" charset="0"/>
              </a:rPr>
              <a:t>Designation:"Asst</a:t>
            </a:r>
            <a:r>
              <a:rPr lang="en-GB" sz="1650" dirty="0">
                <a:solidFill>
                  <a:schemeClr val="accent5">
                    <a:lumMod val="50000"/>
                  </a:schemeClr>
                </a:solidFill>
                <a:latin typeface="Consolas" panose="020B0609020204030204" pitchFamily="49" charset="0"/>
              </a:rPr>
              <a:t>. Prof.",</a:t>
            </a:r>
          </a:p>
          <a:p>
            <a:pPr marL="87312"/>
            <a:r>
              <a:rPr lang="en-GB" sz="1650" dirty="0">
                <a:latin typeface="Consolas" panose="020B0609020204030204" pitchFamily="49" charset="0"/>
              </a:rPr>
              <a:t>  </a:t>
            </a:r>
            <a:r>
              <a:rPr lang="en-GB" sz="1650" dirty="0">
                <a:solidFill>
                  <a:schemeClr val="accent4"/>
                </a:solidFill>
                <a:latin typeface="Consolas" panose="020B0609020204030204" pitchFamily="49" charset="0"/>
              </a:rPr>
              <a:t>Mobile:[123456,654321,987654],</a:t>
            </a:r>
          </a:p>
          <a:p>
            <a:pPr marL="87312"/>
            <a:r>
              <a:rPr lang="en-GB" sz="1650" dirty="0">
                <a:latin typeface="Consolas" panose="020B0609020204030204" pitchFamily="49" charset="0"/>
              </a:rPr>
              <a:t>  </a:t>
            </a:r>
            <a:r>
              <a:rPr lang="en-GB" sz="1650" b="1" dirty="0">
                <a:solidFill>
                  <a:schemeClr val="accent6"/>
                </a:solidFill>
                <a:latin typeface="Consolas" panose="020B0609020204030204" pitchFamily="49" charset="0"/>
              </a:rPr>
              <a:t>Car: </a:t>
            </a:r>
          </a:p>
          <a:p>
            <a:pPr marL="87312"/>
            <a:r>
              <a:rPr lang="en-GB" sz="1650" b="1" dirty="0">
                <a:solidFill>
                  <a:schemeClr val="accent6"/>
                </a:solidFill>
                <a:latin typeface="Consolas" panose="020B0609020204030204" pitchFamily="49" charset="0"/>
              </a:rPr>
              <a:t>  {</a:t>
            </a:r>
          </a:p>
          <a:p>
            <a:pPr marL="87312"/>
            <a:r>
              <a:rPr lang="en-GB" sz="1650" b="1" dirty="0">
                <a:solidFill>
                  <a:schemeClr val="accent6"/>
                </a:solidFill>
                <a:latin typeface="Consolas" panose="020B0609020204030204" pitchFamily="49" charset="0"/>
              </a:rPr>
              <a:t>    	</a:t>
            </a:r>
            <a:r>
              <a:rPr lang="en-GB" sz="1650" b="1" dirty="0" err="1">
                <a:solidFill>
                  <a:schemeClr val="accent6"/>
                </a:solidFill>
                <a:latin typeface="Consolas" panose="020B0609020204030204" pitchFamily="49" charset="0"/>
              </a:rPr>
              <a:t>Model:"Maruti</a:t>
            </a:r>
            <a:r>
              <a:rPr lang="en-GB" sz="1650" b="1" dirty="0">
                <a:solidFill>
                  <a:schemeClr val="accent6"/>
                </a:solidFill>
                <a:latin typeface="Consolas" panose="020B0609020204030204" pitchFamily="49" charset="0"/>
              </a:rPr>
              <a:t> Suzuki Swift",</a:t>
            </a:r>
          </a:p>
          <a:p>
            <a:pPr marL="87312"/>
            <a:r>
              <a:rPr lang="en-GB" sz="1650" b="1" dirty="0">
                <a:solidFill>
                  <a:schemeClr val="accent6"/>
                </a:solidFill>
                <a:latin typeface="Consolas" panose="020B0609020204030204" pitchFamily="49" charset="0"/>
              </a:rPr>
              <a:t>    	Year:2021,</a:t>
            </a:r>
          </a:p>
          <a:p>
            <a:pPr marL="87312"/>
            <a:r>
              <a:rPr lang="en-GB" sz="1650" b="1" dirty="0">
                <a:solidFill>
                  <a:schemeClr val="accent6"/>
                </a:solidFill>
                <a:latin typeface="Consolas" panose="020B0609020204030204" pitchFamily="49" charset="0"/>
              </a:rPr>
              <a:t>    	</a:t>
            </a:r>
            <a:r>
              <a:rPr lang="en-GB" sz="1650" b="1" dirty="0" err="1">
                <a:solidFill>
                  <a:schemeClr val="accent6"/>
                </a:solidFill>
                <a:latin typeface="Consolas" panose="020B0609020204030204" pitchFamily="49" charset="0"/>
              </a:rPr>
              <a:t>Color</a:t>
            </a:r>
            <a:r>
              <a:rPr lang="en-GB" sz="1650" b="1" dirty="0">
                <a:solidFill>
                  <a:schemeClr val="accent6"/>
                </a:solidFill>
                <a:latin typeface="Consolas" panose="020B0609020204030204" pitchFamily="49" charset="0"/>
              </a:rPr>
              <a:t>:"Red"</a:t>
            </a:r>
          </a:p>
          <a:p>
            <a:pPr marL="87312"/>
            <a:r>
              <a:rPr lang="en-GB" sz="1650" b="1" dirty="0">
                <a:solidFill>
                  <a:schemeClr val="accent6"/>
                </a:solidFill>
                <a:latin typeface="Consolas" panose="020B0609020204030204" pitchFamily="49" charset="0"/>
              </a:rPr>
              <a:t>  }</a:t>
            </a:r>
          </a:p>
          <a:p>
            <a:pPr marL="87312"/>
            <a:r>
              <a:rPr lang="en-GB" sz="1650" dirty="0">
                <a:latin typeface="Consolas" panose="020B0609020204030204" pitchFamily="49" charset="0"/>
              </a:rPr>
              <a:t>}</a:t>
            </a:r>
            <a:endParaRPr lang="en-GB" sz="1650" dirty="0"/>
          </a:p>
        </p:txBody>
      </p:sp>
      <p:sp>
        <p:nvSpPr>
          <p:cNvPr id="10" name="Rectangle 9">
            <a:extLst>
              <a:ext uri="{FF2B5EF4-FFF2-40B4-BE49-F238E27FC236}">
                <a16:creationId xmlns:a16="http://schemas.microsoft.com/office/drawing/2014/main" id="{9FB31400-A1D5-8AE6-D9CC-2CF1D9C6F210}"/>
              </a:ext>
            </a:extLst>
          </p:cNvPr>
          <p:cNvSpPr/>
          <p:nvPr/>
        </p:nvSpPr>
        <p:spPr>
          <a:xfrm>
            <a:off x="6515195" y="1207630"/>
            <a:ext cx="563786" cy="3393237"/>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9</a:t>
            </a:r>
          </a:p>
          <a:p>
            <a:pPr algn="r"/>
            <a:r>
              <a:rPr lang="en-IN" sz="1650" b="1" dirty="0">
                <a:solidFill>
                  <a:schemeClr val="tx1">
                    <a:lumMod val="75000"/>
                    <a:lumOff val="25000"/>
                  </a:schemeClr>
                </a:solidFill>
                <a:latin typeface="Consolas" panose="020B0609020204030204" pitchFamily="49" charset="0"/>
              </a:rPr>
              <a:t>10</a:t>
            </a:r>
          </a:p>
          <a:p>
            <a:pPr algn="r"/>
            <a:r>
              <a:rPr lang="en-IN" sz="1650" b="1" dirty="0">
                <a:solidFill>
                  <a:schemeClr val="tx1">
                    <a:lumMod val="75000"/>
                    <a:lumOff val="25000"/>
                  </a:schemeClr>
                </a:solidFill>
                <a:latin typeface="Consolas" panose="020B0609020204030204" pitchFamily="49" charset="0"/>
              </a:rPr>
              <a:t>11</a:t>
            </a:r>
          </a:p>
          <a:p>
            <a:pPr algn="r"/>
            <a:r>
              <a:rPr lang="en-IN" sz="1650" b="1" dirty="0">
                <a:solidFill>
                  <a:schemeClr val="tx1">
                    <a:lumMod val="75000"/>
                    <a:lumOff val="25000"/>
                  </a:schemeClr>
                </a:solidFill>
                <a:latin typeface="Consolas" panose="020B0609020204030204" pitchFamily="49" charset="0"/>
              </a:rPr>
              <a:t>12</a:t>
            </a:r>
          </a:p>
          <a:p>
            <a:pPr algn="r"/>
            <a:r>
              <a:rPr lang="en-IN" sz="1650" b="1" dirty="0">
                <a:solidFill>
                  <a:schemeClr val="tx1">
                    <a:lumMod val="75000"/>
                    <a:lumOff val="25000"/>
                  </a:schemeClr>
                </a:solidFill>
                <a:latin typeface="Consolas" panose="020B0609020204030204" pitchFamily="49" charset="0"/>
              </a:rPr>
              <a:t>13</a:t>
            </a:r>
          </a:p>
        </p:txBody>
      </p:sp>
      <p:sp>
        <p:nvSpPr>
          <p:cNvPr id="11" name="Rectangle: Top Corners Rounded 8">
            <a:extLst>
              <a:ext uri="{FF2B5EF4-FFF2-40B4-BE49-F238E27FC236}">
                <a16:creationId xmlns:a16="http://schemas.microsoft.com/office/drawing/2014/main" id="{AD448DA5-AA83-74DD-1ED6-4FCA6E3B3854}"/>
              </a:ext>
            </a:extLst>
          </p:cNvPr>
          <p:cNvSpPr/>
          <p:nvPr/>
        </p:nvSpPr>
        <p:spPr>
          <a:xfrm>
            <a:off x="6515194" y="878446"/>
            <a:ext cx="1331851"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Nested JSON </a:t>
            </a:r>
            <a:endParaRPr lang="en-US" sz="1600" dirty="0">
              <a:solidFill>
                <a:schemeClr val="bg1"/>
              </a:solidFill>
            </a:endParaRPr>
          </a:p>
        </p:txBody>
      </p:sp>
    </p:spTree>
    <p:extLst>
      <p:ext uri="{BB962C8B-B14F-4D97-AF65-F5344CB8AC3E}">
        <p14:creationId xmlns:p14="http://schemas.microsoft.com/office/powerpoint/2010/main" val="3311566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
                                            <p:bg/>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7" grpId="0" animBg="1"/>
      <p:bldP spid="8" grpId="0" animBg="1"/>
      <p:bldP spid="9" grpId="0" build="p" animBg="1"/>
      <p:bldP spid="10" grpId="0" animBg="1"/>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How </a:t>
            </a:r>
            <a:r>
              <a:rPr lang="en-US" dirty="0" err="1"/>
              <a:t>MongoDB</a:t>
            </a:r>
            <a:r>
              <a:rPr lang="en-US" dirty="0"/>
              <a:t> works?</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r>
              <a:rPr lang="en-US" dirty="0"/>
              <a:t>The </a:t>
            </a:r>
            <a:r>
              <a:rPr lang="en-US" dirty="0" err="1"/>
              <a:t>MongoDB</a:t>
            </a:r>
            <a:r>
              <a:rPr lang="en-US" dirty="0"/>
              <a:t> database contains collections just like the SQL database contains tables. </a:t>
            </a:r>
          </a:p>
          <a:p>
            <a:r>
              <a:rPr lang="en-US" dirty="0"/>
              <a:t>You are allowed to create multiple databases and multiple collections.</a:t>
            </a:r>
          </a:p>
          <a:p>
            <a:r>
              <a:rPr lang="en-US" dirty="0"/>
              <a:t>Now inside of the collection we have </a:t>
            </a:r>
            <a:r>
              <a:rPr lang="en-US" b="1" dirty="0"/>
              <a:t>documents</a:t>
            </a:r>
            <a:r>
              <a:rPr lang="en-US" dirty="0"/>
              <a:t>. </a:t>
            </a:r>
          </a:p>
          <a:p>
            <a:r>
              <a:rPr lang="en-US" dirty="0"/>
              <a:t>These documents contain the data we want to store in the </a:t>
            </a:r>
            <a:r>
              <a:rPr lang="en-US" dirty="0" err="1"/>
              <a:t>MongoDB</a:t>
            </a:r>
            <a:r>
              <a:rPr lang="en-US" dirty="0"/>
              <a:t> database and a single collection can contain multiple documents and these are schema-less means it is not necessary that one document is similar to another.</a:t>
            </a:r>
          </a:p>
          <a:p>
            <a:r>
              <a:rPr lang="en-US" dirty="0"/>
              <a:t>The documents are created using the fields, these are key-value pairs in the documents, it is just like columns in the relation database. </a:t>
            </a:r>
          </a:p>
          <a:p>
            <a:r>
              <a:rPr lang="en-US" dirty="0"/>
              <a:t>The value of the fields can be of any BSON (Binary </a:t>
            </a:r>
            <a:r>
              <a:rPr lang="en-US" dirty="0" err="1"/>
              <a:t>Javascript</a:t>
            </a:r>
            <a:r>
              <a:rPr lang="en-US" dirty="0"/>
              <a:t> Object Notation) data types like double, string, </a:t>
            </a:r>
            <a:r>
              <a:rPr lang="en-US" dirty="0" err="1"/>
              <a:t>boolean</a:t>
            </a:r>
            <a:r>
              <a:rPr lang="en-US" dirty="0"/>
              <a:t>, etc.</a:t>
            </a:r>
          </a:p>
          <a:p>
            <a:r>
              <a:rPr lang="en-US" dirty="0"/>
              <a:t>The data stored in the </a:t>
            </a:r>
            <a:r>
              <a:rPr lang="en-US" dirty="0" err="1"/>
              <a:t>MongoDB</a:t>
            </a:r>
            <a:r>
              <a:rPr lang="en-US" dirty="0"/>
              <a:t> is in the format of BSON documents, In the backend, the </a:t>
            </a:r>
            <a:r>
              <a:rPr lang="en-US" dirty="0" err="1"/>
              <a:t>MongoDB</a:t>
            </a:r>
            <a:r>
              <a:rPr lang="en-US" dirty="0"/>
              <a:t> server converts the JSON data into a binary form that is known as BSON and this BSON is stored and queried more efficiently.</a:t>
            </a:r>
          </a:p>
        </p:txBody>
      </p:sp>
    </p:spTree>
    <p:extLst>
      <p:ext uri="{BB962C8B-B14F-4D97-AF65-F5344CB8AC3E}">
        <p14:creationId xmlns:p14="http://schemas.microsoft.com/office/powerpoint/2010/main" val="1195854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How </a:t>
            </a:r>
            <a:r>
              <a:rPr lang="en-US" dirty="0" err="1"/>
              <a:t>MongoDB</a:t>
            </a:r>
            <a:r>
              <a:rPr lang="en-US" dirty="0"/>
              <a:t> works?</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r>
              <a:rPr lang="en-US" dirty="0"/>
              <a:t>In </a:t>
            </a:r>
            <a:r>
              <a:rPr lang="en-US" dirty="0" err="1"/>
              <a:t>MongoDB</a:t>
            </a:r>
            <a:r>
              <a:rPr lang="en-US" dirty="0"/>
              <a:t> documents, you are allowed to store nested data. </a:t>
            </a:r>
          </a:p>
          <a:p>
            <a:r>
              <a:rPr lang="en-US" dirty="0"/>
              <a:t>This nesting of data allows you to create complex relations between data and store them in the same document which makes the working and fetching of data extremely efficient as compared to SQL. </a:t>
            </a:r>
          </a:p>
          <a:p>
            <a:r>
              <a:rPr lang="en-US" dirty="0"/>
              <a:t>In SQL, you need to write complex joins to get the data from table 1 and table 2. </a:t>
            </a:r>
          </a:p>
          <a:p>
            <a:r>
              <a:rPr lang="en-US" dirty="0"/>
              <a:t>The maximum size of the BSON document is </a:t>
            </a:r>
            <a:r>
              <a:rPr lang="en-US" b="1" dirty="0"/>
              <a:t>16MB</a:t>
            </a:r>
            <a:r>
              <a:rPr lang="en-US" dirty="0"/>
              <a:t>.</a:t>
            </a:r>
          </a:p>
        </p:txBody>
      </p:sp>
    </p:spTree>
    <p:extLst>
      <p:ext uri="{BB962C8B-B14F-4D97-AF65-F5344CB8AC3E}">
        <p14:creationId xmlns:p14="http://schemas.microsoft.com/office/powerpoint/2010/main" val="274894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Features of </a:t>
            </a:r>
            <a:r>
              <a:rPr lang="en-US" dirty="0" err="1"/>
              <a:t>MongoDB</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fontAlgn="base"/>
            <a:r>
              <a:rPr lang="en-US" b="1" dirty="0"/>
              <a:t>Schema-less Database:</a:t>
            </a:r>
          </a:p>
          <a:p>
            <a:pPr lvl="1" fontAlgn="base"/>
            <a:r>
              <a:rPr lang="en-US" dirty="0"/>
              <a:t>It is the great feature provided by the </a:t>
            </a:r>
            <a:r>
              <a:rPr lang="en-US" dirty="0" err="1"/>
              <a:t>MongoDB</a:t>
            </a:r>
            <a:r>
              <a:rPr lang="en-US" dirty="0"/>
              <a:t>. </a:t>
            </a:r>
          </a:p>
          <a:p>
            <a:pPr lvl="1" fontAlgn="base"/>
            <a:r>
              <a:rPr lang="en-US" dirty="0"/>
              <a:t>A Schema-less database means one collection can hold different types of documents in it. </a:t>
            </a:r>
          </a:p>
          <a:p>
            <a:pPr lvl="1" fontAlgn="base"/>
            <a:r>
              <a:rPr lang="en-US" dirty="0"/>
              <a:t>Or in other words, in the </a:t>
            </a:r>
            <a:r>
              <a:rPr lang="en-US" dirty="0" err="1"/>
              <a:t>MongoDB</a:t>
            </a:r>
            <a:r>
              <a:rPr lang="en-US" dirty="0"/>
              <a:t> database, a single collection can hold multiple documents and these documents may consist of the different numbers of fields, content, and size. </a:t>
            </a:r>
          </a:p>
          <a:p>
            <a:pPr lvl="1" fontAlgn="base"/>
            <a:r>
              <a:rPr lang="en-US" dirty="0"/>
              <a:t>It is not necessary that the one document is similar to another document like in the relational databases. </a:t>
            </a:r>
          </a:p>
          <a:p>
            <a:pPr lvl="1" fontAlgn="base"/>
            <a:r>
              <a:rPr lang="en-US" dirty="0"/>
              <a:t>Due to this feature, </a:t>
            </a:r>
            <a:r>
              <a:rPr lang="en-US" dirty="0" err="1"/>
              <a:t>MongoDB</a:t>
            </a:r>
            <a:r>
              <a:rPr lang="en-US" dirty="0"/>
              <a:t> provides great flexibility to databases.</a:t>
            </a:r>
          </a:p>
          <a:p>
            <a:pPr fontAlgn="base"/>
            <a:r>
              <a:rPr lang="en-US" b="1" dirty="0"/>
              <a:t>Document Oriented: </a:t>
            </a:r>
          </a:p>
          <a:p>
            <a:pPr lvl="1" fontAlgn="base"/>
            <a:r>
              <a:rPr lang="en-US" dirty="0"/>
              <a:t>In </a:t>
            </a:r>
            <a:r>
              <a:rPr lang="en-US" dirty="0" err="1"/>
              <a:t>MongoDB</a:t>
            </a:r>
            <a:r>
              <a:rPr lang="en-US" dirty="0"/>
              <a:t>, all the data stored in the documents instead of tables like in RDBMS. </a:t>
            </a:r>
          </a:p>
          <a:p>
            <a:pPr lvl="1" fontAlgn="base"/>
            <a:r>
              <a:rPr lang="en-US" dirty="0"/>
              <a:t>In these documents, the data is stored in fields(key-value pair) instead of rows and columns which make the data much more flexible in comparison to RDBMS. </a:t>
            </a:r>
          </a:p>
          <a:p>
            <a:pPr lvl="1" fontAlgn="base"/>
            <a:r>
              <a:rPr lang="en-US" dirty="0"/>
              <a:t>And each document contains its unique object id.</a:t>
            </a:r>
          </a:p>
          <a:p>
            <a:pPr fontAlgn="base"/>
            <a:r>
              <a:rPr lang="en-US" b="1" dirty="0"/>
              <a:t>High Performance: </a:t>
            </a:r>
          </a:p>
          <a:p>
            <a:pPr lvl="1" fontAlgn="base"/>
            <a:r>
              <a:rPr lang="en-US" dirty="0"/>
              <a:t>The performance of </a:t>
            </a:r>
            <a:r>
              <a:rPr lang="en-US" dirty="0" err="1"/>
              <a:t>MongoDB</a:t>
            </a:r>
            <a:r>
              <a:rPr lang="en-US" dirty="0"/>
              <a:t> is very high and data persistence as compared to another database due to its features like scalability, indexing, replication, etc.</a:t>
            </a:r>
          </a:p>
        </p:txBody>
      </p:sp>
    </p:spTree>
    <p:extLst>
      <p:ext uri="{BB962C8B-B14F-4D97-AF65-F5344CB8AC3E}">
        <p14:creationId xmlns:p14="http://schemas.microsoft.com/office/powerpoint/2010/main" val="1870863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Features of </a:t>
            </a:r>
            <a:r>
              <a:rPr lang="en-US" dirty="0" err="1"/>
              <a:t>MongoDB</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fontAlgn="base"/>
            <a:r>
              <a:rPr lang="en-US" b="1" dirty="0"/>
              <a:t>Indexing: </a:t>
            </a:r>
          </a:p>
          <a:p>
            <a:pPr lvl="1" fontAlgn="base"/>
            <a:r>
              <a:rPr lang="en-US" dirty="0"/>
              <a:t>In </a:t>
            </a:r>
            <a:r>
              <a:rPr lang="en-US" dirty="0" err="1"/>
              <a:t>MongoDB</a:t>
            </a:r>
            <a:r>
              <a:rPr lang="en-US" dirty="0"/>
              <a:t> database, every field in the documents is indexed with primary and secondary indices this makes easier and takes less time to get or search data from the pool of the data. </a:t>
            </a:r>
          </a:p>
          <a:p>
            <a:pPr lvl="1" fontAlgn="base"/>
            <a:r>
              <a:rPr lang="en-US" dirty="0"/>
              <a:t>If the data is not indexed, then database search each document with the specified query which takes lots of time and not so efficient.</a:t>
            </a:r>
          </a:p>
          <a:p>
            <a:pPr fontAlgn="base"/>
            <a:r>
              <a:rPr lang="en-US" b="1" dirty="0"/>
              <a:t>Scalability: </a:t>
            </a:r>
          </a:p>
          <a:p>
            <a:pPr lvl="1" fontAlgn="base"/>
            <a:r>
              <a:rPr lang="en-US" dirty="0" err="1"/>
              <a:t>MongoDB</a:t>
            </a:r>
            <a:r>
              <a:rPr lang="en-US" dirty="0"/>
              <a:t> provides horizontal scalability with the help of </a:t>
            </a:r>
            <a:r>
              <a:rPr lang="en-US" dirty="0" err="1"/>
              <a:t>sharding</a:t>
            </a:r>
            <a:r>
              <a:rPr lang="en-US" dirty="0"/>
              <a:t>. </a:t>
            </a:r>
          </a:p>
          <a:p>
            <a:pPr lvl="1" fontAlgn="base"/>
            <a:r>
              <a:rPr lang="en-US" dirty="0" err="1"/>
              <a:t>Sharding</a:t>
            </a:r>
            <a:r>
              <a:rPr lang="en-US" dirty="0"/>
              <a:t> means to distribute data on multiple servers, here a large amount of data is partitioned into data chunks using the shard key, and these data chunks are evenly distributed across shards that reside across many physical servers, It will also add new machines to a running database.</a:t>
            </a:r>
          </a:p>
          <a:p>
            <a:pPr fontAlgn="base"/>
            <a:r>
              <a:rPr lang="en-US" b="1" dirty="0"/>
              <a:t>Replication: </a:t>
            </a:r>
          </a:p>
          <a:p>
            <a:pPr lvl="1" fontAlgn="base"/>
            <a:r>
              <a:rPr lang="en-US" dirty="0" err="1"/>
              <a:t>MongoDB</a:t>
            </a:r>
            <a:r>
              <a:rPr lang="en-US" dirty="0"/>
              <a:t> provides high availability and redundancy with the help of replication, it creates multiple copies of the data and sends these copies to a different server so that if one server fails, then the data is retrieved from another server.</a:t>
            </a:r>
          </a:p>
          <a:p>
            <a:pPr fontAlgn="base"/>
            <a:r>
              <a:rPr lang="en-US" b="1" dirty="0"/>
              <a:t>Aggregation: </a:t>
            </a:r>
          </a:p>
          <a:p>
            <a:pPr lvl="1" fontAlgn="base"/>
            <a:r>
              <a:rPr lang="en-US" dirty="0"/>
              <a:t>It allows to perform operations on the grouped data and get a single result or computed result.</a:t>
            </a:r>
          </a:p>
        </p:txBody>
      </p:sp>
    </p:spTree>
    <p:extLst>
      <p:ext uri="{BB962C8B-B14F-4D97-AF65-F5344CB8AC3E}">
        <p14:creationId xmlns:p14="http://schemas.microsoft.com/office/powerpoint/2010/main" val="544925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RDBMS v/s MongoDB</a:t>
            </a:r>
          </a:p>
        </p:txBody>
      </p:sp>
      <p:sp>
        <p:nvSpPr>
          <p:cNvPr id="5" name="Text Placeholder 4"/>
          <p:cNvSpPr>
            <a:spLocks noGrp="1"/>
          </p:cNvSpPr>
          <p:nvPr>
            <p:ph type="body" idx="1"/>
          </p:nvPr>
        </p:nvSpPr>
        <p:spPr/>
        <p:txBody>
          <a:bodyPr/>
          <a:lstStyle/>
          <a:p>
            <a:r>
              <a:rPr lang="en-US" dirty="0"/>
              <a:t>Section – </a:t>
            </a:r>
            <a:r>
              <a:rPr lang="en-US" dirty="0" smtClean="0"/>
              <a:t>6</a:t>
            </a:r>
            <a:endParaRPr lang="en-US" dirty="0"/>
          </a:p>
          <a:p>
            <a:endParaRPr lang="en-US" dirty="0"/>
          </a:p>
        </p:txBody>
      </p:sp>
    </p:spTree>
    <p:extLst>
      <p:ext uri="{BB962C8B-B14F-4D97-AF65-F5344CB8AC3E}">
        <p14:creationId xmlns:p14="http://schemas.microsoft.com/office/powerpoint/2010/main" val="3177257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904E4-C423-EB8A-3D19-A41DF5A93027}"/>
              </a:ext>
            </a:extLst>
          </p:cNvPr>
          <p:cNvSpPr>
            <a:spLocks noGrp="1"/>
          </p:cNvSpPr>
          <p:nvPr>
            <p:ph type="title"/>
          </p:nvPr>
        </p:nvSpPr>
        <p:spPr/>
        <p:txBody>
          <a:bodyPr/>
          <a:lstStyle/>
          <a:p>
            <a:r>
              <a:rPr lang="en-US" dirty="0"/>
              <a:t>RDBMS v/s </a:t>
            </a:r>
            <a:r>
              <a:rPr lang="en-US" dirty="0" err="1"/>
              <a:t>MongoDB</a:t>
            </a:r>
            <a:endParaRPr lang="en-GB" dirty="0"/>
          </a:p>
        </p:txBody>
      </p:sp>
      <p:graphicFrame>
        <p:nvGraphicFramePr>
          <p:cNvPr id="5" name="Content Placeholder 4"/>
          <p:cNvGraphicFramePr>
            <a:graphicFrameLocks noGrp="1"/>
          </p:cNvGraphicFramePr>
          <p:nvPr>
            <p:ph idx="1"/>
            <p:extLst/>
          </p:nvPr>
        </p:nvGraphicFramePr>
        <p:xfrm>
          <a:off x="131763" y="796694"/>
          <a:ext cx="11887200" cy="370840"/>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370840">
                <a:tc>
                  <a:txBody>
                    <a:bodyPr/>
                    <a:lstStyle/>
                    <a:p>
                      <a:r>
                        <a:rPr lang="en-US" dirty="0"/>
                        <a:t>RDBMS</a:t>
                      </a:r>
                    </a:p>
                  </a:txBody>
                  <a:tcPr/>
                </a:tc>
                <a:tc>
                  <a:txBody>
                    <a:bodyPr/>
                    <a:lstStyle/>
                    <a:p>
                      <a:r>
                        <a:rPr lang="en-US" dirty="0" err="1"/>
                        <a:t>MongoDB</a:t>
                      </a:r>
                      <a:endParaRPr lang="en-US" dirty="0"/>
                    </a:p>
                  </a:txBody>
                  <a:tcPr/>
                </a:tc>
                <a:extLst>
                  <a:ext uri="{0D108BD9-81ED-4DB2-BD59-A6C34878D82A}">
                    <a16:rowId xmlns:a16="http://schemas.microsoft.com/office/drawing/2014/main" val="10000"/>
                  </a:ext>
                </a:extLst>
              </a:tr>
            </a:tbl>
          </a:graphicData>
        </a:graphic>
      </p:graphicFrame>
      <p:graphicFrame>
        <p:nvGraphicFramePr>
          <p:cNvPr id="7" name="Content Placeholder 4"/>
          <p:cNvGraphicFramePr>
            <a:graphicFrameLocks/>
          </p:cNvGraphicFramePr>
          <p:nvPr>
            <p:extLst/>
          </p:nvPr>
        </p:nvGraphicFramePr>
        <p:xfrm>
          <a:off x="132556" y="1167534"/>
          <a:ext cx="11887200" cy="370840"/>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370840">
                <a:tc>
                  <a:txBody>
                    <a:bodyPr/>
                    <a:lstStyle/>
                    <a:p>
                      <a:r>
                        <a:rPr lang="en-US" sz="1800" b="0" kern="1200" dirty="0">
                          <a:solidFill>
                            <a:schemeClr val="tx1"/>
                          </a:solidFill>
                          <a:latin typeface="+mn-lt"/>
                          <a:ea typeface="+mn-ea"/>
                          <a:cs typeface="+mn-cs"/>
                        </a:rPr>
                        <a:t>Database</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lang="en-US" sz="1800" b="0" kern="1200" dirty="0">
                          <a:solidFill>
                            <a:schemeClr val="tx1"/>
                          </a:solidFill>
                          <a:latin typeface="+mn-lt"/>
                          <a:ea typeface="+mn-ea"/>
                          <a:cs typeface="+mn-cs"/>
                        </a:rPr>
                        <a:t>Database</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8" name="Content Placeholder 4"/>
          <p:cNvGraphicFramePr>
            <a:graphicFrameLocks/>
          </p:cNvGraphicFramePr>
          <p:nvPr>
            <p:extLst/>
          </p:nvPr>
        </p:nvGraphicFramePr>
        <p:xfrm>
          <a:off x="132556" y="1538374"/>
          <a:ext cx="11887200" cy="370840"/>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370840">
                <a:tc>
                  <a:txBody>
                    <a:bodyPr/>
                    <a:lstStyle/>
                    <a:p>
                      <a:pPr algn="just"/>
                      <a:r>
                        <a:rPr lang="en-GB" sz="1800" b="0" kern="1200" dirty="0">
                          <a:solidFill>
                            <a:schemeClr val="tx1"/>
                          </a:solidFill>
                          <a:latin typeface="+mn-lt"/>
                          <a:ea typeface="+mn-ea"/>
                          <a:cs typeface="+mn-cs"/>
                        </a:rPr>
                        <a:t>Table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kern="1200" dirty="0">
                          <a:solidFill>
                            <a:schemeClr val="tx1"/>
                          </a:solidFill>
                          <a:latin typeface="+mn-lt"/>
                          <a:ea typeface="+mn-ea"/>
                          <a:cs typeface="+mn-cs"/>
                        </a:rPr>
                        <a:t>Collection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9" name="Content Placeholder 4"/>
          <p:cNvGraphicFramePr>
            <a:graphicFrameLocks/>
          </p:cNvGraphicFramePr>
          <p:nvPr>
            <p:extLst/>
          </p:nvPr>
        </p:nvGraphicFramePr>
        <p:xfrm>
          <a:off x="132556" y="1909214"/>
          <a:ext cx="11887200" cy="370840"/>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370840">
                <a:tc>
                  <a:txBody>
                    <a:bodyPr/>
                    <a:lstStyle/>
                    <a:p>
                      <a:pPr algn="just"/>
                      <a:r>
                        <a:rPr lang="en-US" sz="1800" b="0" kern="1200" dirty="0">
                          <a:solidFill>
                            <a:schemeClr val="tx1"/>
                          </a:solidFill>
                          <a:latin typeface="+mn-lt"/>
                          <a:ea typeface="+mn-ea"/>
                          <a:cs typeface="+mn-cs"/>
                        </a:rPr>
                        <a:t>Row/Record</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Documents</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0" name="Content Placeholder 4"/>
          <p:cNvGraphicFramePr>
            <a:graphicFrameLocks/>
          </p:cNvGraphicFramePr>
          <p:nvPr>
            <p:extLst/>
          </p:nvPr>
        </p:nvGraphicFramePr>
        <p:xfrm>
          <a:off x="131763" y="2280054"/>
          <a:ext cx="11887200" cy="370840"/>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370840">
                <a:tc>
                  <a:txBody>
                    <a:bodyPr/>
                    <a:lstStyle/>
                    <a:p>
                      <a:pPr algn="just"/>
                      <a:r>
                        <a:rPr lang="en-US" sz="1800" b="0" kern="1200" dirty="0">
                          <a:solidFill>
                            <a:schemeClr val="tx1"/>
                          </a:solidFill>
                          <a:latin typeface="+mn-lt"/>
                          <a:ea typeface="+mn-ea"/>
                          <a:cs typeface="+mn-cs"/>
                        </a:rPr>
                        <a:t>Columns</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Fields</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1" name="Content Placeholder 4"/>
          <p:cNvGraphicFramePr>
            <a:graphicFrameLocks/>
          </p:cNvGraphicFramePr>
          <p:nvPr>
            <p:extLst/>
          </p:nvPr>
        </p:nvGraphicFramePr>
        <p:xfrm>
          <a:off x="131763" y="2650894"/>
          <a:ext cx="11887200" cy="370840"/>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370840">
                <a:tc>
                  <a:txBody>
                    <a:bodyPr/>
                    <a:lstStyle/>
                    <a:p>
                      <a:pPr algn="just"/>
                      <a:r>
                        <a:rPr lang="en-US" sz="1800" b="0" i="0" kern="1200" dirty="0">
                          <a:solidFill>
                            <a:schemeClr val="tx1"/>
                          </a:solidFill>
                          <a:effectLst/>
                          <a:latin typeface="+mn-lt"/>
                          <a:ea typeface="+mn-ea"/>
                          <a:cs typeface="+mn-cs"/>
                        </a:rPr>
                        <a:t>Join</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Embedded documents</a:t>
                      </a:r>
                      <a:endParaRPr lang="en-GB" sz="1800" b="0" i="0"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2" name="Rectangle 11">
            <a:extLst>
              <a:ext uri="{FF2B5EF4-FFF2-40B4-BE49-F238E27FC236}">
                <a16:creationId xmlns:a16="http://schemas.microsoft.com/office/drawing/2014/main" id="{DDA997CE-7643-A6D7-C54A-6F124523D33D}"/>
              </a:ext>
            </a:extLst>
          </p:cNvPr>
          <p:cNvSpPr/>
          <p:nvPr/>
        </p:nvSpPr>
        <p:spPr>
          <a:xfrm>
            <a:off x="2321995" y="3088640"/>
            <a:ext cx="7436498" cy="34803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7D393402-5CC5-D663-5424-B6CFDCEAA415}"/>
              </a:ext>
            </a:extLst>
          </p:cNvPr>
          <p:cNvSpPr/>
          <p:nvPr/>
        </p:nvSpPr>
        <p:spPr>
          <a:xfrm>
            <a:off x="2332881" y="3088640"/>
            <a:ext cx="578498" cy="348031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solidFill>
                  <a:schemeClr val="tx1"/>
                </a:solidFill>
              </a:rPr>
              <a:t>Database</a:t>
            </a:r>
            <a:endParaRPr lang="en-GB" dirty="0">
              <a:solidFill>
                <a:schemeClr val="tx1"/>
              </a:solidFill>
            </a:endParaRPr>
          </a:p>
        </p:txBody>
      </p:sp>
      <p:sp>
        <p:nvSpPr>
          <p:cNvPr id="14" name="Rectangle 13">
            <a:extLst>
              <a:ext uri="{FF2B5EF4-FFF2-40B4-BE49-F238E27FC236}">
                <a16:creationId xmlns:a16="http://schemas.microsoft.com/office/drawing/2014/main" id="{3011FC4D-470C-DE74-7929-7EB2C8E77858}"/>
              </a:ext>
            </a:extLst>
          </p:cNvPr>
          <p:cNvSpPr/>
          <p:nvPr/>
        </p:nvSpPr>
        <p:spPr>
          <a:xfrm>
            <a:off x="3726704" y="3245109"/>
            <a:ext cx="578498" cy="316738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solidFill>
                  <a:schemeClr val="tx1"/>
                </a:solidFill>
              </a:rPr>
              <a:t>Collections</a:t>
            </a:r>
            <a:endParaRPr lang="en-GB" dirty="0">
              <a:solidFill>
                <a:schemeClr val="tx1"/>
              </a:solidFill>
            </a:endParaRPr>
          </a:p>
        </p:txBody>
      </p:sp>
      <p:sp>
        <p:nvSpPr>
          <p:cNvPr id="15" name="Rectangle 14">
            <a:extLst>
              <a:ext uri="{FF2B5EF4-FFF2-40B4-BE49-F238E27FC236}">
                <a16:creationId xmlns:a16="http://schemas.microsoft.com/office/drawing/2014/main" id="{64F15D0A-EE5A-FE87-3459-156371CDF36C}"/>
              </a:ext>
            </a:extLst>
          </p:cNvPr>
          <p:cNvSpPr/>
          <p:nvPr/>
        </p:nvSpPr>
        <p:spPr>
          <a:xfrm>
            <a:off x="6597974" y="3245109"/>
            <a:ext cx="578498" cy="316738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solidFill>
                  <a:schemeClr val="tx1"/>
                </a:solidFill>
              </a:rPr>
              <a:t>Collections</a:t>
            </a:r>
            <a:endParaRPr lang="en-GB" dirty="0">
              <a:solidFill>
                <a:schemeClr val="tx1"/>
              </a:solidFill>
            </a:endParaRPr>
          </a:p>
        </p:txBody>
      </p:sp>
      <p:sp>
        <p:nvSpPr>
          <p:cNvPr id="16" name="Rectangle 15">
            <a:extLst>
              <a:ext uri="{FF2B5EF4-FFF2-40B4-BE49-F238E27FC236}">
                <a16:creationId xmlns:a16="http://schemas.microsoft.com/office/drawing/2014/main" id="{DFB8D367-8FD4-1649-A9C8-FB87EDA416B3}"/>
              </a:ext>
            </a:extLst>
          </p:cNvPr>
          <p:cNvSpPr/>
          <p:nvPr/>
        </p:nvSpPr>
        <p:spPr>
          <a:xfrm>
            <a:off x="3725976" y="3245109"/>
            <a:ext cx="2608959" cy="31673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F559C303-649D-DB59-147F-EF065C9D87DE}"/>
              </a:ext>
            </a:extLst>
          </p:cNvPr>
          <p:cNvSpPr/>
          <p:nvPr/>
        </p:nvSpPr>
        <p:spPr>
          <a:xfrm>
            <a:off x="6597974" y="3245109"/>
            <a:ext cx="2608959" cy="31673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Rounded Corners 14">
            <a:extLst>
              <a:ext uri="{FF2B5EF4-FFF2-40B4-BE49-F238E27FC236}">
                <a16:creationId xmlns:a16="http://schemas.microsoft.com/office/drawing/2014/main" id="{B5C286B4-4568-1F45-E436-5DA8C17F8F3B}"/>
              </a:ext>
            </a:extLst>
          </p:cNvPr>
          <p:cNvSpPr/>
          <p:nvPr/>
        </p:nvSpPr>
        <p:spPr>
          <a:xfrm>
            <a:off x="4609550" y="4001847"/>
            <a:ext cx="1430694" cy="410546"/>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Document</a:t>
            </a:r>
            <a:endParaRPr lang="en-GB" dirty="0">
              <a:ln w="0"/>
              <a:solidFill>
                <a:schemeClr val="tx1"/>
              </a:solidFill>
              <a:effectLst>
                <a:outerShdw blurRad="38100" dist="19050" dir="2700000" algn="tl" rotWithShape="0">
                  <a:schemeClr val="dk1">
                    <a:alpha val="40000"/>
                  </a:schemeClr>
                </a:outerShdw>
              </a:effectLst>
            </a:endParaRPr>
          </a:p>
        </p:txBody>
      </p:sp>
      <p:sp>
        <p:nvSpPr>
          <p:cNvPr id="19" name="Rectangle: Rounded Corners 16">
            <a:extLst>
              <a:ext uri="{FF2B5EF4-FFF2-40B4-BE49-F238E27FC236}">
                <a16:creationId xmlns:a16="http://schemas.microsoft.com/office/drawing/2014/main" id="{2B2619A6-CC32-BFF7-FB64-413892BA2F8C}"/>
              </a:ext>
            </a:extLst>
          </p:cNvPr>
          <p:cNvSpPr/>
          <p:nvPr/>
        </p:nvSpPr>
        <p:spPr>
          <a:xfrm>
            <a:off x="4609550" y="4684108"/>
            <a:ext cx="1430694" cy="410546"/>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Document</a:t>
            </a:r>
            <a:endParaRPr lang="en-GB" dirty="0">
              <a:ln w="0"/>
              <a:solidFill>
                <a:schemeClr val="tx1"/>
              </a:solidFill>
              <a:effectLst>
                <a:outerShdw blurRad="38100" dist="19050" dir="2700000" algn="tl" rotWithShape="0">
                  <a:schemeClr val="dk1">
                    <a:alpha val="40000"/>
                  </a:schemeClr>
                </a:outerShdw>
              </a:effectLst>
            </a:endParaRPr>
          </a:p>
        </p:txBody>
      </p:sp>
      <p:sp>
        <p:nvSpPr>
          <p:cNvPr id="20" name="Rectangle: Rounded Corners 18">
            <a:extLst>
              <a:ext uri="{FF2B5EF4-FFF2-40B4-BE49-F238E27FC236}">
                <a16:creationId xmlns:a16="http://schemas.microsoft.com/office/drawing/2014/main" id="{4BD6207C-748F-91B1-0E2B-EED5FBBB49C7}"/>
              </a:ext>
            </a:extLst>
          </p:cNvPr>
          <p:cNvSpPr/>
          <p:nvPr/>
        </p:nvSpPr>
        <p:spPr>
          <a:xfrm>
            <a:off x="4609550" y="5366369"/>
            <a:ext cx="1430694" cy="410546"/>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Document</a:t>
            </a:r>
            <a:endParaRPr lang="en-GB" dirty="0">
              <a:ln w="0"/>
              <a:solidFill>
                <a:schemeClr val="tx1"/>
              </a:solidFill>
              <a:effectLst>
                <a:outerShdw blurRad="38100" dist="19050" dir="2700000" algn="tl" rotWithShape="0">
                  <a:schemeClr val="dk1">
                    <a:alpha val="40000"/>
                  </a:schemeClr>
                </a:outerShdw>
              </a:effectLst>
            </a:endParaRPr>
          </a:p>
        </p:txBody>
      </p:sp>
      <p:sp>
        <p:nvSpPr>
          <p:cNvPr id="21" name="Rectangle: Rounded Corners 20">
            <a:extLst>
              <a:ext uri="{FF2B5EF4-FFF2-40B4-BE49-F238E27FC236}">
                <a16:creationId xmlns:a16="http://schemas.microsoft.com/office/drawing/2014/main" id="{516B85F2-E989-82EE-2E0E-B34E05E1EA99}"/>
              </a:ext>
            </a:extLst>
          </p:cNvPr>
          <p:cNvSpPr/>
          <p:nvPr/>
        </p:nvSpPr>
        <p:spPr>
          <a:xfrm>
            <a:off x="7476355" y="3994071"/>
            <a:ext cx="1430694" cy="410546"/>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Document</a:t>
            </a:r>
            <a:endParaRPr lang="en-GB" dirty="0">
              <a:ln w="0"/>
              <a:solidFill>
                <a:schemeClr val="tx1"/>
              </a:solidFill>
              <a:effectLst>
                <a:outerShdw blurRad="38100" dist="19050" dir="2700000" algn="tl" rotWithShape="0">
                  <a:schemeClr val="dk1">
                    <a:alpha val="40000"/>
                  </a:schemeClr>
                </a:outerShdw>
              </a:effectLst>
            </a:endParaRPr>
          </a:p>
        </p:txBody>
      </p:sp>
      <p:sp>
        <p:nvSpPr>
          <p:cNvPr id="22" name="Rectangle: Rounded Corners 22">
            <a:extLst>
              <a:ext uri="{FF2B5EF4-FFF2-40B4-BE49-F238E27FC236}">
                <a16:creationId xmlns:a16="http://schemas.microsoft.com/office/drawing/2014/main" id="{45984A40-E70F-0ED6-BBF1-70C69855023C}"/>
              </a:ext>
            </a:extLst>
          </p:cNvPr>
          <p:cNvSpPr/>
          <p:nvPr/>
        </p:nvSpPr>
        <p:spPr>
          <a:xfrm>
            <a:off x="7476355" y="4676332"/>
            <a:ext cx="1430694" cy="410546"/>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Document</a:t>
            </a:r>
            <a:endParaRPr lang="en-GB" dirty="0">
              <a:ln w="0"/>
              <a:solidFill>
                <a:schemeClr val="tx1"/>
              </a:solidFill>
              <a:effectLst>
                <a:outerShdw blurRad="38100" dist="19050" dir="2700000" algn="tl" rotWithShape="0">
                  <a:schemeClr val="dk1">
                    <a:alpha val="40000"/>
                  </a:schemeClr>
                </a:outerShdw>
              </a:effectLst>
            </a:endParaRPr>
          </a:p>
        </p:txBody>
      </p:sp>
      <p:sp>
        <p:nvSpPr>
          <p:cNvPr id="23" name="Rectangle: Rounded Corners 24">
            <a:extLst>
              <a:ext uri="{FF2B5EF4-FFF2-40B4-BE49-F238E27FC236}">
                <a16:creationId xmlns:a16="http://schemas.microsoft.com/office/drawing/2014/main" id="{27BA45E7-4F99-F81C-33B2-A685C3F9560A}"/>
              </a:ext>
            </a:extLst>
          </p:cNvPr>
          <p:cNvSpPr/>
          <p:nvPr/>
        </p:nvSpPr>
        <p:spPr>
          <a:xfrm>
            <a:off x="7476355" y="5358593"/>
            <a:ext cx="1430694" cy="410546"/>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Document</a:t>
            </a:r>
            <a:endParaRPr lang="en-GB"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53643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Introduction to NoSQL</a:t>
            </a:r>
          </a:p>
        </p:txBody>
      </p:sp>
      <p:sp>
        <p:nvSpPr>
          <p:cNvPr id="5" name="Text Placeholder 4"/>
          <p:cNvSpPr>
            <a:spLocks noGrp="1"/>
          </p:cNvSpPr>
          <p:nvPr>
            <p:ph type="body" idx="1"/>
          </p:nvPr>
        </p:nvSpPr>
        <p:spPr/>
        <p:txBody>
          <a:bodyPr/>
          <a:lstStyle/>
          <a:p>
            <a:r>
              <a:rPr lang="en-US" dirty="0"/>
              <a:t>Section – 1</a:t>
            </a:r>
          </a:p>
          <a:p>
            <a:endParaRPr lang="en-US" dirty="0"/>
          </a:p>
        </p:txBody>
      </p:sp>
    </p:spTree>
    <p:extLst>
      <p:ext uri="{BB962C8B-B14F-4D97-AF65-F5344CB8AC3E}">
        <p14:creationId xmlns:p14="http://schemas.microsoft.com/office/powerpoint/2010/main" val="24574078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904E4-C423-EB8A-3D19-A41DF5A93027}"/>
              </a:ext>
            </a:extLst>
          </p:cNvPr>
          <p:cNvSpPr>
            <a:spLocks noGrp="1"/>
          </p:cNvSpPr>
          <p:nvPr>
            <p:ph type="title"/>
          </p:nvPr>
        </p:nvSpPr>
        <p:spPr/>
        <p:txBody>
          <a:bodyPr/>
          <a:lstStyle/>
          <a:p>
            <a:r>
              <a:rPr lang="en-US" dirty="0"/>
              <a:t>RDBMS v/s </a:t>
            </a:r>
            <a:r>
              <a:rPr lang="en-US" dirty="0" err="1"/>
              <a:t>MongoDB</a:t>
            </a:r>
            <a:endParaRPr lang="en-GB" dirty="0"/>
          </a:p>
        </p:txBody>
      </p:sp>
      <p:pic>
        <p:nvPicPr>
          <p:cNvPr id="1026" name="Picture 2" descr="MongoDB - Database, Collection, and Document - GeeksforGeeks">
            <a:extLst>
              <a:ext uri="{FF2B5EF4-FFF2-40B4-BE49-F238E27FC236}">
                <a16:creationId xmlns:a16="http://schemas.microsoft.com/office/drawing/2014/main" id="{EF3FB04A-847C-FF86-902E-B586D12CD9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780" y="828808"/>
            <a:ext cx="5490729" cy="314649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Mapping Relational Databases to MongoDB">
            <a:extLst>
              <a:ext uri="{FF2B5EF4-FFF2-40B4-BE49-F238E27FC236}">
                <a16:creationId xmlns:a16="http://schemas.microsoft.com/office/drawing/2014/main" id="{80070432-3801-4FC9-5935-F5C630BAF9F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824970" y="953503"/>
            <a:ext cx="6191250" cy="428625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429289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904E4-C423-EB8A-3D19-A41DF5A93027}"/>
              </a:ext>
            </a:extLst>
          </p:cNvPr>
          <p:cNvSpPr>
            <a:spLocks noGrp="1"/>
          </p:cNvSpPr>
          <p:nvPr>
            <p:ph type="title"/>
          </p:nvPr>
        </p:nvSpPr>
        <p:spPr/>
        <p:txBody>
          <a:bodyPr/>
          <a:lstStyle/>
          <a:p>
            <a:r>
              <a:rPr lang="en-US" dirty="0"/>
              <a:t>RDBMS v/s </a:t>
            </a:r>
            <a:r>
              <a:rPr lang="en-US" dirty="0" err="1"/>
              <a:t>MongoDB</a:t>
            </a:r>
            <a:endParaRPr lang="en-GB" dirty="0"/>
          </a:p>
        </p:txBody>
      </p:sp>
      <p:graphicFrame>
        <p:nvGraphicFramePr>
          <p:cNvPr id="5" name="Content Placeholder 4"/>
          <p:cNvGraphicFramePr>
            <a:graphicFrameLocks noGrp="1"/>
          </p:cNvGraphicFramePr>
          <p:nvPr>
            <p:ph idx="1"/>
            <p:extLst/>
          </p:nvPr>
        </p:nvGraphicFramePr>
        <p:xfrm>
          <a:off x="131763" y="796694"/>
          <a:ext cx="11887200" cy="370840"/>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370840">
                <a:tc>
                  <a:txBody>
                    <a:bodyPr/>
                    <a:lstStyle/>
                    <a:p>
                      <a:r>
                        <a:rPr lang="en-US" dirty="0"/>
                        <a:t>RDBMS</a:t>
                      </a:r>
                    </a:p>
                  </a:txBody>
                  <a:tcPr/>
                </a:tc>
                <a:tc>
                  <a:txBody>
                    <a:bodyPr/>
                    <a:lstStyle/>
                    <a:p>
                      <a:r>
                        <a:rPr lang="en-US" dirty="0" err="1"/>
                        <a:t>MongoDB</a:t>
                      </a:r>
                      <a:endParaRPr lang="en-US" dirty="0"/>
                    </a:p>
                  </a:txBody>
                  <a:tcPr/>
                </a:tc>
                <a:extLst>
                  <a:ext uri="{0D108BD9-81ED-4DB2-BD59-A6C34878D82A}">
                    <a16:rowId xmlns:a16="http://schemas.microsoft.com/office/drawing/2014/main" val="10000"/>
                  </a:ext>
                </a:extLst>
              </a:tr>
            </a:tbl>
          </a:graphicData>
        </a:graphic>
      </p:graphicFrame>
      <p:graphicFrame>
        <p:nvGraphicFramePr>
          <p:cNvPr id="7" name="Content Placeholder 4"/>
          <p:cNvGraphicFramePr>
            <a:graphicFrameLocks/>
          </p:cNvGraphicFramePr>
          <p:nvPr>
            <p:extLst/>
          </p:nvPr>
        </p:nvGraphicFramePr>
        <p:xfrm>
          <a:off x="132556" y="1167534"/>
          <a:ext cx="11887200" cy="370840"/>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370840">
                <a:tc>
                  <a:txBody>
                    <a:bodyPr/>
                    <a:lstStyle/>
                    <a:p>
                      <a:r>
                        <a:rPr lang="en-US" sz="1800" b="0" kern="1200" dirty="0">
                          <a:solidFill>
                            <a:schemeClr val="tx1"/>
                          </a:solidFill>
                          <a:latin typeface="+mn-lt"/>
                          <a:ea typeface="+mn-ea"/>
                          <a:cs typeface="+mn-cs"/>
                        </a:rPr>
                        <a:t>It is a relational database.</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lang="en-US" sz="1800" b="0" kern="1200" dirty="0">
                          <a:solidFill>
                            <a:schemeClr val="tx1"/>
                          </a:solidFill>
                          <a:latin typeface="+mn-lt"/>
                          <a:ea typeface="+mn-ea"/>
                          <a:cs typeface="+mn-cs"/>
                        </a:rPr>
                        <a:t>It is a non-relational and document-oriented database.</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8" name="Content Placeholder 4"/>
          <p:cNvGraphicFramePr>
            <a:graphicFrameLocks/>
          </p:cNvGraphicFramePr>
          <p:nvPr>
            <p:extLst/>
          </p:nvPr>
        </p:nvGraphicFramePr>
        <p:xfrm>
          <a:off x="132556" y="1538374"/>
          <a:ext cx="11887200" cy="370840"/>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370840">
                <a:tc>
                  <a:txBody>
                    <a:bodyPr/>
                    <a:lstStyle/>
                    <a:p>
                      <a:pPr algn="just"/>
                      <a:r>
                        <a:rPr lang="en-US" sz="1800" b="0" kern="1200" dirty="0">
                          <a:solidFill>
                            <a:schemeClr val="tx1"/>
                          </a:solidFill>
                          <a:latin typeface="+mn-lt"/>
                          <a:ea typeface="+mn-ea"/>
                          <a:cs typeface="+mn-cs"/>
                        </a:rPr>
                        <a:t>It is not suitable for hierarchical data storage.</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It is suitable for hierarchical data storage.</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9" name="Content Placeholder 4"/>
          <p:cNvGraphicFramePr>
            <a:graphicFrameLocks/>
          </p:cNvGraphicFramePr>
          <p:nvPr>
            <p:extLst/>
          </p:nvPr>
        </p:nvGraphicFramePr>
        <p:xfrm>
          <a:off x="132556" y="1909214"/>
          <a:ext cx="11887200" cy="370840"/>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370840">
                <a:tc>
                  <a:txBody>
                    <a:bodyPr/>
                    <a:lstStyle/>
                    <a:p>
                      <a:pPr algn="just"/>
                      <a:r>
                        <a:rPr lang="en-US" sz="1800" b="0" kern="1200" dirty="0">
                          <a:solidFill>
                            <a:schemeClr val="tx1"/>
                          </a:solidFill>
                          <a:latin typeface="+mn-lt"/>
                          <a:ea typeface="+mn-ea"/>
                          <a:cs typeface="+mn-cs"/>
                        </a:rPr>
                        <a:t>It has a predefined schema.</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It has a dynamic schema.</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0" name="Content Placeholder 4"/>
          <p:cNvGraphicFramePr>
            <a:graphicFrameLocks/>
          </p:cNvGraphicFramePr>
          <p:nvPr>
            <p:extLst/>
          </p:nvPr>
        </p:nvGraphicFramePr>
        <p:xfrm>
          <a:off x="131763" y="2280054"/>
          <a:ext cx="11887200" cy="640080"/>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370840">
                <a:tc>
                  <a:txBody>
                    <a:bodyPr/>
                    <a:lstStyle/>
                    <a:p>
                      <a:pPr algn="just"/>
                      <a:r>
                        <a:rPr lang="en-US" sz="1800" b="0" kern="1200" dirty="0">
                          <a:solidFill>
                            <a:schemeClr val="tx1"/>
                          </a:solidFill>
                          <a:latin typeface="+mn-lt"/>
                          <a:ea typeface="+mn-ea"/>
                          <a:cs typeface="+mn-cs"/>
                        </a:rPr>
                        <a:t>It centers around ACID properties (Atomicity, Consistency, Isolation, and Durability).</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It centers around the CAP theorem (Consistency, Availability, and Partition tolerance).</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1" name="Content Placeholder 4"/>
          <p:cNvGraphicFramePr>
            <a:graphicFrameLocks/>
          </p:cNvGraphicFramePr>
          <p:nvPr>
            <p:extLst/>
          </p:nvPr>
        </p:nvGraphicFramePr>
        <p:xfrm>
          <a:off x="131763" y="2921774"/>
          <a:ext cx="11887200" cy="370840"/>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370840">
                <a:tc>
                  <a:txBody>
                    <a:bodyPr/>
                    <a:lstStyle/>
                    <a:p>
                      <a:pPr algn="just"/>
                      <a:r>
                        <a:rPr lang="en-US" sz="1800" b="0" i="0" kern="1200" dirty="0">
                          <a:solidFill>
                            <a:schemeClr val="tx1"/>
                          </a:solidFill>
                          <a:effectLst/>
                          <a:latin typeface="+mn-lt"/>
                          <a:ea typeface="+mn-ea"/>
                          <a:cs typeface="+mn-cs"/>
                        </a:rPr>
                        <a:t>In terms of performance, it is slower than </a:t>
                      </a:r>
                      <a:r>
                        <a:rPr lang="en-US" sz="1800" b="0" i="0" kern="1200" dirty="0" err="1">
                          <a:solidFill>
                            <a:schemeClr val="tx1"/>
                          </a:solidFill>
                          <a:effectLst/>
                          <a:latin typeface="+mn-lt"/>
                          <a:ea typeface="+mn-ea"/>
                          <a:cs typeface="+mn-cs"/>
                        </a:rPr>
                        <a:t>MongoDB</a:t>
                      </a:r>
                      <a:r>
                        <a:rPr lang="en-US" sz="1800" b="0" i="0" kern="1200" dirty="0">
                          <a:solidFill>
                            <a:schemeClr val="tx1"/>
                          </a:solidFill>
                          <a:effectLst/>
                          <a:latin typeface="+mn-lt"/>
                          <a:ea typeface="+mn-ea"/>
                          <a:cs typeface="+mn-cs"/>
                        </a:rPr>
                        <a:t>.</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In terms of performance, it is much faster than RDBMS.</a:t>
                      </a:r>
                      <a:endParaRPr lang="en-GB" sz="1800" b="0" i="0"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24" name="Content Placeholder 4"/>
          <p:cNvGraphicFramePr>
            <a:graphicFrameLocks/>
          </p:cNvGraphicFramePr>
          <p:nvPr>
            <p:extLst/>
          </p:nvPr>
        </p:nvGraphicFramePr>
        <p:xfrm>
          <a:off x="131763" y="3290974"/>
          <a:ext cx="11887200" cy="370840"/>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370840">
                <a:tc>
                  <a:txBody>
                    <a:bodyPr/>
                    <a:lstStyle/>
                    <a:p>
                      <a:pPr algn="just"/>
                      <a:r>
                        <a:rPr lang="en-US" sz="1800" b="0" i="0" kern="1200" dirty="0">
                          <a:solidFill>
                            <a:schemeClr val="tx1"/>
                          </a:solidFill>
                          <a:effectLst/>
                          <a:latin typeface="+mn-lt"/>
                          <a:ea typeface="+mn-ea"/>
                          <a:cs typeface="+mn-cs"/>
                        </a:rPr>
                        <a:t>In this database, there is table, rows &amp; columns.</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It uses collection, documents &amp; fields.</a:t>
                      </a:r>
                      <a:endParaRPr lang="en-GB" sz="1800" b="0" i="0"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25" name="Content Placeholder 4"/>
          <p:cNvGraphicFramePr>
            <a:graphicFrameLocks/>
          </p:cNvGraphicFramePr>
          <p:nvPr>
            <p:extLst/>
          </p:nvPr>
        </p:nvGraphicFramePr>
        <p:xfrm>
          <a:off x="131763" y="3660174"/>
          <a:ext cx="11887200" cy="370840"/>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370840">
                <a:tc>
                  <a:txBody>
                    <a:bodyPr/>
                    <a:lstStyle/>
                    <a:p>
                      <a:pPr algn="just"/>
                      <a:r>
                        <a:rPr lang="en-US" sz="1800" b="0" i="0" kern="1200" dirty="0">
                          <a:solidFill>
                            <a:schemeClr val="tx1"/>
                          </a:solidFill>
                          <a:effectLst/>
                          <a:latin typeface="+mn-lt"/>
                          <a:ea typeface="+mn-ea"/>
                          <a:cs typeface="+mn-cs"/>
                        </a:rPr>
                        <a:t>RDBMS supports complex joins.</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err="1">
                          <a:solidFill>
                            <a:schemeClr val="tx1"/>
                          </a:solidFill>
                          <a:effectLst/>
                          <a:latin typeface="+mn-lt"/>
                          <a:ea typeface="+mn-ea"/>
                          <a:cs typeface="+mn-cs"/>
                        </a:rPr>
                        <a:t>MongoDB</a:t>
                      </a:r>
                      <a:r>
                        <a:rPr lang="en-US" sz="1800" b="0" i="0" kern="1200" dirty="0">
                          <a:solidFill>
                            <a:schemeClr val="tx1"/>
                          </a:solidFill>
                          <a:effectLst/>
                          <a:latin typeface="+mn-lt"/>
                          <a:ea typeface="+mn-ea"/>
                          <a:cs typeface="+mn-cs"/>
                        </a:rPr>
                        <a:t> has no support for complex joins.</a:t>
                      </a:r>
                      <a:endParaRPr lang="en-GB" sz="1800" b="0" i="0"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26" name="Content Placeholder 4"/>
          <p:cNvGraphicFramePr>
            <a:graphicFrameLocks/>
          </p:cNvGraphicFramePr>
          <p:nvPr>
            <p:extLst/>
          </p:nvPr>
        </p:nvGraphicFramePr>
        <p:xfrm>
          <a:off x="131763" y="4029374"/>
          <a:ext cx="11887200" cy="370840"/>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370840">
                <a:tc>
                  <a:txBody>
                    <a:bodyPr/>
                    <a:lstStyle/>
                    <a:p>
                      <a:pPr algn="just"/>
                      <a:r>
                        <a:rPr lang="en-US" sz="1800" b="0" i="0" kern="1200" dirty="0">
                          <a:solidFill>
                            <a:schemeClr val="tx1"/>
                          </a:solidFill>
                          <a:effectLst/>
                          <a:latin typeface="+mn-lt"/>
                          <a:ea typeface="+mn-ea"/>
                          <a:cs typeface="+mn-cs"/>
                        </a:rPr>
                        <a:t>In RDBMS there is no by default index.</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In </a:t>
                      </a:r>
                      <a:r>
                        <a:rPr lang="en-US" sz="1800" b="0" i="0" kern="1200" dirty="0" err="1">
                          <a:solidFill>
                            <a:schemeClr val="tx1"/>
                          </a:solidFill>
                          <a:effectLst/>
                          <a:latin typeface="+mn-lt"/>
                          <a:ea typeface="+mn-ea"/>
                          <a:cs typeface="+mn-cs"/>
                        </a:rPr>
                        <a:t>MongoDB</a:t>
                      </a:r>
                      <a:r>
                        <a:rPr lang="en-US" sz="1800" b="0" i="0" kern="1200" dirty="0">
                          <a:solidFill>
                            <a:schemeClr val="tx1"/>
                          </a:solidFill>
                          <a:effectLst/>
                          <a:latin typeface="+mn-lt"/>
                          <a:ea typeface="+mn-ea"/>
                          <a:cs typeface="+mn-cs"/>
                        </a:rPr>
                        <a:t> each field has been indexed.</a:t>
                      </a:r>
                      <a:endParaRPr lang="en-GB" sz="1800" b="0" i="0"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pic>
        <p:nvPicPr>
          <p:cNvPr id="27" name="Picture 26">
            <a:extLst>
              <a:ext uri="{FF2B5EF4-FFF2-40B4-BE49-F238E27FC236}">
                <a16:creationId xmlns:a16="http://schemas.microsoft.com/office/drawing/2014/main" id="{016CEE1D-3599-A5C6-E17D-D0FB852044F4}"/>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4080889" y="4625311"/>
            <a:ext cx="3988947" cy="1739488"/>
          </a:xfrm>
          <a:prstGeom prst="rect">
            <a:avLst/>
          </a:prstGeom>
        </p:spPr>
      </p:pic>
    </p:spTree>
    <p:extLst>
      <p:ext uri="{BB962C8B-B14F-4D97-AF65-F5344CB8AC3E}">
        <p14:creationId xmlns:p14="http://schemas.microsoft.com/office/powerpoint/2010/main" val="1867821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gradFill flip="none" rotWithShape="1">
                  <a:gsLst>
                    <a:gs pos="10000">
                      <a:schemeClr val="accent6">
                        <a:lumMod val="50000"/>
                      </a:schemeClr>
                    </a:gs>
                    <a:gs pos="100000">
                      <a:schemeClr val="accent6"/>
                    </a:gs>
                  </a:gsLst>
                  <a:lin ang="0" scaled="1"/>
                  <a:tileRect/>
                </a:gradFill>
              </a:rPr>
              <a:t>Basic Database Commands, Operations &amp; Methods</a:t>
            </a:r>
            <a:endParaRPr lang="en-US" dirty="0">
              <a:gradFill flip="none" rotWithShape="1">
                <a:gsLst>
                  <a:gs pos="10000">
                    <a:schemeClr val="accent6">
                      <a:lumMod val="50000"/>
                    </a:schemeClr>
                  </a:gs>
                  <a:gs pos="100000">
                    <a:schemeClr val="accent6"/>
                  </a:gs>
                </a:gsLst>
                <a:lin ang="0" scaled="1"/>
                <a:tileRect/>
              </a:gradFill>
            </a:endParaRPr>
          </a:p>
        </p:txBody>
      </p:sp>
      <p:sp>
        <p:nvSpPr>
          <p:cNvPr id="5" name="Text Placeholder 4"/>
          <p:cNvSpPr>
            <a:spLocks noGrp="1"/>
          </p:cNvSpPr>
          <p:nvPr>
            <p:ph type="body" idx="1"/>
          </p:nvPr>
        </p:nvSpPr>
        <p:spPr/>
        <p:txBody>
          <a:bodyPr/>
          <a:lstStyle/>
          <a:p>
            <a:r>
              <a:rPr lang="en-US" dirty="0"/>
              <a:t>Section – </a:t>
            </a:r>
            <a:r>
              <a:rPr lang="en-US" dirty="0" smtClean="0"/>
              <a:t>7</a:t>
            </a:r>
            <a:endParaRPr lang="en-US" dirty="0"/>
          </a:p>
          <a:p>
            <a:endParaRPr lang="en-US" dirty="0"/>
          </a:p>
        </p:txBody>
      </p:sp>
    </p:spTree>
    <p:extLst>
      <p:ext uri="{BB962C8B-B14F-4D97-AF65-F5344CB8AC3E}">
        <p14:creationId xmlns:p14="http://schemas.microsoft.com/office/powerpoint/2010/main" val="38047141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Datatypes and Operators</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 </a:t>
            </a:r>
            <a:r>
              <a:rPr lang="en-US" dirty="0" smtClean="0"/>
              <a:t>7.1 </a:t>
            </a:r>
            <a:endParaRPr lang="en-US" dirty="0"/>
          </a:p>
        </p:txBody>
      </p:sp>
    </p:spTree>
    <p:extLst>
      <p:ext uri="{BB962C8B-B14F-4D97-AF65-F5344CB8AC3E}">
        <p14:creationId xmlns:p14="http://schemas.microsoft.com/office/powerpoint/2010/main" val="24694009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a:t>
            </a:r>
            <a:r>
              <a:rPr lang="en-US" dirty="0" err="1"/>
              <a:t>Datatypes</a:t>
            </a:r>
            <a:endParaRPr lang="en-US" dirty="0"/>
          </a:p>
        </p:txBody>
      </p:sp>
      <p:graphicFrame>
        <p:nvGraphicFramePr>
          <p:cNvPr id="4" name="Table 3">
            <a:extLst>
              <a:ext uri="{FF2B5EF4-FFF2-40B4-BE49-F238E27FC236}">
                <a16:creationId xmlns:a16="http://schemas.microsoft.com/office/drawing/2014/main" id="{D2C5D8FA-7166-4E8D-690A-EADBCFB82D7A}"/>
              </a:ext>
            </a:extLst>
          </p:cNvPr>
          <p:cNvGraphicFramePr>
            <a:graphicFrameLocks noGrp="1"/>
          </p:cNvGraphicFramePr>
          <p:nvPr>
            <p:extLst/>
          </p:nvPr>
        </p:nvGraphicFramePr>
        <p:xfrm>
          <a:off x="229375" y="803735"/>
          <a:ext cx="11795760" cy="5004816"/>
        </p:xfrm>
        <a:graphic>
          <a:graphicData uri="http://schemas.openxmlformats.org/drawingml/2006/table">
            <a:tbl>
              <a:tblPr/>
              <a:tblGrid>
                <a:gridCol w="1755999">
                  <a:extLst>
                    <a:ext uri="{9D8B030D-6E8A-4147-A177-3AD203B41FA5}">
                      <a16:colId xmlns:a16="http://schemas.microsoft.com/office/drawing/2014/main" val="640436804"/>
                    </a:ext>
                  </a:extLst>
                </a:gridCol>
                <a:gridCol w="10039761">
                  <a:extLst>
                    <a:ext uri="{9D8B030D-6E8A-4147-A177-3AD203B41FA5}">
                      <a16:colId xmlns:a16="http://schemas.microsoft.com/office/drawing/2014/main" val="4092314148"/>
                    </a:ext>
                  </a:extLst>
                </a:gridCol>
              </a:tblGrid>
              <a:tr h="457200">
                <a:tc>
                  <a:txBody>
                    <a:bodyPr/>
                    <a:lstStyle/>
                    <a:p>
                      <a:pPr algn="l" fontAlgn="base"/>
                      <a:r>
                        <a:rPr lang="en-US" b="1" dirty="0">
                          <a:effectLst/>
                        </a:rPr>
                        <a:t>Datatype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85000"/>
                      </a:schemeClr>
                    </a:solidFill>
                  </a:tcPr>
                </a:tc>
                <a:tc>
                  <a:txBody>
                    <a:bodyPr/>
                    <a:lstStyle/>
                    <a:p>
                      <a:pPr algn="l" fontAlgn="base"/>
                      <a:r>
                        <a:rPr lang="en-US" b="1" dirty="0">
                          <a:effectLst/>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85000"/>
                      </a:schemeClr>
                    </a:solidFill>
                  </a:tcPr>
                </a:tc>
                <a:extLst>
                  <a:ext uri="{0D108BD9-81ED-4DB2-BD59-A6C34878D82A}">
                    <a16:rowId xmlns:a16="http://schemas.microsoft.com/office/drawing/2014/main" val="2788955319"/>
                  </a:ext>
                </a:extLst>
              </a:tr>
              <a:tr h="429768">
                <a:tc>
                  <a:txBody>
                    <a:bodyPr/>
                    <a:lstStyle/>
                    <a:p>
                      <a:pPr algn="just" fontAlgn="t"/>
                      <a:r>
                        <a:rPr lang="en-US" sz="1800" kern="1200" dirty="0">
                          <a:solidFill>
                            <a:schemeClr val="tx1"/>
                          </a:solidFill>
                          <a:latin typeface="+mn-lt"/>
                          <a:ea typeface="+mn-ea"/>
                          <a:cs typeface="+mn-cs"/>
                        </a:rPr>
                        <a:t>String</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String is the most commonly used datatype. It is used to store data. A string must be UTF 8 valid in </a:t>
                      </a:r>
                      <a:r>
                        <a:rPr lang="en-US" sz="1800" kern="1200" dirty="0" err="1">
                          <a:solidFill>
                            <a:schemeClr val="tx1"/>
                          </a:solidFill>
                          <a:latin typeface="+mn-lt"/>
                          <a:ea typeface="+mn-ea"/>
                          <a:cs typeface="+mn-cs"/>
                        </a:rPr>
                        <a:t>mongodb</a:t>
                      </a:r>
                      <a:r>
                        <a:rPr lang="en-US" sz="1800" kern="1200" dirty="0">
                          <a:solidFill>
                            <a:schemeClr val="tx1"/>
                          </a:solidFill>
                          <a:latin typeface="+mn-lt"/>
                          <a:ea typeface="+mn-ea"/>
                          <a:cs typeface="+mn-cs"/>
                        </a:rPr>
                        <a:t>.</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52796361"/>
                  </a:ext>
                </a:extLst>
              </a:tr>
              <a:tr h="350769">
                <a:tc>
                  <a:txBody>
                    <a:bodyPr/>
                    <a:lstStyle/>
                    <a:p>
                      <a:pPr algn="just" fontAlgn="t"/>
                      <a:r>
                        <a:rPr lang="en-US" sz="1800" kern="1200" dirty="0">
                          <a:solidFill>
                            <a:schemeClr val="tx1"/>
                          </a:solidFill>
                          <a:latin typeface="+mn-lt"/>
                          <a:ea typeface="+mn-ea"/>
                          <a:cs typeface="+mn-cs"/>
                        </a:rPr>
                        <a:t>Integer</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Integer is used to store the numeric value. It can be 32 bit or 64 bit depending on the server you are using.</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652409310"/>
                  </a:ext>
                </a:extLst>
              </a:tr>
              <a:tr h="411480">
                <a:tc>
                  <a:txBody>
                    <a:bodyPr/>
                    <a:lstStyle/>
                    <a:p>
                      <a:pPr algn="just" fontAlgn="t"/>
                      <a:r>
                        <a:rPr lang="en-US" sz="1800" kern="1200" dirty="0">
                          <a:solidFill>
                            <a:schemeClr val="tx1"/>
                          </a:solidFill>
                          <a:latin typeface="+mn-lt"/>
                          <a:ea typeface="+mn-ea"/>
                          <a:cs typeface="+mn-cs"/>
                        </a:rPr>
                        <a:t>Boolean</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This datatype is used to store Boolean values. It just shows YES/NO values.</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3341579"/>
                  </a:ext>
                </a:extLst>
              </a:tr>
              <a:tr h="429768">
                <a:tc>
                  <a:txBody>
                    <a:bodyPr/>
                    <a:lstStyle/>
                    <a:p>
                      <a:pPr algn="just" fontAlgn="t"/>
                      <a:r>
                        <a:rPr lang="en-US" sz="1800" kern="1200" dirty="0">
                          <a:solidFill>
                            <a:schemeClr val="tx1"/>
                          </a:solidFill>
                          <a:latin typeface="+mn-lt"/>
                          <a:ea typeface="+mn-ea"/>
                          <a:cs typeface="+mn-cs"/>
                        </a:rPr>
                        <a:t>Double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Double datatype stores floating point values.</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381893462"/>
                  </a:ext>
                </a:extLst>
              </a:tr>
              <a:tr h="350769">
                <a:tc>
                  <a:txBody>
                    <a:bodyPr/>
                    <a:lstStyle/>
                    <a:p>
                      <a:pPr algn="just" fontAlgn="t"/>
                      <a:r>
                        <a:rPr lang="en-US" sz="1800" kern="1200" dirty="0">
                          <a:solidFill>
                            <a:schemeClr val="tx1"/>
                          </a:solidFill>
                          <a:latin typeface="+mn-lt"/>
                          <a:ea typeface="+mn-ea"/>
                          <a:cs typeface="+mn-cs"/>
                        </a:rPr>
                        <a:t>Min/Max Keys</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This datatype compare a value against the lowest and highest bson elements.</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276993689"/>
                  </a:ext>
                </a:extLst>
              </a:tr>
              <a:tr h="350769">
                <a:tc>
                  <a:txBody>
                    <a:bodyPr/>
                    <a:lstStyle/>
                    <a:p>
                      <a:pPr algn="just" fontAlgn="t"/>
                      <a:r>
                        <a:rPr lang="en-US" sz="1800" kern="1200" dirty="0">
                          <a:solidFill>
                            <a:schemeClr val="tx1"/>
                          </a:solidFill>
                          <a:latin typeface="+mn-lt"/>
                          <a:ea typeface="+mn-ea"/>
                          <a:cs typeface="+mn-cs"/>
                        </a:rPr>
                        <a:t>Arrays</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This datatype is used to store a list or multiple values into a single key.</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711684149"/>
                  </a:ext>
                </a:extLst>
              </a:tr>
              <a:tr h="350769">
                <a:tc>
                  <a:txBody>
                    <a:bodyPr/>
                    <a:lstStyle/>
                    <a:p>
                      <a:pPr algn="just" fontAlgn="t"/>
                      <a:r>
                        <a:rPr lang="en-US" sz="1800" kern="1200">
                          <a:solidFill>
                            <a:schemeClr val="tx1"/>
                          </a:solidFill>
                          <a:latin typeface="+mn-lt"/>
                          <a:ea typeface="+mn-ea"/>
                          <a:cs typeface="+mn-cs"/>
                        </a:rPr>
                        <a:t>Object</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Object datatype is used for embedded documents.</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47060600"/>
                  </a:ext>
                </a:extLst>
              </a:tr>
              <a:tr h="350769">
                <a:tc>
                  <a:txBody>
                    <a:bodyPr/>
                    <a:lstStyle/>
                    <a:p>
                      <a:pPr algn="just" fontAlgn="t"/>
                      <a:r>
                        <a:rPr lang="en-US" sz="1800" kern="1200">
                          <a:solidFill>
                            <a:schemeClr val="tx1"/>
                          </a:solidFill>
                          <a:latin typeface="+mn-lt"/>
                          <a:ea typeface="+mn-ea"/>
                          <a:cs typeface="+mn-cs"/>
                        </a:rPr>
                        <a:t>Null</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It is used to store NULL values.</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668170847"/>
                  </a:ext>
                </a:extLst>
              </a:tr>
              <a:tr h="350769">
                <a:tc>
                  <a:txBody>
                    <a:bodyPr/>
                    <a:lstStyle/>
                    <a:p>
                      <a:pPr algn="just" fontAlgn="t"/>
                      <a:r>
                        <a:rPr lang="en-US" sz="1800" kern="1200">
                          <a:solidFill>
                            <a:schemeClr val="tx1"/>
                          </a:solidFill>
                          <a:latin typeface="+mn-lt"/>
                          <a:ea typeface="+mn-ea"/>
                          <a:cs typeface="+mn-cs"/>
                        </a:rPr>
                        <a:t>Symbol</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It is generally used for languages that use a specific type.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9"/>
                  </a:ext>
                </a:extLst>
              </a:tr>
              <a:tr h="350769">
                <a:tc>
                  <a:txBody>
                    <a:bodyPr/>
                    <a:lstStyle/>
                    <a:p>
                      <a:pPr algn="just" fontAlgn="t"/>
                      <a:r>
                        <a:rPr lang="en-US" sz="1800" kern="1200">
                          <a:solidFill>
                            <a:schemeClr val="tx1"/>
                          </a:solidFill>
                          <a:latin typeface="+mn-lt"/>
                          <a:ea typeface="+mn-ea"/>
                          <a:cs typeface="+mn-cs"/>
                        </a:rPr>
                        <a:t>Date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This datatype stores the current date or time in unix time format. It makes you possible to specify your own date time by creating object of date and pass the value of date, month, year into it.</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106591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Operators</a:t>
            </a:r>
          </a:p>
        </p:txBody>
      </p:sp>
      <p:graphicFrame>
        <p:nvGraphicFramePr>
          <p:cNvPr id="4" name="Table 3">
            <a:extLst>
              <a:ext uri="{FF2B5EF4-FFF2-40B4-BE49-F238E27FC236}">
                <a16:creationId xmlns:a16="http://schemas.microsoft.com/office/drawing/2014/main" id="{D2C5D8FA-7166-4E8D-690A-EADBCFB82D7A}"/>
              </a:ext>
            </a:extLst>
          </p:cNvPr>
          <p:cNvGraphicFramePr>
            <a:graphicFrameLocks noGrp="1"/>
          </p:cNvGraphicFramePr>
          <p:nvPr>
            <p:extLst/>
          </p:nvPr>
        </p:nvGraphicFramePr>
        <p:xfrm>
          <a:off x="229375" y="803735"/>
          <a:ext cx="11799339" cy="4303776"/>
        </p:xfrm>
        <a:graphic>
          <a:graphicData uri="http://schemas.openxmlformats.org/drawingml/2006/table">
            <a:tbl>
              <a:tblPr/>
              <a:tblGrid>
                <a:gridCol w="2159000">
                  <a:extLst>
                    <a:ext uri="{9D8B030D-6E8A-4147-A177-3AD203B41FA5}">
                      <a16:colId xmlns:a16="http://schemas.microsoft.com/office/drawing/2014/main" val="640436804"/>
                    </a:ext>
                  </a:extLst>
                </a:gridCol>
                <a:gridCol w="1040130">
                  <a:extLst>
                    <a:ext uri="{9D8B030D-6E8A-4147-A177-3AD203B41FA5}">
                      <a16:colId xmlns:a16="http://schemas.microsoft.com/office/drawing/2014/main" val="20001"/>
                    </a:ext>
                  </a:extLst>
                </a:gridCol>
                <a:gridCol w="8600209">
                  <a:extLst>
                    <a:ext uri="{9D8B030D-6E8A-4147-A177-3AD203B41FA5}">
                      <a16:colId xmlns:a16="http://schemas.microsoft.com/office/drawing/2014/main" val="4092314148"/>
                    </a:ext>
                  </a:extLst>
                </a:gridCol>
              </a:tblGrid>
              <a:tr h="457200">
                <a:tc>
                  <a:txBody>
                    <a:bodyPr/>
                    <a:lstStyle/>
                    <a:p>
                      <a:pPr algn="l" fontAlgn="base"/>
                      <a:r>
                        <a:rPr lang="en-US" b="1" dirty="0">
                          <a:effectLst/>
                        </a:rPr>
                        <a:t>Operation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85000"/>
                      </a:schemeClr>
                    </a:solidFill>
                  </a:tcPr>
                </a:tc>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US" b="1" dirty="0">
                          <a:effectLst/>
                        </a:rPr>
                        <a:t>Operator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85000"/>
                      </a:schemeClr>
                    </a:solidFill>
                  </a:tcPr>
                </a:tc>
                <a:tc>
                  <a:txBody>
                    <a:bodyPr/>
                    <a:lstStyle/>
                    <a:p>
                      <a:pPr algn="l" fontAlgn="base"/>
                      <a:r>
                        <a:rPr lang="en-US" b="1" dirty="0">
                          <a:effectLst/>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85000"/>
                      </a:schemeClr>
                    </a:solidFill>
                  </a:tcPr>
                </a:tc>
                <a:extLst>
                  <a:ext uri="{0D108BD9-81ED-4DB2-BD59-A6C34878D82A}">
                    <a16:rowId xmlns:a16="http://schemas.microsoft.com/office/drawing/2014/main" val="2788955319"/>
                  </a:ext>
                </a:extLst>
              </a:tr>
              <a:tr h="429768">
                <a:tc gridSpan="3">
                  <a:txBody>
                    <a:bodyPr/>
                    <a:lstStyle/>
                    <a:p>
                      <a:pPr marL="0" marR="0" indent="0" algn="just" defTabSz="914400" rtl="0" eaLnBrk="1" fontAlgn="t" latinLnBrk="0" hangingPunct="1">
                        <a:lnSpc>
                          <a:spcPct val="100000"/>
                        </a:lnSpc>
                        <a:spcBef>
                          <a:spcPts val="0"/>
                        </a:spcBef>
                        <a:spcAft>
                          <a:spcPts val="0"/>
                        </a:spcAft>
                        <a:buClrTx/>
                        <a:buSzTx/>
                        <a:buFontTx/>
                        <a:buNone/>
                        <a:tabLst/>
                        <a:defRPr/>
                      </a:pPr>
                      <a:r>
                        <a:rPr lang="en-US" sz="1800" b="0" i="0" kern="1200" dirty="0">
                          <a:solidFill>
                            <a:schemeClr val="tx2"/>
                          </a:solidFill>
                          <a:effectLst/>
                          <a:latin typeface="+mn-lt"/>
                          <a:ea typeface="+mn-ea"/>
                          <a:cs typeface="+mn-cs"/>
                        </a:rPr>
                        <a:t>Comparison: </a:t>
                      </a:r>
                      <a:r>
                        <a:rPr lang="en-US" sz="1800" b="0" kern="1200" dirty="0">
                          <a:solidFill>
                            <a:schemeClr val="tx2"/>
                          </a:solidFill>
                          <a:latin typeface="+mn-lt"/>
                          <a:ea typeface="+mn-ea"/>
                          <a:cs typeface="+mn-cs"/>
                        </a:rPr>
                        <a:t>The following operators can be used in queries to compare values.</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US"/>
                    </a:p>
                  </a:txBody>
                  <a:tcPr/>
                </a:tc>
                <a:tc hMerge="1">
                  <a:txBody>
                    <a:bodyPr/>
                    <a:lstStyle/>
                    <a:p>
                      <a:pPr algn="just" fontAlgn="t"/>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52796361"/>
                  </a:ext>
                </a:extLst>
              </a:tr>
              <a:tr h="350769">
                <a:tc>
                  <a:txBody>
                    <a:bodyPr/>
                    <a:lstStyle/>
                    <a:p>
                      <a:r>
                        <a:rPr lang="en-US" sz="1800" b="0" i="0" kern="1200" dirty="0">
                          <a:solidFill>
                            <a:schemeClr val="tx1"/>
                          </a:solidFill>
                          <a:effectLst/>
                          <a:latin typeface="+mn-lt"/>
                          <a:ea typeface="+mn-ea"/>
                          <a:cs typeface="+mn-cs"/>
                        </a:rPr>
                        <a:t>Equal</a:t>
                      </a:r>
                      <a:endParaRPr lang="en-US" dirty="0"/>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a:t>
                      </a:r>
                      <a:r>
                        <a:rPr lang="en-US" sz="1800" kern="1200" dirty="0" err="1">
                          <a:solidFill>
                            <a:schemeClr val="tx1"/>
                          </a:solidFill>
                          <a:latin typeface="+mn-lt"/>
                          <a:ea typeface="+mn-ea"/>
                          <a:cs typeface="+mn-cs"/>
                        </a:rPr>
                        <a:t>eq</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b="0" i="0" kern="1200" dirty="0">
                          <a:solidFill>
                            <a:schemeClr val="tx1"/>
                          </a:solidFill>
                          <a:effectLst/>
                          <a:latin typeface="+mn-lt"/>
                          <a:ea typeface="+mn-ea"/>
                          <a:cs typeface="+mn-cs"/>
                        </a:rPr>
                        <a:t>Select documents where the value of a field is equal to a specified value.</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652409310"/>
                  </a:ext>
                </a:extLst>
              </a:tr>
              <a:tr h="411480">
                <a:tc>
                  <a:txBody>
                    <a:bodyPr/>
                    <a:lstStyle/>
                    <a:p>
                      <a:r>
                        <a:rPr lang="en-US" dirty="0"/>
                        <a:t>Not equal</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$ne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b="0" i="0" kern="1200" dirty="0">
                          <a:solidFill>
                            <a:schemeClr val="tx1"/>
                          </a:solidFill>
                          <a:effectLst/>
                          <a:latin typeface="+mn-lt"/>
                          <a:ea typeface="+mn-ea"/>
                          <a:cs typeface="+mn-cs"/>
                        </a:rPr>
                        <a:t>Select documents where the value of a field is not equal to a specified value.</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3341579"/>
                  </a:ext>
                </a:extLst>
              </a:tr>
              <a:tr h="429768">
                <a:tc>
                  <a:txBody>
                    <a:bodyPr/>
                    <a:lstStyle/>
                    <a:p>
                      <a:r>
                        <a:rPr lang="en-US" dirty="0"/>
                        <a:t>Greater than</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a:t>
                      </a:r>
                      <a:r>
                        <a:rPr lang="en-US" sz="1800" kern="1200" dirty="0" err="1">
                          <a:solidFill>
                            <a:schemeClr val="tx1"/>
                          </a:solidFill>
                          <a:latin typeface="+mn-lt"/>
                          <a:ea typeface="+mn-ea"/>
                          <a:cs typeface="+mn-cs"/>
                        </a:rPr>
                        <a:t>gt</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b="0" i="0" kern="1200" dirty="0">
                          <a:solidFill>
                            <a:schemeClr val="tx1"/>
                          </a:solidFill>
                          <a:effectLst/>
                          <a:latin typeface="+mn-lt"/>
                          <a:ea typeface="+mn-ea"/>
                          <a:cs typeface="+mn-cs"/>
                        </a:rPr>
                        <a:t>Select documents where the value of a field is greater than a specified value.</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381893462"/>
                  </a:ext>
                </a:extLst>
              </a:tr>
              <a:tr h="3507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Greater than</a:t>
                      </a:r>
                      <a:r>
                        <a:rPr lang="en-US" baseline="0" dirty="0"/>
                        <a:t> equal </a:t>
                      </a:r>
                      <a:endParaRPr lang="en-US" dirty="0"/>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a:t>
                      </a:r>
                      <a:r>
                        <a:rPr lang="en-US" sz="1800" kern="1200" dirty="0" err="1">
                          <a:solidFill>
                            <a:schemeClr val="tx1"/>
                          </a:solidFill>
                          <a:latin typeface="+mn-lt"/>
                          <a:ea typeface="+mn-ea"/>
                          <a:cs typeface="+mn-cs"/>
                        </a:rPr>
                        <a:t>gte</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b="0" i="0" kern="1200" dirty="0">
                          <a:solidFill>
                            <a:schemeClr val="tx1"/>
                          </a:solidFill>
                          <a:effectLst/>
                          <a:latin typeface="+mn-lt"/>
                          <a:ea typeface="+mn-ea"/>
                          <a:cs typeface="+mn-cs"/>
                        </a:rPr>
                        <a:t>Select documents where the value of a field is greater than or equal to a specified value.</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276993689"/>
                  </a:ext>
                </a:extLst>
              </a:tr>
              <a:tr h="350769">
                <a:tc>
                  <a:txBody>
                    <a:bodyPr/>
                    <a:lstStyle/>
                    <a:p>
                      <a:r>
                        <a:rPr lang="en-US" dirty="0"/>
                        <a:t>Less than</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a:t>
                      </a:r>
                      <a:r>
                        <a:rPr lang="en-US" sz="1800" kern="1200" dirty="0" err="1">
                          <a:solidFill>
                            <a:schemeClr val="tx1"/>
                          </a:solidFill>
                          <a:latin typeface="+mn-lt"/>
                          <a:ea typeface="+mn-ea"/>
                          <a:cs typeface="+mn-cs"/>
                        </a:rPr>
                        <a:t>lt</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b="0" i="0" kern="1200" dirty="0">
                          <a:solidFill>
                            <a:schemeClr val="tx1"/>
                          </a:solidFill>
                          <a:effectLst/>
                          <a:latin typeface="+mn-lt"/>
                          <a:ea typeface="+mn-ea"/>
                          <a:cs typeface="+mn-cs"/>
                        </a:rPr>
                        <a:t>Select documents where the value of a field is less than a specified value.</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711684149"/>
                  </a:ext>
                </a:extLst>
              </a:tr>
              <a:tr h="350769">
                <a:tc>
                  <a:txBody>
                    <a:bodyPr/>
                    <a:lstStyle/>
                    <a:p>
                      <a:r>
                        <a:rPr lang="en-US" dirty="0"/>
                        <a:t>Less than equal</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a:t>
                      </a:r>
                      <a:r>
                        <a:rPr lang="en-US" sz="1800" kern="1200" dirty="0" err="1">
                          <a:solidFill>
                            <a:schemeClr val="tx1"/>
                          </a:solidFill>
                          <a:latin typeface="+mn-lt"/>
                          <a:ea typeface="+mn-ea"/>
                          <a:cs typeface="+mn-cs"/>
                        </a:rPr>
                        <a:t>lte</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b="0" i="0" kern="1200" dirty="0">
                          <a:solidFill>
                            <a:schemeClr val="tx1"/>
                          </a:solidFill>
                          <a:effectLst/>
                          <a:latin typeface="+mn-lt"/>
                          <a:ea typeface="+mn-ea"/>
                          <a:cs typeface="+mn-cs"/>
                        </a:rPr>
                        <a:t>Select documents where the value of a field is less than or equal to a specified value.</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47060600"/>
                  </a:ext>
                </a:extLst>
              </a:tr>
              <a:tr h="350769">
                <a:tc>
                  <a:txBody>
                    <a:bodyPr/>
                    <a:lstStyle/>
                    <a:p>
                      <a:r>
                        <a:rPr lang="en-US" sz="1800" b="0" i="0" kern="1200" dirty="0">
                          <a:solidFill>
                            <a:schemeClr val="tx1"/>
                          </a:solidFill>
                          <a:effectLst/>
                          <a:latin typeface="+mn-lt"/>
                          <a:ea typeface="+mn-ea"/>
                          <a:cs typeface="+mn-cs"/>
                        </a:rPr>
                        <a:t>Values in an array</a:t>
                      </a:r>
                      <a:endParaRPr lang="en-US" dirty="0"/>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$in</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b="0" i="0" kern="1200" dirty="0">
                          <a:solidFill>
                            <a:schemeClr val="tx1"/>
                          </a:solidFill>
                          <a:effectLst/>
                          <a:latin typeface="+mn-lt"/>
                          <a:ea typeface="+mn-ea"/>
                          <a:cs typeface="+mn-cs"/>
                        </a:rPr>
                        <a:t>Select documents where the value of a field equals any value in an array.</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668170847"/>
                  </a:ext>
                </a:extLst>
              </a:tr>
              <a:tr h="350769">
                <a:tc>
                  <a:txBody>
                    <a:bodyPr/>
                    <a:lstStyle/>
                    <a:p>
                      <a:r>
                        <a:rPr lang="en-US" sz="1800" b="0" i="0" kern="1200" dirty="0">
                          <a:solidFill>
                            <a:schemeClr val="tx1"/>
                          </a:solidFill>
                          <a:effectLst/>
                          <a:latin typeface="+mn-lt"/>
                          <a:ea typeface="+mn-ea"/>
                          <a:cs typeface="+mn-cs"/>
                        </a:rPr>
                        <a:t>Values not in an array</a:t>
                      </a:r>
                      <a:endParaRPr lang="en-US" dirty="0"/>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a:t>
                      </a:r>
                      <a:r>
                        <a:rPr lang="en-US" sz="1800" kern="1200" dirty="0" err="1">
                          <a:solidFill>
                            <a:schemeClr val="tx1"/>
                          </a:solidFill>
                          <a:latin typeface="+mn-lt"/>
                          <a:ea typeface="+mn-ea"/>
                          <a:cs typeface="+mn-cs"/>
                        </a:rPr>
                        <a:t>nin</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b="0" i="0" kern="1200" dirty="0">
                          <a:solidFill>
                            <a:schemeClr val="tx1"/>
                          </a:solidFill>
                          <a:effectLst/>
                          <a:latin typeface="+mn-lt"/>
                          <a:ea typeface="+mn-ea"/>
                          <a:cs typeface="+mn-cs"/>
                        </a:rPr>
                        <a:t>Select documents where the value of a field doesn’t equal any value in an array.</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840579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Operators</a:t>
            </a:r>
          </a:p>
        </p:txBody>
      </p:sp>
      <p:graphicFrame>
        <p:nvGraphicFramePr>
          <p:cNvPr id="4" name="Table 3">
            <a:extLst>
              <a:ext uri="{FF2B5EF4-FFF2-40B4-BE49-F238E27FC236}">
                <a16:creationId xmlns:a16="http://schemas.microsoft.com/office/drawing/2014/main" id="{D2C5D8FA-7166-4E8D-690A-EADBCFB82D7A}"/>
              </a:ext>
            </a:extLst>
          </p:cNvPr>
          <p:cNvGraphicFramePr>
            <a:graphicFrameLocks noGrp="1"/>
          </p:cNvGraphicFramePr>
          <p:nvPr>
            <p:extLst/>
          </p:nvPr>
        </p:nvGraphicFramePr>
        <p:xfrm>
          <a:off x="229375" y="803735"/>
          <a:ext cx="11799339" cy="2596896"/>
        </p:xfrm>
        <a:graphic>
          <a:graphicData uri="http://schemas.openxmlformats.org/drawingml/2006/table">
            <a:tbl>
              <a:tblPr/>
              <a:tblGrid>
                <a:gridCol w="2159000">
                  <a:extLst>
                    <a:ext uri="{9D8B030D-6E8A-4147-A177-3AD203B41FA5}">
                      <a16:colId xmlns:a16="http://schemas.microsoft.com/office/drawing/2014/main" val="640436804"/>
                    </a:ext>
                  </a:extLst>
                </a:gridCol>
                <a:gridCol w="1040130">
                  <a:extLst>
                    <a:ext uri="{9D8B030D-6E8A-4147-A177-3AD203B41FA5}">
                      <a16:colId xmlns:a16="http://schemas.microsoft.com/office/drawing/2014/main" val="20001"/>
                    </a:ext>
                  </a:extLst>
                </a:gridCol>
                <a:gridCol w="8600209">
                  <a:extLst>
                    <a:ext uri="{9D8B030D-6E8A-4147-A177-3AD203B41FA5}">
                      <a16:colId xmlns:a16="http://schemas.microsoft.com/office/drawing/2014/main" val="4092314148"/>
                    </a:ext>
                  </a:extLst>
                </a:gridCol>
              </a:tblGrid>
              <a:tr h="457200">
                <a:tc>
                  <a:txBody>
                    <a:bodyPr/>
                    <a:lstStyle/>
                    <a:p>
                      <a:pPr algn="l" fontAlgn="base"/>
                      <a:r>
                        <a:rPr lang="en-US" b="1" dirty="0">
                          <a:effectLst/>
                        </a:rPr>
                        <a:t>Operation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85000"/>
                      </a:schemeClr>
                    </a:solidFill>
                  </a:tcPr>
                </a:tc>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US" b="1" dirty="0">
                          <a:effectLst/>
                        </a:rPr>
                        <a:t>Operator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85000"/>
                      </a:schemeClr>
                    </a:solidFill>
                  </a:tcPr>
                </a:tc>
                <a:tc>
                  <a:txBody>
                    <a:bodyPr/>
                    <a:lstStyle/>
                    <a:p>
                      <a:pPr algn="l" fontAlgn="base"/>
                      <a:r>
                        <a:rPr lang="en-US" b="1" dirty="0">
                          <a:effectLst/>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85000"/>
                      </a:schemeClr>
                    </a:solidFill>
                  </a:tcPr>
                </a:tc>
                <a:extLst>
                  <a:ext uri="{0D108BD9-81ED-4DB2-BD59-A6C34878D82A}">
                    <a16:rowId xmlns:a16="http://schemas.microsoft.com/office/drawing/2014/main" val="2788955319"/>
                  </a:ext>
                </a:extLst>
              </a:tr>
              <a:tr h="429768">
                <a:tc gridSpan="3">
                  <a:txBody>
                    <a:bodyPr/>
                    <a:lstStyle/>
                    <a:p>
                      <a:pPr marL="0" marR="0" indent="0" algn="just" defTabSz="914400" rtl="0" eaLnBrk="1" fontAlgn="t" latinLnBrk="0" hangingPunct="1">
                        <a:lnSpc>
                          <a:spcPct val="100000"/>
                        </a:lnSpc>
                        <a:spcBef>
                          <a:spcPts val="0"/>
                        </a:spcBef>
                        <a:spcAft>
                          <a:spcPts val="0"/>
                        </a:spcAft>
                        <a:buClrTx/>
                        <a:buSzTx/>
                        <a:buFontTx/>
                        <a:buNone/>
                        <a:tabLst/>
                        <a:defRPr/>
                      </a:pPr>
                      <a:r>
                        <a:rPr lang="en-US" sz="1800" b="0" i="0" kern="1200" dirty="0">
                          <a:solidFill>
                            <a:schemeClr val="tx2"/>
                          </a:solidFill>
                          <a:effectLst/>
                          <a:latin typeface="+mn-lt"/>
                          <a:ea typeface="+mn-ea"/>
                          <a:cs typeface="+mn-cs"/>
                        </a:rPr>
                        <a:t>Logical: The following operators can logically compare multiple queries.</a:t>
                      </a:r>
                      <a:endParaRPr lang="en-US" sz="1800" b="0" kern="1200" dirty="0">
                        <a:solidFill>
                          <a:schemeClr val="tx2"/>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US"/>
                    </a:p>
                  </a:txBody>
                  <a:tcPr/>
                </a:tc>
                <a:tc hMerge="1">
                  <a:txBody>
                    <a:bodyPr/>
                    <a:lstStyle/>
                    <a:p>
                      <a:pPr algn="just" fontAlgn="t"/>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52796361"/>
                  </a:ext>
                </a:extLst>
              </a:tr>
              <a:tr h="350769">
                <a:tc>
                  <a:txBody>
                    <a:bodyPr/>
                    <a:lstStyle/>
                    <a:p>
                      <a:r>
                        <a:rPr lang="en-US" sz="1800" b="0" i="0" kern="1200" dirty="0">
                          <a:solidFill>
                            <a:schemeClr val="tx1"/>
                          </a:solidFill>
                          <a:effectLst/>
                          <a:latin typeface="+mn-lt"/>
                          <a:ea typeface="+mn-ea"/>
                          <a:cs typeface="+mn-cs"/>
                        </a:rPr>
                        <a:t>Equal</a:t>
                      </a:r>
                      <a:endParaRPr lang="en-US" dirty="0"/>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$and</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b="0" i="0" kern="1200" dirty="0">
                          <a:solidFill>
                            <a:schemeClr val="tx1"/>
                          </a:solidFill>
                          <a:effectLst/>
                          <a:latin typeface="+mn-lt"/>
                          <a:ea typeface="+mn-ea"/>
                          <a:cs typeface="+mn-cs"/>
                        </a:rPr>
                        <a:t>Returns documents where both conditions match (TRUE).</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652409310"/>
                  </a:ext>
                </a:extLst>
              </a:tr>
              <a:tr h="411480">
                <a:tc>
                  <a:txBody>
                    <a:bodyPr/>
                    <a:lstStyle/>
                    <a:p>
                      <a:r>
                        <a:rPr lang="en-US" dirty="0"/>
                        <a:t>Not equal</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$or</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b="0" i="0" kern="1200" dirty="0">
                          <a:solidFill>
                            <a:schemeClr val="tx1"/>
                          </a:solidFill>
                          <a:effectLst/>
                          <a:latin typeface="+mn-lt"/>
                          <a:ea typeface="+mn-ea"/>
                          <a:cs typeface="+mn-cs"/>
                        </a:rPr>
                        <a:t>Returns documents where either condition match (TRUE).</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3341579"/>
                  </a:ext>
                </a:extLst>
              </a:tr>
              <a:tr h="429768">
                <a:tc>
                  <a:txBody>
                    <a:bodyPr/>
                    <a:lstStyle/>
                    <a:p>
                      <a:r>
                        <a:rPr lang="en-US" dirty="0"/>
                        <a:t>Greater than</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$nor</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b="0" i="0" kern="1200" dirty="0">
                          <a:solidFill>
                            <a:schemeClr val="tx1"/>
                          </a:solidFill>
                          <a:effectLst/>
                          <a:latin typeface="+mn-lt"/>
                          <a:ea typeface="+mn-ea"/>
                          <a:cs typeface="+mn-cs"/>
                        </a:rPr>
                        <a:t>Returns documents where both conditions fail to match (TRUE).</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381893462"/>
                  </a:ext>
                </a:extLst>
              </a:tr>
              <a:tr h="3507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Greater than</a:t>
                      </a:r>
                      <a:r>
                        <a:rPr lang="en-US" baseline="0" dirty="0"/>
                        <a:t> equal </a:t>
                      </a:r>
                      <a:endParaRPr lang="en-US" dirty="0"/>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$not</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b="0" i="0" kern="1200" dirty="0">
                          <a:solidFill>
                            <a:schemeClr val="tx1"/>
                          </a:solidFill>
                          <a:effectLst/>
                          <a:latin typeface="+mn-lt"/>
                          <a:ea typeface="+mn-ea"/>
                          <a:cs typeface="+mn-cs"/>
                        </a:rPr>
                        <a:t>Returns documents where the conditions does not match (TRUE).</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276993689"/>
                  </a:ext>
                </a:extLst>
              </a:tr>
            </a:tbl>
          </a:graphicData>
        </a:graphic>
      </p:graphicFrame>
    </p:spTree>
    <p:extLst>
      <p:ext uri="{BB962C8B-B14F-4D97-AF65-F5344CB8AC3E}">
        <p14:creationId xmlns:p14="http://schemas.microsoft.com/office/powerpoint/2010/main" val="3116151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Database, Collection, Document, Field</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 </a:t>
            </a:r>
            <a:r>
              <a:rPr lang="en-US" dirty="0" smtClean="0"/>
              <a:t>7.2 </a:t>
            </a:r>
            <a:endParaRPr lang="en-US" dirty="0"/>
          </a:p>
        </p:txBody>
      </p:sp>
    </p:spTree>
    <p:extLst>
      <p:ext uri="{BB962C8B-B14F-4D97-AF65-F5344CB8AC3E}">
        <p14:creationId xmlns:p14="http://schemas.microsoft.com/office/powerpoint/2010/main" val="6656059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904E4-C423-EB8A-3D19-A41DF5A93027}"/>
              </a:ext>
            </a:extLst>
          </p:cNvPr>
          <p:cNvSpPr>
            <a:spLocks noGrp="1"/>
          </p:cNvSpPr>
          <p:nvPr>
            <p:ph type="title"/>
          </p:nvPr>
        </p:nvSpPr>
        <p:spPr/>
        <p:txBody>
          <a:bodyPr/>
          <a:lstStyle/>
          <a:p>
            <a:r>
              <a:rPr lang="en-US" dirty="0"/>
              <a:t>Database, Collection, Document, Field</a:t>
            </a:r>
            <a:endParaRPr lang="en-GB" dirty="0"/>
          </a:p>
        </p:txBody>
      </p:sp>
      <p:graphicFrame>
        <p:nvGraphicFramePr>
          <p:cNvPr id="5" name="Content Placeholder 4"/>
          <p:cNvGraphicFramePr>
            <a:graphicFrameLocks noGrp="1"/>
          </p:cNvGraphicFramePr>
          <p:nvPr>
            <p:ph idx="1"/>
            <p:extLst/>
          </p:nvPr>
        </p:nvGraphicFramePr>
        <p:xfrm>
          <a:off x="131763" y="796694"/>
          <a:ext cx="11880000" cy="370840"/>
        </p:xfrm>
        <a:graphic>
          <a:graphicData uri="http://schemas.openxmlformats.org/drawingml/2006/table">
            <a:tbl>
              <a:tblPr firstRow="1" bandRow="1">
                <a:tableStyleId>{5C22544A-7EE6-4342-B048-85BDC9FD1C3A}</a:tableStyleId>
              </a:tblPr>
              <a:tblGrid>
                <a:gridCol w="1440000">
                  <a:extLst>
                    <a:ext uri="{9D8B030D-6E8A-4147-A177-3AD203B41FA5}">
                      <a16:colId xmlns:a16="http://schemas.microsoft.com/office/drawing/2014/main" val="20000"/>
                    </a:ext>
                  </a:extLst>
                </a:gridCol>
                <a:gridCol w="1440000">
                  <a:extLst>
                    <a:ext uri="{9D8B030D-6E8A-4147-A177-3AD203B41FA5}">
                      <a16:colId xmlns:a16="http://schemas.microsoft.com/office/drawing/2014/main" val="20001"/>
                    </a:ext>
                  </a:extLst>
                </a:gridCol>
                <a:gridCol w="9000000">
                  <a:extLst>
                    <a:ext uri="{9D8B030D-6E8A-4147-A177-3AD203B41FA5}">
                      <a16:colId xmlns:a16="http://schemas.microsoft.com/office/drawing/2014/main" val="458299199"/>
                    </a:ext>
                  </a:extLst>
                </a:gridCol>
              </a:tblGrid>
              <a:tr h="370840">
                <a:tc>
                  <a:txBody>
                    <a:bodyPr/>
                    <a:lstStyle/>
                    <a:p>
                      <a:r>
                        <a:rPr lang="en-US" dirty="0"/>
                        <a:t>RDBMS</a:t>
                      </a:r>
                    </a:p>
                  </a:txBody>
                  <a:tcPr/>
                </a:tc>
                <a:tc>
                  <a:txBody>
                    <a:bodyPr/>
                    <a:lstStyle/>
                    <a:p>
                      <a:r>
                        <a:rPr lang="en-US" dirty="0"/>
                        <a:t>MongoDB</a:t>
                      </a:r>
                    </a:p>
                  </a:txBody>
                  <a:tcPr/>
                </a:tc>
                <a:tc>
                  <a:txBody>
                    <a:bodyPr/>
                    <a:lstStyle/>
                    <a:p>
                      <a:r>
                        <a:rPr lang="en-US" dirty="0"/>
                        <a:t>Description</a:t>
                      </a:r>
                    </a:p>
                  </a:txBody>
                  <a:tcPr/>
                </a:tc>
                <a:extLst>
                  <a:ext uri="{0D108BD9-81ED-4DB2-BD59-A6C34878D82A}">
                    <a16:rowId xmlns:a16="http://schemas.microsoft.com/office/drawing/2014/main" val="10000"/>
                  </a:ext>
                </a:extLst>
              </a:tr>
            </a:tbl>
          </a:graphicData>
        </a:graphic>
      </p:graphicFrame>
      <p:graphicFrame>
        <p:nvGraphicFramePr>
          <p:cNvPr id="7" name="Content Placeholder 4"/>
          <p:cNvGraphicFramePr>
            <a:graphicFrameLocks/>
          </p:cNvGraphicFramePr>
          <p:nvPr>
            <p:extLst/>
          </p:nvPr>
        </p:nvGraphicFramePr>
        <p:xfrm>
          <a:off x="132556" y="1167534"/>
          <a:ext cx="11880000" cy="370840"/>
        </p:xfrm>
        <a:graphic>
          <a:graphicData uri="http://schemas.openxmlformats.org/drawingml/2006/table">
            <a:tbl>
              <a:tblPr firstRow="1" bandRow="1">
                <a:tableStyleId>{5C22544A-7EE6-4342-B048-85BDC9FD1C3A}</a:tableStyleId>
              </a:tblPr>
              <a:tblGrid>
                <a:gridCol w="1440000">
                  <a:extLst>
                    <a:ext uri="{9D8B030D-6E8A-4147-A177-3AD203B41FA5}">
                      <a16:colId xmlns:a16="http://schemas.microsoft.com/office/drawing/2014/main" val="20000"/>
                    </a:ext>
                  </a:extLst>
                </a:gridCol>
                <a:gridCol w="1440000">
                  <a:extLst>
                    <a:ext uri="{9D8B030D-6E8A-4147-A177-3AD203B41FA5}">
                      <a16:colId xmlns:a16="http://schemas.microsoft.com/office/drawing/2014/main" val="20001"/>
                    </a:ext>
                  </a:extLst>
                </a:gridCol>
                <a:gridCol w="9000000">
                  <a:extLst>
                    <a:ext uri="{9D8B030D-6E8A-4147-A177-3AD203B41FA5}">
                      <a16:colId xmlns:a16="http://schemas.microsoft.com/office/drawing/2014/main" val="1696950955"/>
                    </a:ext>
                  </a:extLst>
                </a:gridCol>
              </a:tblGrid>
              <a:tr h="370840">
                <a:tc>
                  <a:txBody>
                    <a:bodyPr/>
                    <a:lstStyle/>
                    <a:p>
                      <a:r>
                        <a:rPr lang="en-US" sz="1800" b="0" kern="1200" dirty="0">
                          <a:solidFill>
                            <a:schemeClr val="tx1"/>
                          </a:solidFill>
                          <a:latin typeface="+mn-lt"/>
                          <a:ea typeface="+mn-ea"/>
                          <a:cs typeface="+mn-cs"/>
                        </a:rPr>
                        <a:t>Database</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lang="en-US" sz="1800" b="0" kern="1200" dirty="0">
                          <a:solidFill>
                            <a:schemeClr val="tx1"/>
                          </a:solidFill>
                          <a:latin typeface="+mn-lt"/>
                          <a:ea typeface="+mn-ea"/>
                          <a:cs typeface="+mn-cs"/>
                        </a:rPr>
                        <a:t>Database</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lang="en-US" sz="1800" b="0" kern="1200" dirty="0">
                          <a:solidFill>
                            <a:schemeClr val="tx1"/>
                          </a:solidFill>
                          <a:latin typeface="+mn-lt"/>
                          <a:ea typeface="+mn-ea"/>
                          <a:cs typeface="+mn-cs"/>
                        </a:rPr>
                        <a:t>In MongoDB, databases hold one or more collections of documents.</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8" name="Content Placeholder 4"/>
          <p:cNvGraphicFramePr>
            <a:graphicFrameLocks/>
          </p:cNvGraphicFramePr>
          <p:nvPr>
            <p:extLst/>
          </p:nvPr>
        </p:nvGraphicFramePr>
        <p:xfrm>
          <a:off x="132556" y="1538374"/>
          <a:ext cx="11880000" cy="640080"/>
        </p:xfrm>
        <a:graphic>
          <a:graphicData uri="http://schemas.openxmlformats.org/drawingml/2006/table">
            <a:tbl>
              <a:tblPr firstRow="1" bandRow="1">
                <a:tableStyleId>{5C22544A-7EE6-4342-B048-85BDC9FD1C3A}</a:tableStyleId>
              </a:tblPr>
              <a:tblGrid>
                <a:gridCol w="1440000">
                  <a:extLst>
                    <a:ext uri="{9D8B030D-6E8A-4147-A177-3AD203B41FA5}">
                      <a16:colId xmlns:a16="http://schemas.microsoft.com/office/drawing/2014/main" val="20000"/>
                    </a:ext>
                  </a:extLst>
                </a:gridCol>
                <a:gridCol w="1440000">
                  <a:extLst>
                    <a:ext uri="{9D8B030D-6E8A-4147-A177-3AD203B41FA5}">
                      <a16:colId xmlns:a16="http://schemas.microsoft.com/office/drawing/2014/main" val="20001"/>
                    </a:ext>
                  </a:extLst>
                </a:gridCol>
                <a:gridCol w="9000000">
                  <a:extLst>
                    <a:ext uri="{9D8B030D-6E8A-4147-A177-3AD203B41FA5}">
                      <a16:colId xmlns:a16="http://schemas.microsoft.com/office/drawing/2014/main" val="2555535097"/>
                    </a:ext>
                  </a:extLst>
                </a:gridCol>
              </a:tblGrid>
              <a:tr h="370840">
                <a:tc>
                  <a:txBody>
                    <a:bodyPr/>
                    <a:lstStyle/>
                    <a:p>
                      <a:pPr algn="just"/>
                      <a:r>
                        <a:rPr lang="en-GB" sz="1800" b="0" kern="1200" dirty="0">
                          <a:solidFill>
                            <a:schemeClr val="tx1"/>
                          </a:solidFill>
                          <a:latin typeface="+mn-lt"/>
                          <a:ea typeface="+mn-ea"/>
                          <a:cs typeface="+mn-cs"/>
                        </a:rPr>
                        <a:t>Table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kern="1200" dirty="0">
                          <a:solidFill>
                            <a:schemeClr val="tx1"/>
                          </a:solidFill>
                          <a:latin typeface="+mn-lt"/>
                          <a:ea typeface="+mn-ea"/>
                          <a:cs typeface="+mn-cs"/>
                        </a:rPr>
                        <a:t>Collection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A collection in MongoDB is similar to a table in RDBMS. MongoDB collections do not enforce schemas. Each MongoDB collection can have multiple documents.</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9" name="Content Placeholder 4"/>
          <p:cNvGraphicFramePr>
            <a:graphicFrameLocks/>
          </p:cNvGraphicFramePr>
          <p:nvPr>
            <p:extLst/>
          </p:nvPr>
        </p:nvGraphicFramePr>
        <p:xfrm>
          <a:off x="132556" y="2179960"/>
          <a:ext cx="11880000" cy="370840"/>
        </p:xfrm>
        <a:graphic>
          <a:graphicData uri="http://schemas.openxmlformats.org/drawingml/2006/table">
            <a:tbl>
              <a:tblPr firstRow="1" bandRow="1">
                <a:tableStyleId>{5C22544A-7EE6-4342-B048-85BDC9FD1C3A}</a:tableStyleId>
              </a:tblPr>
              <a:tblGrid>
                <a:gridCol w="1440000">
                  <a:extLst>
                    <a:ext uri="{9D8B030D-6E8A-4147-A177-3AD203B41FA5}">
                      <a16:colId xmlns:a16="http://schemas.microsoft.com/office/drawing/2014/main" val="20000"/>
                    </a:ext>
                  </a:extLst>
                </a:gridCol>
                <a:gridCol w="1440000">
                  <a:extLst>
                    <a:ext uri="{9D8B030D-6E8A-4147-A177-3AD203B41FA5}">
                      <a16:colId xmlns:a16="http://schemas.microsoft.com/office/drawing/2014/main" val="20001"/>
                    </a:ext>
                  </a:extLst>
                </a:gridCol>
                <a:gridCol w="9000000">
                  <a:extLst>
                    <a:ext uri="{9D8B030D-6E8A-4147-A177-3AD203B41FA5}">
                      <a16:colId xmlns:a16="http://schemas.microsoft.com/office/drawing/2014/main" val="1863587748"/>
                    </a:ext>
                  </a:extLst>
                </a:gridCol>
              </a:tblGrid>
              <a:tr h="370840">
                <a:tc>
                  <a:txBody>
                    <a:bodyPr/>
                    <a:lstStyle/>
                    <a:p>
                      <a:pPr algn="just"/>
                      <a:r>
                        <a:rPr lang="en-US" sz="1800" b="0" kern="1200" dirty="0">
                          <a:solidFill>
                            <a:schemeClr val="tx1"/>
                          </a:solidFill>
                          <a:latin typeface="+mn-lt"/>
                          <a:ea typeface="+mn-ea"/>
                          <a:cs typeface="+mn-cs"/>
                        </a:rPr>
                        <a:t>Row/Record</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Documents</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A record in MongoDB is a document, which is a data structure composed of field and value pairs.</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0" name="Content Placeholder 4"/>
          <p:cNvGraphicFramePr>
            <a:graphicFrameLocks/>
          </p:cNvGraphicFramePr>
          <p:nvPr>
            <p:extLst/>
          </p:nvPr>
        </p:nvGraphicFramePr>
        <p:xfrm>
          <a:off x="131763" y="2550800"/>
          <a:ext cx="11880000" cy="370840"/>
        </p:xfrm>
        <a:graphic>
          <a:graphicData uri="http://schemas.openxmlformats.org/drawingml/2006/table">
            <a:tbl>
              <a:tblPr firstRow="1" bandRow="1">
                <a:tableStyleId>{5C22544A-7EE6-4342-B048-85BDC9FD1C3A}</a:tableStyleId>
              </a:tblPr>
              <a:tblGrid>
                <a:gridCol w="1440000">
                  <a:extLst>
                    <a:ext uri="{9D8B030D-6E8A-4147-A177-3AD203B41FA5}">
                      <a16:colId xmlns:a16="http://schemas.microsoft.com/office/drawing/2014/main" val="20000"/>
                    </a:ext>
                  </a:extLst>
                </a:gridCol>
                <a:gridCol w="1440000">
                  <a:extLst>
                    <a:ext uri="{9D8B030D-6E8A-4147-A177-3AD203B41FA5}">
                      <a16:colId xmlns:a16="http://schemas.microsoft.com/office/drawing/2014/main" val="20001"/>
                    </a:ext>
                  </a:extLst>
                </a:gridCol>
                <a:gridCol w="9000000">
                  <a:extLst>
                    <a:ext uri="{9D8B030D-6E8A-4147-A177-3AD203B41FA5}">
                      <a16:colId xmlns:a16="http://schemas.microsoft.com/office/drawing/2014/main" val="3623711048"/>
                    </a:ext>
                  </a:extLst>
                </a:gridCol>
              </a:tblGrid>
              <a:tr h="370840">
                <a:tc>
                  <a:txBody>
                    <a:bodyPr/>
                    <a:lstStyle/>
                    <a:p>
                      <a:pPr algn="just"/>
                      <a:r>
                        <a:rPr lang="en-US" sz="1800" b="0" kern="1200" dirty="0">
                          <a:solidFill>
                            <a:schemeClr val="tx1"/>
                          </a:solidFill>
                          <a:latin typeface="+mn-lt"/>
                          <a:ea typeface="+mn-ea"/>
                          <a:cs typeface="+mn-cs"/>
                        </a:rPr>
                        <a:t>Columns</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Fields</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Fields are analogous to columns in relational databases.</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53989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Basic Database Commands, Operations and Methods</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 </a:t>
            </a:r>
            <a:r>
              <a:rPr lang="en-US" dirty="0" smtClean="0"/>
              <a:t>7.3 </a:t>
            </a:r>
            <a:endParaRPr lang="en-US" dirty="0"/>
          </a:p>
        </p:txBody>
      </p:sp>
    </p:spTree>
    <p:extLst>
      <p:ext uri="{BB962C8B-B14F-4D97-AF65-F5344CB8AC3E}">
        <p14:creationId xmlns:p14="http://schemas.microsoft.com/office/powerpoint/2010/main" val="16553363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Introduction to NoSQL</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1" y="863444"/>
            <a:ext cx="7963338" cy="5590565"/>
          </a:xfrm>
        </p:spPr>
        <p:txBody>
          <a:bodyPr/>
          <a:lstStyle/>
          <a:p>
            <a:r>
              <a:rPr lang="en-US" b="1" dirty="0"/>
              <a:t>NoSQL database</a:t>
            </a:r>
            <a:r>
              <a:rPr lang="en-US" dirty="0"/>
              <a:t> technology is designed to store and retrieve data in a non-relational manner.</a:t>
            </a:r>
            <a:endParaRPr lang="en-US" b="1" dirty="0"/>
          </a:p>
          <a:p>
            <a:r>
              <a:rPr lang="en-US" b="1" dirty="0"/>
              <a:t>NoSQL database</a:t>
            </a:r>
            <a:r>
              <a:rPr lang="en-US" dirty="0"/>
              <a:t> technology </a:t>
            </a:r>
            <a:r>
              <a:rPr lang="en-US" dirty="0">
                <a:solidFill>
                  <a:schemeClr val="accent6"/>
                </a:solidFill>
              </a:rPr>
              <a:t>stores data/information in documents</a:t>
            </a:r>
            <a:r>
              <a:rPr lang="en-US" dirty="0"/>
              <a:t> instead of columns and rows used by relational databases.</a:t>
            </a:r>
          </a:p>
          <a:p>
            <a:r>
              <a:rPr lang="en-US" dirty="0">
                <a:solidFill>
                  <a:schemeClr val="accent6"/>
                </a:solidFill>
              </a:rPr>
              <a:t>NoSQL stands for “</a:t>
            </a:r>
            <a:r>
              <a:rPr lang="en-US" b="1" dirty="0">
                <a:solidFill>
                  <a:schemeClr val="accent6"/>
                </a:solidFill>
              </a:rPr>
              <a:t>not only SQL</a:t>
            </a:r>
            <a:r>
              <a:rPr lang="en-US" dirty="0">
                <a:solidFill>
                  <a:schemeClr val="accent6"/>
                </a:solidFill>
              </a:rPr>
              <a:t>” rather than “</a:t>
            </a:r>
            <a:r>
              <a:rPr lang="en-US" b="1" dirty="0">
                <a:solidFill>
                  <a:schemeClr val="accent6"/>
                </a:solidFill>
              </a:rPr>
              <a:t>no SQL</a:t>
            </a:r>
            <a:r>
              <a:rPr lang="en-US" dirty="0">
                <a:solidFill>
                  <a:schemeClr val="accent6"/>
                </a:solidFill>
              </a:rPr>
              <a:t>” at all</a:t>
            </a:r>
            <a:r>
              <a:rPr lang="en-US" dirty="0"/>
              <a:t>.</a:t>
            </a:r>
          </a:p>
          <a:p>
            <a:r>
              <a:rPr lang="en-US" dirty="0"/>
              <a:t>It is also called as “</a:t>
            </a:r>
            <a:r>
              <a:rPr lang="fr-FR" dirty="0"/>
              <a:t>non SQL</a:t>
            </a:r>
            <a:r>
              <a:rPr lang="en-US" dirty="0"/>
              <a:t>”</a:t>
            </a:r>
            <a:r>
              <a:rPr lang="fr-FR" dirty="0"/>
              <a:t> or </a:t>
            </a:r>
            <a:r>
              <a:rPr lang="en-US" dirty="0"/>
              <a:t>“</a:t>
            </a:r>
            <a:r>
              <a:rPr lang="fr-FR" dirty="0"/>
              <a:t>non relational SQL</a:t>
            </a:r>
            <a:r>
              <a:rPr lang="en-US" dirty="0"/>
              <a:t>”.</a:t>
            </a:r>
          </a:p>
          <a:p>
            <a:r>
              <a:rPr lang="en-US" dirty="0"/>
              <a:t>NoSQL databases are generally used for handling </a:t>
            </a:r>
            <a:r>
              <a:rPr lang="en-US" dirty="0">
                <a:solidFill>
                  <a:schemeClr val="accent6"/>
                </a:solidFill>
              </a:rPr>
              <a:t>large volumes of unstructured </a:t>
            </a:r>
            <a:r>
              <a:rPr lang="en-US" dirty="0"/>
              <a:t>or</a:t>
            </a:r>
            <a:r>
              <a:rPr lang="en-US" dirty="0">
                <a:solidFill>
                  <a:schemeClr val="accent6"/>
                </a:solidFill>
              </a:rPr>
              <a:t> semi-structured data</a:t>
            </a:r>
            <a:r>
              <a:rPr lang="en-US" dirty="0"/>
              <a:t>, such as documents, graphs, key-value pairs, time series data. </a:t>
            </a:r>
          </a:p>
          <a:p>
            <a:r>
              <a:rPr lang="en-US" dirty="0"/>
              <a:t>These databases offers </a:t>
            </a:r>
            <a:r>
              <a:rPr lang="en-US" dirty="0">
                <a:solidFill>
                  <a:schemeClr val="accent6"/>
                </a:solidFill>
              </a:rPr>
              <a:t>high performance, horizontal scalability</a:t>
            </a:r>
            <a:r>
              <a:rPr lang="en-US" dirty="0"/>
              <a:t>, and </a:t>
            </a:r>
            <a:r>
              <a:rPr lang="en-US" dirty="0">
                <a:solidFill>
                  <a:schemeClr val="accent6"/>
                </a:solidFill>
              </a:rPr>
              <a:t>fault tolerance</a:t>
            </a:r>
            <a:r>
              <a:rPr lang="en-US" dirty="0"/>
              <a:t>, making them well-suited for modern applications with high data loads and dynamic schemas.</a:t>
            </a:r>
          </a:p>
        </p:txBody>
      </p:sp>
      <p:graphicFrame>
        <p:nvGraphicFramePr>
          <p:cNvPr id="4" name="Table 3"/>
          <p:cNvGraphicFramePr>
            <a:graphicFrameLocks noGrp="1"/>
          </p:cNvGraphicFramePr>
          <p:nvPr>
            <p:extLst/>
          </p:nvPr>
        </p:nvGraphicFramePr>
        <p:xfrm>
          <a:off x="8890000" y="948266"/>
          <a:ext cx="2817178" cy="1112520"/>
        </p:xfrm>
        <a:graphic>
          <a:graphicData uri="http://schemas.openxmlformats.org/drawingml/2006/table">
            <a:tbl>
              <a:tblPr firstRow="1" bandRow="1">
                <a:tableStyleId>{5C22544A-7EE6-4342-B048-85BDC9FD1C3A}</a:tableStyleId>
              </a:tblPr>
              <a:tblGrid>
                <a:gridCol w="802005">
                  <a:extLst>
                    <a:ext uri="{9D8B030D-6E8A-4147-A177-3AD203B41FA5}">
                      <a16:colId xmlns:a16="http://schemas.microsoft.com/office/drawing/2014/main" val="20000"/>
                    </a:ext>
                  </a:extLst>
                </a:gridCol>
                <a:gridCol w="1124268">
                  <a:extLst>
                    <a:ext uri="{9D8B030D-6E8A-4147-A177-3AD203B41FA5}">
                      <a16:colId xmlns:a16="http://schemas.microsoft.com/office/drawing/2014/main" val="20001"/>
                    </a:ext>
                  </a:extLst>
                </a:gridCol>
                <a:gridCol w="890905">
                  <a:extLst>
                    <a:ext uri="{9D8B030D-6E8A-4147-A177-3AD203B41FA5}">
                      <a16:colId xmlns:a16="http://schemas.microsoft.com/office/drawing/2014/main" val="20002"/>
                    </a:ext>
                  </a:extLst>
                </a:gridCol>
              </a:tblGrid>
              <a:tr h="370840">
                <a:tc>
                  <a:txBody>
                    <a:bodyPr/>
                    <a:lstStyle/>
                    <a:p>
                      <a:r>
                        <a:rPr lang="en-US" dirty="0"/>
                        <a:t>Name</a:t>
                      </a:r>
                    </a:p>
                  </a:txBody>
                  <a:tcPr/>
                </a:tc>
                <a:tc>
                  <a:txBody>
                    <a:bodyPr/>
                    <a:lstStyle/>
                    <a:p>
                      <a:r>
                        <a:rPr lang="en-US" dirty="0"/>
                        <a:t>City</a:t>
                      </a:r>
                    </a:p>
                  </a:txBody>
                  <a:tcPr/>
                </a:tc>
                <a:tc>
                  <a:txBody>
                    <a:bodyPr/>
                    <a:lstStyle/>
                    <a:p>
                      <a:r>
                        <a:rPr lang="en-US" dirty="0"/>
                        <a:t>Gender</a:t>
                      </a:r>
                    </a:p>
                  </a:txBody>
                  <a:tcPr/>
                </a:tc>
                <a:extLst>
                  <a:ext uri="{0D108BD9-81ED-4DB2-BD59-A6C34878D82A}">
                    <a16:rowId xmlns:a16="http://schemas.microsoft.com/office/drawing/2014/main" val="10000"/>
                  </a:ext>
                </a:extLst>
              </a:tr>
              <a:tr h="370840">
                <a:tc>
                  <a:txBody>
                    <a:bodyPr/>
                    <a:lstStyle/>
                    <a:p>
                      <a:r>
                        <a:rPr lang="en-US" dirty="0"/>
                        <a:t>Raj</a:t>
                      </a:r>
                    </a:p>
                  </a:txBody>
                  <a:tcPr/>
                </a:tc>
                <a:tc>
                  <a:txBody>
                    <a:bodyPr/>
                    <a:lstStyle/>
                    <a:p>
                      <a:r>
                        <a:rPr lang="en-US" dirty="0"/>
                        <a:t>Rajkot</a:t>
                      </a:r>
                    </a:p>
                  </a:txBody>
                  <a:tcPr/>
                </a:tc>
                <a:tc>
                  <a:txBody>
                    <a:bodyPr/>
                    <a:lstStyle/>
                    <a:p>
                      <a:r>
                        <a:rPr lang="en-US" dirty="0"/>
                        <a:t>Male</a:t>
                      </a:r>
                    </a:p>
                  </a:txBody>
                  <a:tcPr/>
                </a:tc>
                <a:extLst>
                  <a:ext uri="{0D108BD9-81ED-4DB2-BD59-A6C34878D82A}">
                    <a16:rowId xmlns:a16="http://schemas.microsoft.com/office/drawing/2014/main" val="10001"/>
                  </a:ext>
                </a:extLst>
              </a:tr>
              <a:tr h="370840">
                <a:tc>
                  <a:txBody>
                    <a:bodyPr/>
                    <a:lstStyle/>
                    <a:p>
                      <a:r>
                        <a:rPr lang="en-US" dirty="0" err="1"/>
                        <a:t>Jiya</a:t>
                      </a:r>
                      <a:endParaRPr lang="en-US" dirty="0"/>
                    </a:p>
                  </a:txBody>
                  <a:tcPr/>
                </a:tc>
                <a:tc>
                  <a:txBody>
                    <a:bodyPr/>
                    <a:lstStyle/>
                    <a:p>
                      <a:r>
                        <a:rPr lang="en-US" dirty="0" err="1"/>
                        <a:t>Junagadh</a:t>
                      </a:r>
                      <a:endParaRPr lang="en-US" dirty="0"/>
                    </a:p>
                  </a:txBody>
                  <a:tcPr/>
                </a:tc>
                <a:tc>
                  <a:txBody>
                    <a:bodyPr/>
                    <a:lstStyle/>
                    <a:p>
                      <a:r>
                        <a:rPr lang="en-US" dirty="0"/>
                        <a:t>Female</a:t>
                      </a:r>
                    </a:p>
                  </a:txBody>
                  <a:tcPr/>
                </a:tc>
                <a:extLst>
                  <a:ext uri="{0D108BD9-81ED-4DB2-BD59-A6C34878D82A}">
                    <a16:rowId xmlns:a16="http://schemas.microsoft.com/office/drawing/2014/main" val="10002"/>
                  </a:ext>
                </a:extLst>
              </a:tr>
            </a:tbl>
          </a:graphicData>
        </a:graphic>
      </p:graphicFrame>
      <p:sp>
        <p:nvSpPr>
          <p:cNvPr id="5" name="Multiply 4"/>
          <p:cNvSpPr/>
          <p:nvPr/>
        </p:nvSpPr>
        <p:spPr>
          <a:xfrm>
            <a:off x="9191957" y="730403"/>
            <a:ext cx="2213264" cy="1548246"/>
          </a:xfrm>
          <a:prstGeom prst="mathMultiply">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TextBox 5"/>
          <p:cNvSpPr txBox="1"/>
          <p:nvPr/>
        </p:nvSpPr>
        <p:spPr>
          <a:xfrm>
            <a:off x="8890000" y="2297851"/>
            <a:ext cx="2817178" cy="2862322"/>
          </a:xfrm>
          <a:prstGeom prst="rect">
            <a:avLst/>
          </a:prstGeom>
          <a:solidFill>
            <a:schemeClr val="bg1">
              <a:lumMod val="95000"/>
            </a:schemeClr>
          </a:solidFill>
          <a:ln>
            <a:noFill/>
          </a:ln>
        </p:spPr>
        <p:txBody>
          <a:bodyPr wrap="square" rtlCol="0">
            <a:spAutoFit/>
          </a:bodyPr>
          <a:lstStyle/>
          <a:p>
            <a:r>
              <a:rPr lang="en-US" dirty="0"/>
              <a:t>{</a:t>
            </a:r>
          </a:p>
          <a:p>
            <a:r>
              <a:rPr lang="en-US" dirty="0"/>
              <a:t>     “</a:t>
            </a:r>
            <a:r>
              <a:rPr lang="en-US" dirty="0" err="1"/>
              <a:t>Name”:”Raj</a:t>
            </a:r>
            <a:r>
              <a:rPr lang="en-US" dirty="0"/>
              <a:t>”,</a:t>
            </a:r>
          </a:p>
          <a:p>
            <a:r>
              <a:rPr lang="en-US" dirty="0"/>
              <a:t>     “</a:t>
            </a:r>
            <a:r>
              <a:rPr lang="en-US" dirty="0" err="1"/>
              <a:t>City”:”Rajkot</a:t>
            </a:r>
            <a:r>
              <a:rPr lang="en-US" dirty="0"/>
              <a:t>”,</a:t>
            </a:r>
          </a:p>
          <a:p>
            <a:r>
              <a:rPr lang="en-US" dirty="0"/>
              <a:t>     “</a:t>
            </a:r>
            <a:r>
              <a:rPr lang="en-US" dirty="0" err="1"/>
              <a:t>Gender”:”Male</a:t>
            </a:r>
            <a:r>
              <a:rPr lang="en-US" dirty="0"/>
              <a:t>”	</a:t>
            </a:r>
          </a:p>
          <a:p>
            <a:r>
              <a:rPr lang="en-US" dirty="0"/>
              <a:t>}</a:t>
            </a:r>
          </a:p>
          <a:p>
            <a:r>
              <a:rPr lang="en-US" dirty="0"/>
              <a:t>{</a:t>
            </a:r>
          </a:p>
          <a:p>
            <a:r>
              <a:rPr lang="en-US" dirty="0"/>
              <a:t>     “Name”:”</a:t>
            </a:r>
            <a:r>
              <a:rPr lang="en-US" dirty="0" err="1"/>
              <a:t>Jiya</a:t>
            </a:r>
            <a:r>
              <a:rPr lang="en-US" dirty="0"/>
              <a:t>”,</a:t>
            </a:r>
          </a:p>
          <a:p>
            <a:r>
              <a:rPr lang="en-US" dirty="0"/>
              <a:t>     “City”:”</a:t>
            </a:r>
            <a:r>
              <a:rPr lang="en-US" dirty="0" err="1"/>
              <a:t>Junagadh</a:t>
            </a:r>
            <a:r>
              <a:rPr lang="en-US" dirty="0"/>
              <a:t>”,</a:t>
            </a:r>
          </a:p>
          <a:p>
            <a:r>
              <a:rPr lang="en-US" dirty="0"/>
              <a:t>     “</a:t>
            </a:r>
            <a:r>
              <a:rPr lang="en-US" dirty="0" err="1"/>
              <a:t>Gender”:”Female</a:t>
            </a:r>
            <a:r>
              <a:rPr lang="en-US" dirty="0"/>
              <a:t>”</a:t>
            </a:r>
          </a:p>
          <a:p>
            <a:r>
              <a:rPr lang="en-US" dirty="0"/>
              <a:t>}</a:t>
            </a:r>
          </a:p>
        </p:txBody>
      </p:sp>
    </p:spTree>
    <p:extLst>
      <p:ext uri="{BB962C8B-B14F-4D97-AF65-F5344CB8AC3E}">
        <p14:creationId xmlns:p14="http://schemas.microsoft.com/office/powerpoint/2010/main" val="2765862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Database</a:t>
            </a:r>
            <a:endParaRPr lang="en-US" dirty="0">
              <a:solidFill>
                <a:schemeClr val="tx2"/>
              </a:solidFill>
            </a:endParaRPr>
          </a:p>
        </p:txBody>
      </p:sp>
      <p:sp>
        <p:nvSpPr>
          <p:cNvPr id="3" name="Content Placeholder 2"/>
          <p:cNvSpPr>
            <a:spLocks noGrp="1"/>
          </p:cNvSpPr>
          <p:nvPr>
            <p:ph idx="1"/>
          </p:nvPr>
        </p:nvSpPr>
        <p:spPr/>
        <p:txBody>
          <a:bodyPr/>
          <a:lstStyle/>
          <a:p>
            <a:r>
              <a:rPr lang="en-US" dirty="0"/>
              <a:t>Create/Change Database</a:t>
            </a:r>
          </a:p>
          <a:p>
            <a:pPr lvl="1"/>
            <a:r>
              <a:rPr lang="en-US" dirty="0"/>
              <a:t>In </a:t>
            </a:r>
            <a:r>
              <a:rPr lang="en-US" dirty="0" err="1"/>
              <a:t>MongoDB</a:t>
            </a:r>
            <a:r>
              <a:rPr lang="en-US" dirty="0"/>
              <a:t> use command is used to create database. </a:t>
            </a:r>
          </a:p>
          <a:p>
            <a:pPr lvl="1"/>
            <a:r>
              <a:rPr lang="en-US" dirty="0"/>
              <a:t>The command will create a new database if it doesn't exist, otherwise it will return the existing database.</a:t>
            </a:r>
          </a:p>
          <a:p>
            <a:pPr marL="0" indent="0">
              <a:buNone/>
            </a:pPr>
            <a:endParaRPr lang="en-US" dirty="0"/>
          </a:p>
          <a:p>
            <a:pPr marL="0" indent="0">
              <a:buNone/>
            </a:pPr>
            <a:endParaRPr lang="en-US" dirty="0"/>
          </a:p>
          <a:p>
            <a:r>
              <a:rPr lang="en-US" dirty="0"/>
              <a:t>Show all databases (database list)</a:t>
            </a:r>
          </a:p>
          <a:p>
            <a:pPr marL="914400" lvl="2" indent="0">
              <a:buNone/>
            </a:pPr>
            <a:endParaRPr lang="en-US" dirty="0"/>
          </a:p>
          <a:p>
            <a:pPr lvl="2"/>
            <a:endParaRPr lang="en-US" dirty="0"/>
          </a:p>
          <a:p>
            <a:pPr lvl="2"/>
            <a:endParaRPr lang="en-US" dirty="0"/>
          </a:p>
          <a:p>
            <a:pPr lvl="2"/>
            <a:r>
              <a:rPr lang="en-US" dirty="0"/>
              <a:t>A database may not be listed. This is because the database is empty. An empty database is essentially non-</a:t>
            </a:r>
            <a:r>
              <a:rPr lang="en-US" dirty="0" err="1"/>
              <a:t>existant</a:t>
            </a:r>
            <a:r>
              <a:rPr lang="en-US" dirty="0"/>
              <a:t>.</a:t>
            </a:r>
          </a:p>
          <a:p>
            <a:pPr lvl="2"/>
            <a:r>
              <a:rPr lang="en-US" dirty="0"/>
              <a:t>To display database, you need to insert at least one document into it.</a:t>
            </a:r>
          </a:p>
          <a:p>
            <a:r>
              <a:rPr lang="en-US" dirty="0"/>
              <a:t>Check currently selected database</a:t>
            </a:r>
          </a:p>
        </p:txBody>
      </p:sp>
      <p:sp>
        <p:nvSpPr>
          <p:cNvPr id="4" name="Rounded Rectangle 3"/>
          <p:cNvSpPr/>
          <p:nvPr/>
        </p:nvSpPr>
        <p:spPr>
          <a:xfrm>
            <a:off x="502104" y="2374033"/>
            <a:ext cx="228600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use DATABASE_NAME</a:t>
            </a:r>
          </a:p>
        </p:txBody>
      </p:sp>
      <p:sp>
        <p:nvSpPr>
          <p:cNvPr id="5" name="Rounded Rectangle 4"/>
          <p:cNvSpPr/>
          <p:nvPr/>
        </p:nvSpPr>
        <p:spPr>
          <a:xfrm>
            <a:off x="502104" y="2008273"/>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Syntax</a:t>
            </a:r>
          </a:p>
        </p:txBody>
      </p:sp>
      <p:sp>
        <p:nvSpPr>
          <p:cNvPr id="6" name="Rounded Rectangle 5"/>
          <p:cNvSpPr/>
          <p:nvPr/>
        </p:nvSpPr>
        <p:spPr>
          <a:xfrm>
            <a:off x="3045279" y="2374033"/>
            <a:ext cx="228600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use College</a:t>
            </a:r>
          </a:p>
        </p:txBody>
      </p:sp>
      <p:sp>
        <p:nvSpPr>
          <p:cNvPr id="7" name="Rounded Rectangle 6"/>
          <p:cNvSpPr/>
          <p:nvPr/>
        </p:nvSpPr>
        <p:spPr>
          <a:xfrm>
            <a:off x="3045279" y="2008273"/>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8" name="Rounded Rectangle 7"/>
          <p:cNvSpPr/>
          <p:nvPr/>
        </p:nvSpPr>
        <p:spPr>
          <a:xfrm>
            <a:off x="502104" y="3710461"/>
            <a:ext cx="228600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indent="-457200"/>
            <a:r>
              <a:rPr lang="en-US" dirty="0">
                <a:solidFill>
                  <a:schemeClr val="tx1"/>
                </a:solidFill>
              </a:rPr>
              <a:t>show </a:t>
            </a:r>
            <a:r>
              <a:rPr lang="en-US" dirty="0" err="1">
                <a:solidFill>
                  <a:schemeClr val="tx1"/>
                </a:solidFill>
              </a:rPr>
              <a:t>dbs</a:t>
            </a:r>
            <a:endParaRPr lang="en-US" dirty="0">
              <a:solidFill>
                <a:schemeClr val="tx1"/>
              </a:solidFill>
            </a:endParaRPr>
          </a:p>
        </p:txBody>
      </p:sp>
      <p:sp>
        <p:nvSpPr>
          <p:cNvPr id="9" name="Rounded Rectangle 8"/>
          <p:cNvSpPr/>
          <p:nvPr/>
        </p:nvSpPr>
        <p:spPr>
          <a:xfrm>
            <a:off x="502104" y="3344701"/>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Syntax</a:t>
            </a:r>
          </a:p>
        </p:txBody>
      </p:sp>
      <p:sp>
        <p:nvSpPr>
          <p:cNvPr id="10" name="Rounded Rectangle 9"/>
          <p:cNvSpPr/>
          <p:nvPr/>
        </p:nvSpPr>
        <p:spPr>
          <a:xfrm>
            <a:off x="480588" y="5698940"/>
            <a:ext cx="228600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indent="-457200"/>
            <a:r>
              <a:rPr lang="en-US" dirty="0" err="1">
                <a:solidFill>
                  <a:schemeClr val="tx1"/>
                </a:solidFill>
              </a:rPr>
              <a:t>db</a:t>
            </a:r>
            <a:endParaRPr lang="en-US" dirty="0">
              <a:solidFill>
                <a:schemeClr val="tx1"/>
              </a:solidFill>
            </a:endParaRPr>
          </a:p>
        </p:txBody>
      </p:sp>
      <p:sp>
        <p:nvSpPr>
          <p:cNvPr id="11" name="Rounded Rectangle 10"/>
          <p:cNvSpPr/>
          <p:nvPr/>
        </p:nvSpPr>
        <p:spPr>
          <a:xfrm>
            <a:off x="480588" y="5333180"/>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Syntax</a:t>
            </a:r>
          </a:p>
        </p:txBody>
      </p:sp>
    </p:spTree>
    <p:extLst>
      <p:ext uri="{BB962C8B-B14F-4D97-AF65-F5344CB8AC3E}">
        <p14:creationId xmlns:p14="http://schemas.microsoft.com/office/powerpoint/2010/main" val="2629008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Delete/Drop Database</a:t>
            </a:r>
            <a:endParaRPr lang="en-US" dirty="0">
              <a:solidFill>
                <a:schemeClr val="tx2"/>
              </a:solidFill>
            </a:endParaRPr>
          </a:p>
        </p:txBody>
      </p:sp>
      <p:sp>
        <p:nvSpPr>
          <p:cNvPr id="3" name="Content Placeholder 2"/>
          <p:cNvSpPr>
            <a:spLocks noGrp="1"/>
          </p:cNvSpPr>
          <p:nvPr>
            <p:ph idx="1"/>
          </p:nvPr>
        </p:nvSpPr>
        <p:spPr/>
        <p:txBody>
          <a:bodyPr/>
          <a:lstStyle/>
          <a:p>
            <a:r>
              <a:rPr lang="en-US" dirty="0"/>
              <a:t>Delete/Drop Database</a:t>
            </a:r>
          </a:p>
          <a:p>
            <a:pPr marL="0" indent="0">
              <a:buNone/>
            </a:pPr>
            <a:endParaRPr lang="en-US" dirty="0"/>
          </a:p>
          <a:p>
            <a:pPr marL="0" indent="0">
              <a:buNone/>
            </a:pPr>
            <a:endParaRPr lang="en-US" dirty="0"/>
          </a:p>
          <a:p>
            <a:pPr lvl="2"/>
            <a:r>
              <a:rPr lang="en-US" dirty="0"/>
              <a:t>Above syntax will delete the selected database. </a:t>
            </a:r>
          </a:p>
          <a:p>
            <a:pPr lvl="2"/>
            <a:r>
              <a:rPr lang="en-US" dirty="0"/>
              <a:t>If you have not selected any database, then it will delete default 'test' database.</a:t>
            </a:r>
          </a:p>
        </p:txBody>
      </p:sp>
      <p:sp>
        <p:nvSpPr>
          <p:cNvPr id="4" name="Rounded Rectangle 3"/>
          <p:cNvSpPr/>
          <p:nvPr/>
        </p:nvSpPr>
        <p:spPr>
          <a:xfrm>
            <a:off x="502104" y="1653268"/>
            <a:ext cx="228600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db.dropDatabase</a:t>
            </a:r>
            <a:r>
              <a:rPr lang="en-US" dirty="0">
                <a:solidFill>
                  <a:schemeClr val="tx1"/>
                </a:solidFill>
              </a:rPr>
              <a:t>()</a:t>
            </a:r>
          </a:p>
        </p:txBody>
      </p:sp>
      <p:sp>
        <p:nvSpPr>
          <p:cNvPr id="5" name="Rounded Rectangle 4"/>
          <p:cNvSpPr/>
          <p:nvPr/>
        </p:nvSpPr>
        <p:spPr>
          <a:xfrm>
            <a:off x="502104" y="1287508"/>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Syntax</a:t>
            </a:r>
          </a:p>
        </p:txBody>
      </p:sp>
    </p:spTree>
    <p:extLst>
      <p:ext uri="{BB962C8B-B14F-4D97-AF65-F5344CB8AC3E}">
        <p14:creationId xmlns:p14="http://schemas.microsoft.com/office/powerpoint/2010/main" val="1654603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Create Collection                                                            </a:t>
            </a:r>
            <a:r>
              <a:rPr lang="en-US" dirty="0">
                <a:solidFill>
                  <a:schemeClr val="bg1">
                    <a:lumMod val="65000"/>
                  </a:schemeClr>
                </a:solidFill>
              </a:rPr>
              <a:t>[RDBMS: Table]</a:t>
            </a:r>
          </a:p>
        </p:txBody>
      </p:sp>
      <p:sp>
        <p:nvSpPr>
          <p:cNvPr id="3" name="Content Placeholder 2"/>
          <p:cNvSpPr>
            <a:spLocks noGrp="1"/>
          </p:cNvSpPr>
          <p:nvPr>
            <p:ph idx="1"/>
          </p:nvPr>
        </p:nvSpPr>
        <p:spPr/>
        <p:txBody>
          <a:bodyPr/>
          <a:lstStyle/>
          <a:p>
            <a:r>
              <a:rPr lang="en-US" dirty="0"/>
              <a:t>Create Collection</a:t>
            </a:r>
          </a:p>
          <a:p>
            <a:pPr lvl="1"/>
            <a:r>
              <a:rPr lang="en-US" dirty="0"/>
              <a:t>There are 2 methods to create a collection.</a:t>
            </a:r>
          </a:p>
          <a:p>
            <a:pPr marL="914400" lvl="1" indent="-457200">
              <a:buFont typeface="+mj-lt"/>
              <a:buAutoNum type="arabicPeriod"/>
            </a:pPr>
            <a:r>
              <a:rPr lang="en-US" dirty="0">
                <a:solidFill>
                  <a:schemeClr val="accent6"/>
                </a:solidFill>
              </a:rPr>
              <a:t>Method 1 </a:t>
            </a:r>
            <a:r>
              <a:rPr lang="en-US" dirty="0">
                <a:solidFill>
                  <a:schemeClr val="tx2"/>
                </a:solidFill>
              </a:rPr>
              <a:t>(using </a:t>
            </a:r>
            <a:r>
              <a:rPr lang="en-US" dirty="0" err="1">
                <a:solidFill>
                  <a:schemeClr val="tx2"/>
                </a:solidFill>
              </a:rPr>
              <a:t>createCollection</a:t>
            </a:r>
            <a:r>
              <a:rPr lang="en-US" dirty="0">
                <a:solidFill>
                  <a:schemeClr val="tx2"/>
                </a:solidFill>
              </a:rPr>
              <a:t>)</a:t>
            </a:r>
          </a:p>
          <a:p>
            <a:pPr lvl="2"/>
            <a:r>
              <a:rPr lang="en-US" dirty="0"/>
              <a:t>We can create a collection using the </a:t>
            </a:r>
            <a:r>
              <a:rPr lang="en-US" dirty="0" err="1"/>
              <a:t>createCollection</a:t>
            </a:r>
            <a:r>
              <a:rPr lang="en-US" dirty="0"/>
              <a:t>() database method.</a:t>
            </a:r>
          </a:p>
          <a:p>
            <a:pPr lvl="1"/>
            <a:endParaRPr lang="en-US" dirty="0"/>
          </a:p>
          <a:p>
            <a:pPr lvl="1"/>
            <a:endParaRPr lang="en-US" dirty="0"/>
          </a:p>
          <a:p>
            <a:pPr marL="457200" lvl="1" indent="0">
              <a:buNone/>
            </a:pPr>
            <a:endParaRPr lang="en-US" dirty="0"/>
          </a:p>
          <a:p>
            <a:pPr marL="914400" lvl="1" indent="-457200">
              <a:buFont typeface="+mj-lt"/>
              <a:buAutoNum type="arabicPeriod" startAt="2"/>
            </a:pPr>
            <a:r>
              <a:rPr lang="en-US" dirty="0">
                <a:solidFill>
                  <a:schemeClr val="accent6"/>
                </a:solidFill>
              </a:rPr>
              <a:t>Method 2 </a:t>
            </a:r>
            <a:r>
              <a:rPr lang="en-US" dirty="0">
                <a:solidFill>
                  <a:schemeClr val="tx2"/>
                </a:solidFill>
              </a:rPr>
              <a:t>(using </a:t>
            </a:r>
            <a:r>
              <a:rPr lang="en-US" dirty="0" err="1">
                <a:solidFill>
                  <a:schemeClr val="tx2"/>
                </a:solidFill>
              </a:rPr>
              <a:t>insertOne</a:t>
            </a:r>
            <a:r>
              <a:rPr lang="en-US" dirty="0">
                <a:solidFill>
                  <a:schemeClr val="tx2"/>
                </a:solidFill>
              </a:rPr>
              <a:t> or </a:t>
            </a:r>
            <a:r>
              <a:rPr lang="en-US" dirty="0" err="1">
                <a:solidFill>
                  <a:schemeClr val="tx2"/>
                </a:solidFill>
              </a:rPr>
              <a:t>insertMany</a:t>
            </a:r>
            <a:r>
              <a:rPr lang="en-US" dirty="0">
                <a:solidFill>
                  <a:schemeClr val="tx2"/>
                </a:solidFill>
              </a:rPr>
              <a:t>)</a:t>
            </a:r>
            <a:endParaRPr lang="en-US" dirty="0">
              <a:solidFill>
                <a:schemeClr val="accent6"/>
              </a:solidFill>
            </a:endParaRPr>
          </a:p>
          <a:p>
            <a:pPr lvl="2"/>
            <a:r>
              <a:rPr lang="en-US" dirty="0"/>
              <a:t>We can also create a collection during the insert process.</a:t>
            </a:r>
          </a:p>
          <a:p>
            <a:pPr lvl="2"/>
            <a:endParaRPr lang="en-US" dirty="0"/>
          </a:p>
          <a:p>
            <a:pPr lvl="2"/>
            <a:endParaRPr lang="en-US" dirty="0"/>
          </a:p>
          <a:p>
            <a:pPr lvl="2"/>
            <a:endParaRPr lang="en-US" dirty="0"/>
          </a:p>
          <a:p>
            <a:pPr lvl="2"/>
            <a:r>
              <a:rPr lang="en-US" dirty="0"/>
              <a:t>This will create the “college" collection if it does not already exist.</a:t>
            </a:r>
          </a:p>
          <a:p>
            <a:r>
              <a:rPr lang="en-US" dirty="0"/>
              <a:t>Display the created collection (collections list)</a:t>
            </a:r>
          </a:p>
        </p:txBody>
      </p:sp>
      <p:sp>
        <p:nvSpPr>
          <p:cNvPr id="4" name="Rounded Rectangle 3"/>
          <p:cNvSpPr/>
          <p:nvPr/>
        </p:nvSpPr>
        <p:spPr>
          <a:xfrm>
            <a:off x="1190595" y="2632218"/>
            <a:ext cx="384048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db.createCollection</a:t>
            </a:r>
            <a:r>
              <a:rPr lang="en-US" dirty="0">
                <a:solidFill>
                  <a:schemeClr val="tx1"/>
                </a:solidFill>
              </a:rPr>
              <a:t>(“</a:t>
            </a:r>
            <a:r>
              <a:rPr lang="en-US" dirty="0" err="1">
                <a:solidFill>
                  <a:schemeClr val="tx1"/>
                </a:solidFill>
              </a:rPr>
              <a:t>Collection_Name</a:t>
            </a:r>
            <a:r>
              <a:rPr lang="en-US" dirty="0">
                <a:solidFill>
                  <a:schemeClr val="tx1"/>
                </a:solidFill>
              </a:rPr>
              <a:t>”)</a:t>
            </a:r>
          </a:p>
        </p:txBody>
      </p:sp>
      <p:sp>
        <p:nvSpPr>
          <p:cNvPr id="5" name="Rounded Rectangle 4"/>
          <p:cNvSpPr/>
          <p:nvPr/>
        </p:nvSpPr>
        <p:spPr>
          <a:xfrm>
            <a:off x="1190595" y="2266458"/>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Syntax</a:t>
            </a:r>
          </a:p>
        </p:txBody>
      </p:sp>
      <p:sp>
        <p:nvSpPr>
          <p:cNvPr id="6" name="Rounded Rectangle 5"/>
          <p:cNvSpPr/>
          <p:nvPr/>
        </p:nvSpPr>
        <p:spPr>
          <a:xfrm>
            <a:off x="1190595" y="4318668"/>
            <a:ext cx="411480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r>
              <a:rPr lang="en-US" dirty="0" err="1">
                <a:solidFill>
                  <a:schemeClr val="tx1"/>
                </a:solidFill>
              </a:rPr>
              <a:t>db.Collection_Name.insertOne</a:t>
            </a:r>
            <a:r>
              <a:rPr lang="en-US" dirty="0">
                <a:solidFill>
                  <a:schemeClr val="tx1"/>
                </a:solidFill>
              </a:rPr>
              <a:t>(Document)</a:t>
            </a:r>
          </a:p>
        </p:txBody>
      </p:sp>
      <p:sp>
        <p:nvSpPr>
          <p:cNvPr id="7" name="Rounded Rectangle 6"/>
          <p:cNvSpPr/>
          <p:nvPr/>
        </p:nvSpPr>
        <p:spPr>
          <a:xfrm>
            <a:off x="1190595" y="3952908"/>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Syntax</a:t>
            </a:r>
          </a:p>
        </p:txBody>
      </p:sp>
      <p:sp>
        <p:nvSpPr>
          <p:cNvPr id="8" name="Rounded Rectangle 7"/>
          <p:cNvSpPr/>
          <p:nvPr/>
        </p:nvSpPr>
        <p:spPr>
          <a:xfrm>
            <a:off x="5796663" y="2632218"/>
            <a:ext cx="301752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db.createCollection</a:t>
            </a:r>
            <a:r>
              <a:rPr lang="en-US" dirty="0">
                <a:solidFill>
                  <a:schemeClr val="tx1"/>
                </a:solidFill>
              </a:rPr>
              <a:t>(“Student")</a:t>
            </a:r>
          </a:p>
        </p:txBody>
      </p:sp>
      <p:sp>
        <p:nvSpPr>
          <p:cNvPr id="9" name="Rounded Rectangle 8"/>
          <p:cNvSpPr/>
          <p:nvPr/>
        </p:nvSpPr>
        <p:spPr>
          <a:xfrm>
            <a:off x="5796663" y="2266458"/>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0" name="Rounded Rectangle 9"/>
          <p:cNvSpPr/>
          <p:nvPr/>
        </p:nvSpPr>
        <p:spPr>
          <a:xfrm>
            <a:off x="5796663" y="4318668"/>
            <a:ext cx="512064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r>
              <a:rPr lang="en-US" dirty="0" err="1">
                <a:solidFill>
                  <a:schemeClr val="tx1"/>
                </a:solidFill>
              </a:rPr>
              <a:t>db.Student.insertOne</a:t>
            </a:r>
            <a:r>
              <a:rPr lang="en-US" dirty="0">
                <a:solidFill>
                  <a:schemeClr val="tx1"/>
                </a:solidFill>
              </a:rPr>
              <a:t>({“Name" : “Raj Mehta"})</a:t>
            </a:r>
          </a:p>
        </p:txBody>
      </p:sp>
      <p:sp>
        <p:nvSpPr>
          <p:cNvPr id="11" name="Rounded Rectangle 10"/>
          <p:cNvSpPr/>
          <p:nvPr/>
        </p:nvSpPr>
        <p:spPr>
          <a:xfrm>
            <a:off x="5796663" y="3952908"/>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2" name="Rounded Rectangle 11"/>
          <p:cNvSpPr/>
          <p:nvPr/>
        </p:nvSpPr>
        <p:spPr>
          <a:xfrm>
            <a:off x="1190595" y="5996809"/>
            <a:ext cx="411480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r>
              <a:rPr lang="en-US" dirty="0">
                <a:solidFill>
                  <a:schemeClr val="tx1"/>
                </a:solidFill>
              </a:rPr>
              <a:t>show collections</a:t>
            </a:r>
          </a:p>
        </p:txBody>
      </p:sp>
      <p:sp>
        <p:nvSpPr>
          <p:cNvPr id="13" name="Rounded Rectangle 12"/>
          <p:cNvSpPr/>
          <p:nvPr/>
        </p:nvSpPr>
        <p:spPr>
          <a:xfrm>
            <a:off x="1190595" y="5631049"/>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Syntax</a:t>
            </a:r>
          </a:p>
        </p:txBody>
      </p:sp>
    </p:spTree>
    <p:extLst>
      <p:ext uri="{BB962C8B-B14F-4D97-AF65-F5344CB8AC3E}">
        <p14:creationId xmlns:p14="http://schemas.microsoft.com/office/powerpoint/2010/main" val="2020751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Create Collection with options                                      </a:t>
            </a:r>
            <a:r>
              <a:rPr lang="en-US" dirty="0">
                <a:solidFill>
                  <a:schemeClr val="bg1">
                    <a:lumMod val="65000"/>
                  </a:schemeClr>
                </a:solidFill>
              </a:rPr>
              <a:t>[RDBMS: Table]</a:t>
            </a:r>
          </a:p>
        </p:txBody>
      </p:sp>
      <p:sp>
        <p:nvSpPr>
          <p:cNvPr id="3" name="Content Placeholder 2"/>
          <p:cNvSpPr>
            <a:spLocks noGrp="1"/>
          </p:cNvSpPr>
          <p:nvPr>
            <p:ph idx="1"/>
          </p:nvPr>
        </p:nvSpPr>
        <p:spPr/>
        <p:txBody>
          <a:bodyPr/>
          <a:lstStyle/>
          <a:p>
            <a:r>
              <a:rPr lang="en-US" dirty="0"/>
              <a:t>Create Collection with options</a:t>
            </a:r>
          </a:p>
          <a:p>
            <a:pPr lvl="1"/>
            <a:endParaRPr lang="en-US" dirty="0"/>
          </a:p>
          <a:p>
            <a:pPr lvl="1"/>
            <a:endParaRPr lang="en-US" dirty="0"/>
          </a:p>
          <a:p>
            <a:pPr marL="457200" lvl="1" indent="0">
              <a:buNone/>
            </a:pPr>
            <a:endParaRPr lang="en-US" dirty="0"/>
          </a:p>
        </p:txBody>
      </p:sp>
      <p:sp>
        <p:nvSpPr>
          <p:cNvPr id="4" name="Rounded Rectangle 3"/>
          <p:cNvSpPr/>
          <p:nvPr/>
        </p:nvSpPr>
        <p:spPr>
          <a:xfrm>
            <a:off x="534376" y="1567207"/>
            <a:ext cx="466344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db.createCollection</a:t>
            </a:r>
            <a:r>
              <a:rPr lang="en-US" dirty="0">
                <a:solidFill>
                  <a:schemeClr val="tx1"/>
                </a:solidFill>
              </a:rPr>
              <a:t>(“</a:t>
            </a:r>
            <a:r>
              <a:rPr lang="en-US" dirty="0" err="1">
                <a:solidFill>
                  <a:schemeClr val="tx1"/>
                </a:solidFill>
              </a:rPr>
              <a:t>Collection_Name</a:t>
            </a:r>
            <a:r>
              <a:rPr lang="en-US" dirty="0">
                <a:solidFill>
                  <a:schemeClr val="tx1"/>
                </a:solidFill>
              </a:rPr>
              <a:t>”, options)</a:t>
            </a:r>
          </a:p>
        </p:txBody>
      </p:sp>
      <p:sp>
        <p:nvSpPr>
          <p:cNvPr id="5" name="Rounded Rectangle 4"/>
          <p:cNvSpPr/>
          <p:nvPr/>
        </p:nvSpPr>
        <p:spPr>
          <a:xfrm>
            <a:off x="534376" y="1201447"/>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Syntax</a:t>
            </a:r>
          </a:p>
        </p:txBody>
      </p:sp>
      <p:sp>
        <p:nvSpPr>
          <p:cNvPr id="8" name="Rounded Rectangle 7"/>
          <p:cNvSpPr/>
          <p:nvPr/>
        </p:nvSpPr>
        <p:spPr>
          <a:xfrm>
            <a:off x="534376" y="2439689"/>
            <a:ext cx="877824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db.createCollection</a:t>
            </a:r>
            <a:r>
              <a:rPr lang="en-US" dirty="0">
                <a:solidFill>
                  <a:schemeClr val="tx1"/>
                </a:solidFill>
              </a:rPr>
              <a:t>(“college“, { capped : true, </a:t>
            </a:r>
            <a:r>
              <a:rPr lang="en-US" dirty="0" err="1">
                <a:solidFill>
                  <a:schemeClr val="tx1"/>
                </a:solidFill>
              </a:rPr>
              <a:t>autoIndexID</a:t>
            </a:r>
            <a:r>
              <a:rPr lang="en-US" dirty="0">
                <a:solidFill>
                  <a:schemeClr val="tx1"/>
                </a:solidFill>
              </a:rPr>
              <a:t> : true, size : 6142800, max : 10000 })</a:t>
            </a:r>
          </a:p>
        </p:txBody>
      </p:sp>
      <p:sp>
        <p:nvSpPr>
          <p:cNvPr id="9" name="Rounded Rectangle 8"/>
          <p:cNvSpPr/>
          <p:nvPr/>
        </p:nvSpPr>
        <p:spPr>
          <a:xfrm>
            <a:off x="534376" y="2073929"/>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graphicFrame>
        <p:nvGraphicFramePr>
          <p:cNvPr id="15" name="Table 14">
            <a:extLst>
              <a:ext uri="{FF2B5EF4-FFF2-40B4-BE49-F238E27FC236}">
                <a16:creationId xmlns:a16="http://schemas.microsoft.com/office/drawing/2014/main" id="{D2C5D8FA-7166-4E8D-690A-EADBCFB82D7A}"/>
              </a:ext>
            </a:extLst>
          </p:cNvPr>
          <p:cNvGraphicFramePr>
            <a:graphicFrameLocks noGrp="1"/>
          </p:cNvGraphicFramePr>
          <p:nvPr>
            <p:extLst/>
          </p:nvPr>
        </p:nvGraphicFramePr>
        <p:xfrm>
          <a:off x="229375" y="2987535"/>
          <a:ext cx="11704320" cy="2990088"/>
        </p:xfrm>
        <a:graphic>
          <a:graphicData uri="http://schemas.openxmlformats.org/drawingml/2006/table">
            <a:tbl>
              <a:tblPr/>
              <a:tblGrid>
                <a:gridCol w="1408170">
                  <a:extLst>
                    <a:ext uri="{9D8B030D-6E8A-4147-A177-3AD203B41FA5}">
                      <a16:colId xmlns:a16="http://schemas.microsoft.com/office/drawing/2014/main" val="640436804"/>
                    </a:ext>
                  </a:extLst>
                </a:gridCol>
                <a:gridCol w="1044207">
                  <a:extLst>
                    <a:ext uri="{9D8B030D-6E8A-4147-A177-3AD203B41FA5}">
                      <a16:colId xmlns:a16="http://schemas.microsoft.com/office/drawing/2014/main" val="20001"/>
                    </a:ext>
                  </a:extLst>
                </a:gridCol>
                <a:gridCol w="9251943">
                  <a:extLst>
                    <a:ext uri="{9D8B030D-6E8A-4147-A177-3AD203B41FA5}">
                      <a16:colId xmlns:a16="http://schemas.microsoft.com/office/drawing/2014/main" val="4092314148"/>
                    </a:ext>
                  </a:extLst>
                </a:gridCol>
              </a:tblGrid>
              <a:tr h="457200">
                <a:tc>
                  <a:txBody>
                    <a:bodyPr/>
                    <a:lstStyle/>
                    <a:p>
                      <a:pPr algn="l" fontAlgn="base"/>
                      <a:r>
                        <a:rPr lang="en-US" b="1">
                          <a:effectLst/>
                        </a:rPr>
                        <a:t>Option</a:t>
                      </a:r>
                      <a:endParaRPr lang="en-US"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85000"/>
                      </a:schemeClr>
                    </a:solidFill>
                  </a:tcPr>
                </a:tc>
                <a:tc>
                  <a:txBody>
                    <a:bodyPr/>
                    <a:lstStyle/>
                    <a:p>
                      <a:pPr algn="l" fontAlgn="base"/>
                      <a:r>
                        <a:rPr lang="en-US" b="1">
                          <a:effectLst/>
                        </a:rPr>
                        <a:t>Type</a:t>
                      </a:r>
                      <a:endParaRPr lang="en-US"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85000"/>
                      </a:schemeClr>
                    </a:solidFill>
                  </a:tcPr>
                </a:tc>
                <a:tc>
                  <a:txBody>
                    <a:bodyPr/>
                    <a:lstStyle/>
                    <a:p>
                      <a:pPr algn="l" fontAlgn="base"/>
                      <a:r>
                        <a:rPr lang="en-US" b="1" dirty="0">
                          <a:effectLst/>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85000"/>
                      </a:schemeClr>
                    </a:solidFill>
                  </a:tcPr>
                </a:tc>
                <a:extLst>
                  <a:ext uri="{0D108BD9-81ED-4DB2-BD59-A6C34878D82A}">
                    <a16:rowId xmlns:a16="http://schemas.microsoft.com/office/drawing/2014/main" val="2788955319"/>
                  </a:ext>
                </a:extLst>
              </a:tr>
              <a:tr h="429768">
                <a:tc>
                  <a:txBody>
                    <a:bodyPr/>
                    <a:lstStyle/>
                    <a:p>
                      <a:pPr algn="just" fontAlgn="t"/>
                      <a:r>
                        <a:rPr lang="en-US" sz="1800" kern="1200" dirty="0">
                          <a:solidFill>
                            <a:schemeClr val="tx1"/>
                          </a:solidFill>
                          <a:latin typeface="+mn-lt"/>
                          <a:ea typeface="+mn-ea"/>
                          <a:cs typeface="+mn-cs"/>
                        </a:rPr>
                        <a:t>capped</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b="0" kern="1200">
                          <a:solidFill>
                            <a:schemeClr val="tx1"/>
                          </a:solidFill>
                          <a:latin typeface="+mn-lt"/>
                          <a:ea typeface="+mn-ea"/>
                          <a:cs typeface="+mn-cs"/>
                        </a:rPr>
                        <a:t>Boolean</a:t>
                      </a:r>
                      <a:endParaRPr lang="en-US" sz="1800" b="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(Optional) If true, enables a capped collection. Capped collection is a fixed size collection that automatically overwrites its oldest entries when it reaches its maximum size. If you specify true, you need to specify size parameter also.</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52796361"/>
                  </a:ext>
                </a:extLst>
              </a:tr>
              <a:tr h="350769">
                <a:tc>
                  <a:txBody>
                    <a:bodyPr/>
                    <a:lstStyle/>
                    <a:p>
                      <a:pPr algn="just" fontAlgn="t"/>
                      <a:r>
                        <a:rPr lang="en-US" sz="1800" kern="1200">
                          <a:solidFill>
                            <a:schemeClr val="tx1"/>
                          </a:solidFill>
                          <a:latin typeface="+mn-lt"/>
                          <a:ea typeface="+mn-ea"/>
                          <a:cs typeface="+mn-cs"/>
                        </a:rPr>
                        <a:t>autoIndexId</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b="0" i="0" kern="1200">
                          <a:solidFill>
                            <a:schemeClr val="tx1"/>
                          </a:solidFill>
                          <a:effectLst/>
                          <a:latin typeface="+mn-lt"/>
                          <a:ea typeface="+mn-ea"/>
                          <a:cs typeface="+mn-cs"/>
                        </a:rPr>
                        <a:t>Boolean</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(Optional) If true, automatically create index on _id </a:t>
                      </a:r>
                      <a:r>
                        <a:rPr lang="en-US" sz="1800" kern="1200" dirty="0" err="1">
                          <a:solidFill>
                            <a:schemeClr val="tx1"/>
                          </a:solidFill>
                          <a:latin typeface="+mn-lt"/>
                          <a:ea typeface="+mn-ea"/>
                          <a:cs typeface="+mn-cs"/>
                        </a:rPr>
                        <a:t>field.s</a:t>
                      </a:r>
                      <a:r>
                        <a:rPr lang="en-US" sz="1800" kern="1200" dirty="0">
                          <a:solidFill>
                            <a:schemeClr val="tx1"/>
                          </a:solidFill>
                          <a:latin typeface="+mn-lt"/>
                          <a:ea typeface="+mn-ea"/>
                          <a:cs typeface="+mn-cs"/>
                        </a:rPr>
                        <a:t> Default value is false.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652409310"/>
                  </a:ext>
                </a:extLst>
              </a:tr>
              <a:tr h="411480">
                <a:tc>
                  <a:txBody>
                    <a:bodyPr/>
                    <a:lstStyle/>
                    <a:p>
                      <a:pPr algn="just" fontAlgn="t"/>
                      <a:r>
                        <a:rPr lang="en-US" sz="1800" kern="1200">
                          <a:solidFill>
                            <a:schemeClr val="tx1"/>
                          </a:solidFill>
                          <a:latin typeface="+mn-lt"/>
                          <a:ea typeface="+mn-ea"/>
                          <a:cs typeface="+mn-cs"/>
                        </a:rPr>
                        <a:t>size</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b="0" i="0" kern="1200">
                          <a:solidFill>
                            <a:schemeClr val="tx1"/>
                          </a:solidFill>
                          <a:effectLst/>
                          <a:latin typeface="+mn-lt"/>
                          <a:ea typeface="+mn-ea"/>
                          <a:cs typeface="+mn-cs"/>
                        </a:rPr>
                        <a:t>number</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(Optional) Specifies a maximum size in bytes for a capped collection. If capped is true, then you need to specify this field also.</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3341579"/>
                  </a:ext>
                </a:extLst>
              </a:tr>
              <a:tr h="429768">
                <a:tc>
                  <a:txBody>
                    <a:bodyPr/>
                    <a:lstStyle/>
                    <a:p>
                      <a:pPr algn="just" fontAlgn="t"/>
                      <a:r>
                        <a:rPr lang="en-US" sz="1800" kern="1200">
                          <a:solidFill>
                            <a:schemeClr val="tx1"/>
                          </a:solidFill>
                          <a:latin typeface="+mn-lt"/>
                          <a:ea typeface="+mn-ea"/>
                          <a:cs typeface="+mn-cs"/>
                        </a:rPr>
                        <a:t>max </a:t>
                      </a:r>
                      <a:r>
                        <a:rPr lang="en-US" sz="1800" kern="1200" baseline="0">
                          <a:solidFill>
                            <a:schemeClr val="tx1"/>
                          </a:solidFill>
                          <a:latin typeface="+mn-lt"/>
                          <a:ea typeface="+mn-ea"/>
                          <a:cs typeface="+mn-cs"/>
                        </a:rPr>
                        <a:t> </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b="0" i="0" kern="1200">
                          <a:solidFill>
                            <a:schemeClr val="tx1"/>
                          </a:solidFill>
                          <a:effectLst/>
                          <a:latin typeface="+mn-lt"/>
                          <a:ea typeface="+mn-ea"/>
                          <a:cs typeface="+mn-cs"/>
                        </a:rPr>
                        <a:t>number</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(Optional) Specifies the maximum number of documents allowed in the capped collection.</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381893462"/>
                  </a:ext>
                </a:extLst>
              </a:tr>
            </a:tbl>
          </a:graphicData>
        </a:graphic>
      </p:graphicFrame>
    </p:spTree>
    <p:extLst>
      <p:ext uri="{BB962C8B-B14F-4D97-AF65-F5344CB8AC3E}">
        <p14:creationId xmlns:p14="http://schemas.microsoft.com/office/powerpoint/2010/main" val="59881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Delete/Drop Collection</a:t>
            </a:r>
          </a:p>
        </p:txBody>
      </p:sp>
      <p:sp>
        <p:nvSpPr>
          <p:cNvPr id="3" name="Content Placeholder 2"/>
          <p:cNvSpPr>
            <a:spLocks noGrp="1"/>
          </p:cNvSpPr>
          <p:nvPr>
            <p:ph idx="1"/>
          </p:nvPr>
        </p:nvSpPr>
        <p:spPr/>
        <p:txBody>
          <a:bodyPr/>
          <a:lstStyle/>
          <a:p>
            <a:r>
              <a:rPr lang="en-US" dirty="0"/>
              <a:t>Delete/Drop Collection</a:t>
            </a:r>
          </a:p>
          <a:p>
            <a:pPr marL="0" indent="0">
              <a:buNone/>
            </a:pPr>
            <a:endParaRPr lang="en-US" dirty="0"/>
          </a:p>
          <a:p>
            <a:pPr marL="0" indent="0">
              <a:buNone/>
            </a:pPr>
            <a:endParaRPr lang="en-US" dirty="0"/>
          </a:p>
          <a:p>
            <a:pPr lvl="2"/>
            <a:r>
              <a:rPr lang="en-US" dirty="0"/>
              <a:t>Above syntax will delete the collection from the database.</a:t>
            </a:r>
          </a:p>
          <a:p>
            <a:pPr lvl="2"/>
            <a:r>
              <a:rPr lang="en-US" dirty="0"/>
              <a:t>It completely removes a collection from the database and does not leave any indexes associated with the dropped collections.</a:t>
            </a:r>
          </a:p>
          <a:p>
            <a:pPr lvl="2"/>
            <a:r>
              <a:rPr lang="en-US" dirty="0"/>
              <a:t>The </a:t>
            </a:r>
            <a:r>
              <a:rPr lang="en-US" dirty="0" err="1"/>
              <a:t>db.Collection_Name.drop</a:t>
            </a:r>
            <a:r>
              <a:rPr lang="en-US" dirty="0"/>
              <a:t>() method does not take any argument and produce an error when it is called with an argument.</a:t>
            </a:r>
          </a:p>
        </p:txBody>
      </p:sp>
      <p:sp>
        <p:nvSpPr>
          <p:cNvPr id="4" name="Rounded Rectangle 3"/>
          <p:cNvSpPr/>
          <p:nvPr/>
        </p:nvSpPr>
        <p:spPr>
          <a:xfrm>
            <a:off x="502104" y="1653268"/>
            <a:ext cx="274320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db.Collection_Name.drop</a:t>
            </a:r>
            <a:r>
              <a:rPr lang="en-US" dirty="0">
                <a:solidFill>
                  <a:schemeClr val="tx1"/>
                </a:solidFill>
              </a:rPr>
              <a:t>()</a:t>
            </a:r>
          </a:p>
        </p:txBody>
      </p:sp>
      <p:sp>
        <p:nvSpPr>
          <p:cNvPr id="5" name="Rounded Rectangle 4"/>
          <p:cNvSpPr/>
          <p:nvPr/>
        </p:nvSpPr>
        <p:spPr>
          <a:xfrm>
            <a:off x="502104" y="1287508"/>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Syntax</a:t>
            </a:r>
          </a:p>
        </p:txBody>
      </p:sp>
      <p:sp>
        <p:nvSpPr>
          <p:cNvPr id="6" name="Rounded Rectangle 5"/>
          <p:cNvSpPr/>
          <p:nvPr/>
        </p:nvSpPr>
        <p:spPr>
          <a:xfrm>
            <a:off x="3538262" y="1653268"/>
            <a:ext cx="274320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db.college.drop</a:t>
            </a:r>
            <a:r>
              <a:rPr lang="en-US" dirty="0">
                <a:solidFill>
                  <a:schemeClr val="tx1"/>
                </a:solidFill>
              </a:rPr>
              <a:t>()</a:t>
            </a:r>
          </a:p>
        </p:txBody>
      </p:sp>
      <p:sp>
        <p:nvSpPr>
          <p:cNvPr id="7" name="Rounded Rectangle 6"/>
          <p:cNvSpPr/>
          <p:nvPr/>
        </p:nvSpPr>
        <p:spPr>
          <a:xfrm>
            <a:off x="3538262" y="1287508"/>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Tree>
    <p:extLst>
      <p:ext uri="{BB962C8B-B14F-4D97-AF65-F5344CB8AC3E}">
        <p14:creationId xmlns:p14="http://schemas.microsoft.com/office/powerpoint/2010/main" val="3951817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Rename Collection</a:t>
            </a:r>
          </a:p>
        </p:txBody>
      </p:sp>
      <p:sp>
        <p:nvSpPr>
          <p:cNvPr id="3" name="Content Placeholder 2"/>
          <p:cNvSpPr>
            <a:spLocks noGrp="1"/>
          </p:cNvSpPr>
          <p:nvPr>
            <p:ph idx="1"/>
          </p:nvPr>
        </p:nvSpPr>
        <p:spPr/>
        <p:txBody>
          <a:bodyPr/>
          <a:lstStyle/>
          <a:p>
            <a:r>
              <a:rPr lang="en-US" dirty="0"/>
              <a:t>Rename Collection</a:t>
            </a:r>
          </a:p>
          <a:p>
            <a:pPr marL="0" indent="0">
              <a:buNone/>
            </a:pPr>
            <a:endParaRPr lang="en-US" dirty="0"/>
          </a:p>
          <a:p>
            <a:pPr marL="0" indent="0">
              <a:buNone/>
            </a:pPr>
            <a:endParaRPr lang="en-US" dirty="0"/>
          </a:p>
          <a:p>
            <a:pPr lvl="2"/>
            <a:r>
              <a:rPr lang="en-US" dirty="0"/>
              <a:t>Above syntax will change the name of collection.</a:t>
            </a:r>
          </a:p>
        </p:txBody>
      </p:sp>
      <p:sp>
        <p:nvSpPr>
          <p:cNvPr id="4" name="Rounded Rectangle 3"/>
          <p:cNvSpPr/>
          <p:nvPr/>
        </p:nvSpPr>
        <p:spPr>
          <a:xfrm>
            <a:off x="502104" y="1653268"/>
            <a:ext cx="502920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db.Collection_Name.renameCollection</a:t>
            </a:r>
            <a:r>
              <a:rPr lang="en-US" dirty="0">
                <a:solidFill>
                  <a:schemeClr val="tx1"/>
                </a:solidFill>
              </a:rPr>
              <a:t>('</a:t>
            </a:r>
            <a:r>
              <a:rPr lang="en-US" dirty="0" err="1">
                <a:solidFill>
                  <a:schemeClr val="tx1"/>
                </a:solidFill>
              </a:rPr>
              <a:t>New_Name</a:t>
            </a:r>
            <a:r>
              <a:rPr lang="en-US" dirty="0">
                <a:solidFill>
                  <a:schemeClr val="tx1"/>
                </a:solidFill>
              </a:rPr>
              <a:t>')</a:t>
            </a:r>
          </a:p>
        </p:txBody>
      </p:sp>
      <p:sp>
        <p:nvSpPr>
          <p:cNvPr id="5" name="Rounded Rectangle 4"/>
          <p:cNvSpPr/>
          <p:nvPr/>
        </p:nvSpPr>
        <p:spPr>
          <a:xfrm>
            <a:off x="502104" y="1287508"/>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Syntax</a:t>
            </a:r>
          </a:p>
        </p:txBody>
      </p:sp>
      <p:sp>
        <p:nvSpPr>
          <p:cNvPr id="6" name="Rounded Rectangle 5"/>
          <p:cNvSpPr/>
          <p:nvPr/>
        </p:nvSpPr>
        <p:spPr>
          <a:xfrm>
            <a:off x="5958077" y="1653268"/>
            <a:ext cx="502920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db.college.renameCollection</a:t>
            </a:r>
            <a:r>
              <a:rPr lang="en-US" dirty="0">
                <a:solidFill>
                  <a:schemeClr val="tx1"/>
                </a:solidFill>
              </a:rPr>
              <a:t>(‘</a:t>
            </a:r>
            <a:r>
              <a:rPr lang="en-US" dirty="0" err="1">
                <a:solidFill>
                  <a:schemeClr val="tx1"/>
                </a:solidFill>
              </a:rPr>
              <a:t>collegedata</a:t>
            </a:r>
            <a:r>
              <a:rPr lang="en-US" dirty="0">
                <a:solidFill>
                  <a:schemeClr val="tx1"/>
                </a:solidFill>
              </a:rPr>
              <a:t>')</a:t>
            </a:r>
          </a:p>
        </p:txBody>
      </p:sp>
      <p:sp>
        <p:nvSpPr>
          <p:cNvPr id="7" name="Rounded Rectangle 6"/>
          <p:cNvSpPr/>
          <p:nvPr/>
        </p:nvSpPr>
        <p:spPr>
          <a:xfrm>
            <a:off x="5958077" y="1287508"/>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Tree>
    <p:extLst>
      <p:ext uri="{BB962C8B-B14F-4D97-AF65-F5344CB8AC3E}">
        <p14:creationId xmlns:p14="http://schemas.microsoft.com/office/powerpoint/2010/main" val="1203200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Insert Documents                                              </a:t>
            </a:r>
            <a:r>
              <a:rPr lang="en-US" dirty="0">
                <a:solidFill>
                  <a:schemeClr val="bg1">
                    <a:lumMod val="65000"/>
                  </a:schemeClr>
                </a:solidFill>
              </a:rPr>
              <a:t>[RDBMS: Row/Records]</a:t>
            </a:r>
          </a:p>
        </p:txBody>
      </p:sp>
      <p:sp>
        <p:nvSpPr>
          <p:cNvPr id="3" name="Content Placeholder 2"/>
          <p:cNvSpPr>
            <a:spLocks noGrp="1"/>
          </p:cNvSpPr>
          <p:nvPr>
            <p:ph idx="1"/>
          </p:nvPr>
        </p:nvSpPr>
        <p:spPr/>
        <p:txBody>
          <a:bodyPr/>
          <a:lstStyle/>
          <a:p>
            <a:r>
              <a:rPr lang="en-US" dirty="0"/>
              <a:t>Insert Documents</a:t>
            </a:r>
          </a:p>
          <a:p>
            <a:pPr lvl="1"/>
            <a:r>
              <a:rPr lang="en-US" dirty="0"/>
              <a:t>There are 2 methods to insert Documents into a Collection.</a:t>
            </a:r>
          </a:p>
          <a:p>
            <a:pPr marL="1257300" lvl="2" indent="-342900">
              <a:buFont typeface="+mj-lt"/>
              <a:buAutoNum type="arabicPeriod"/>
            </a:pPr>
            <a:r>
              <a:rPr lang="en-US" dirty="0" err="1">
                <a:solidFill>
                  <a:schemeClr val="tx2"/>
                </a:solidFill>
              </a:rPr>
              <a:t>insertOne</a:t>
            </a:r>
            <a:r>
              <a:rPr lang="en-US" dirty="0">
                <a:solidFill>
                  <a:schemeClr val="tx2"/>
                </a:solidFill>
              </a:rPr>
              <a:t>()</a:t>
            </a:r>
          </a:p>
          <a:p>
            <a:pPr marL="1257300" lvl="2" indent="-342900">
              <a:buFont typeface="+mj-lt"/>
              <a:buAutoNum type="arabicPeriod"/>
            </a:pPr>
            <a:r>
              <a:rPr lang="en-US" dirty="0" err="1">
                <a:solidFill>
                  <a:schemeClr val="tx2"/>
                </a:solidFill>
              </a:rPr>
              <a:t>insertMany</a:t>
            </a:r>
            <a:r>
              <a:rPr lang="en-US" dirty="0">
                <a:solidFill>
                  <a:schemeClr val="tx2"/>
                </a:solidFill>
              </a:rPr>
              <a:t>()</a:t>
            </a:r>
            <a:endParaRPr lang="en-US" dirty="0"/>
          </a:p>
          <a:p>
            <a:pPr marL="914400" lvl="2" indent="0">
              <a:buNone/>
            </a:pPr>
            <a:endParaRPr lang="en-US" dirty="0"/>
          </a:p>
        </p:txBody>
      </p:sp>
      <p:graphicFrame>
        <p:nvGraphicFramePr>
          <p:cNvPr id="14" name="Table 13"/>
          <p:cNvGraphicFramePr>
            <a:graphicFrameLocks noGrp="1"/>
          </p:cNvGraphicFramePr>
          <p:nvPr>
            <p:extLst/>
          </p:nvPr>
        </p:nvGraphicFramePr>
        <p:xfrm>
          <a:off x="9243643" y="790973"/>
          <a:ext cx="2817178" cy="1483360"/>
        </p:xfrm>
        <a:graphic>
          <a:graphicData uri="http://schemas.openxmlformats.org/drawingml/2006/table">
            <a:tbl>
              <a:tblPr firstRow="1" bandRow="1">
                <a:tableStyleId>{5C22544A-7EE6-4342-B048-85BDC9FD1C3A}</a:tableStyleId>
              </a:tblPr>
              <a:tblGrid>
                <a:gridCol w="802005">
                  <a:extLst>
                    <a:ext uri="{9D8B030D-6E8A-4147-A177-3AD203B41FA5}">
                      <a16:colId xmlns:a16="http://schemas.microsoft.com/office/drawing/2014/main" val="20000"/>
                    </a:ext>
                  </a:extLst>
                </a:gridCol>
                <a:gridCol w="1124268">
                  <a:extLst>
                    <a:ext uri="{9D8B030D-6E8A-4147-A177-3AD203B41FA5}">
                      <a16:colId xmlns:a16="http://schemas.microsoft.com/office/drawing/2014/main" val="20001"/>
                    </a:ext>
                  </a:extLst>
                </a:gridCol>
                <a:gridCol w="890905">
                  <a:extLst>
                    <a:ext uri="{9D8B030D-6E8A-4147-A177-3AD203B41FA5}">
                      <a16:colId xmlns:a16="http://schemas.microsoft.com/office/drawing/2014/main" val="20002"/>
                    </a:ext>
                  </a:extLst>
                </a:gridCol>
              </a:tblGrid>
              <a:tr h="370840">
                <a:tc>
                  <a:txBody>
                    <a:bodyPr/>
                    <a:lstStyle/>
                    <a:p>
                      <a:r>
                        <a:rPr lang="en-US" dirty="0"/>
                        <a:t>Name</a:t>
                      </a:r>
                    </a:p>
                  </a:txBody>
                  <a:tcPr/>
                </a:tc>
                <a:tc>
                  <a:txBody>
                    <a:bodyPr/>
                    <a:lstStyle/>
                    <a:p>
                      <a:r>
                        <a:rPr lang="en-US" dirty="0"/>
                        <a:t>City</a:t>
                      </a:r>
                    </a:p>
                  </a:txBody>
                  <a:tcPr/>
                </a:tc>
                <a:tc>
                  <a:txBody>
                    <a:bodyPr/>
                    <a:lstStyle/>
                    <a:p>
                      <a:r>
                        <a:rPr lang="en-US" dirty="0"/>
                        <a:t>Gender</a:t>
                      </a:r>
                    </a:p>
                  </a:txBody>
                  <a:tcPr/>
                </a:tc>
                <a:extLst>
                  <a:ext uri="{0D108BD9-81ED-4DB2-BD59-A6C34878D82A}">
                    <a16:rowId xmlns:a16="http://schemas.microsoft.com/office/drawing/2014/main" val="10000"/>
                  </a:ext>
                </a:extLst>
              </a:tr>
              <a:tr h="370840">
                <a:tc>
                  <a:txBody>
                    <a:bodyPr/>
                    <a:lstStyle/>
                    <a:p>
                      <a:r>
                        <a:rPr lang="en-US" dirty="0"/>
                        <a:t>Raj</a:t>
                      </a:r>
                    </a:p>
                  </a:txBody>
                  <a:tcPr/>
                </a:tc>
                <a:tc>
                  <a:txBody>
                    <a:bodyPr/>
                    <a:lstStyle/>
                    <a:p>
                      <a:r>
                        <a:rPr lang="en-US" dirty="0"/>
                        <a:t>Rajkot</a:t>
                      </a:r>
                    </a:p>
                  </a:txBody>
                  <a:tcPr/>
                </a:tc>
                <a:tc>
                  <a:txBody>
                    <a:bodyPr/>
                    <a:lstStyle/>
                    <a:p>
                      <a:r>
                        <a:rPr lang="en-US" dirty="0"/>
                        <a:t>Male</a:t>
                      </a:r>
                    </a:p>
                  </a:txBody>
                  <a:tcPr/>
                </a:tc>
                <a:extLst>
                  <a:ext uri="{0D108BD9-81ED-4DB2-BD59-A6C34878D82A}">
                    <a16:rowId xmlns:a16="http://schemas.microsoft.com/office/drawing/2014/main" val="10001"/>
                  </a:ext>
                </a:extLst>
              </a:tr>
              <a:tr h="370840">
                <a:tc>
                  <a:txBody>
                    <a:bodyPr/>
                    <a:lstStyle/>
                    <a:p>
                      <a:r>
                        <a:rPr lang="en-US" dirty="0" err="1"/>
                        <a:t>Jiya</a:t>
                      </a:r>
                      <a:endParaRPr lang="en-US" dirty="0"/>
                    </a:p>
                  </a:txBody>
                  <a:tcPr/>
                </a:tc>
                <a:tc>
                  <a:txBody>
                    <a:bodyPr/>
                    <a:lstStyle/>
                    <a:p>
                      <a:r>
                        <a:rPr lang="en-US" i="1" dirty="0"/>
                        <a:t>NULL</a:t>
                      </a:r>
                    </a:p>
                  </a:txBody>
                  <a:tcPr/>
                </a:tc>
                <a:tc>
                  <a:txBody>
                    <a:bodyPr/>
                    <a:lstStyle/>
                    <a:p>
                      <a:r>
                        <a:rPr lang="en-US" dirty="0"/>
                        <a:t>Female</a:t>
                      </a:r>
                    </a:p>
                  </a:txBody>
                  <a:tcPr/>
                </a:tc>
                <a:extLst>
                  <a:ext uri="{0D108BD9-81ED-4DB2-BD59-A6C34878D82A}">
                    <a16:rowId xmlns:a16="http://schemas.microsoft.com/office/drawing/2014/main" val="10002"/>
                  </a:ext>
                </a:extLst>
              </a:tr>
              <a:tr h="370840">
                <a:tc>
                  <a:txBody>
                    <a:bodyPr/>
                    <a:lstStyle/>
                    <a:p>
                      <a:r>
                        <a:rPr lang="en-US" dirty="0"/>
                        <a:t>Meet</a:t>
                      </a:r>
                    </a:p>
                  </a:txBody>
                  <a:tcPr/>
                </a:tc>
                <a:tc>
                  <a:txBody>
                    <a:bodyPr/>
                    <a:lstStyle/>
                    <a:p>
                      <a:r>
                        <a:rPr lang="en-US" dirty="0" err="1"/>
                        <a:t>Surat</a:t>
                      </a:r>
                      <a:endParaRPr lang="en-US" dirty="0"/>
                    </a:p>
                  </a:txBody>
                  <a:tcPr/>
                </a:tc>
                <a:tc>
                  <a:txBody>
                    <a:bodyPr/>
                    <a:lstStyle/>
                    <a:p>
                      <a:r>
                        <a:rPr lang="en-US" i="1" u="none" dirty="0"/>
                        <a:t>NULL</a:t>
                      </a:r>
                    </a:p>
                  </a:txBody>
                  <a:tcPr/>
                </a:tc>
                <a:extLst>
                  <a:ext uri="{0D108BD9-81ED-4DB2-BD59-A6C34878D82A}">
                    <a16:rowId xmlns:a16="http://schemas.microsoft.com/office/drawing/2014/main" val="10003"/>
                  </a:ext>
                </a:extLst>
              </a:tr>
            </a:tbl>
          </a:graphicData>
        </a:graphic>
      </p:graphicFrame>
      <p:sp>
        <p:nvSpPr>
          <p:cNvPr id="13" name="Content Placeholder 2"/>
          <p:cNvSpPr txBox="1">
            <a:spLocks/>
          </p:cNvSpPr>
          <p:nvPr/>
        </p:nvSpPr>
        <p:spPr>
          <a:xfrm>
            <a:off x="131179" y="2258953"/>
            <a:ext cx="5852160" cy="4297680"/>
          </a:xfrm>
          <a:prstGeom prst="rect">
            <a:avLst/>
          </a:prstGeom>
          <a:ln>
            <a:solidFill>
              <a:schemeClr val="bg1">
                <a:lumMod val="75000"/>
              </a:schemeClr>
            </a:solidFill>
          </a:ln>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buFont typeface="+mj-lt"/>
              <a:buAutoNum type="arabicPeriod"/>
            </a:pPr>
            <a:r>
              <a:rPr lang="en-US" dirty="0" err="1">
                <a:solidFill>
                  <a:schemeClr val="tx2"/>
                </a:solidFill>
              </a:rPr>
              <a:t>insertOne</a:t>
            </a:r>
            <a:r>
              <a:rPr lang="en-US" dirty="0">
                <a:solidFill>
                  <a:schemeClr val="tx2"/>
                </a:solidFill>
              </a:rPr>
              <a:t>()</a:t>
            </a:r>
          </a:p>
          <a:p>
            <a:pPr lvl="2"/>
            <a:r>
              <a:rPr lang="en-US" dirty="0" err="1"/>
              <a:t>insertOne</a:t>
            </a:r>
            <a:r>
              <a:rPr lang="en-US" dirty="0"/>
              <a:t>() method is used to inserts a single document into a collection.</a:t>
            </a:r>
          </a:p>
          <a:p>
            <a:pPr lvl="2"/>
            <a:endParaRPr lang="en-US" dirty="0"/>
          </a:p>
          <a:p>
            <a:pPr marL="914400" lvl="2" indent="0">
              <a:buFont typeface="Wingdings" panose="05000000000000000000" pitchFamily="2" charset="2"/>
              <a:buNone/>
            </a:pPr>
            <a:endParaRPr lang="en-US" dirty="0"/>
          </a:p>
        </p:txBody>
      </p:sp>
      <p:sp>
        <p:nvSpPr>
          <p:cNvPr id="15" name="Content Placeholder 2"/>
          <p:cNvSpPr txBox="1">
            <a:spLocks/>
          </p:cNvSpPr>
          <p:nvPr/>
        </p:nvSpPr>
        <p:spPr>
          <a:xfrm>
            <a:off x="6178779" y="2258953"/>
            <a:ext cx="5852160" cy="4297680"/>
          </a:xfrm>
          <a:prstGeom prst="rect">
            <a:avLst/>
          </a:prstGeom>
          <a:ln>
            <a:solidFill>
              <a:schemeClr val="bg1">
                <a:lumMod val="75000"/>
              </a:schemeClr>
            </a:solidFill>
          </a:ln>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buFont typeface="+mj-lt"/>
              <a:buAutoNum type="arabicPeriod" startAt="2"/>
            </a:pPr>
            <a:r>
              <a:rPr lang="en-US" dirty="0" err="1">
                <a:solidFill>
                  <a:schemeClr val="tx2"/>
                </a:solidFill>
              </a:rPr>
              <a:t>insertMany</a:t>
            </a:r>
            <a:r>
              <a:rPr lang="en-US" dirty="0">
                <a:solidFill>
                  <a:schemeClr val="tx2"/>
                </a:solidFill>
              </a:rPr>
              <a:t>()</a:t>
            </a:r>
          </a:p>
          <a:p>
            <a:pPr lvl="2"/>
            <a:r>
              <a:rPr lang="en-US" dirty="0" err="1"/>
              <a:t>insertMany</a:t>
            </a:r>
            <a:r>
              <a:rPr lang="en-US" dirty="0"/>
              <a:t>() method is used to insert multiple documents into a collection.</a:t>
            </a:r>
          </a:p>
          <a:p>
            <a:pPr lvl="2"/>
            <a:endParaRPr lang="en-US" dirty="0"/>
          </a:p>
          <a:p>
            <a:pPr lvl="2"/>
            <a:endParaRPr lang="en-US" dirty="0"/>
          </a:p>
          <a:p>
            <a:pPr marL="914400" lvl="2" indent="0">
              <a:buFont typeface="Wingdings" panose="05000000000000000000" pitchFamily="2" charset="2"/>
              <a:buNone/>
            </a:pPr>
            <a:endParaRPr lang="en-US" dirty="0"/>
          </a:p>
        </p:txBody>
      </p:sp>
      <p:sp>
        <p:nvSpPr>
          <p:cNvPr id="16" name="Rounded Rectangle 15"/>
          <p:cNvSpPr/>
          <p:nvPr/>
        </p:nvSpPr>
        <p:spPr>
          <a:xfrm>
            <a:off x="1158322" y="3525103"/>
            <a:ext cx="411480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r>
              <a:rPr lang="en-US" dirty="0" err="1">
                <a:solidFill>
                  <a:schemeClr val="tx1"/>
                </a:solidFill>
              </a:rPr>
              <a:t>db.Collection_Name.insertOne</a:t>
            </a:r>
            <a:r>
              <a:rPr lang="en-US" dirty="0">
                <a:solidFill>
                  <a:schemeClr val="tx1"/>
                </a:solidFill>
              </a:rPr>
              <a:t>(Document)</a:t>
            </a:r>
          </a:p>
        </p:txBody>
      </p:sp>
      <p:sp>
        <p:nvSpPr>
          <p:cNvPr id="17" name="Rounded Rectangle 16"/>
          <p:cNvSpPr/>
          <p:nvPr/>
        </p:nvSpPr>
        <p:spPr>
          <a:xfrm>
            <a:off x="1158322" y="3159343"/>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Syntax</a:t>
            </a:r>
          </a:p>
        </p:txBody>
      </p:sp>
      <p:sp>
        <p:nvSpPr>
          <p:cNvPr id="18" name="Rounded Rectangle 17"/>
          <p:cNvSpPr/>
          <p:nvPr/>
        </p:nvSpPr>
        <p:spPr>
          <a:xfrm>
            <a:off x="1158322" y="4615655"/>
            <a:ext cx="4754880" cy="155448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db.Student.insertOne</a:t>
            </a:r>
            <a:r>
              <a:rPr lang="en-US" dirty="0">
                <a:solidFill>
                  <a:schemeClr val="tx1"/>
                </a:solidFill>
              </a:rPr>
              <a:t>({</a:t>
            </a:r>
          </a:p>
          <a:p>
            <a:r>
              <a:rPr lang="en-US" dirty="0">
                <a:solidFill>
                  <a:schemeClr val="tx1"/>
                </a:solidFill>
              </a:rPr>
              <a:t>  Name: "Raj",</a:t>
            </a:r>
          </a:p>
          <a:p>
            <a:r>
              <a:rPr lang="en-US" dirty="0">
                <a:solidFill>
                  <a:schemeClr val="tx1"/>
                </a:solidFill>
              </a:rPr>
              <a:t>  City: "Rajkot",</a:t>
            </a:r>
          </a:p>
          <a:p>
            <a:r>
              <a:rPr lang="en-US" dirty="0">
                <a:solidFill>
                  <a:schemeClr val="tx1"/>
                </a:solidFill>
              </a:rPr>
              <a:t>  Gender: "Male"</a:t>
            </a:r>
          </a:p>
          <a:p>
            <a:r>
              <a:rPr lang="en-US" dirty="0">
                <a:solidFill>
                  <a:schemeClr val="tx1"/>
                </a:solidFill>
              </a:rPr>
              <a:t>})</a:t>
            </a:r>
          </a:p>
        </p:txBody>
      </p:sp>
      <p:sp>
        <p:nvSpPr>
          <p:cNvPr id="19" name="Rounded Rectangle 18"/>
          <p:cNvSpPr/>
          <p:nvPr/>
        </p:nvSpPr>
        <p:spPr>
          <a:xfrm>
            <a:off x="1158322" y="4249895"/>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20" name="Rounded Rectangle 19"/>
          <p:cNvSpPr/>
          <p:nvPr/>
        </p:nvSpPr>
        <p:spPr>
          <a:xfrm>
            <a:off x="7186243" y="3525103"/>
            <a:ext cx="429768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r>
              <a:rPr lang="en-US" dirty="0" err="1">
                <a:solidFill>
                  <a:schemeClr val="tx1"/>
                </a:solidFill>
              </a:rPr>
              <a:t>db.Collection_Name.insertMany</a:t>
            </a:r>
            <a:r>
              <a:rPr lang="en-US" dirty="0">
                <a:solidFill>
                  <a:schemeClr val="tx1"/>
                </a:solidFill>
              </a:rPr>
              <a:t>(Documents)</a:t>
            </a:r>
          </a:p>
        </p:txBody>
      </p:sp>
      <p:sp>
        <p:nvSpPr>
          <p:cNvPr id="21" name="Rounded Rectangle 20"/>
          <p:cNvSpPr/>
          <p:nvPr/>
        </p:nvSpPr>
        <p:spPr>
          <a:xfrm>
            <a:off x="7186243" y="3159343"/>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Syntax</a:t>
            </a:r>
          </a:p>
        </p:txBody>
      </p:sp>
      <p:sp>
        <p:nvSpPr>
          <p:cNvPr id="22" name="Rounded Rectangle 21"/>
          <p:cNvSpPr/>
          <p:nvPr/>
        </p:nvSpPr>
        <p:spPr>
          <a:xfrm>
            <a:off x="7186243" y="4615655"/>
            <a:ext cx="4754880" cy="1828800"/>
          </a:xfrm>
          <a:prstGeom prst="roundRect">
            <a:avLst>
              <a:gd name="adj" fmla="val 3020"/>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db.Student.insertMany</a:t>
            </a:r>
            <a:r>
              <a:rPr lang="en-US" dirty="0">
                <a:solidFill>
                  <a:schemeClr val="tx1"/>
                </a:solidFill>
              </a:rPr>
              <a:t>([{</a:t>
            </a:r>
          </a:p>
          <a:p>
            <a:r>
              <a:rPr lang="en-US" dirty="0">
                <a:solidFill>
                  <a:schemeClr val="tx1"/>
                </a:solidFill>
              </a:rPr>
              <a:t>  Name: "</a:t>
            </a:r>
            <a:r>
              <a:rPr lang="en-US" dirty="0" err="1">
                <a:solidFill>
                  <a:schemeClr val="tx1"/>
                </a:solidFill>
              </a:rPr>
              <a:t>Jiya</a:t>
            </a:r>
            <a:r>
              <a:rPr lang="en-US" dirty="0">
                <a:solidFill>
                  <a:schemeClr val="tx1"/>
                </a:solidFill>
              </a:rPr>
              <a:t>", Gender: "Female"</a:t>
            </a:r>
          </a:p>
          <a:p>
            <a:r>
              <a:rPr lang="en-US" dirty="0">
                <a:solidFill>
                  <a:schemeClr val="tx1"/>
                </a:solidFill>
              </a:rPr>
              <a:t>},</a:t>
            </a:r>
          </a:p>
          <a:p>
            <a:r>
              <a:rPr lang="en-US" dirty="0">
                <a:solidFill>
                  <a:schemeClr val="tx1"/>
                </a:solidFill>
              </a:rPr>
              <a:t>{</a:t>
            </a:r>
          </a:p>
          <a:p>
            <a:r>
              <a:rPr lang="en-US" dirty="0">
                <a:solidFill>
                  <a:schemeClr val="tx1"/>
                </a:solidFill>
              </a:rPr>
              <a:t>  Name: "Meet", City: "</a:t>
            </a:r>
            <a:r>
              <a:rPr lang="en-US" dirty="0" err="1">
                <a:solidFill>
                  <a:schemeClr val="tx1"/>
                </a:solidFill>
              </a:rPr>
              <a:t>Surat</a:t>
            </a:r>
            <a:r>
              <a:rPr lang="en-US" dirty="0">
                <a:solidFill>
                  <a:schemeClr val="tx1"/>
                </a:solidFill>
              </a:rPr>
              <a:t>"</a:t>
            </a:r>
          </a:p>
          <a:p>
            <a:r>
              <a:rPr lang="en-US" dirty="0">
                <a:solidFill>
                  <a:schemeClr val="tx1"/>
                </a:solidFill>
              </a:rPr>
              <a:t>}])</a:t>
            </a:r>
          </a:p>
        </p:txBody>
      </p:sp>
      <p:sp>
        <p:nvSpPr>
          <p:cNvPr id="23" name="Rounded Rectangle 22"/>
          <p:cNvSpPr/>
          <p:nvPr/>
        </p:nvSpPr>
        <p:spPr>
          <a:xfrm>
            <a:off x="7186243" y="4249895"/>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Tree>
    <p:extLst>
      <p:ext uri="{BB962C8B-B14F-4D97-AF65-F5344CB8AC3E}">
        <p14:creationId xmlns:p14="http://schemas.microsoft.com/office/powerpoint/2010/main" val="3974373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5">
                                            <p:txEl>
                                              <p:pRg st="0" end="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Insert Documents                                              </a:t>
            </a:r>
            <a:r>
              <a:rPr lang="en-US" dirty="0">
                <a:solidFill>
                  <a:schemeClr val="bg1">
                    <a:lumMod val="65000"/>
                  </a:schemeClr>
                </a:solidFill>
              </a:rPr>
              <a:t>[RDBMS: Row/Records]</a:t>
            </a:r>
          </a:p>
        </p:txBody>
      </p:sp>
      <p:graphicFrame>
        <p:nvGraphicFramePr>
          <p:cNvPr id="14" name="Table 13"/>
          <p:cNvGraphicFramePr>
            <a:graphicFrameLocks noGrp="1"/>
          </p:cNvGraphicFramePr>
          <p:nvPr>
            <p:extLst/>
          </p:nvPr>
        </p:nvGraphicFramePr>
        <p:xfrm>
          <a:off x="3163079" y="850867"/>
          <a:ext cx="2817178" cy="1478280"/>
        </p:xfrm>
        <a:graphic>
          <a:graphicData uri="http://schemas.openxmlformats.org/drawingml/2006/table">
            <a:tbl>
              <a:tblPr firstRow="1" bandRow="1">
                <a:tableStyleId>{5C22544A-7EE6-4342-B048-85BDC9FD1C3A}</a:tableStyleId>
              </a:tblPr>
              <a:tblGrid>
                <a:gridCol w="802005">
                  <a:extLst>
                    <a:ext uri="{9D8B030D-6E8A-4147-A177-3AD203B41FA5}">
                      <a16:colId xmlns:a16="http://schemas.microsoft.com/office/drawing/2014/main" val="20000"/>
                    </a:ext>
                  </a:extLst>
                </a:gridCol>
                <a:gridCol w="1124268">
                  <a:extLst>
                    <a:ext uri="{9D8B030D-6E8A-4147-A177-3AD203B41FA5}">
                      <a16:colId xmlns:a16="http://schemas.microsoft.com/office/drawing/2014/main" val="20001"/>
                    </a:ext>
                  </a:extLst>
                </a:gridCol>
                <a:gridCol w="890905">
                  <a:extLst>
                    <a:ext uri="{9D8B030D-6E8A-4147-A177-3AD203B41FA5}">
                      <a16:colId xmlns:a16="http://schemas.microsoft.com/office/drawing/2014/main" val="20002"/>
                    </a:ext>
                  </a:extLst>
                </a:gridCol>
              </a:tblGrid>
              <a:tr h="370840">
                <a:tc>
                  <a:txBody>
                    <a:bodyPr/>
                    <a:lstStyle/>
                    <a:p>
                      <a:r>
                        <a:rPr lang="en-US" dirty="0"/>
                        <a:t>Name</a:t>
                      </a:r>
                    </a:p>
                  </a:txBody>
                  <a:tcPr/>
                </a:tc>
                <a:tc>
                  <a:txBody>
                    <a:bodyPr/>
                    <a:lstStyle/>
                    <a:p>
                      <a:r>
                        <a:rPr lang="en-US" dirty="0"/>
                        <a:t>City</a:t>
                      </a:r>
                    </a:p>
                  </a:txBody>
                  <a:tcPr/>
                </a:tc>
                <a:tc>
                  <a:txBody>
                    <a:bodyPr/>
                    <a:lstStyle/>
                    <a:p>
                      <a:r>
                        <a:rPr lang="en-US" dirty="0"/>
                        <a:t>Gender</a:t>
                      </a:r>
                    </a:p>
                  </a:txBody>
                  <a:tcPr/>
                </a:tc>
                <a:extLst>
                  <a:ext uri="{0D108BD9-81ED-4DB2-BD59-A6C34878D82A}">
                    <a16:rowId xmlns:a16="http://schemas.microsoft.com/office/drawing/2014/main" val="10000"/>
                  </a:ext>
                </a:extLst>
              </a:tr>
              <a:tr h="0">
                <a:tc>
                  <a:txBody>
                    <a:bodyPr/>
                    <a:lstStyle/>
                    <a:p>
                      <a:r>
                        <a:rPr lang="en-US" dirty="0"/>
                        <a:t>Raj</a:t>
                      </a:r>
                    </a:p>
                  </a:txBody>
                  <a:tcPr/>
                </a:tc>
                <a:tc>
                  <a:txBody>
                    <a:bodyPr/>
                    <a:lstStyle/>
                    <a:p>
                      <a:r>
                        <a:rPr lang="en-US" dirty="0"/>
                        <a:t>Rajkot</a:t>
                      </a:r>
                    </a:p>
                  </a:txBody>
                  <a:tcPr/>
                </a:tc>
                <a:tc>
                  <a:txBody>
                    <a:bodyPr/>
                    <a:lstStyle/>
                    <a:p>
                      <a:r>
                        <a:rPr lang="en-US" dirty="0"/>
                        <a:t>Male</a:t>
                      </a:r>
                    </a:p>
                  </a:txBody>
                  <a:tcPr/>
                </a:tc>
                <a:extLst>
                  <a:ext uri="{0D108BD9-81ED-4DB2-BD59-A6C34878D82A}">
                    <a16:rowId xmlns:a16="http://schemas.microsoft.com/office/drawing/2014/main" val="10001"/>
                  </a:ext>
                </a:extLst>
              </a:tr>
              <a:tr h="370840">
                <a:tc>
                  <a:txBody>
                    <a:bodyPr/>
                    <a:lstStyle/>
                    <a:p>
                      <a:r>
                        <a:rPr lang="en-US" dirty="0" err="1"/>
                        <a:t>Jiya</a:t>
                      </a:r>
                      <a:endParaRPr lang="en-US" dirty="0"/>
                    </a:p>
                  </a:txBody>
                  <a:tcPr/>
                </a:tc>
                <a:tc>
                  <a:txBody>
                    <a:bodyPr/>
                    <a:lstStyle/>
                    <a:p>
                      <a:r>
                        <a:rPr lang="en-US" i="1" dirty="0"/>
                        <a:t>NULL</a:t>
                      </a:r>
                    </a:p>
                  </a:txBody>
                  <a:tcPr/>
                </a:tc>
                <a:tc>
                  <a:txBody>
                    <a:bodyPr/>
                    <a:lstStyle/>
                    <a:p>
                      <a:r>
                        <a:rPr lang="en-US" dirty="0"/>
                        <a:t>Female</a:t>
                      </a:r>
                    </a:p>
                  </a:txBody>
                  <a:tcPr/>
                </a:tc>
                <a:extLst>
                  <a:ext uri="{0D108BD9-81ED-4DB2-BD59-A6C34878D82A}">
                    <a16:rowId xmlns:a16="http://schemas.microsoft.com/office/drawing/2014/main" val="10002"/>
                  </a:ext>
                </a:extLst>
              </a:tr>
              <a:tr h="370840">
                <a:tc>
                  <a:txBody>
                    <a:bodyPr/>
                    <a:lstStyle/>
                    <a:p>
                      <a:r>
                        <a:rPr lang="en-US" dirty="0"/>
                        <a:t>Meet</a:t>
                      </a:r>
                    </a:p>
                  </a:txBody>
                  <a:tcPr/>
                </a:tc>
                <a:tc>
                  <a:txBody>
                    <a:bodyPr/>
                    <a:lstStyle/>
                    <a:p>
                      <a:r>
                        <a:rPr lang="en-US" dirty="0" err="1"/>
                        <a:t>Surat</a:t>
                      </a:r>
                      <a:endParaRPr lang="en-US" dirty="0"/>
                    </a:p>
                  </a:txBody>
                  <a:tcPr/>
                </a:tc>
                <a:tc>
                  <a:txBody>
                    <a:bodyPr/>
                    <a:lstStyle/>
                    <a:p>
                      <a:r>
                        <a:rPr lang="en-US" i="1" u="none" dirty="0"/>
                        <a:t>NULL</a:t>
                      </a:r>
                    </a:p>
                  </a:txBody>
                  <a:tcPr/>
                </a:tc>
                <a:extLst>
                  <a:ext uri="{0D108BD9-81ED-4DB2-BD59-A6C34878D82A}">
                    <a16:rowId xmlns:a16="http://schemas.microsoft.com/office/drawing/2014/main" val="10003"/>
                  </a:ext>
                </a:extLst>
              </a:tr>
            </a:tbl>
          </a:graphicData>
        </a:graphic>
      </p:graphicFrame>
      <p:sp>
        <p:nvSpPr>
          <p:cNvPr id="13" name="Content Placeholder 2"/>
          <p:cNvSpPr txBox="1">
            <a:spLocks/>
          </p:cNvSpPr>
          <p:nvPr/>
        </p:nvSpPr>
        <p:spPr>
          <a:xfrm>
            <a:off x="131179" y="2543763"/>
            <a:ext cx="5852160" cy="3420000"/>
          </a:xfrm>
          <a:prstGeom prst="rect">
            <a:avLst/>
          </a:prstGeom>
          <a:ln>
            <a:solidFill>
              <a:schemeClr val="bg1">
                <a:lumMod val="75000"/>
              </a:schemeClr>
            </a:solidFill>
          </a:ln>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buFont typeface="+mj-lt"/>
              <a:buAutoNum type="arabicPeriod"/>
            </a:pPr>
            <a:r>
              <a:rPr lang="en-US" dirty="0" err="1">
                <a:solidFill>
                  <a:schemeClr val="tx2"/>
                </a:solidFill>
              </a:rPr>
              <a:t>insertOne</a:t>
            </a:r>
            <a:r>
              <a:rPr lang="en-US" dirty="0">
                <a:solidFill>
                  <a:schemeClr val="tx2"/>
                </a:solidFill>
              </a:rPr>
              <a:t>()</a:t>
            </a:r>
          </a:p>
          <a:p>
            <a:pPr lvl="2"/>
            <a:endParaRPr lang="en-US" dirty="0"/>
          </a:p>
          <a:p>
            <a:pPr marL="914400" lvl="2" indent="0">
              <a:buFont typeface="Wingdings" panose="05000000000000000000" pitchFamily="2" charset="2"/>
              <a:buNone/>
            </a:pPr>
            <a:endParaRPr lang="en-US" dirty="0"/>
          </a:p>
        </p:txBody>
      </p:sp>
      <p:sp>
        <p:nvSpPr>
          <p:cNvPr id="15" name="Content Placeholder 2"/>
          <p:cNvSpPr txBox="1">
            <a:spLocks/>
          </p:cNvSpPr>
          <p:nvPr/>
        </p:nvSpPr>
        <p:spPr>
          <a:xfrm>
            <a:off x="6178779" y="2543763"/>
            <a:ext cx="5852160" cy="3420000"/>
          </a:xfrm>
          <a:prstGeom prst="rect">
            <a:avLst/>
          </a:prstGeom>
          <a:ln>
            <a:solidFill>
              <a:schemeClr val="bg1">
                <a:lumMod val="75000"/>
              </a:schemeClr>
            </a:solidFill>
          </a:ln>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buFont typeface="+mj-lt"/>
              <a:buAutoNum type="arabicPeriod" startAt="2"/>
            </a:pPr>
            <a:r>
              <a:rPr lang="en-US" dirty="0" err="1">
                <a:solidFill>
                  <a:schemeClr val="tx2"/>
                </a:solidFill>
              </a:rPr>
              <a:t>insertMany</a:t>
            </a:r>
            <a:r>
              <a:rPr lang="en-US" dirty="0">
                <a:solidFill>
                  <a:schemeClr val="tx2"/>
                </a:solidFill>
              </a:rPr>
              <a:t>()</a:t>
            </a:r>
          </a:p>
          <a:p>
            <a:pPr lvl="2"/>
            <a:endParaRPr lang="en-US" dirty="0"/>
          </a:p>
          <a:p>
            <a:pPr marL="914400" lvl="2" indent="0">
              <a:buFont typeface="Wingdings" panose="05000000000000000000" pitchFamily="2" charset="2"/>
              <a:buNone/>
            </a:pPr>
            <a:endParaRPr lang="en-US" dirty="0"/>
          </a:p>
        </p:txBody>
      </p:sp>
      <p:sp>
        <p:nvSpPr>
          <p:cNvPr id="18" name="Rounded Rectangle 17"/>
          <p:cNvSpPr/>
          <p:nvPr/>
        </p:nvSpPr>
        <p:spPr>
          <a:xfrm>
            <a:off x="1158322" y="3323713"/>
            <a:ext cx="4754880" cy="17640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db.Student.insertOne</a:t>
            </a:r>
            <a:r>
              <a:rPr lang="en-US" dirty="0">
                <a:solidFill>
                  <a:schemeClr val="tx1"/>
                </a:solidFill>
              </a:rPr>
              <a:t>({</a:t>
            </a:r>
          </a:p>
          <a:p>
            <a:r>
              <a:rPr lang="en-US" dirty="0">
                <a:solidFill>
                  <a:schemeClr val="tx1"/>
                </a:solidFill>
              </a:rPr>
              <a:t>  Name: "Raj",</a:t>
            </a:r>
          </a:p>
          <a:p>
            <a:r>
              <a:rPr lang="en-US" dirty="0">
                <a:solidFill>
                  <a:schemeClr val="tx1"/>
                </a:solidFill>
              </a:rPr>
              <a:t>  City: "Rajkot",</a:t>
            </a:r>
          </a:p>
          <a:p>
            <a:r>
              <a:rPr lang="en-US" dirty="0">
                <a:solidFill>
                  <a:schemeClr val="tx1"/>
                </a:solidFill>
              </a:rPr>
              <a:t>  Gender: "Male”,</a:t>
            </a:r>
          </a:p>
          <a:p>
            <a:r>
              <a:rPr lang="en-US" dirty="0">
                <a:solidFill>
                  <a:schemeClr val="tx1"/>
                </a:solidFill>
              </a:rPr>
              <a:t>  </a:t>
            </a:r>
            <a:r>
              <a:rPr lang="en-US" dirty="0" err="1">
                <a:solidFill>
                  <a:schemeClr val="tx1"/>
                </a:solidFill>
              </a:rPr>
              <a:t>MobileNo</a:t>
            </a:r>
            <a:r>
              <a:rPr lang="en-US" dirty="0">
                <a:solidFill>
                  <a:schemeClr val="tx1"/>
                </a:solidFill>
              </a:rPr>
              <a:t>: 9871232345</a:t>
            </a:r>
          </a:p>
          <a:p>
            <a:r>
              <a:rPr lang="en-US" dirty="0">
                <a:solidFill>
                  <a:schemeClr val="tx1"/>
                </a:solidFill>
              </a:rPr>
              <a:t>})</a:t>
            </a:r>
          </a:p>
        </p:txBody>
      </p:sp>
      <p:sp>
        <p:nvSpPr>
          <p:cNvPr id="19" name="Rounded Rectangle 18"/>
          <p:cNvSpPr/>
          <p:nvPr/>
        </p:nvSpPr>
        <p:spPr>
          <a:xfrm>
            <a:off x="1158322" y="2957953"/>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22" name="Rounded Rectangle 21"/>
          <p:cNvSpPr/>
          <p:nvPr/>
        </p:nvSpPr>
        <p:spPr>
          <a:xfrm>
            <a:off x="7133992" y="3323713"/>
            <a:ext cx="4754880" cy="2556000"/>
          </a:xfrm>
          <a:prstGeom prst="roundRect">
            <a:avLst>
              <a:gd name="adj" fmla="val 3020"/>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db.Student.insertMany</a:t>
            </a:r>
            <a:r>
              <a:rPr lang="en-US" dirty="0">
                <a:solidFill>
                  <a:schemeClr val="tx1"/>
                </a:solidFill>
              </a:rPr>
              <a:t>([{</a:t>
            </a:r>
          </a:p>
          <a:p>
            <a:r>
              <a:rPr lang="en-US" dirty="0">
                <a:solidFill>
                  <a:schemeClr val="tx1"/>
                </a:solidFill>
              </a:rPr>
              <a:t>  Name: "Jiya", </a:t>
            </a:r>
          </a:p>
          <a:p>
            <a:r>
              <a:rPr lang="en-US" dirty="0">
                <a:solidFill>
                  <a:schemeClr val="tx1"/>
                </a:solidFill>
              </a:rPr>
              <a:t>  Gender: "Female”,</a:t>
            </a:r>
          </a:p>
          <a:p>
            <a:r>
              <a:rPr lang="en-US" dirty="0">
                <a:solidFill>
                  <a:schemeClr val="tx1"/>
                </a:solidFill>
              </a:rPr>
              <a:t>},</a:t>
            </a:r>
          </a:p>
          <a:p>
            <a:r>
              <a:rPr lang="en-US" dirty="0">
                <a:solidFill>
                  <a:schemeClr val="tx1"/>
                </a:solidFill>
              </a:rPr>
              <a:t>{</a:t>
            </a:r>
          </a:p>
          <a:p>
            <a:r>
              <a:rPr lang="en-US" dirty="0">
                <a:solidFill>
                  <a:schemeClr val="tx1"/>
                </a:solidFill>
              </a:rPr>
              <a:t>  Name: "Meet", </a:t>
            </a:r>
          </a:p>
          <a:p>
            <a:r>
              <a:rPr lang="en-US" dirty="0">
                <a:solidFill>
                  <a:schemeClr val="tx1"/>
                </a:solidFill>
              </a:rPr>
              <a:t>  City: "Surat”,</a:t>
            </a:r>
          </a:p>
          <a:p>
            <a:r>
              <a:rPr lang="en-US" dirty="0">
                <a:solidFill>
                  <a:schemeClr val="tx1"/>
                </a:solidFill>
              </a:rPr>
              <a:t>  </a:t>
            </a:r>
            <a:r>
              <a:rPr lang="en-US" dirty="0" err="1">
                <a:solidFill>
                  <a:schemeClr val="tx1"/>
                </a:solidFill>
              </a:rPr>
              <a:t>MobileNo</a:t>
            </a:r>
            <a:r>
              <a:rPr lang="en-US" dirty="0">
                <a:solidFill>
                  <a:schemeClr val="tx1"/>
                </a:solidFill>
              </a:rPr>
              <a:t>: [9871232345, 1234567890]</a:t>
            </a:r>
          </a:p>
          <a:p>
            <a:r>
              <a:rPr lang="en-US" dirty="0">
                <a:solidFill>
                  <a:schemeClr val="tx1"/>
                </a:solidFill>
              </a:rPr>
              <a:t>}])</a:t>
            </a:r>
          </a:p>
        </p:txBody>
      </p:sp>
      <p:sp>
        <p:nvSpPr>
          <p:cNvPr id="23" name="Rounded Rectangle 22"/>
          <p:cNvSpPr/>
          <p:nvPr/>
        </p:nvSpPr>
        <p:spPr>
          <a:xfrm>
            <a:off x="7133992" y="2957953"/>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graphicFrame>
        <p:nvGraphicFramePr>
          <p:cNvPr id="4" name="Table 3">
            <a:extLst>
              <a:ext uri="{FF2B5EF4-FFF2-40B4-BE49-F238E27FC236}">
                <a16:creationId xmlns:a16="http://schemas.microsoft.com/office/drawing/2014/main" id="{C10357E0-E95C-2F8C-F4BA-4B9086C1B778}"/>
              </a:ext>
            </a:extLst>
          </p:cNvPr>
          <p:cNvGraphicFramePr>
            <a:graphicFrameLocks noGrp="1"/>
          </p:cNvGraphicFramePr>
          <p:nvPr>
            <p:extLst/>
          </p:nvPr>
        </p:nvGraphicFramePr>
        <p:xfrm>
          <a:off x="6179546" y="850867"/>
          <a:ext cx="2164398" cy="1478280"/>
        </p:xfrm>
        <a:graphic>
          <a:graphicData uri="http://schemas.openxmlformats.org/drawingml/2006/table">
            <a:tbl>
              <a:tblPr firstRow="1" bandRow="1">
                <a:tableStyleId>{5C22544A-7EE6-4342-B048-85BDC9FD1C3A}</a:tableStyleId>
              </a:tblPr>
              <a:tblGrid>
                <a:gridCol w="802005">
                  <a:extLst>
                    <a:ext uri="{9D8B030D-6E8A-4147-A177-3AD203B41FA5}">
                      <a16:colId xmlns:a16="http://schemas.microsoft.com/office/drawing/2014/main" val="20000"/>
                    </a:ext>
                  </a:extLst>
                </a:gridCol>
                <a:gridCol w="1362393">
                  <a:extLst>
                    <a:ext uri="{9D8B030D-6E8A-4147-A177-3AD203B41FA5}">
                      <a16:colId xmlns:a16="http://schemas.microsoft.com/office/drawing/2014/main" val="20001"/>
                    </a:ext>
                  </a:extLst>
                </a:gridCol>
              </a:tblGrid>
              <a:tr h="370840">
                <a:tc>
                  <a:txBody>
                    <a:bodyPr/>
                    <a:lstStyle/>
                    <a:p>
                      <a:r>
                        <a:rPr lang="en-US" dirty="0"/>
                        <a:t>Name</a:t>
                      </a:r>
                    </a:p>
                  </a:txBody>
                  <a:tcPr/>
                </a:tc>
                <a:tc>
                  <a:txBody>
                    <a:bodyPr/>
                    <a:lstStyle/>
                    <a:p>
                      <a:r>
                        <a:rPr lang="en-US" dirty="0" err="1"/>
                        <a:t>MobileNo</a:t>
                      </a:r>
                      <a:endParaRPr lang="en-US" dirty="0"/>
                    </a:p>
                  </a:txBody>
                  <a:tcPr/>
                </a:tc>
                <a:extLst>
                  <a:ext uri="{0D108BD9-81ED-4DB2-BD59-A6C34878D82A}">
                    <a16:rowId xmlns:a16="http://schemas.microsoft.com/office/drawing/2014/main" val="10000"/>
                  </a:ext>
                </a:extLst>
              </a:tr>
              <a:tr h="0">
                <a:tc>
                  <a:txBody>
                    <a:bodyPr/>
                    <a:lstStyle/>
                    <a:p>
                      <a:r>
                        <a:rPr lang="en-US" dirty="0"/>
                        <a:t>Raj</a:t>
                      </a:r>
                    </a:p>
                  </a:txBody>
                  <a:tcPr/>
                </a:tc>
                <a:tc>
                  <a:txBody>
                    <a:bodyPr/>
                    <a:lstStyle/>
                    <a:p>
                      <a:r>
                        <a:rPr lang="en-US" dirty="0"/>
                        <a:t>9871232345</a:t>
                      </a:r>
                    </a:p>
                  </a:txBody>
                  <a:tcPr/>
                </a:tc>
                <a:extLst>
                  <a:ext uri="{0D108BD9-81ED-4DB2-BD59-A6C34878D82A}">
                    <a16:rowId xmlns:a16="http://schemas.microsoft.com/office/drawing/2014/main" val="10001"/>
                  </a:ext>
                </a:extLst>
              </a:tr>
              <a:tr h="370840">
                <a:tc>
                  <a:txBody>
                    <a:bodyPr/>
                    <a:lstStyle/>
                    <a:p>
                      <a:r>
                        <a:rPr lang="en-US" dirty="0"/>
                        <a:t>Meet</a:t>
                      </a:r>
                    </a:p>
                  </a:txBody>
                  <a:tcPr/>
                </a:tc>
                <a:tc>
                  <a:txBody>
                    <a:bodyPr/>
                    <a:lstStyle/>
                    <a:p>
                      <a:r>
                        <a:rPr lang="en-US" dirty="0"/>
                        <a:t>9898232345</a:t>
                      </a:r>
                      <a:endParaRPr lang="en-US" i="1" dirty="0"/>
                    </a:p>
                  </a:txBody>
                  <a:tcPr/>
                </a:tc>
                <a:extLst>
                  <a:ext uri="{0D108BD9-81ED-4DB2-BD59-A6C34878D82A}">
                    <a16:rowId xmlns:a16="http://schemas.microsoft.com/office/drawing/2014/main" val="10002"/>
                  </a:ext>
                </a:extLst>
              </a:tr>
              <a:tr h="370840">
                <a:tc>
                  <a:txBody>
                    <a:bodyPr/>
                    <a:lstStyle/>
                    <a:p>
                      <a:r>
                        <a:rPr lang="en-US" dirty="0"/>
                        <a:t>Meet</a:t>
                      </a:r>
                    </a:p>
                  </a:txBody>
                  <a:tcPr/>
                </a:tc>
                <a:tc>
                  <a:txBody>
                    <a:bodyPr/>
                    <a:lstStyle/>
                    <a:p>
                      <a:r>
                        <a:rPr lang="en-US" dirty="0"/>
                        <a:t>7096232345</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60104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8" grpId="0" animBg="1"/>
      <p:bldP spid="19" grpId="0" animBg="1"/>
      <p:bldP spid="22" grpId="0" animBg="1"/>
      <p:bldP spid="2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Insert Documents                                              </a:t>
            </a:r>
            <a:r>
              <a:rPr lang="en-US" dirty="0">
                <a:solidFill>
                  <a:schemeClr val="bg1">
                    <a:lumMod val="65000"/>
                  </a:schemeClr>
                </a:solidFill>
              </a:rPr>
              <a:t>[RDBMS: Row/Records]</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1" y="863444"/>
            <a:ext cx="5366106" cy="5590565"/>
          </a:xfrm>
        </p:spPr>
        <p:txBody>
          <a:bodyPr/>
          <a:lstStyle/>
          <a:p>
            <a:pPr marL="255588" indent="-342900">
              <a:lnSpc>
                <a:spcPct val="100000"/>
              </a:lnSpc>
            </a:pPr>
            <a:r>
              <a:rPr lang="en-US" dirty="0"/>
              <a:t>Insert only </a:t>
            </a:r>
            <a:r>
              <a:rPr lang="en-US" dirty="0" err="1"/>
              <a:t>ObjectId</a:t>
            </a:r>
            <a:endParaRPr lang="en-US" dirty="0"/>
          </a:p>
          <a:p>
            <a:pPr marL="0" indent="0">
              <a:lnSpc>
                <a:spcPct val="100000"/>
              </a:lnSpc>
              <a:buNone/>
            </a:pPr>
            <a:endParaRPr lang="en-US" dirty="0"/>
          </a:p>
          <a:p>
            <a:pPr marL="0" indent="0">
              <a:lnSpc>
                <a:spcPct val="100000"/>
              </a:lnSpc>
              <a:buNone/>
            </a:pPr>
            <a:endParaRPr lang="en-US" dirty="0"/>
          </a:p>
          <a:p>
            <a:pPr marL="255588" indent="-342900">
              <a:lnSpc>
                <a:spcPct val="100000"/>
              </a:lnSpc>
            </a:pPr>
            <a:r>
              <a:rPr lang="en-US" dirty="0"/>
              <a:t>Insert document with our own </a:t>
            </a:r>
            <a:r>
              <a:rPr lang="en-US" dirty="0" err="1"/>
              <a:t>ObjectId</a:t>
            </a:r>
            <a:r>
              <a:rPr lang="en-US" dirty="0"/>
              <a:t> </a:t>
            </a:r>
            <a:r>
              <a:rPr lang="en-US" dirty="0">
                <a:solidFill>
                  <a:schemeClr val="tx2"/>
                </a:solidFill>
              </a:rPr>
              <a:t>(using </a:t>
            </a:r>
            <a:r>
              <a:rPr lang="en-US" dirty="0" err="1">
                <a:solidFill>
                  <a:schemeClr val="tx2"/>
                </a:solidFill>
              </a:rPr>
              <a:t>insertOne</a:t>
            </a:r>
            <a:r>
              <a:rPr lang="en-US" dirty="0">
                <a:solidFill>
                  <a:schemeClr val="tx2"/>
                </a:solidFill>
              </a:rPr>
              <a:t>() method)</a:t>
            </a:r>
          </a:p>
          <a:p>
            <a:pPr marL="255588" indent="-342900">
              <a:lnSpc>
                <a:spcPct val="100000"/>
              </a:lnSpc>
            </a:pPr>
            <a:endParaRPr lang="en-US" dirty="0"/>
          </a:p>
          <a:p>
            <a:pPr marL="255588" indent="-342900">
              <a:lnSpc>
                <a:spcPct val="100000"/>
              </a:lnSpc>
            </a:pPr>
            <a:endParaRPr lang="en-US" dirty="0"/>
          </a:p>
          <a:p>
            <a:pPr marL="255588" indent="-342900">
              <a:lnSpc>
                <a:spcPct val="100000"/>
              </a:lnSpc>
            </a:pPr>
            <a:endParaRPr lang="en-US" dirty="0"/>
          </a:p>
          <a:p>
            <a:pPr marL="0" indent="0">
              <a:lnSpc>
                <a:spcPct val="100000"/>
              </a:lnSpc>
              <a:buNone/>
            </a:pPr>
            <a:endParaRPr lang="en-US" dirty="0"/>
          </a:p>
          <a:p>
            <a:pPr marL="255588" indent="-342900">
              <a:lnSpc>
                <a:spcPct val="100000"/>
              </a:lnSpc>
            </a:pPr>
            <a:endParaRPr lang="en-US" dirty="0"/>
          </a:p>
        </p:txBody>
      </p:sp>
      <p:sp>
        <p:nvSpPr>
          <p:cNvPr id="4" name="Rounded Rectangle 3"/>
          <p:cNvSpPr/>
          <p:nvPr/>
        </p:nvSpPr>
        <p:spPr>
          <a:xfrm>
            <a:off x="559608" y="1687398"/>
            <a:ext cx="4754880" cy="64008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db.Student.insertOne</a:t>
            </a:r>
            <a:r>
              <a:rPr lang="en-US" dirty="0">
                <a:solidFill>
                  <a:schemeClr val="tx1"/>
                </a:solidFill>
              </a:rPr>
              <a:t>({</a:t>
            </a:r>
          </a:p>
          <a:p>
            <a:r>
              <a:rPr lang="en-US" dirty="0">
                <a:solidFill>
                  <a:schemeClr val="tx1"/>
                </a:solidFill>
              </a:rPr>
              <a:t>})</a:t>
            </a:r>
          </a:p>
        </p:txBody>
      </p:sp>
      <p:sp>
        <p:nvSpPr>
          <p:cNvPr id="5" name="Rounded Rectangle 4"/>
          <p:cNvSpPr/>
          <p:nvPr/>
        </p:nvSpPr>
        <p:spPr>
          <a:xfrm>
            <a:off x="559608" y="1321638"/>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6" name="Rounded Rectangle 5"/>
          <p:cNvSpPr/>
          <p:nvPr/>
        </p:nvSpPr>
        <p:spPr>
          <a:xfrm>
            <a:off x="559608" y="3619519"/>
            <a:ext cx="4754880" cy="146304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55588" indent="-342900">
              <a:lnSpc>
                <a:spcPct val="100000"/>
              </a:lnSpc>
            </a:pPr>
            <a:r>
              <a:rPr lang="en-US" dirty="0" err="1">
                <a:solidFill>
                  <a:schemeClr val="tx1"/>
                </a:solidFill>
              </a:rPr>
              <a:t>db.Student.insertOne</a:t>
            </a:r>
            <a:r>
              <a:rPr lang="en-US" dirty="0">
                <a:solidFill>
                  <a:schemeClr val="tx1"/>
                </a:solidFill>
              </a:rPr>
              <a:t>({</a:t>
            </a:r>
          </a:p>
          <a:p>
            <a:pPr marL="255588" indent="-342900">
              <a:lnSpc>
                <a:spcPct val="100000"/>
              </a:lnSpc>
            </a:pPr>
            <a:r>
              <a:rPr lang="en-US" dirty="0">
                <a:solidFill>
                  <a:schemeClr val="tx1"/>
                </a:solidFill>
              </a:rPr>
              <a:t>  _id : 1,  </a:t>
            </a:r>
          </a:p>
          <a:p>
            <a:pPr marL="255588" indent="-342900">
              <a:lnSpc>
                <a:spcPct val="100000"/>
              </a:lnSpc>
            </a:pPr>
            <a:r>
              <a:rPr lang="en-US" dirty="0">
                <a:solidFill>
                  <a:schemeClr val="tx1"/>
                </a:solidFill>
              </a:rPr>
              <a:t>  </a:t>
            </a:r>
            <a:r>
              <a:rPr lang="en-US" dirty="0" err="1">
                <a:solidFill>
                  <a:schemeClr val="tx1"/>
                </a:solidFill>
              </a:rPr>
              <a:t>FirstName</a:t>
            </a:r>
            <a:r>
              <a:rPr lang="en-US" dirty="0">
                <a:solidFill>
                  <a:schemeClr val="tx1"/>
                </a:solidFill>
              </a:rPr>
              <a:t>:”</a:t>
            </a:r>
            <a:r>
              <a:rPr lang="en-US" dirty="0" err="1">
                <a:solidFill>
                  <a:schemeClr val="tx1"/>
                </a:solidFill>
              </a:rPr>
              <a:t>Nayan</a:t>
            </a:r>
            <a:r>
              <a:rPr lang="en-US" dirty="0">
                <a:solidFill>
                  <a:schemeClr val="tx1"/>
                </a:solidFill>
              </a:rPr>
              <a:t>”, </a:t>
            </a:r>
          </a:p>
          <a:p>
            <a:pPr marL="255588" indent="-342900">
              <a:lnSpc>
                <a:spcPct val="100000"/>
              </a:lnSpc>
            </a:pPr>
            <a:r>
              <a:rPr lang="en-US" dirty="0">
                <a:solidFill>
                  <a:schemeClr val="tx1"/>
                </a:solidFill>
              </a:rPr>
              <a:t>  SPI : 9.8 </a:t>
            </a:r>
          </a:p>
          <a:p>
            <a:pPr marL="255588" indent="-342900">
              <a:lnSpc>
                <a:spcPct val="100000"/>
              </a:lnSpc>
            </a:pPr>
            <a:r>
              <a:rPr lang="en-US" dirty="0">
                <a:solidFill>
                  <a:schemeClr val="tx1"/>
                </a:solidFill>
              </a:rPr>
              <a:t>})</a:t>
            </a:r>
          </a:p>
        </p:txBody>
      </p:sp>
      <p:sp>
        <p:nvSpPr>
          <p:cNvPr id="7" name="Rounded Rectangle 6"/>
          <p:cNvSpPr/>
          <p:nvPr/>
        </p:nvSpPr>
        <p:spPr>
          <a:xfrm>
            <a:off x="559608" y="3253759"/>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8" name="Content Placeholder 2">
            <a:extLst>
              <a:ext uri="{FF2B5EF4-FFF2-40B4-BE49-F238E27FC236}">
                <a16:creationId xmlns:a16="http://schemas.microsoft.com/office/drawing/2014/main" id="{139A428D-8F15-4206-B337-FA27C005FA71}"/>
              </a:ext>
            </a:extLst>
          </p:cNvPr>
          <p:cNvSpPr txBox="1">
            <a:spLocks/>
          </p:cNvSpPr>
          <p:nvPr/>
        </p:nvSpPr>
        <p:spPr>
          <a:xfrm>
            <a:off x="6531428" y="863444"/>
            <a:ext cx="5366106" cy="559056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55588" indent="-342900">
              <a:lnSpc>
                <a:spcPct val="100000"/>
              </a:lnSpc>
            </a:pPr>
            <a:r>
              <a:rPr lang="en-US" dirty="0"/>
              <a:t>Insert document with our own </a:t>
            </a:r>
            <a:r>
              <a:rPr lang="en-US" dirty="0" err="1"/>
              <a:t>ObjectId</a:t>
            </a:r>
            <a:r>
              <a:rPr lang="en-US" dirty="0"/>
              <a:t> </a:t>
            </a:r>
            <a:r>
              <a:rPr lang="en-US" dirty="0">
                <a:solidFill>
                  <a:schemeClr val="tx2"/>
                </a:solidFill>
              </a:rPr>
              <a:t>(using </a:t>
            </a:r>
            <a:r>
              <a:rPr lang="en-US" dirty="0" err="1">
                <a:solidFill>
                  <a:schemeClr val="tx2"/>
                </a:solidFill>
              </a:rPr>
              <a:t>insertMany</a:t>
            </a:r>
            <a:r>
              <a:rPr lang="en-US" dirty="0">
                <a:solidFill>
                  <a:schemeClr val="tx2"/>
                </a:solidFill>
              </a:rPr>
              <a:t>() method)</a:t>
            </a:r>
          </a:p>
          <a:p>
            <a:pPr marL="255588" indent="-342900">
              <a:lnSpc>
                <a:spcPct val="100000"/>
              </a:lnSpc>
            </a:pPr>
            <a:endParaRPr lang="en-US" dirty="0"/>
          </a:p>
          <a:p>
            <a:pPr marL="255588" indent="-342900">
              <a:lnSpc>
                <a:spcPct val="100000"/>
              </a:lnSpc>
            </a:pPr>
            <a:endParaRPr lang="en-US" dirty="0"/>
          </a:p>
          <a:p>
            <a:pPr marL="255588" indent="-342900">
              <a:lnSpc>
                <a:spcPct val="100000"/>
              </a:lnSpc>
            </a:pPr>
            <a:endParaRPr lang="en-US" dirty="0"/>
          </a:p>
          <a:p>
            <a:pPr marL="0" indent="0">
              <a:lnSpc>
                <a:spcPct val="100000"/>
              </a:lnSpc>
              <a:buFont typeface="Wingdings 3" panose="05040102010807070707" pitchFamily="18" charset="2"/>
              <a:buNone/>
            </a:pPr>
            <a:endParaRPr lang="en-US" dirty="0"/>
          </a:p>
          <a:p>
            <a:pPr marL="255588" indent="-342900">
              <a:lnSpc>
                <a:spcPct val="100000"/>
              </a:lnSpc>
            </a:pPr>
            <a:endParaRPr lang="en-US" dirty="0"/>
          </a:p>
        </p:txBody>
      </p:sp>
      <p:sp>
        <p:nvSpPr>
          <p:cNvPr id="9" name="Rounded Rectangle 8"/>
          <p:cNvSpPr/>
          <p:nvPr/>
        </p:nvSpPr>
        <p:spPr>
          <a:xfrm>
            <a:off x="6873323" y="2156479"/>
            <a:ext cx="4754880" cy="1463040"/>
          </a:xfrm>
          <a:prstGeom prst="roundRect">
            <a:avLst>
              <a:gd name="adj" fmla="val 2310"/>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indent="-457200"/>
            <a:r>
              <a:rPr lang="en-US" dirty="0" err="1">
                <a:solidFill>
                  <a:schemeClr val="tx1"/>
                </a:solidFill>
              </a:rPr>
              <a:t>db.Student.insertMany</a:t>
            </a:r>
            <a:r>
              <a:rPr lang="en-US" dirty="0">
                <a:solidFill>
                  <a:schemeClr val="tx1"/>
                </a:solidFill>
              </a:rPr>
              <a:t>([</a:t>
            </a:r>
          </a:p>
          <a:p>
            <a:pPr marL="790575" lvl="2"/>
            <a:r>
              <a:rPr lang="en-US" dirty="0">
                <a:solidFill>
                  <a:schemeClr val="tx1"/>
                </a:solidFill>
              </a:rPr>
              <a:t>{_id : 1,  </a:t>
            </a:r>
            <a:r>
              <a:rPr lang="en-US" dirty="0" err="1">
                <a:solidFill>
                  <a:schemeClr val="tx1"/>
                </a:solidFill>
              </a:rPr>
              <a:t>FirstName</a:t>
            </a:r>
            <a:r>
              <a:rPr lang="en-US" dirty="0">
                <a:solidFill>
                  <a:schemeClr val="tx1"/>
                </a:solidFill>
              </a:rPr>
              <a:t>:”Neha”, SPI : 9.0 }, </a:t>
            </a:r>
          </a:p>
          <a:p>
            <a:pPr marL="790575" lvl="2"/>
            <a:r>
              <a:rPr lang="en-US" dirty="0">
                <a:solidFill>
                  <a:schemeClr val="tx1"/>
                </a:solidFill>
              </a:rPr>
              <a:t>{_id : 2,  </a:t>
            </a:r>
            <a:r>
              <a:rPr lang="en-US" dirty="0" err="1">
                <a:solidFill>
                  <a:schemeClr val="tx1"/>
                </a:solidFill>
              </a:rPr>
              <a:t>FirstName</a:t>
            </a:r>
            <a:r>
              <a:rPr lang="en-US" dirty="0">
                <a:solidFill>
                  <a:schemeClr val="tx1"/>
                </a:solidFill>
              </a:rPr>
              <a:t>:”Milan”, SPI : 9.5 },</a:t>
            </a:r>
          </a:p>
          <a:p>
            <a:pPr marL="790575" lvl="2"/>
            <a:r>
              <a:rPr lang="en-US" dirty="0">
                <a:solidFill>
                  <a:schemeClr val="tx1"/>
                </a:solidFill>
              </a:rPr>
              <a:t>{_id : 3,  </a:t>
            </a:r>
            <a:r>
              <a:rPr lang="en-US" dirty="0" err="1">
                <a:solidFill>
                  <a:schemeClr val="tx1"/>
                </a:solidFill>
              </a:rPr>
              <a:t>FirstName</a:t>
            </a:r>
            <a:r>
              <a:rPr lang="en-US" dirty="0">
                <a:solidFill>
                  <a:schemeClr val="tx1"/>
                </a:solidFill>
              </a:rPr>
              <a:t>:”</a:t>
            </a:r>
            <a:r>
              <a:rPr lang="en-US" dirty="0" err="1">
                <a:solidFill>
                  <a:schemeClr val="tx1"/>
                </a:solidFill>
              </a:rPr>
              <a:t>Sohan</a:t>
            </a:r>
            <a:r>
              <a:rPr lang="en-US" dirty="0">
                <a:solidFill>
                  <a:schemeClr val="tx1"/>
                </a:solidFill>
              </a:rPr>
              <a:t>”, SPI : 8.6 }</a:t>
            </a:r>
          </a:p>
          <a:p>
            <a:pPr lvl="1" indent="-457200"/>
            <a:r>
              <a:rPr lang="en-US" dirty="0">
                <a:solidFill>
                  <a:schemeClr val="tx1"/>
                </a:solidFill>
              </a:rPr>
              <a:t>])</a:t>
            </a:r>
          </a:p>
        </p:txBody>
      </p:sp>
      <p:sp>
        <p:nvSpPr>
          <p:cNvPr id="10" name="Rounded Rectangle 9"/>
          <p:cNvSpPr/>
          <p:nvPr/>
        </p:nvSpPr>
        <p:spPr>
          <a:xfrm>
            <a:off x="6873323" y="1790719"/>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Tree>
    <p:extLst>
      <p:ext uri="{BB962C8B-B14F-4D97-AF65-F5344CB8AC3E}">
        <p14:creationId xmlns:p14="http://schemas.microsoft.com/office/powerpoint/2010/main" val="573821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 grpId="0" animBg="1"/>
      <p:bldP spid="1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a:t>Exercise</a:t>
            </a:r>
          </a:p>
        </p:txBody>
      </p:sp>
      <p:sp>
        <p:nvSpPr>
          <p:cNvPr id="4" name="Rounded Rectangle 3"/>
          <p:cNvSpPr/>
          <p:nvPr/>
        </p:nvSpPr>
        <p:spPr>
          <a:xfrm>
            <a:off x="9905998" y="7823"/>
            <a:ext cx="2078183" cy="703378"/>
          </a:xfrm>
          <a:prstGeom prst="roundRect">
            <a:avLst>
              <a:gd name="adj" fmla="val 16667"/>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400" b="1" dirty="0">
                <a:solidFill>
                  <a:schemeClr val="accent6"/>
                </a:solidFill>
              </a:rPr>
              <a:t>MongoDB</a:t>
            </a:r>
            <a:endParaRPr lang="en-IN" sz="3400" b="1" dirty="0">
              <a:solidFill>
                <a:schemeClr val="accent6"/>
              </a:solidFill>
            </a:endParaRPr>
          </a:p>
        </p:txBody>
      </p:sp>
      <p:graphicFrame>
        <p:nvGraphicFramePr>
          <p:cNvPr id="15" name="Content Placeholder 4">
            <a:extLst>
              <a:ext uri="{FF2B5EF4-FFF2-40B4-BE49-F238E27FC236}">
                <a16:creationId xmlns:a16="http://schemas.microsoft.com/office/drawing/2014/main" id="{2486BC6F-42B7-4A1D-889E-1B1818D1D5FB}"/>
              </a:ext>
            </a:extLst>
          </p:cNvPr>
          <p:cNvGraphicFramePr>
            <a:graphicFrameLocks/>
          </p:cNvGraphicFramePr>
          <p:nvPr>
            <p:extLst/>
          </p:nvPr>
        </p:nvGraphicFramePr>
        <p:xfrm>
          <a:off x="317151" y="1281848"/>
          <a:ext cx="4292600" cy="4114800"/>
        </p:xfrm>
        <a:graphic>
          <a:graphicData uri="http://schemas.openxmlformats.org/drawingml/2006/table">
            <a:tbl>
              <a:tblPr firstRow="1" bandRow="1">
                <a:tableStyleId>{8EC20E35-A176-4012-BC5E-935CFFF8708E}</a:tableStyleId>
              </a:tblPr>
              <a:tblGrid>
                <a:gridCol w="589280">
                  <a:extLst>
                    <a:ext uri="{9D8B030D-6E8A-4147-A177-3AD203B41FA5}">
                      <a16:colId xmlns:a16="http://schemas.microsoft.com/office/drawing/2014/main" val="20000"/>
                    </a:ext>
                  </a:extLst>
                </a:gridCol>
                <a:gridCol w="1011555">
                  <a:extLst>
                    <a:ext uri="{9D8B030D-6E8A-4147-A177-3AD203B41FA5}">
                      <a16:colId xmlns:a16="http://schemas.microsoft.com/office/drawing/2014/main" val="20001"/>
                    </a:ext>
                  </a:extLst>
                </a:gridCol>
                <a:gridCol w="878205">
                  <a:extLst>
                    <a:ext uri="{9D8B030D-6E8A-4147-A177-3AD203B41FA5}">
                      <a16:colId xmlns:a16="http://schemas.microsoft.com/office/drawing/2014/main" val="20002"/>
                    </a:ext>
                  </a:extLst>
                </a:gridCol>
                <a:gridCol w="1106805">
                  <a:extLst>
                    <a:ext uri="{9D8B030D-6E8A-4147-A177-3AD203B41FA5}">
                      <a16:colId xmlns:a16="http://schemas.microsoft.com/office/drawing/2014/main" val="20003"/>
                    </a:ext>
                  </a:extLst>
                </a:gridCol>
                <a:gridCol w="706755">
                  <a:extLst>
                    <a:ext uri="{9D8B030D-6E8A-4147-A177-3AD203B41FA5}">
                      <a16:colId xmlns:a16="http://schemas.microsoft.com/office/drawing/2014/main" val="20004"/>
                    </a:ext>
                  </a:extLst>
                </a:gridCol>
              </a:tblGrid>
              <a:tr h="411480">
                <a:tc>
                  <a:txBody>
                    <a:bodyPr/>
                    <a:lstStyle/>
                    <a:p>
                      <a:pPr algn="l"/>
                      <a:r>
                        <a:rPr lang="en-US" b="1" u="none" dirty="0" err="1">
                          <a:solidFill>
                            <a:schemeClr val="tx1"/>
                          </a:solidFill>
                        </a:rPr>
                        <a:t>Rno</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Branch</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Semester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CPI</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101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t>Ramesh </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US" dirty="0"/>
                        <a:t>102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t>Mahesh </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EC</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US" dirty="0"/>
                        <a:t>103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Suresh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i="1" dirty="0"/>
                        <a:t>NULL</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kumimoji="0" lang="en-US" sz="1800" b="0" i="1" u="none" strike="noStrike" kern="1200" cap="none" spc="0" normalizeH="0" baseline="0" noProof="0">
                          <a:ln>
                            <a:noFill/>
                          </a:ln>
                          <a:solidFill>
                            <a:srgbClr val="212121"/>
                          </a:solidFill>
                          <a:effectLst/>
                          <a:uLnTx/>
                          <a:uFillTx/>
                          <a:latin typeface="Roboto Condensed"/>
                          <a:ea typeface="+mn-ea"/>
                          <a:cs typeface="+mn-cs"/>
                        </a:rPr>
                        <a:t>NULL</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kumimoji="0" lang="en-US" sz="1800" b="0" i="1" u="none" strike="noStrike" kern="1200" cap="none" spc="0" normalizeH="0" baseline="0" noProof="0" dirty="0">
                          <a:ln>
                            <a:noFill/>
                          </a:ln>
                          <a:solidFill>
                            <a:srgbClr val="212121"/>
                          </a:solidFill>
                          <a:effectLst/>
                          <a:uLnTx/>
                          <a:uFillTx/>
                          <a:latin typeface="Roboto Condensed"/>
                          <a:ea typeface="+mn-ea"/>
                          <a:cs typeface="+mn-cs"/>
                        </a:rPr>
                        <a:t>NULL</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US" dirty="0"/>
                        <a:t>104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Amit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11480">
                <a:tc>
                  <a:txBody>
                    <a:bodyPr/>
                    <a:lstStyle/>
                    <a:p>
                      <a:r>
                        <a:rPr lang="en-US" dirty="0"/>
                        <a:t>105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Anita</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i="1" dirty="0"/>
                        <a:t>NULL</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r>
                        <a:rPr lang="en-US" dirty="0"/>
                        <a:t>106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Reeta</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i="1" dirty="0"/>
                        <a:t>NULL</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411480">
                <a:tc>
                  <a:txBody>
                    <a:bodyPr/>
                    <a:lstStyle/>
                    <a:p>
                      <a:r>
                        <a:rPr lang="en-US" dirty="0"/>
                        <a:t>107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Rohit</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411480">
                <a:tc>
                  <a:txBody>
                    <a:bodyPr/>
                    <a:lstStyle/>
                    <a:p>
                      <a:r>
                        <a:rPr lang="en-US" dirty="0"/>
                        <a:t>108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Chetan</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i="1" dirty="0"/>
                        <a:t>NULL</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i="1" dirty="0"/>
                        <a:t>NULL</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411480">
                <a:tc>
                  <a:txBody>
                    <a:bodyPr/>
                    <a:lstStyle/>
                    <a:p>
                      <a:r>
                        <a:rPr lang="en-US" dirty="0"/>
                        <a:t>109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Rakesh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i="1" dirty="0"/>
                        <a:t>NULL</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bl>
          </a:graphicData>
        </a:graphic>
      </p:graphicFrame>
      <p:graphicFrame>
        <p:nvGraphicFramePr>
          <p:cNvPr id="16" name="Content Placeholder 4">
            <a:extLst>
              <a:ext uri="{FF2B5EF4-FFF2-40B4-BE49-F238E27FC236}">
                <a16:creationId xmlns:a16="http://schemas.microsoft.com/office/drawing/2014/main" id="{26B864CA-85CD-4666-B9D1-870ED08B272C}"/>
              </a:ext>
            </a:extLst>
          </p:cNvPr>
          <p:cNvGraphicFramePr>
            <a:graphicFrameLocks/>
          </p:cNvGraphicFramePr>
          <p:nvPr>
            <p:extLst/>
          </p:nvPr>
        </p:nvGraphicFramePr>
        <p:xfrm>
          <a:off x="317151" y="910615"/>
          <a:ext cx="924243" cy="365760"/>
        </p:xfrm>
        <a:graphic>
          <a:graphicData uri="http://schemas.openxmlformats.org/drawingml/2006/table">
            <a:tbl>
              <a:tblPr firstRow="1" bandRow="1">
                <a:tableStyleId>{8EC20E35-A176-4012-BC5E-935CFFF8708E}</a:tableStyleId>
              </a:tblPr>
              <a:tblGrid>
                <a:gridCol w="92424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Student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
        <p:nvSpPr>
          <p:cNvPr id="3" name="TextBox 2">
            <a:extLst>
              <a:ext uri="{FF2B5EF4-FFF2-40B4-BE49-F238E27FC236}">
                <a16:creationId xmlns:a16="http://schemas.microsoft.com/office/drawing/2014/main" id="{A84B7A82-B556-52C8-0FFF-7A7DC855FAB9}"/>
              </a:ext>
            </a:extLst>
          </p:cNvPr>
          <p:cNvSpPr txBox="1"/>
          <p:nvPr/>
        </p:nvSpPr>
        <p:spPr>
          <a:xfrm>
            <a:off x="4854849" y="1401064"/>
            <a:ext cx="7010579" cy="1754326"/>
          </a:xfrm>
          <a:prstGeom prst="rect">
            <a:avLst/>
          </a:prstGeom>
          <a:solidFill>
            <a:schemeClr val="bg1">
              <a:lumMod val="95000"/>
            </a:schemeClr>
          </a:solidFill>
        </p:spPr>
        <p:txBody>
          <a:bodyPr wrap="square" rtlCol="0">
            <a:spAutoFit/>
          </a:bodyPr>
          <a:lstStyle/>
          <a:p>
            <a:pPr marL="342900" indent="-342900" algn="just">
              <a:buFont typeface="+mj-lt"/>
              <a:buAutoNum type="arabicPeriod"/>
            </a:pPr>
            <a:r>
              <a:rPr lang="en-US" dirty="0"/>
              <a:t>Create a database named “College”.</a:t>
            </a:r>
          </a:p>
          <a:p>
            <a:pPr marL="342900" indent="-342900" algn="just">
              <a:buFont typeface="+mj-lt"/>
              <a:buAutoNum type="arabicPeriod"/>
            </a:pPr>
            <a:r>
              <a:rPr lang="en-US" dirty="0"/>
              <a:t>Create a collection named “Student” using </a:t>
            </a:r>
            <a:r>
              <a:rPr lang="en-US" dirty="0" err="1"/>
              <a:t>createCollection</a:t>
            </a:r>
            <a:r>
              <a:rPr lang="en-US" dirty="0"/>
              <a:t>() method.</a:t>
            </a:r>
          </a:p>
          <a:p>
            <a:pPr marL="342900" indent="-342900" algn="just">
              <a:buFont typeface="+mj-lt"/>
              <a:buAutoNum type="arabicPeriod"/>
            </a:pPr>
            <a:r>
              <a:rPr lang="en-US" dirty="0"/>
              <a:t>Insert first record (document) using </a:t>
            </a:r>
            <a:r>
              <a:rPr lang="en-US" dirty="0" err="1"/>
              <a:t>insertOne</a:t>
            </a:r>
            <a:r>
              <a:rPr lang="en-US" dirty="0"/>
              <a:t>() method.</a:t>
            </a:r>
          </a:p>
          <a:p>
            <a:pPr marL="342900" indent="-342900" algn="just">
              <a:buFont typeface="+mj-lt"/>
              <a:buAutoNum type="arabicPeriod"/>
            </a:pPr>
            <a:r>
              <a:rPr lang="en-US" dirty="0"/>
              <a:t>Insert 2</a:t>
            </a:r>
            <a:r>
              <a:rPr lang="en-US" baseline="30000" dirty="0"/>
              <a:t>nd</a:t>
            </a:r>
            <a:r>
              <a:rPr lang="en-US" dirty="0"/>
              <a:t>, 3</a:t>
            </a:r>
            <a:r>
              <a:rPr lang="en-US" baseline="30000" dirty="0"/>
              <a:t>rd</a:t>
            </a:r>
            <a:r>
              <a:rPr lang="en-US" dirty="0"/>
              <a:t> and 4</a:t>
            </a:r>
            <a:r>
              <a:rPr lang="en-US" baseline="30000" dirty="0"/>
              <a:t>th</a:t>
            </a:r>
            <a:r>
              <a:rPr lang="en-US" dirty="0"/>
              <a:t> record (document) using </a:t>
            </a:r>
            <a:r>
              <a:rPr lang="en-US" dirty="0" err="1"/>
              <a:t>insertMany</a:t>
            </a:r>
            <a:r>
              <a:rPr lang="en-US" dirty="0"/>
              <a:t>() method.</a:t>
            </a:r>
          </a:p>
          <a:p>
            <a:pPr marL="342900" indent="-342900" algn="just">
              <a:buFont typeface="+mj-lt"/>
              <a:buAutoNum type="arabicPeriod"/>
            </a:pPr>
            <a:r>
              <a:rPr lang="en-US" dirty="0"/>
              <a:t>Insert 5</a:t>
            </a:r>
            <a:r>
              <a:rPr lang="en-US" baseline="30000" dirty="0"/>
              <a:t>th</a:t>
            </a:r>
            <a:r>
              <a:rPr lang="en-US" dirty="0"/>
              <a:t> to 9</a:t>
            </a:r>
            <a:r>
              <a:rPr lang="en-US" baseline="30000" dirty="0"/>
              <a:t>th</a:t>
            </a:r>
            <a:r>
              <a:rPr lang="en-US" dirty="0"/>
              <a:t> record (document) using </a:t>
            </a:r>
            <a:r>
              <a:rPr lang="en-US" dirty="0" err="1"/>
              <a:t>insertMany</a:t>
            </a:r>
            <a:r>
              <a:rPr lang="en-US" dirty="0"/>
              <a:t>() method.</a:t>
            </a:r>
          </a:p>
          <a:p>
            <a:pPr marL="342900" indent="-342900" algn="just">
              <a:buFont typeface="+mj-lt"/>
              <a:buAutoNum type="arabicPeriod"/>
            </a:pPr>
            <a:r>
              <a:rPr lang="en-US" dirty="0"/>
              <a:t>Drop “Student” collection.</a:t>
            </a:r>
          </a:p>
        </p:txBody>
      </p:sp>
      <p:sp>
        <p:nvSpPr>
          <p:cNvPr id="6" name="TextBox 5">
            <a:extLst>
              <a:ext uri="{FF2B5EF4-FFF2-40B4-BE49-F238E27FC236}">
                <a16:creationId xmlns:a16="http://schemas.microsoft.com/office/drawing/2014/main" id="{1A5918F8-7F8C-CCAC-7F1C-7B756EF6F61C}"/>
              </a:ext>
            </a:extLst>
          </p:cNvPr>
          <p:cNvSpPr txBox="1"/>
          <p:nvPr/>
        </p:nvSpPr>
        <p:spPr>
          <a:xfrm>
            <a:off x="4854848" y="3713543"/>
            <a:ext cx="7010579" cy="1754326"/>
          </a:xfrm>
          <a:prstGeom prst="rect">
            <a:avLst/>
          </a:prstGeom>
          <a:solidFill>
            <a:schemeClr val="bg1">
              <a:lumMod val="95000"/>
            </a:schemeClr>
          </a:solidFill>
        </p:spPr>
        <p:txBody>
          <a:bodyPr wrap="square" rtlCol="0">
            <a:spAutoFit/>
          </a:bodyPr>
          <a:lstStyle/>
          <a:p>
            <a:pPr marL="342900" indent="-342900" algn="just">
              <a:buFont typeface="+mj-lt"/>
              <a:buAutoNum type="arabicPeriod"/>
            </a:pPr>
            <a:r>
              <a:rPr lang="en-US" dirty="0"/>
              <a:t>Create a collection named “Student” using </a:t>
            </a:r>
            <a:r>
              <a:rPr lang="en-US" dirty="0" err="1"/>
              <a:t>insertOne</a:t>
            </a:r>
            <a:r>
              <a:rPr lang="en-US" dirty="0"/>
              <a:t>() method. (Insert first record (document).</a:t>
            </a:r>
          </a:p>
          <a:p>
            <a:pPr marL="342900" indent="-342900" algn="just">
              <a:buFont typeface="+mj-lt"/>
              <a:buAutoNum type="arabicPeriod"/>
            </a:pPr>
            <a:r>
              <a:rPr lang="en-US" dirty="0"/>
              <a:t>Insert second record (document) using </a:t>
            </a:r>
            <a:r>
              <a:rPr lang="en-US" dirty="0" err="1"/>
              <a:t>insertOne</a:t>
            </a:r>
            <a:r>
              <a:rPr lang="en-US" dirty="0"/>
              <a:t>() method.</a:t>
            </a:r>
          </a:p>
          <a:p>
            <a:pPr marL="342900" indent="-342900" algn="just">
              <a:buFont typeface="+mj-lt"/>
              <a:buAutoNum type="arabicPeriod"/>
            </a:pPr>
            <a:r>
              <a:rPr lang="en-US" dirty="0"/>
              <a:t>Insert 3</a:t>
            </a:r>
            <a:r>
              <a:rPr lang="en-US" baseline="30000" dirty="0"/>
              <a:t>rd</a:t>
            </a:r>
            <a:r>
              <a:rPr lang="en-US" dirty="0"/>
              <a:t> and 4</a:t>
            </a:r>
            <a:r>
              <a:rPr lang="en-US" baseline="30000" dirty="0"/>
              <a:t>th</a:t>
            </a:r>
            <a:r>
              <a:rPr lang="en-US" dirty="0"/>
              <a:t> record (document) using </a:t>
            </a:r>
            <a:r>
              <a:rPr lang="en-US" dirty="0" err="1"/>
              <a:t>insertMany</a:t>
            </a:r>
            <a:r>
              <a:rPr lang="en-US" dirty="0"/>
              <a:t>() method.</a:t>
            </a:r>
          </a:p>
          <a:p>
            <a:pPr marL="342900" indent="-342900" algn="just">
              <a:buFont typeface="+mj-lt"/>
              <a:buAutoNum type="arabicPeriod"/>
            </a:pPr>
            <a:r>
              <a:rPr lang="en-US" dirty="0"/>
              <a:t>Insert all remaining records (documents) using </a:t>
            </a:r>
            <a:r>
              <a:rPr lang="en-US" dirty="0" err="1"/>
              <a:t>insertMany</a:t>
            </a:r>
            <a:r>
              <a:rPr lang="en-US" dirty="0"/>
              <a:t>() method.</a:t>
            </a:r>
          </a:p>
          <a:p>
            <a:pPr marL="342900" indent="-342900" algn="just">
              <a:buFont typeface="+mj-lt"/>
              <a:buAutoNum type="arabicPeriod"/>
            </a:pPr>
            <a:r>
              <a:rPr lang="en-US" dirty="0"/>
              <a:t>Drop “Student” collection.</a:t>
            </a:r>
          </a:p>
        </p:txBody>
      </p:sp>
      <p:graphicFrame>
        <p:nvGraphicFramePr>
          <p:cNvPr id="9" name="Content Placeholder 4">
            <a:extLst>
              <a:ext uri="{FF2B5EF4-FFF2-40B4-BE49-F238E27FC236}">
                <a16:creationId xmlns:a16="http://schemas.microsoft.com/office/drawing/2014/main" id="{B8E58F64-0F24-671B-93C0-1A4AB7CD709D}"/>
              </a:ext>
            </a:extLst>
          </p:cNvPr>
          <p:cNvGraphicFramePr>
            <a:graphicFrameLocks/>
          </p:cNvGraphicFramePr>
          <p:nvPr>
            <p:extLst/>
          </p:nvPr>
        </p:nvGraphicFramePr>
        <p:xfrm>
          <a:off x="4854848" y="1035304"/>
          <a:ext cx="1296000" cy="365760"/>
        </p:xfrm>
        <a:graphic>
          <a:graphicData uri="http://schemas.openxmlformats.org/drawingml/2006/table">
            <a:tbl>
              <a:tblPr firstRow="1" bandRow="1">
                <a:tableStyleId>{8EC20E35-A176-4012-BC5E-935CFFF8708E}</a:tableStyleId>
              </a:tblPr>
              <a:tblGrid>
                <a:gridCol w="1296000">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Exercise - 1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10" name="Content Placeholder 4">
            <a:extLst>
              <a:ext uri="{FF2B5EF4-FFF2-40B4-BE49-F238E27FC236}">
                <a16:creationId xmlns:a16="http://schemas.microsoft.com/office/drawing/2014/main" id="{92364765-B231-DB4C-9EA2-1D1C2CA129C2}"/>
              </a:ext>
            </a:extLst>
          </p:cNvPr>
          <p:cNvGraphicFramePr>
            <a:graphicFrameLocks/>
          </p:cNvGraphicFramePr>
          <p:nvPr>
            <p:extLst/>
          </p:nvPr>
        </p:nvGraphicFramePr>
        <p:xfrm>
          <a:off x="4854848" y="3347783"/>
          <a:ext cx="1296000" cy="365760"/>
        </p:xfrm>
        <a:graphic>
          <a:graphicData uri="http://schemas.openxmlformats.org/drawingml/2006/table">
            <a:tbl>
              <a:tblPr firstRow="1" bandRow="1">
                <a:tableStyleId>{8EC20E35-A176-4012-BC5E-935CFFF8708E}</a:tableStyleId>
              </a:tblPr>
              <a:tblGrid>
                <a:gridCol w="1296000">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Exercise - 2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0006363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Introduction to NoSQL (Cont..)</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r>
              <a:rPr lang="en-US" dirty="0"/>
              <a:t>With reference to SQL RDBMS</a:t>
            </a:r>
            <a:r>
              <a:rPr lang="en-GB" dirty="0"/>
              <a:t>-based databases like MS Access, MS SQL Server, MySQL, MariaDB, PostgreSQL and SQLite, </a:t>
            </a:r>
            <a:r>
              <a:rPr lang="en-US" dirty="0">
                <a:solidFill>
                  <a:schemeClr val="accent6"/>
                </a:solidFill>
              </a:rPr>
              <a:t>NoSQL is totally different</a:t>
            </a:r>
            <a:r>
              <a:rPr lang="en-US" dirty="0"/>
              <a:t>.</a:t>
            </a:r>
          </a:p>
          <a:p>
            <a:r>
              <a:rPr lang="en-US" dirty="0"/>
              <a:t>The concept of the RDBMS is a table-based database, where each data is arranged in tabular relations(format), especially in the Primary Key (PK) and Foreign Key (FK) columns.</a:t>
            </a:r>
          </a:p>
          <a:p>
            <a:r>
              <a:rPr lang="en-US" dirty="0"/>
              <a:t>In NOSQL, it does not require a schema and does not have table relations, so it is more flexible.</a:t>
            </a:r>
          </a:p>
          <a:p>
            <a:r>
              <a:rPr lang="en-US" dirty="0"/>
              <a:t>NoSQL databases continue to increase in number of uses, especially in big data implementations and real-time web applications.</a:t>
            </a:r>
          </a:p>
          <a:p>
            <a:endParaRPr lang="en-US" dirty="0"/>
          </a:p>
        </p:txBody>
      </p:sp>
    </p:spTree>
    <p:extLst>
      <p:ext uri="{BB962C8B-B14F-4D97-AF65-F5344CB8AC3E}">
        <p14:creationId xmlns:p14="http://schemas.microsoft.com/office/powerpoint/2010/main" val="1411789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a:t>find()</a:t>
            </a:r>
            <a:r>
              <a:rPr lang="en-US" dirty="0">
                <a:solidFill>
                  <a:schemeClr val="bg1">
                    <a:lumMod val="65000"/>
                  </a:schemeClr>
                </a:solidFill>
              </a:rPr>
              <a:t>                                                                                [RDBMS: select]</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a:lnSpc>
                <a:spcPct val="100000"/>
              </a:lnSpc>
            </a:pPr>
            <a:r>
              <a:rPr lang="en-US" dirty="0"/>
              <a:t>find() method is used to retrieve documents from a collection.</a:t>
            </a:r>
            <a:endParaRPr lang="en-GB" dirty="0"/>
          </a:p>
          <a:p>
            <a:pPr>
              <a:lnSpc>
                <a:spcPct val="100000"/>
              </a:lnSpc>
            </a:pPr>
            <a:r>
              <a:rPr lang="en-US" dirty="0"/>
              <a:t>Display</a:t>
            </a:r>
            <a:r>
              <a:rPr lang="en-GB" dirty="0"/>
              <a:t> </a:t>
            </a:r>
            <a:r>
              <a:rPr lang="en-GB" b="1" dirty="0"/>
              <a:t>all the documents </a:t>
            </a:r>
            <a:r>
              <a:rPr lang="en-GB" dirty="0"/>
              <a:t>of collection</a:t>
            </a:r>
          </a:p>
          <a:p>
            <a:pPr marL="255588" indent="-342900">
              <a:lnSpc>
                <a:spcPct val="100000"/>
              </a:lnSpc>
            </a:pPr>
            <a:endParaRPr lang="en-US" dirty="0"/>
          </a:p>
          <a:p>
            <a:pPr marL="255588" indent="-342900">
              <a:lnSpc>
                <a:spcPct val="100000"/>
              </a:lnSpc>
            </a:pPr>
            <a:endParaRPr lang="en-US" dirty="0"/>
          </a:p>
          <a:p>
            <a:pPr marL="255588" indent="-342900">
              <a:lnSpc>
                <a:spcPct val="100000"/>
              </a:lnSpc>
            </a:pPr>
            <a:r>
              <a:rPr lang="en-US" dirty="0"/>
              <a:t>Display documents of collection in </a:t>
            </a:r>
            <a:r>
              <a:rPr lang="en-US" b="1" dirty="0"/>
              <a:t>formatted manner</a:t>
            </a:r>
          </a:p>
          <a:p>
            <a:pPr marL="255588" indent="-342900">
              <a:lnSpc>
                <a:spcPct val="100000"/>
              </a:lnSpc>
            </a:pPr>
            <a:endParaRPr lang="en-US" dirty="0"/>
          </a:p>
          <a:p>
            <a:pPr marL="255588" indent="-342900">
              <a:lnSpc>
                <a:spcPct val="100000"/>
              </a:lnSpc>
            </a:pPr>
            <a:endParaRPr lang="en-US" dirty="0"/>
          </a:p>
          <a:p>
            <a:pPr marL="255588" indent="-342900">
              <a:lnSpc>
                <a:spcPct val="100000"/>
              </a:lnSpc>
            </a:pPr>
            <a:r>
              <a:rPr lang="en-US" dirty="0"/>
              <a:t>Display only </a:t>
            </a:r>
            <a:r>
              <a:rPr lang="en-US" b="1" dirty="0"/>
              <a:t>first 2 documents </a:t>
            </a:r>
            <a:r>
              <a:rPr lang="en-US" dirty="0"/>
              <a:t>of</a:t>
            </a:r>
            <a:r>
              <a:rPr lang="en-US" b="1" dirty="0"/>
              <a:t> </a:t>
            </a:r>
            <a:r>
              <a:rPr lang="en-US" dirty="0"/>
              <a:t>a collection</a:t>
            </a:r>
          </a:p>
          <a:p>
            <a:pPr marL="255588" indent="-342900">
              <a:lnSpc>
                <a:spcPct val="100000"/>
              </a:lnSpc>
            </a:pPr>
            <a:endParaRPr lang="en-US" b="1" dirty="0"/>
          </a:p>
          <a:p>
            <a:pPr marL="0" indent="0">
              <a:lnSpc>
                <a:spcPct val="100000"/>
              </a:lnSpc>
              <a:buNone/>
            </a:pPr>
            <a:endParaRPr lang="en-US" b="1" dirty="0"/>
          </a:p>
        </p:txBody>
      </p:sp>
      <p:sp>
        <p:nvSpPr>
          <p:cNvPr id="4" name="Rounded Rectangle 3"/>
          <p:cNvSpPr/>
          <p:nvPr/>
        </p:nvSpPr>
        <p:spPr>
          <a:xfrm>
            <a:off x="559608" y="2223451"/>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a:t>
            </a:r>
          </a:p>
        </p:txBody>
      </p:sp>
      <p:sp>
        <p:nvSpPr>
          <p:cNvPr id="5" name="Rounded Rectangle 4"/>
          <p:cNvSpPr/>
          <p:nvPr/>
        </p:nvSpPr>
        <p:spPr>
          <a:xfrm>
            <a:off x="559608" y="1857691"/>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6" name="Rounded Rectangle 5"/>
          <p:cNvSpPr/>
          <p:nvPr/>
        </p:nvSpPr>
        <p:spPr>
          <a:xfrm>
            <a:off x="559608" y="3709787"/>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a:t>
            </a:r>
            <a:r>
              <a:rPr lang="en-US" dirty="0">
                <a:solidFill>
                  <a:schemeClr val="tx1"/>
                </a:solidFill>
              </a:rPr>
              <a:t>.</a:t>
            </a:r>
            <a:r>
              <a:rPr lang="en-GB" dirty="0">
                <a:solidFill>
                  <a:schemeClr val="tx1"/>
                </a:solidFill>
              </a:rPr>
              <a:t>find().pretty()</a:t>
            </a:r>
            <a:endParaRPr lang="en-US" dirty="0">
              <a:solidFill>
                <a:schemeClr val="tx1"/>
              </a:solidFill>
            </a:endParaRPr>
          </a:p>
        </p:txBody>
      </p:sp>
      <p:sp>
        <p:nvSpPr>
          <p:cNvPr id="7" name="Rounded Rectangle 6"/>
          <p:cNvSpPr/>
          <p:nvPr/>
        </p:nvSpPr>
        <p:spPr>
          <a:xfrm>
            <a:off x="559608" y="3344027"/>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8" name="Rounded Rectangle 7"/>
          <p:cNvSpPr/>
          <p:nvPr/>
        </p:nvSpPr>
        <p:spPr>
          <a:xfrm>
            <a:off x="559608" y="5162670"/>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().limit(2)</a:t>
            </a:r>
          </a:p>
        </p:txBody>
      </p:sp>
      <p:sp>
        <p:nvSpPr>
          <p:cNvPr id="9" name="Rounded Rectangle 8"/>
          <p:cNvSpPr/>
          <p:nvPr/>
        </p:nvSpPr>
        <p:spPr>
          <a:xfrm>
            <a:off x="559608" y="4796910"/>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0" name="TextBox 9">
            <a:extLst>
              <a:ext uri="{FF2B5EF4-FFF2-40B4-BE49-F238E27FC236}">
                <a16:creationId xmlns:a16="http://schemas.microsoft.com/office/drawing/2014/main" id="{E18AEA2B-87F6-A7CF-F7BA-472C9459C410}"/>
              </a:ext>
            </a:extLst>
          </p:cNvPr>
          <p:cNvSpPr txBox="1"/>
          <p:nvPr/>
        </p:nvSpPr>
        <p:spPr>
          <a:xfrm>
            <a:off x="7281746" y="1433148"/>
            <a:ext cx="4779075" cy="2340000"/>
          </a:xfrm>
          <a:prstGeom prst="rect">
            <a:avLst/>
          </a:prstGeom>
          <a:solidFill>
            <a:schemeClr val="bg1">
              <a:lumMod val="95000"/>
            </a:schemeClr>
          </a:solidFill>
          <a:ln>
            <a:noFill/>
          </a:ln>
        </p:spPr>
        <p:txBody>
          <a:bodyPr wrap="square" rtlCol="0">
            <a:spAutoFit/>
          </a:bodyPr>
          <a:lstStyle/>
          <a:p>
            <a:r>
              <a:rPr lang="en-US" dirty="0" err="1"/>
              <a:t>db.Student.insertMany</a:t>
            </a:r>
            <a:r>
              <a:rPr lang="en-US" dirty="0"/>
              <a:t>([</a:t>
            </a:r>
          </a:p>
          <a:p>
            <a:r>
              <a:rPr lang="en-US" dirty="0"/>
              <a:t>{_id : 1,  FirstName : "Neha", SPI : 9.0, BL : 0 }, </a:t>
            </a:r>
          </a:p>
          <a:p>
            <a:r>
              <a:rPr lang="en-US" dirty="0"/>
              <a:t>{_id : 2,  FirstName : "Milan", SPI : 9.5, BL : 0 },</a:t>
            </a:r>
          </a:p>
          <a:p>
            <a:r>
              <a:rPr lang="en-US" dirty="0"/>
              <a:t>{_id : 3,  FirstName : "Sohan", SPI : 8.6, BL : 1 },</a:t>
            </a:r>
          </a:p>
          <a:p>
            <a:r>
              <a:rPr lang="en-US" dirty="0"/>
              <a:t>{_id : 4,  FirstName : "Nehal", SPI : 7.0, BL : 3 }, </a:t>
            </a:r>
          </a:p>
          <a:p>
            <a:r>
              <a:rPr lang="en-US" dirty="0"/>
              <a:t>{_id : 5,  FirstName : "Milani", SPI : 5.5, BL : 5 },</a:t>
            </a:r>
          </a:p>
          <a:p>
            <a:r>
              <a:rPr lang="en-US" dirty="0"/>
              <a:t>{_id : 6,  FirstName : "</a:t>
            </a:r>
            <a:r>
              <a:rPr lang="en-US" dirty="0" err="1"/>
              <a:t>Sohani</a:t>
            </a:r>
            <a:r>
              <a:rPr lang="en-US" dirty="0"/>
              <a:t>", SPI : 8.0, BL : 2 }</a:t>
            </a:r>
          </a:p>
          <a:p>
            <a:r>
              <a:rPr lang="en-US" dirty="0"/>
              <a:t>])</a:t>
            </a:r>
          </a:p>
        </p:txBody>
      </p:sp>
      <p:sp>
        <p:nvSpPr>
          <p:cNvPr id="11" name="Rounded Rectangle 7">
            <a:extLst>
              <a:ext uri="{FF2B5EF4-FFF2-40B4-BE49-F238E27FC236}">
                <a16:creationId xmlns:a16="http://schemas.microsoft.com/office/drawing/2014/main" id="{6E80C0CF-696D-1E20-141B-01409B76490B}"/>
              </a:ext>
            </a:extLst>
          </p:cNvPr>
          <p:cNvSpPr/>
          <p:nvPr/>
        </p:nvSpPr>
        <p:spPr>
          <a:xfrm>
            <a:off x="559608" y="5701153"/>
            <a:ext cx="4754880" cy="720000"/>
          </a:xfrm>
          <a:prstGeom prst="roundRect">
            <a:avLst>
              <a:gd name="adj" fmla="val 5594"/>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The limit method is used to return the maximum number of documents from the query result.</a:t>
            </a:r>
          </a:p>
        </p:txBody>
      </p:sp>
    </p:spTree>
    <p:extLst>
      <p:ext uri="{BB962C8B-B14F-4D97-AF65-F5344CB8AC3E}">
        <p14:creationId xmlns:p14="http://schemas.microsoft.com/office/powerpoint/2010/main" val="1699457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a:t>find()</a:t>
            </a:r>
            <a:r>
              <a:rPr lang="en-US" dirty="0">
                <a:solidFill>
                  <a:schemeClr val="bg1">
                    <a:lumMod val="65000"/>
                  </a:schemeClr>
                </a:solidFill>
              </a:rPr>
              <a:t>                                                                                [RDBMS: select]</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marL="255588" indent="-342900">
              <a:lnSpc>
                <a:spcPct val="100000"/>
              </a:lnSpc>
            </a:pPr>
            <a:r>
              <a:rPr lang="en-US" b="1" dirty="0"/>
              <a:t>Skip first document </a:t>
            </a:r>
            <a:r>
              <a:rPr lang="en-US" dirty="0"/>
              <a:t>and display rest of</a:t>
            </a:r>
            <a:r>
              <a:rPr lang="en-US" b="1" dirty="0"/>
              <a:t> documents </a:t>
            </a:r>
            <a:r>
              <a:rPr lang="en-US" dirty="0"/>
              <a:t>of</a:t>
            </a:r>
            <a:r>
              <a:rPr lang="en-US" b="1" dirty="0"/>
              <a:t> </a:t>
            </a:r>
            <a:r>
              <a:rPr lang="en-US" dirty="0"/>
              <a:t>a collection</a:t>
            </a:r>
          </a:p>
          <a:p>
            <a:pPr marL="255588" indent="-342900">
              <a:lnSpc>
                <a:spcPct val="100000"/>
              </a:lnSpc>
            </a:pPr>
            <a:endParaRPr lang="en-US" dirty="0"/>
          </a:p>
          <a:p>
            <a:pPr marL="255588" indent="-342900">
              <a:lnSpc>
                <a:spcPct val="100000"/>
              </a:lnSpc>
            </a:pPr>
            <a:endParaRPr lang="en-US" dirty="0"/>
          </a:p>
          <a:p>
            <a:pPr marL="255588" indent="-342900">
              <a:lnSpc>
                <a:spcPct val="100000"/>
              </a:lnSpc>
            </a:pPr>
            <a:endParaRPr lang="en-US" dirty="0"/>
          </a:p>
          <a:p>
            <a:pPr marL="255588" indent="-342900">
              <a:lnSpc>
                <a:spcPct val="100000"/>
              </a:lnSpc>
            </a:pPr>
            <a:endParaRPr lang="en-US" dirty="0"/>
          </a:p>
          <a:p>
            <a:pPr marL="255588" indent="-342900">
              <a:lnSpc>
                <a:spcPct val="100000"/>
              </a:lnSpc>
            </a:pPr>
            <a:r>
              <a:rPr lang="en-US" dirty="0"/>
              <a:t>Display only </a:t>
            </a:r>
            <a:r>
              <a:rPr lang="en-US" b="1" dirty="0"/>
              <a:t>2nd and 3rd document </a:t>
            </a:r>
            <a:r>
              <a:rPr lang="en-US" dirty="0"/>
              <a:t>of</a:t>
            </a:r>
            <a:r>
              <a:rPr lang="en-US" b="1" dirty="0"/>
              <a:t> </a:t>
            </a:r>
            <a:r>
              <a:rPr lang="en-US" dirty="0"/>
              <a:t>a</a:t>
            </a:r>
            <a:r>
              <a:rPr lang="en-US" b="1" dirty="0"/>
              <a:t> </a:t>
            </a:r>
            <a:r>
              <a:rPr lang="en-US" dirty="0"/>
              <a:t>collection</a:t>
            </a:r>
          </a:p>
          <a:p>
            <a:pPr marL="255588" indent="-342900">
              <a:lnSpc>
                <a:spcPct val="100000"/>
              </a:lnSpc>
            </a:pPr>
            <a:endParaRPr lang="en-US" dirty="0"/>
          </a:p>
          <a:p>
            <a:pPr marL="255588" indent="-342900">
              <a:lnSpc>
                <a:spcPct val="100000"/>
              </a:lnSpc>
            </a:pPr>
            <a:endParaRPr lang="en-US" dirty="0"/>
          </a:p>
          <a:p>
            <a:pPr marL="255588" indent="-342900">
              <a:lnSpc>
                <a:spcPct val="100000"/>
              </a:lnSpc>
            </a:pPr>
            <a:r>
              <a:rPr lang="en-US" dirty="0"/>
              <a:t>Display </a:t>
            </a:r>
            <a:r>
              <a:rPr lang="en-US" b="1" dirty="0"/>
              <a:t>count of total documents </a:t>
            </a:r>
            <a:r>
              <a:rPr lang="en-US" dirty="0"/>
              <a:t>of a collection</a:t>
            </a:r>
          </a:p>
          <a:p>
            <a:pPr marL="457200" lvl="1" indent="0">
              <a:lnSpc>
                <a:spcPct val="100000"/>
              </a:lnSpc>
              <a:buNone/>
            </a:pPr>
            <a:endParaRPr lang="en-US" dirty="0"/>
          </a:p>
        </p:txBody>
      </p:sp>
      <p:sp>
        <p:nvSpPr>
          <p:cNvPr id="10" name="Rounded Rectangle 9"/>
          <p:cNvSpPr/>
          <p:nvPr/>
        </p:nvSpPr>
        <p:spPr>
          <a:xfrm>
            <a:off x="559608" y="1798908"/>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().skip(1)</a:t>
            </a:r>
          </a:p>
        </p:txBody>
      </p:sp>
      <p:sp>
        <p:nvSpPr>
          <p:cNvPr id="11" name="Rounded Rectangle 10"/>
          <p:cNvSpPr/>
          <p:nvPr/>
        </p:nvSpPr>
        <p:spPr>
          <a:xfrm>
            <a:off x="559608" y="1433148"/>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2" name="Rounded Rectangle 11"/>
          <p:cNvSpPr/>
          <p:nvPr/>
        </p:nvSpPr>
        <p:spPr>
          <a:xfrm>
            <a:off x="559608" y="4227360"/>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a:t>
            </a:r>
            <a:r>
              <a:rPr lang="en-US" dirty="0">
                <a:solidFill>
                  <a:schemeClr val="tx1"/>
                </a:solidFill>
              </a:rPr>
              <a:t>.</a:t>
            </a:r>
            <a:r>
              <a:rPr lang="en-GB" dirty="0">
                <a:solidFill>
                  <a:schemeClr val="tx1"/>
                </a:solidFill>
              </a:rPr>
              <a:t>find()</a:t>
            </a:r>
            <a:r>
              <a:rPr lang="en-US" dirty="0">
                <a:solidFill>
                  <a:schemeClr val="tx1"/>
                </a:solidFill>
              </a:rPr>
              <a:t>.skip(1).limit(2)</a:t>
            </a:r>
          </a:p>
        </p:txBody>
      </p:sp>
      <p:sp>
        <p:nvSpPr>
          <p:cNvPr id="13" name="Rounded Rectangle 12"/>
          <p:cNvSpPr/>
          <p:nvPr/>
        </p:nvSpPr>
        <p:spPr>
          <a:xfrm>
            <a:off x="559608" y="3861600"/>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4" name="Rounded Rectangle 13"/>
          <p:cNvSpPr/>
          <p:nvPr/>
        </p:nvSpPr>
        <p:spPr>
          <a:xfrm>
            <a:off x="559608" y="5680243"/>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().count()</a:t>
            </a:r>
          </a:p>
        </p:txBody>
      </p:sp>
      <p:sp>
        <p:nvSpPr>
          <p:cNvPr id="15" name="Rounded Rectangle 14"/>
          <p:cNvSpPr/>
          <p:nvPr/>
        </p:nvSpPr>
        <p:spPr>
          <a:xfrm>
            <a:off x="559608" y="5314483"/>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6" name="TextBox 15"/>
          <p:cNvSpPr txBox="1"/>
          <p:nvPr/>
        </p:nvSpPr>
        <p:spPr>
          <a:xfrm>
            <a:off x="7281746" y="1433148"/>
            <a:ext cx="4779075" cy="2340000"/>
          </a:xfrm>
          <a:prstGeom prst="rect">
            <a:avLst/>
          </a:prstGeom>
          <a:solidFill>
            <a:schemeClr val="bg1">
              <a:lumMod val="95000"/>
            </a:schemeClr>
          </a:solidFill>
          <a:ln>
            <a:noFill/>
          </a:ln>
        </p:spPr>
        <p:txBody>
          <a:bodyPr wrap="square" rtlCol="0">
            <a:spAutoFit/>
          </a:bodyPr>
          <a:lstStyle/>
          <a:p>
            <a:r>
              <a:rPr lang="en-US" dirty="0" err="1"/>
              <a:t>db.Student.insertMany</a:t>
            </a:r>
            <a:r>
              <a:rPr lang="en-US" dirty="0"/>
              <a:t>([</a:t>
            </a:r>
          </a:p>
          <a:p>
            <a:r>
              <a:rPr lang="en-US" dirty="0"/>
              <a:t>{_id : 1,  FirstName : "Neha", SPI : 9.0, BL : 0 }, </a:t>
            </a:r>
          </a:p>
          <a:p>
            <a:r>
              <a:rPr lang="en-US" dirty="0"/>
              <a:t>{_id : 2,  FirstName : "Milan", SPI : 9.5, BL : 0 },</a:t>
            </a:r>
          </a:p>
          <a:p>
            <a:r>
              <a:rPr lang="en-US" dirty="0"/>
              <a:t>{_id : 3,  FirstName : "Sohan", SPI : 8.6, BL : 1 },</a:t>
            </a:r>
          </a:p>
          <a:p>
            <a:r>
              <a:rPr lang="en-US" dirty="0"/>
              <a:t>{_id : 4,  FirstName : "Nehal", SPI : 7.0, BL : 3 }, </a:t>
            </a:r>
          </a:p>
          <a:p>
            <a:r>
              <a:rPr lang="en-US" dirty="0"/>
              <a:t>{_id : 5,  FirstName : "Milani", SPI : 5.5, BL : 5 },</a:t>
            </a:r>
          </a:p>
          <a:p>
            <a:r>
              <a:rPr lang="en-US" dirty="0"/>
              <a:t>{_id : 6,  FirstName : "</a:t>
            </a:r>
            <a:r>
              <a:rPr lang="en-US" dirty="0" err="1"/>
              <a:t>Sohani</a:t>
            </a:r>
            <a:r>
              <a:rPr lang="en-US" dirty="0"/>
              <a:t>", SPI : 8.0, BL : 2 }</a:t>
            </a:r>
          </a:p>
          <a:p>
            <a:r>
              <a:rPr lang="en-US" dirty="0"/>
              <a:t>])</a:t>
            </a:r>
          </a:p>
        </p:txBody>
      </p:sp>
      <p:sp>
        <p:nvSpPr>
          <p:cNvPr id="4" name="Rounded Rectangle 7">
            <a:extLst>
              <a:ext uri="{FF2B5EF4-FFF2-40B4-BE49-F238E27FC236}">
                <a16:creationId xmlns:a16="http://schemas.microsoft.com/office/drawing/2014/main" id="{2DA1A900-6B03-A0DF-116B-BC14F35E7021}"/>
              </a:ext>
            </a:extLst>
          </p:cNvPr>
          <p:cNvSpPr/>
          <p:nvPr/>
        </p:nvSpPr>
        <p:spPr>
          <a:xfrm>
            <a:off x="559608" y="2368612"/>
            <a:ext cx="4754880" cy="720000"/>
          </a:xfrm>
          <a:prstGeom prst="roundRect">
            <a:avLst>
              <a:gd name="adj" fmla="val 5594"/>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The skip method is used to skip the number of documents from the query result.</a:t>
            </a:r>
          </a:p>
        </p:txBody>
      </p:sp>
    </p:spTree>
    <p:extLst>
      <p:ext uri="{BB962C8B-B14F-4D97-AF65-F5344CB8AC3E}">
        <p14:creationId xmlns:p14="http://schemas.microsoft.com/office/powerpoint/2010/main" val="1388836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Autofit/>
          </a:bodyPr>
          <a:lstStyle/>
          <a:p>
            <a:r>
              <a:rPr lang="en-US" dirty="0"/>
              <a:t>find()</a:t>
            </a:r>
            <a:r>
              <a:rPr lang="en-US" dirty="0">
                <a:solidFill>
                  <a:schemeClr val="bg1">
                    <a:lumMod val="65000"/>
                  </a:schemeClr>
                </a:solidFill>
              </a:rPr>
              <a:t> </a:t>
            </a:r>
            <a:r>
              <a:rPr lang="en-US" dirty="0"/>
              <a:t>with filter                                          </a:t>
            </a:r>
            <a:r>
              <a:rPr lang="en-US" dirty="0">
                <a:solidFill>
                  <a:schemeClr val="bg1">
                    <a:lumMod val="65000"/>
                  </a:schemeClr>
                </a:solidFill>
              </a:rPr>
              <a:t>[RDBMS: select with where]</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4"/>
            <a:ext cx="5310615" cy="5590565"/>
          </a:xfrm>
        </p:spPr>
        <p:txBody>
          <a:bodyPr/>
          <a:lstStyle/>
          <a:p>
            <a:r>
              <a:rPr lang="en-US" dirty="0"/>
              <a:t>Find students </a:t>
            </a:r>
            <a:r>
              <a:rPr lang="en-US" b="1" dirty="0"/>
              <a:t>whose SPI = 9</a:t>
            </a:r>
            <a:endParaRPr lang="en-US" dirty="0"/>
          </a:p>
          <a:p>
            <a:endParaRPr lang="en-US" dirty="0"/>
          </a:p>
          <a:p>
            <a:endParaRPr lang="en-US" dirty="0"/>
          </a:p>
          <a:p>
            <a:r>
              <a:rPr lang="en-US" dirty="0"/>
              <a:t>Find students </a:t>
            </a:r>
            <a:r>
              <a:rPr lang="en-US" b="1" dirty="0"/>
              <a:t>whose SPI &lt;&gt; 9</a:t>
            </a:r>
            <a:endParaRPr lang="en-US" dirty="0"/>
          </a:p>
          <a:p>
            <a:pPr lvl="1">
              <a:lnSpc>
                <a:spcPct val="100000"/>
              </a:lnSpc>
            </a:pPr>
            <a:endParaRPr lang="en-GB" dirty="0"/>
          </a:p>
          <a:p>
            <a:pPr lvl="1">
              <a:lnSpc>
                <a:spcPct val="100000"/>
              </a:lnSpc>
            </a:pPr>
            <a:endParaRPr lang="en-GB" dirty="0"/>
          </a:p>
          <a:p>
            <a:pPr>
              <a:lnSpc>
                <a:spcPct val="100000"/>
              </a:lnSpc>
            </a:pPr>
            <a:r>
              <a:rPr lang="en-US" dirty="0"/>
              <a:t>Find students </a:t>
            </a:r>
            <a:r>
              <a:rPr lang="en-US" b="1" dirty="0"/>
              <a:t>whose SPI &gt; 9</a:t>
            </a:r>
          </a:p>
          <a:p>
            <a:pPr>
              <a:lnSpc>
                <a:spcPct val="100000"/>
              </a:lnSpc>
            </a:pPr>
            <a:endParaRPr lang="en-US" dirty="0"/>
          </a:p>
        </p:txBody>
      </p:sp>
      <p:sp>
        <p:nvSpPr>
          <p:cNvPr id="4" name="Rounded Rectangle 3"/>
          <p:cNvSpPr/>
          <p:nvPr/>
        </p:nvSpPr>
        <p:spPr>
          <a:xfrm>
            <a:off x="559608" y="1720851"/>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 SPI : {$</a:t>
            </a:r>
            <a:r>
              <a:rPr lang="en-US" dirty="0" err="1">
                <a:solidFill>
                  <a:schemeClr val="tx1"/>
                </a:solidFill>
              </a:rPr>
              <a:t>eq</a:t>
            </a:r>
            <a:r>
              <a:rPr lang="en-US" dirty="0">
                <a:solidFill>
                  <a:schemeClr val="tx1"/>
                </a:solidFill>
              </a:rPr>
              <a:t> : 9} })</a:t>
            </a:r>
          </a:p>
        </p:txBody>
      </p:sp>
      <p:sp>
        <p:nvSpPr>
          <p:cNvPr id="5" name="Rounded Rectangle 4"/>
          <p:cNvSpPr/>
          <p:nvPr/>
        </p:nvSpPr>
        <p:spPr>
          <a:xfrm>
            <a:off x="559608" y="1355091"/>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6" name="Rounded Rectangle 5"/>
          <p:cNvSpPr/>
          <p:nvPr/>
        </p:nvSpPr>
        <p:spPr>
          <a:xfrm>
            <a:off x="559608" y="3005268"/>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 SPI : {$ne : 9} })</a:t>
            </a:r>
          </a:p>
        </p:txBody>
      </p:sp>
      <p:sp>
        <p:nvSpPr>
          <p:cNvPr id="7" name="Rounded Rectangle 6"/>
          <p:cNvSpPr/>
          <p:nvPr/>
        </p:nvSpPr>
        <p:spPr>
          <a:xfrm>
            <a:off x="559608" y="2639508"/>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8" name="Rounded Rectangle 7"/>
          <p:cNvSpPr/>
          <p:nvPr/>
        </p:nvSpPr>
        <p:spPr>
          <a:xfrm>
            <a:off x="559608" y="4276331"/>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 SPI : {$</a:t>
            </a:r>
            <a:r>
              <a:rPr lang="en-US" dirty="0" err="1">
                <a:solidFill>
                  <a:schemeClr val="tx1"/>
                </a:solidFill>
              </a:rPr>
              <a:t>gt</a:t>
            </a:r>
            <a:r>
              <a:rPr lang="en-US" dirty="0">
                <a:solidFill>
                  <a:schemeClr val="tx1"/>
                </a:solidFill>
              </a:rPr>
              <a:t> : 9} })</a:t>
            </a:r>
          </a:p>
        </p:txBody>
      </p:sp>
      <p:sp>
        <p:nvSpPr>
          <p:cNvPr id="9" name="Rounded Rectangle 8"/>
          <p:cNvSpPr/>
          <p:nvPr/>
        </p:nvSpPr>
        <p:spPr>
          <a:xfrm>
            <a:off x="559608" y="3910571"/>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0" name="Content Placeholder 2">
            <a:extLst>
              <a:ext uri="{FF2B5EF4-FFF2-40B4-BE49-F238E27FC236}">
                <a16:creationId xmlns:a16="http://schemas.microsoft.com/office/drawing/2014/main" id="{139A428D-8F15-4206-B337-FA27C005FA71}"/>
              </a:ext>
            </a:extLst>
          </p:cNvPr>
          <p:cNvSpPr txBox="1">
            <a:spLocks/>
          </p:cNvSpPr>
          <p:nvPr/>
        </p:nvSpPr>
        <p:spPr>
          <a:xfrm>
            <a:off x="6650926" y="863444"/>
            <a:ext cx="5310615" cy="559056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6"/>
              </a:buClr>
            </a:pPr>
            <a:r>
              <a:rPr lang="en-US" dirty="0"/>
              <a:t>Find students </a:t>
            </a:r>
            <a:r>
              <a:rPr lang="en-US" b="1" dirty="0"/>
              <a:t>whose SPI &gt;= 9</a:t>
            </a:r>
            <a:endParaRPr lang="en-US" dirty="0"/>
          </a:p>
          <a:p>
            <a:endParaRPr lang="en-US" dirty="0"/>
          </a:p>
          <a:p>
            <a:endParaRPr lang="en-US" dirty="0"/>
          </a:p>
          <a:p>
            <a:pPr>
              <a:buClr>
                <a:schemeClr val="accent6"/>
              </a:buClr>
            </a:pPr>
            <a:r>
              <a:rPr lang="en-US" dirty="0"/>
              <a:t>Find students </a:t>
            </a:r>
            <a:r>
              <a:rPr lang="en-US" b="1" dirty="0"/>
              <a:t>whose SPI &lt; 9</a:t>
            </a:r>
            <a:endParaRPr lang="en-US" dirty="0"/>
          </a:p>
          <a:p>
            <a:pPr lvl="1">
              <a:lnSpc>
                <a:spcPct val="100000"/>
              </a:lnSpc>
            </a:pPr>
            <a:endParaRPr lang="en-GB" dirty="0"/>
          </a:p>
          <a:p>
            <a:pPr lvl="1">
              <a:lnSpc>
                <a:spcPct val="100000"/>
              </a:lnSpc>
            </a:pPr>
            <a:endParaRPr lang="en-GB" dirty="0"/>
          </a:p>
          <a:p>
            <a:pPr>
              <a:lnSpc>
                <a:spcPct val="100000"/>
              </a:lnSpc>
              <a:buClr>
                <a:schemeClr val="accent6"/>
              </a:buClr>
            </a:pPr>
            <a:r>
              <a:rPr lang="en-US" dirty="0"/>
              <a:t>Find students </a:t>
            </a:r>
            <a:r>
              <a:rPr lang="en-US" b="1" dirty="0"/>
              <a:t>whose SPI &lt;= 9</a:t>
            </a:r>
          </a:p>
          <a:p>
            <a:pPr>
              <a:lnSpc>
                <a:spcPct val="100000"/>
              </a:lnSpc>
            </a:pPr>
            <a:endParaRPr lang="en-US" dirty="0"/>
          </a:p>
        </p:txBody>
      </p:sp>
      <p:sp>
        <p:nvSpPr>
          <p:cNvPr id="11" name="Rounded Rectangle 10"/>
          <p:cNvSpPr/>
          <p:nvPr/>
        </p:nvSpPr>
        <p:spPr>
          <a:xfrm>
            <a:off x="7001296" y="1720851"/>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 SPI : {$</a:t>
            </a:r>
            <a:r>
              <a:rPr lang="en-US" dirty="0" err="1">
                <a:solidFill>
                  <a:schemeClr val="tx1"/>
                </a:solidFill>
              </a:rPr>
              <a:t>gte</a:t>
            </a:r>
            <a:r>
              <a:rPr lang="en-US" dirty="0">
                <a:solidFill>
                  <a:schemeClr val="tx1"/>
                </a:solidFill>
              </a:rPr>
              <a:t> : 9} })</a:t>
            </a:r>
          </a:p>
        </p:txBody>
      </p:sp>
      <p:sp>
        <p:nvSpPr>
          <p:cNvPr id="12" name="Rounded Rectangle 11"/>
          <p:cNvSpPr/>
          <p:nvPr/>
        </p:nvSpPr>
        <p:spPr>
          <a:xfrm>
            <a:off x="7001296" y="1355091"/>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3" name="Rounded Rectangle 12"/>
          <p:cNvSpPr/>
          <p:nvPr/>
        </p:nvSpPr>
        <p:spPr>
          <a:xfrm>
            <a:off x="7001296" y="3005268"/>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 SPI : {$</a:t>
            </a:r>
            <a:r>
              <a:rPr lang="en-US" dirty="0" err="1">
                <a:solidFill>
                  <a:schemeClr val="tx1"/>
                </a:solidFill>
              </a:rPr>
              <a:t>lt</a:t>
            </a:r>
            <a:r>
              <a:rPr lang="en-US" dirty="0">
                <a:solidFill>
                  <a:schemeClr val="tx1"/>
                </a:solidFill>
              </a:rPr>
              <a:t> : 9} })</a:t>
            </a:r>
          </a:p>
        </p:txBody>
      </p:sp>
      <p:sp>
        <p:nvSpPr>
          <p:cNvPr id="14" name="Rounded Rectangle 13"/>
          <p:cNvSpPr/>
          <p:nvPr/>
        </p:nvSpPr>
        <p:spPr>
          <a:xfrm>
            <a:off x="7001296" y="2639508"/>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5" name="Rounded Rectangle 14"/>
          <p:cNvSpPr/>
          <p:nvPr/>
        </p:nvSpPr>
        <p:spPr>
          <a:xfrm>
            <a:off x="7001296" y="4276331"/>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 SPI : {$</a:t>
            </a:r>
            <a:r>
              <a:rPr lang="en-US" dirty="0" err="1">
                <a:solidFill>
                  <a:schemeClr val="tx1"/>
                </a:solidFill>
              </a:rPr>
              <a:t>lte</a:t>
            </a:r>
            <a:r>
              <a:rPr lang="en-US" dirty="0">
                <a:solidFill>
                  <a:schemeClr val="tx1"/>
                </a:solidFill>
              </a:rPr>
              <a:t> : 9} })</a:t>
            </a:r>
          </a:p>
        </p:txBody>
      </p:sp>
      <p:sp>
        <p:nvSpPr>
          <p:cNvPr id="16" name="Rounded Rectangle 15"/>
          <p:cNvSpPr/>
          <p:nvPr/>
        </p:nvSpPr>
        <p:spPr>
          <a:xfrm>
            <a:off x="7001296" y="3910571"/>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Tree>
    <p:extLst>
      <p:ext uri="{BB962C8B-B14F-4D97-AF65-F5344CB8AC3E}">
        <p14:creationId xmlns:p14="http://schemas.microsoft.com/office/powerpoint/2010/main" val="33954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1" grpId="0" animBg="1"/>
      <p:bldP spid="12" grpId="0" animBg="1"/>
      <p:bldP spid="13" grpId="0" animBg="1"/>
      <p:bldP spid="14" grpId="0" animBg="1"/>
      <p:bldP spid="15" grpId="0" animBg="1"/>
      <p:bldP spid="1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Autofit/>
          </a:bodyPr>
          <a:lstStyle/>
          <a:p>
            <a:r>
              <a:rPr lang="en-US" dirty="0"/>
              <a:t>find()</a:t>
            </a:r>
            <a:r>
              <a:rPr lang="en-US" dirty="0">
                <a:solidFill>
                  <a:schemeClr val="bg1">
                    <a:lumMod val="65000"/>
                  </a:schemeClr>
                </a:solidFill>
              </a:rPr>
              <a:t> </a:t>
            </a:r>
            <a:r>
              <a:rPr lang="en-US" dirty="0"/>
              <a:t>with filter and logical operator       </a:t>
            </a:r>
            <a:r>
              <a:rPr lang="en-US" dirty="0">
                <a:solidFill>
                  <a:schemeClr val="bg1">
                    <a:lumMod val="65000"/>
                  </a:schemeClr>
                </a:solidFill>
              </a:rPr>
              <a:t>[RDBMS: select with where]</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4"/>
            <a:ext cx="5310615" cy="5590565"/>
          </a:xfrm>
        </p:spPr>
        <p:txBody>
          <a:bodyPr/>
          <a:lstStyle/>
          <a:p>
            <a:r>
              <a:rPr lang="en-US" dirty="0"/>
              <a:t>Find students </a:t>
            </a:r>
            <a:r>
              <a:rPr lang="en-US" b="1" dirty="0"/>
              <a:t>whose SPI = 9 </a:t>
            </a:r>
            <a:r>
              <a:rPr lang="en-US" b="1" dirty="0">
                <a:solidFill>
                  <a:schemeClr val="tx2"/>
                </a:solidFill>
              </a:rPr>
              <a:t>or </a:t>
            </a:r>
            <a:r>
              <a:rPr lang="en-US" b="1" dirty="0"/>
              <a:t>BL = 0</a:t>
            </a:r>
            <a:endParaRPr lang="en-US" dirty="0"/>
          </a:p>
          <a:p>
            <a:endParaRPr lang="en-US" dirty="0"/>
          </a:p>
          <a:p>
            <a:endParaRPr lang="en-US" dirty="0"/>
          </a:p>
          <a:p>
            <a:endParaRPr lang="en-US" dirty="0"/>
          </a:p>
          <a:p>
            <a:endParaRPr lang="en-US" dirty="0"/>
          </a:p>
          <a:p>
            <a:pPr marL="0" indent="0">
              <a:buNone/>
            </a:pPr>
            <a:endParaRPr lang="en-US" dirty="0" smtClean="0"/>
          </a:p>
          <a:p>
            <a:r>
              <a:rPr lang="en-US" dirty="0" smtClean="0"/>
              <a:t>Find </a:t>
            </a:r>
            <a:r>
              <a:rPr lang="en-US" dirty="0"/>
              <a:t>students </a:t>
            </a:r>
            <a:r>
              <a:rPr lang="en-US" b="1" dirty="0"/>
              <a:t>whose SPI &gt; 9 </a:t>
            </a:r>
            <a:r>
              <a:rPr lang="en-US" b="1" dirty="0">
                <a:solidFill>
                  <a:schemeClr val="tx2"/>
                </a:solidFill>
              </a:rPr>
              <a:t>or </a:t>
            </a:r>
            <a:r>
              <a:rPr lang="en-US" b="1" dirty="0"/>
              <a:t>BL = 0</a:t>
            </a:r>
            <a:endParaRPr lang="en-US" dirty="0"/>
          </a:p>
          <a:p>
            <a:endParaRPr lang="en-US" dirty="0"/>
          </a:p>
          <a:p>
            <a:endParaRPr lang="en-US" dirty="0"/>
          </a:p>
          <a:p>
            <a:pPr>
              <a:lnSpc>
                <a:spcPct val="100000"/>
              </a:lnSpc>
            </a:pPr>
            <a:endParaRPr lang="en-US" dirty="0"/>
          </a:p>
        </p:txBody>
      </p:sp>
      <p:sp>
        <p:nvSpPr>
          <p:cNvPr id="4" name="Rounded Rectangle 3"/>
          <p:cNvSpPr/>
          <p:nvPr/>
        </p:nvSpPr>
        <p:spPr>
          <a:xfrm>
            <a:off x="559608" y="1720851"/>
            <a:ext cx="4754880" cy="155448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a:t>
            </a:r>
          </a:p>
          <a:p>
            <a:r>
              <a:rPr lang="en-US" dirty="0">
                <a:solidFill>
                  <a:schemeClr val="tx1"/>
                </a:solidFill>
              </a:rPr>
              <a:t>	              $</a:t>
            </a:r>
            <a:r>
              <a:rPr lang="en-US" b="1" dirty="0">
                <a:solidFill>
                  <a:schemeClr val="tx1"/>
                </a:solidFill>
              </a:rPr>
              <a:t>or</a:t>
            </a:r>
            <a:r>
              <a:rPr lang="en-US" dirty="0">
                <a:solidFill>
                  <a:schemeClr val="tx1"/>
                </a:solidFill>
              </a:rPr>
              <a:t> : [ </a:t>
            </a:r>
          </a:p>
          <a:p>
            <a:r>
              <a:rPr lang="en-US" dirty="0">
                <a:solidFill>
                  <a:schemeClr val="tx1"/>
                </a:solidFill>
              </a:rPr>
              <a:t>                                           {SPI : 9}, {BL : 0}</a:t>
            </a:r>
          </a:p>
          <a:p>
            <a:r>
              <a:rPr lang="en-US" dirty="0">
                <a:solidFill>
                  <a:schemeClr val="tx1"/>
                </a:solidFill>
              </a:rPr>
              <a:t>                                        ] </a:t>
            </a:r>
          </a:p>
          <a:p>
            <a:pPr>
              <a:tabLst>
                <a:tab pos="1260475" algn="l"/>
              </a:tabLst>
            </a:pPr>
            <a:r>
              <a:rPr lang="en-US" dirty="0">
                <a:solidFill>
                  <a:schemeClr val="tx1"/>
                </a:solidFill>
              </a:rPr>
              <a:t>	  })</a:t>
            </a:r>
          </a:p>
        </p:txBody>
      </p:sp>
      <p:sp>
        <p:nvSpPr>
          <p:cNvPr id="5" name="Rounded Rectangle 4"/>
          <p:cNvSpPr/>
          <p:nvPr/>
        </p:nvSpPr>
        <p:spPr>
          <a:xfrm>
            <a:off x="559608" y="1355091"/>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0" name="Content Placeholder 2">
            <a:extLst>
              <a:ext uri="{FF2B5EF4-FFF2-40B4-BE49-F238E27FC236}">
                <a16:creationId xmlns:a16="http://schemas.microsoft.com/office/drawing/2014/main" id="{139A428D-8F15-4206-B337-FA27C005FA71}"/>
              </a:ext>
            </a:extLst>
          </p:cNvPr>
          <p:cNvSpPr txBox="1">
            <a:spLocks/>
          </p:cNvSpPr>
          <p:nvPr/>
        </p:nvSpPr>
        <p:spPr>
          <a:xfrm>
            <a:off x="6650926" y="863444"/>
            <a:ext cx="5310615" cy="559056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6"/>
              </a:buClr>
            </a:pPr>
            <a:r>
              <a:rPr lang="en-US" dirty="0"/>
              <a:t>Find students </a:t>
            </a:r>
            <a:r>
              <a:rPr lang="en-US" b="1" dirty="0"/>
              <a:t>whose SPI = 9 </a:t>
            </a:r>
            <a:r>
              <a:rPr lang="en-US" b="1" dirty="0">
                <a:solidFill>
                  <a:schemeClr val="tx2"/>
                </a:solidFill>
              </a:rPr>
              <a:t>and</a:t>
            </a:r>
            <a:r>
              <a:rPr lang="en-US" b="1" dirty="0"/>
              <a:t> BL = 0</a:t>
            </a:r>
          </a:p>
          <a:p>
            <a:endParaRPr lang="en-US" b="1" dirty="0"/>
          </a:p>
          <a:p>
            <a:endParaRPr lang="en-US" b="1" dirty="0"/>
          </a:p>
          <a:p>
            <a:endParaRPr lang="en-US" b="1" dirty="0"/>
          </a:p>
          <a:p>
            <a:endParaRPr lang="en-US" b="1" dirty="0"/>
          </a:p>
          <a:p>
            <a:endParaRPr lang="en-US" b="1" dirty="0"/>
          </a:p>
          <a:p>
            <a:pPr>
              <a:buClr>
                <a:schemeClr val="accent6"/>
              </a:buClr>
            </a:pPr>
            <a:r>
              <a:rPr lang="en-US" dirty="0"/>
              <a:t>Find students </a:t>
            </a:r>
            <a:r>
              <a:rPr lang="en-US" b="1" dirty="0"/>
              <a:t>whose SPI &gt; 9 </a:t>
            </a:r>
            <a:r>
              <a:rPr lang="en-US" b="1" dirty="0">
                <a:solidFill>
                  <a:schemeClr val="tx2"/>
                </a:solidFill>
              </a:rPr>
              <a:t>and </a:t>
            </a:r>
            <a:r>
              <a:rPr lang="en-US" b="1" dirty="0"/>
              <a:t>BL = 0</a:t>
            </a:r>
            <a:endParaRPr lang="en-US" dirty="0"/>
          </a:p>
          <a:p>
            <a:endParaRPr lang="en-US" dirty="0"/>
          </a:p>
          <a:p>
            <a:pPr marL="0" indent="0">
              <a:buNone/>
            </a:pPr>
            <a:endParaRPr lang="en-US" dirty="0"/>
          </a:p>
          <a:p>
            <a:pPr marL="0" indent="0">
              <a:buNone/>
            </a:pPr>
            <a:endParaRPr lang="en-US" dirty="0"/>
          </a:p>
        </p:txBody>
      </p:sp>
      <p:sp>
        <p:nvSpPr>
          <p:cNvPr id="11" name="Rounded Rectangle 10"/>
          <p:cNvSpPr/>
          <p:nvPr/>
        </p:nvSpPr>
        <p:spPr>
          <a:xfrm>
            <a:off x="7001296" y="1720851"/>
            <a:ext cx="4754880" cy="155448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a:t>
            </a:r>
          </a:p>
          <a:p>
            <a:r>
              <a:rPr lang="en-US" dirty="0">
                <a:solidFill>
                  <a:schemeClr val="tx1"/>
                </a:solidFill>
              </a:rPr>
              <a:t>	               $</a:t>
            </a:r>
            <a:r>
              <a:rPr lang="en-US" b="1" dirty="0">
                <a:solidFill>
                  <a:schemeClr val="tx1"/>
                </a:solidFill>
              </a:rPr>
              <a:t>and</a:t>
            </a:r>
            <a:r>
              <a:rPr lang="en-US" dirty="0">
                <a:solidFill>
                  <a:schemeClr val="tx1"/>
                </a:solidFill>
              </a:rPr>
              <a:t> : [ </a:t>
            </a:r>
          </a:p>
          <a:p>
            <a:r>
              <a:rPr lang="en-US" dirty="0">
                <a:solidFill>
                  <a:schemeClr val="tx1"/>
                </a:solidFill>
              </a:rPr>
              <a:t>                                               {SPI : 9}, {BL : 0}</a:t>
            </a:r>
          </a:p>
          <a:p>
            <a:r>
              <a:rPr lang="en-US" dirty="0">
                <a:solidFill>
                  <a:schemeClr val="tx1"/>
                </a:solidFill>
              </a:rPr>
              <a:t>                                            ] </a:t>
            </a:r>
          </a:p>
          <a:p>
            <a:pPr>
              <a:tabLst>
                <a:tab pos="1260475" algn="l"/>
              </a:tabLst>
            </a:pPr>
            <a:r>
              <a:rPr lang="en-US" dirty="0">
                <a:solidFill>
                  <a:schemeClr val="tx1"/>
                </a:solidFill>
              </a:rPr>
              <a:t>	  })</a:t>
            </a:r>
          </a:p>
        </p:txBody>
      </p:sp>
      <p:sp>
        <p:nvSpPr>
          <p:cNvPr id="12" name="Rounded Rectangle 11"/>
          <p:cNvSpPr/>
          <p:nvPr/>
        </p:nvSpPr>
        <p:spPr>
          <a:xfrm>
            <a:off x="7001296" y="1355091"/>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7" name="Rounded Rectangle 16"/>
          <p:cNvSpPr/>
          <p:nvPr/>
        </p:nvSpPr>
        <p:spPr>
          <a:xfrm>
            <a:off x="559608" y="4498498"/>
            <a:ext cx="4754880" cy="173736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a:t>
            </a:r>
          </a:p>
          <a:p>
            <a:r>
              <a:rPr lang="en-US" dirty="0">
                <a:solidFill>
                  <a:schemeClr val="tx1"/>
                </a:solidFill>
              </a:rPr>
              <a:t>	              $</a:t>
            </a:r>
            <a:r>
              <a:rPr lang="en-US" b="1" dirty="0">
                <a:solidFill>
                  <a:schemeClr val="tx1"/>
                </a:solidFill>
              </a:rPr>
              <a:t>or</a:t>
            </a:r>
            <a:r>
              <a:rPr lang="en-US" dirty="0">
                <a:solidFill>
                  <a:schemeClr val="tx1"/>
                </a:solidFill>
              </a:rPr>
              <a:t> : [ </a:t>
            </a:r>
          </a:p>
          <a:p>
            <a:r>
              <a:rPr lang="en-US" dirty="0">
                <a:solidFill>
                  <a:schemeClr val="tx1"/>
                </a:solidFill>
              </a:rPr>
              <a:t>                                           {SPI : {$</a:t>
            </a:r>
            <a:r>
              <a:rPr lang="en-US" dirty="0" err="1">
                <a:solidFill>
                  <a:schemeClr val="tx1"/>
                </a:solidFill>
              </a:rPr>
              <a:t>gt</a:t>
            </a:r>
            <a:r>
              <a:rPr lang="en-US" dirty="0">
                <a:solidFill>
                  <a:schemeClr val="tx1"/>
                </a:solidFill>
              </a:rPr>
              <a:t> : 9}}, </a:t>
            </a:r>
          </a:p>
          <a:p>
            <a:r>
              <a:rPr lang="en-US" dirty="0">
                <a:solidFill>
                  <a:schemeClr val="tx1"/>
                </a:solidFill>
              </a:rPr>
              <a:t>                                           {BL : {$</a:t>
            </a:r>
            <a:r>
              <a:rPr lang="en-US" dirty="0" err="1">
                <a:solidFill>
                  <a:schemeClr val="tx1"/>
                </a:solidFill>
              </a:rPr>
              <a:t>eq</a:t>
            </a:r>
            <a:r>
              <a:rPr lang="en-US" dirty="0">
                <a:solidFill>
                  <a:schemeClr val="tx1"/>
                </a:solidFill>
              </a:rPr>
              <a:t> : 0}}</a:t>
            </a:r>
          </a:p>
          <a:p>
            <a:r>
              <a:rPr lang="en-US" dirty="0">
                <a:solidFill>
                  <a:schemeClr val="tx1"/>
                </a:solidFill>
              </a:rPr>
              <a:t>                                        ] </a:t>
            </a:r>
          </a:p>
          <a:p>
            <a:pPr>
              <a:tabLst>
                <a:tab pos="1260475" algn="l"/>
              </a:tabLst>
            </a:pPr>
            <a:r>
              <a:rPr lang="en-US" dirty="0">
                <a:solidFill>
                  <a:schemeClr val="tx1"/>
                </a:solidFill>
              </a:rPr>
              <a:t>	  })</a:t>
            </a:r>
          </a:p>
        </p:txBody>
      </p:sp>
      <p:sp>
        <p:nvSpPr>
          <p:cNvPr id="18" name="Rounded Rectangle 17"/>
          <p:cNvSpPr/>
          <p:nvPr/>
        </p:nvSpPr>
        <p:spPr>
          <a:xfrm>
            <a:off x="559608" y="4132738"/>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9" name="Rounded Rectangle 18"/>
          <p:cNvSpPr/>
          <p:nvPr/>
        </p:nvSpPr>
        <p:spPr>
          <a:xfrm>
            <a:off x="7001296" y="4498498"/>
            <a:ext cx="4754880" cy="173736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a:t>
            </a:r>
          </a:p>
          <a:p>
            <a:r>
              <a:rPr lang="en-US" dirty="0">
                <a:solidFill>
                  <a:schemeClr val="tx1"/>
                </a:solidFill>
              </a:rPr>
              <a:t>	              $</a:t>
            </a:r>
            <a:r>
              <a:rPr lang="en-US" b="1" dirty="0">
                <a:solidFill>
                  <a:schemeClr val="tx1"/>
                </a:solidFill>
              </a:rPr>
              <a:t>and</a:t>
            </a:r>
            <a:r>
              <a:rPr lang="en-US" dirty="0">
                <a:solidFill>
                  <a:schemeClr val="tx1"/>
                </a:solidFill>
              </a:rPr>
              <a:t> : [ </a:t>
            </a:r>
          </a:p>
          <a:p>
            <a:pPr>
              <a:tabLst>
                <a:tab pos="1884363" algn="l"/>
                <a:tab pos="2341563" algn="l"/>
              </a:tabLst>
            </a:pPr>
            <a:r>
              <a:rPr lang="en-US" dirty="0">
                <a:solidFill>
                  <a:schemeClr val="tx1"/>
                </a:solidFill>
              </a:rPr>
              <a:t>                                              {SPI : {$</a:t>
            </a:r>
            <a:r>
              <a:rPr lang="en-US" dirty="0" err="1">
                <a:solidFill>
                  <a:schemeClr val="tx1"/>
                </a:solidFill>
              </a:rPr>
              <a:t>gte</a:t>
            </a:r>
            <a:r>
              <a:rPr lang="en-US" dirty="0">
                <a:solidFill>
                  <a:schemeClr val="tx1"/>
                </a:solidFill>
              </a:rPr>
              <a:t> : 9}}, </a:t>
            </a:r>
          </a:p>
          <a:p>
            <a:r>
              <a:rPr lang="en-US" dirty="0">
                <a:solidFill>
                  <a:schemeClr val="tx1"/>
                </a:solidFill>
              </a:rPr>
              <a:t>                                              {BL : {$eq : 0}}</a:t>
            </a:r>
          </a:p>
          <a:p>
            <a:r>
              <a:rPr lang="en-US" dirty="0">
                <a:solidFill>
                  <a:schemeClr val="tx1"/>
                </a:solidFill>
              </a:rPr>
              <a:t>                                           ] </a:t>
            </a:r>
          </a:p>
          <a:p>
            <a:pPr>
              <a:tabLst>
                <a:tab pos="1260475" algn="l"/>
              </a:tabLst>
            </a:pPr>
            <a:r>
              <a:rPr lang="en-US" dirty="0">
                <a:solidFill>
                  <a:schemeClr val="tx1"/>
                </a:solidFill>
              </a:rPr>
              <a:t>	  })</a:t>
            </a:r>
          </a:p>
        </p:txBody>
      </p:sp>
      <p:sp>
        <p:nvSpPr>
          <p:cNvPr id="20" name="Rounded Rectangle 19"/>
          <p:cNvSpPr/>
          <p:nvPr/>
        </p:nvSpPr>
        <p:spPr>
          <a:xfrm>
            <a:off x="7001296" y="4132738"/>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Tree>
    <p:extLst>
      <p:ext uri="{BB962C8B-B14F-4D97-AF65-F5344CB8AC3E}">
        <p14:creationId xmlns:p14="http://schemas.microsoft.com/office/powerpoint/2010/main" val="1662186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animBg="1"/>
      <p:bldP spid="12" grpId="0" animBg="1"/>
      <p:bldP spid="17" grpId="0" animBg="1"/>
      <p:bldP spid="18" grpId="0" animBg="1"/>
      <p:bldP spid="19" grpId="0" animBg="1"/>
      <p:bldP spid="20"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Autofit/>
          </a:bodyPr>
          <a:lstStyle/>
          <a:p>
            <a:r>
              <a:rPr lang="en-US" dirty="0"/>
              <a:t>find()</a:t>
            </a:r>
            <a:r>
              <a:rPr lang="en-US" dirty="0">
                <a:solidFill>
                  <a:schemeClr val="bg1">
                    <a:lumMod val="65000"/>
                  </a:schemeClr>
                </a:solidFill>
              </a:rPr>
              <a:t> </a:t>
            </a:r>
            <a:r>
              <a:rPr lang="en-US" dirty="0"/>
              <a:t>with filter and IN operator              </a:t>
            </a:r>
            <a:r>
              <a:rPr lang="en-US" dirty="0">
                <a:solidFill>
                  <a:schemeClr val="bg1">
                    <a:lumMod val="65000"/>
                  </a:schemeClr>
                </a:solidFill>
              </a:rPr>
              <a:t>[RDBMS: select with where]</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4"/>
            <a:ext cx="5310615" cy="5590565"/>
          </a:xfrm>
        </p:spPr>
        <p:txBody>
          <a:bodyPr/>
          <a:lstStyle/>
          <a:p>
            <a:r>
              <a:rPr lang="en-US" dirty="0"/>
              <a:t>Find students </a:t>
            </a:r>
            <a:r>
              <a:rPr lang="en-US" b="1" dirty="0"/>
              <a:t>where BL IN (0, 1)</a:t>
            </a:r>
            <a:endParaRPr lang="en-US" dirty="0"/>
          </a:p>
          <a:p>
            <a:endParaRPr lang="en-US" dirty="0"/>
          </a:p>
          <a:p>
            <a:endParaRPr lang="en-US" dirty="0"/>
          </a:p>
          <a:p>
            <a:endParaRPr lang="en-US" dirty="0"/>
          </a:p>
          <a:p>
            <a:endParaRPr lang="en-US" dirty="0"/>
          </a:p>
          <a:p>
            <a:endParaRPr lang="en-US" dirty="0"/>
          </a:p>
          <a:p>
            <a:pPr marL="0" indent="0">
              <a:buNone/>
            </a:pPr>
            <a:endParaRPr lang="en-US" dirty="0"/>
          </a:p>
          <a:p>
            <a:pPr>
              <a:lnSpc>
                <a:spcPct val="100000"/>
              </a:lnSpc>
            </a:pPr>
            <a:endParaRPr lang="en-US" dirty="0"/>
          </a:p>
        </p:txBody>
      </p:sp>
      <p:sp>
        <p:nvSpPr>
          <p:cNvPr id="4" name="Rounded Rectangle 3"/>
          <p:cNvSpPr/>
          <p:nvPr/>
        </p:nvSpPr>
        <p:spPr>
          <a:xfrm>
            <a:off x="559608" y="1720851"/>
            <a:ext cx="4754880" cy="11160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a:t>
            </a:r>
          </a:p>
          <a:p>
            <a:r>
              <a:rPr lang="en-US" dirty="0">
                <a:solidFill>
                  <a:schemeClr val="tx1"/>
                </a:solidFill>
              </a:rPr>
              <a:t>	                 BL: {$in: [0, 1]}</a:t>
            </a:r>
          </a:p>
          <a:p>
            <a:pPr>
              <a:tabLst>
                <a:tab pos="1260475" algn="l"/>
              </a:tabLst>
            </a:pPr>
            <a:r>
              <a:rPr lang="en-US" dirty="0">
                <a:solidFill>
                  <a:schemeClr val="tx1"/>
                </a:solidFill>
              </a:rPr>
              <a:t>	  })</a:t>
            </a:r>
          </a:p>
        </p:txBody>
      </p:sp>
      <p:sp>
        <p:nvSpPr>
          <p:cNvPr id="5" name="Rounded Rectangle 4"/>
          <p:cNvSpPr/>
          <p:nvPr/>
        </p:nvSpPr>
        <p:spPr>
          <a:xfrm>
            <a:off x="559608" y="1355091"/>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0" name="Content Placeholder 2">
            <a:extLst>
              <a:ext uri="{FF2B5EF4-FFF2-40B4-BE49-F238E27FC236}">
                <a16:creationId xmlns:a16="http://schemas.microsoft.com/office/drawing/2014/main" id="{139A428D-8F15-4206-B337-FA27C005FA71}"/>
              </a:ext>
            </a:extLst>
          </p:cNvPr>
          <p:cNvSpPr txBox="1">
            <a:spLocks/>
          </p:cNvSpPr>
          <p:nvPr/>
        </p:nvSpPr>
        <p:spPr>
          <a:xfrm>
            <a:off x="6650926" y="863444"/>
            <a:ext cx="5310615" cy="559056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6"/>
              </a:buClr>
            </a:pPr>
            <a:r>
              <a:rPr lang="en-US" dirty="0"/>
              <a:t>Find students </a:t>
            </a:r>
            <a:r>
              <a:rPr lang="en-US" b="1" dirty="0"/>
              <a:t>where BL NOT IN (0, 1)</a:t>
            </a:r>
          </a:p>
          <a:p>
            <a:endParaRPr lang="en-US" b="1" dirty="0"/>
          </a:p>
          <a:p>
            <a:endParaRPr lang="en-US" b="1" dirty="0"/>
          </a:p>
          <a:p>
            <a:endParaRPr lang="en-US" b="1" dirty="0"/>
          </a:p>
          <a:p>
            <a:pPr marL="0" indent="0">
              <a:buNone/>
            </a:pPr>
            <a:endParaRPr lang="en-US" dirty="0"/>
          </a:p>
          <a:p>
            <a:pPr marL="0" indent="0">
              <a:buNone/>
            </a:pPr>
            <a:endParaRPr lang="en-US" dirty="0"/>
          </a:p>
          <a:p>
            <a:pPr marL="0" indent="0">
              <a:buNone/>
            </a:pPr>
            <a:endParaRPr lang="en-US" dirty="0"/>
          </a:p>
        </p:txBody>
      </p:sp>
      <p:sp>
        <p:nvSpPr>
          <p:cNvPr id="11" name="Rounded Rectangle 10"/>
          <p:cNvSpPr/>
          <p:nvPr/>
        </p:nvSpPr>
        <p:spPr>
          <a:xfrm>
            <a:off x="7001296" y="1720851"/>
            <a:ext cx="4754880" cy="11160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a:t>
            </a:r>
          </a:p>
          <a:p>
            <a:r>
              <a:rPr lang="en-US" dirty="0">
                <a:solidFill>
                  <a:schemeClr val="tx1"/>
                </a:solidFill>
              </a:rPr>
              <a:t>	               BL: {$</a:t>
            </a:r>
            <a:r>
              <a:rPr lang="en-US" dirty="0" err="1">
                <a:solidFill>
                  <a:schemeClr val="tx1"/>
                </a:solidFill>
              </a:rPr>
              <a:t>nin</a:t>
            </a:r>
            <a:r>
              <a:rPr lang="en-US" dirty="0">
                <a:solidFill>
                  <a:schemeClr val="tx1"/>
                </a:solidFill>
              </a:rPr>
              <a:t>: [0, 1]} </a:t>
            </a:r>
          </a:p>
          <a:p>
            <a:pPr>
              <a:tabLst>
                <a:tab pos="1260475" algn="l"/>
              </a:tabLst>
            </a:pPr>
            <a:r>
              <a:rPr lang="en-US" dirty="0">
                <a:solidFill>
                  <a:schemeClr val="tx1"/>
                </a:solidFill>
              </a:rPr>
              <a:t>	  })</a:t>
            </a:r>
          </a:p>
        </p:txBody>
      </p:sp>
      <p:sp>
        <p:nvSpPr>
          <p:cNvPr id="12" name="Rounded Rectangle 11"/>
          <p:cNvSpPr/>
          <p:nvPr/>
        </p:nvSpPr>
        <p:spPr>
          <a:xfrm>
            <a:off x="7001296" y="1355091"/>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Tree>
    <p:extLst>
      <p:ext uri="{BB962C8B-B14F-4D97-AF65-F5344CB8AC3E}">
        <p14:creationId xmlns:p14="http://schemas.microsoft.com/office/powerpoint/2010/main" val="1708354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animBg="1"/>
      <p:bldP spid="1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Autofit/>
          </a:bodyPr>
          <a:lstStyle/>
          <a:p>
            <a:r>
              <a:rPr lang="en-US" dirty="0"/>
              <a:t>find()</a:t>
            </a:r>
            <a:r>
              <a:rPr lang="en-US" dirty="0">
                <a:solidFill>
                  <a:schemeClr val="bg1">
                    <a:lumMod val="65000"/>
                  </a:schemeClr>
                </a:solidFill>
              </a:rPr>
              <a:t> </a:t>
            </a:r>
            <a:r>
              <a:rPr lang="en-US" dirty="0"/>
              <a:t>with filter and logical operator       </a:t>
            </a:r>
            <a:r>
              <a:rPr lang="en-US" dirty="0">
                <a:solidFill>
                  <a:schemeClr val="bg1">
                    <a:lumMod val="65000"/>
                  </a:schemeClr>
                </a:solidFill>
              </a:rPr>
              <a:t>[RDBMS: select with where]</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79" y="863444"/>
            <a:ext cx="5583821" cy="5590565"/>
          </a:xfrm>
        </p:spPr>
        <p:txBody>
          <a:bodyPr/>
          <a:lstStyle/>
          <a:p>
            <a:r>
              <a:rPr lang="en-US" dirty="0"/>
              <a:t>Find students </a:t>
            </a:r>
            <a:r>
              <a:rPr lang="en-US" b="1" dirty="0"/>
              <a:t>whose _id &gt; 2 </a:t>
            </a:r>
            <a:r>
              <a:rPr lang="en-US" b="1" dirty="0">
                <a:solidFill>
                  <a:schemeClr val="tx2"/>
                </a:solidFill>
              </a:rPr>
              <a:t>and</a:t>
            </a:r>
            <a:r>
              <a:rPr lang="en-US" b="1" dirty="0"/>
              <a:t> (SPI = 9 </a:t>
            </a:r>
            <a:r>
              <a:rPr lang="en-US" b="1" dirty="0">
                <a:solidFill>
                  <a:schemeClr val="tx2"/>
                </a:solidFill>
              </a:rPr>
              <a:t>or </a:t>
            </a:r>
            <a:r>
              <a:rPr lang="en-US" b="1" dirty="0"/>
              <a:t>BL = 0)</a:t>
            </a:r>
            <a:endParaRPr lang="en-US" dirty="0"/>
          </a:p>
          <a:p>
            <a:endParaRPr lang="en-US" dirty="0"/>
          </a:p>
          <a:p>
            <a:endParaRPr lang="en-US" dirty="0"/>
          </a:p>
          <a:p>
            <a:endParaRPr lang="en-US" dirty="0"/>
          </a:p>
          <a:p>
            <a:endParaRPr lang="en-US" dirty="0"/>
          </a:p>
          <a:p>
            <a:pPr marL="0" indent="0">
              <a:buNone/>
            </a:pPr>
            <a:endParaRPr lang="en-US" dirty="0"/>
          </a:p>
          <a:p>
            <a:endParaRPr lang="en-US" dirty="0"/>
          </a:p>
          <a:p>
            <a:pPr>
              <a:lnSpc>
                <a:spcPct val="100000"/>
              </a:lnSpc>
            </a:pPr>
            <a:endParaRPr lang="en-US" dirty="0"/>
          </a:p>
        </p:txBody>
      </p:sp>
      <p:sp>
        <p:nvSpPr>
          <p:cNvPr id="4" name="Rounded Rectangle 3"/>
          <p:cNvSpPr/>
          <p:nvPr/>
        </p:nvSpPr>
        <p:spPr>
          <a:xfrm>
            <a:off x="559608" y="2036530"/>
            <a:ext cx="4937760" cy="22860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a:t>
            </a:r>
          </a:p>
          <a:p>
            <a:r>
              <a:rPr lang="en-US" dirty="0">
                <a:solidFill>
                  <a:schemeClr val="tx1"/>
                </a:solidFill>
              </a:rPr>
              <a:t>	              $</a:t>
            </a:r>
            <a:r>
              <a:rPr lang="en-US" b="1" dirty="0">
                <a:solidFill>
                  <a:schemeClr val="tx1"/>
                </a:solidFill>
              </a:rPr>
              <a:t>and</a:t>
            </a:r>
            <a:r>
              <a:rPr lang="en-US" dirty="0">
                <a:solidFill>
                  <a:schemeClr val="tx1"/>
                </a:solidFill>
              </a:rPr>
              <a:t> : [ </a:t>
            </a:r>
          </a:p>
          <a:p>
            <a:r>
              <a:rPr lang="en-US" dirty="0">
                <a:solidFill>
                  <a:schemeClr val="tx1"/>
                </a:solidFill>
              </a:rPr>
              <a:t>                                                  {_id: {$</a:t>
            </a:r>
            <a:r>
              <a:rPr lang="en-US" dirty="0" err="1">
                <a:solidFill>
                  <a:schemeClr val="tx1"/>
                </a:solidFill>
              </a:rPr>
              <a:t>gt</a:t>
            </a:r>
            <a:r>
              <a:rPr lang="en-US" dirty="0">
                <a:solidFill>
                  <a:schemeClr val="tx1"/>
                </a:solidFill>
              </a:rPr>
              <a:t> : 2}},</a:t>
            </a:r>
          </a:p>
          <a:p>
            <a:r>
              <a:rPr lang="en-US" dirty="0">
                <a:solidFill>
                  <a:schemeClr val="tx1"/>
                </a:solidFill>
              </a:rPr>
              <a:t>                                           {</a:t>
            </a:r>
          </a:p>
          <a:p>
            <a:r>
              <a:rPr lang="en-US" dirty="0">
                <a:solidFill>
                  <a:schemeClr val="tx1"/>
                </a:solidFill>
              </a:rPr>
              <a:t>                                                  $</a:t>
            </a:r>
            <a:r>
              <a:rPr lang="en-US" b="1" dirty="0">
                <a:solidFill>
                  <a:schemeClr val="tx1"/>
                </a:solidFill>
              </a:rPr>
              <a:t>or : </a:t>
            </a:r>
            <a:r>
              <a:rPr lang="en-US" dirty="0">
                <a:solidFill>
                  <a:schemeClr val="tx1"/>
                </a:solidFill>
              </a:rPr>
              <a:t>[{SPI : 9}, {BL : 0}]</a:t>
            </a:r>
          </a:p>
          <a:p>
            <a:r>
              <a:rPr lang="en-US" dirty="0">
                <a:solidFill>
                  <a:schemeClr val="tx1"/>
                </a:solidFill>
              </a:rPr>
              <a:t>		        }                                           </a:t>
            </a:r>
          </a:p>
          <a:p>
            <a:r>
              <a:rPr lang="en-US" dirty="0">
                <a:solidFill>
                  <a:schemeClr val="tx1"/>
                </a:solidFill>
              </a:rPr>
              <a:t>                                           ] </a:t>
            </a:r>
          </a:p>
          <a:p>
            <a:pPr>
              <a:tabLst>
                <a:tab pos="1260475" algn="l"/>
              </a:tabLst>
            </a:pPr>
            <a:r>
              <a:rPr lang="en-US" dirty="0">
                <a:solidFill>
                  <a:schemeClr val="tx1"/>
                </a:solidFill>
              </a:rPr>
              <a:t>	  })</a:t>
            </a:r>
          </a:p>
        </p:txBody>
      </p:sp>
      <p:sp>
        <p:nvSpPr>
          <p:cNvPr id="5" name="Rounded Rectangle 4"/>
          <p:cNvSpPr/>
          <p:nvPr/>
        </p:nvSpPr>
        <p:spPr>
          <a:xfrm>
            <a:off x="559608" y="1670770"/>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3" name="Content Placeholder 2">
            <a:extLst>
              <a:ext uri="{FF2B5EF4-FFF2-40B4-BE49-F238E27FC236}">
                <a16:creationId xmlns:a16="http://schemas.microsoft.com/office/drawing/2014/main" id="{139A428D-8F15-4206-B337-FA27C005FA71}"/>
              </a:ext>
            </a:extLst>
          </p:cNvPr>
          <p:cNvSpPr txBox="1">
            <a:spLocks/>
          </p:cNvSpPr>
          <p:nvPr/>
        </p:nvSpPr>
        <p:spPr>
          <a:xfrm>
            <a:off x="6325151" y="863444"/>
            <a:ext cx="5583821" cy="559056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6"/>
              </a:buClr>
            </a:pPr>
            <a:r>
              <a:rPr lang="en-US" dirty="0"/>
              <a:t>Find students </a:t>
            </a:r>
            <a:r>
              <a:rPr lang="en-US" b="1" dirty="0"/>
              <a:t>whose _id &gt; 2 </a:t>
            </a:r>
            <a:r>
              <a:rPr lang="en-US" b="1" dirty="0">
                <a:solidFill>
                  <a:schemeClr val="tx2"/>
                </a:solidFill>
              </a:rPr>
              <a:t>and</a:t>
            </a:r>
            <a:r>
              <a:rPr lang="en-US" b="1" dirty="0"/>
              <a:t> (SPI = 9 </a:t>
            </a:r>
            <a:r>
              <a:rPr lang="en-US" b="1" dirty="0">
                <a:solidFill>
                  <a:schemeClr val="tx2"/>
                </a:solidFill>
              </a:rPr>
              <a:t>and </a:t>
            </a:r>
            <a:r>
              <a:rPr lang="en-US" b="1" dirty="0"/>
              <a:t>BL = 0)</a:t>
            </a:r>
            <a:endParaRPr lang="en-US" dirty="0"/>
          </a:p>
          <a:p>
            <a:endParaRPr lang="en-US" dirty="0"/>
          </a:p>
          <a:p>
            <a:endParaRPr lang="en-US" dirty="0"/>
          </a:p>
          <a:p>
            <a:endParaRPr lang="en-US" dirty="0"/>
          </a:p>
          <a:p>
            <a:endParaRPr lang="en-US" dirty="0"/>
          </a:p>
          <a:p>
            <a:pPr marL="0" indent="0">
              <a:buFont typeface="Wingdings 3" panose="05040102010807070707" pitchFamily="18" charset="2"/>
              <a:buNone/>
            </a:pPr>
            <a:endParaRPr lang="en-US" dirty="0"/>
          </a:p>
          <a:p>
            <a:endParaRPr lang="en-US" dirty="0"/>
          </a:p>
          <a:p>
            <a:pPr>
              <a:lnSpc>
                <a:spcPct val="100000"/>
              </a:lnSpc>
            </a:pPr>
            <a:endParaRPr lang="en-US" dirty="0"/>
          </a:p>
        </p:txBody>
      </p:sp>
      <p:sp>
        <p:nvSpPr>
          <p:cNvPr id="14" name="Rounded Rectangle 13"/>
          <p:cNvSpPr/>
          <p:nvPr/>
        </p:nvSpPr>
        <p:spPr>
          <a:xfrm>
            <a:off x="6753580" y="2036530"/>
            <a:ext cx="5120640" cy="22860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a:t>
            </a:r>
          </a:p>
          <a:p>
            <a:r>
              <a:rPr lang="en-US" dirty="0">
                <a:solidFill>
                  <a:schemeClr val="tx1"/>
                </a:solidFill>
              </a:rPr>
              <a:t>	              $</a:t>
            </a:r>
            <a:r>
              <a:rPr lang="en-US" b="1" dirty="0">
                <a:solidFill>
                  <a:schemeClr val="tx1"/>
                </a:solidFill>
              </a:rPr>
              <a:t>and</a:t>
            </a:r>
            <a:r>
              <a:rPr lang="en-US" dirty="0">
                <a:solidFill>
                  <a:schemeClr val="tx1"/>
                </a:solidFill>
              </a:rPr>
              <a:t> : [ </a:t>
            </a:r>
          </a:p>
          <a:p>
            <a:r>
              <a:rPr lang="en-US" dirty="0">
                <a:solidFill>
                  <a:schemeClr val="tx1"/>
                </a:solidFill>
              </a:rPr>
              <a:t>                                                  {_id: {$</a:t>
            </a:r>
            <a:r>
              <a:rPr lang="en-US" dirty="0" err="1">
                <a:solidFill>
                  <a:schemeClr val="tx1"/>
                </a:solidFill>
              </a:rPr>
              <a:t>gt</a:t>
            </a:r>
            <a:r>
              <a:rPr lang="en-US" dirty="0">
                <a:solidFill>
                  <a:schemeClr val="tx1"/>
                </a:solidFill>
              </a:rPr>
              <a:t> : 2}},</a:t>
            </a:r>
          </a:p>
          <a:p>
            <a:r>
              <a:rPr lang="en-US" dirty="0">
                <a:solidFill>
                  <a:schemeClr val="tx1"/>
                </a:solidFill>
              </a:rPr>
              <a:t>                                           {</a:t>
            </a:r>
          </a:p>
          <a:p>
            <a:r>
              <a:rPr lang="en-US" dirty="0">
                <a:solidFill>
                  <a:schemeClr val="tx1"/>
                </a:solidFill>
              </a:rPr>
              <a:t>                                                  $</a:t>
            </a:r>
            <a:r>
              <a:rPr lang="en-US" b="1" dirty="0">
                <a:solidFill>
                  <a:schemeClr val="tx1"/>
                </a:solidFill>
              </a:rPr>
              <a:t>and : </a:t>
            </a:r>
            <a:r>
              <a:rPr lang="en-US" dirty="0">
                <a:solidFill>
                  <a:schemeClr val="tx1"/>
                </a:solidFill>
              </a:rPr>
              <a:t>[{SPI : 9}, {BL : 0}]</a:t>
            </a:r>
          </a:p>
          <a:p>
            <a:r>
              <a:rPr lang="en-US" dirty="0">
                <a:solidFill>
                  <a:schemeClr val="tx1"/>
                </a:solidFill>
              </a:rPr>
              <a:t>		        }                                           </a:t>
            </a:r>
          </a:p>
          <a:p>
            <a:r>
              <a:rPr lang="en-US" dirty="0">
                <a:solidFill>
                  <a:schemeClr val="tx1"/>
                </a:solidFill>
              </a:rPr>
              <a:t>                                           ] </a:t>
            </a:r>
          </a:p>
          <a:p>
            <a:pPr>
              <a:tabLst>
                <a:tab pos="1260475" algn="l"/>
              </a:tabLst>
            </a:pPr>
            <a:r>
              <a:rPr lang="en-US" dirty="0">
                <a:solidFill>
                  <a:schemeClr val="tx1"/>
                </a:solidFill>
              </a:rPr>
              <a:t>	  })</a:t>
            </a:r>
          </a:p>
        </p:txBody>
      </p:sp>
      <p:sp>
        <p:nvSpPr>
          <p:cNvPr id="15" name="Rounded Rectangle 14"/>
          <p:cNvSpPr/>
          <p:nvPr/>
        </p:nvSpPr>
        <p:spPr>
          <a:xfrm>
            <a:off x="6753580" y="1670770"/>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Tree>
    <p:extLst>
      <p:ext uri="{BB962C8B-B14F-4D97-AF65-F5344CB8AC3E}">
        <p14:creationId xmlns:p14="http://schemas.microsoft.com/office/powerpoint/2010/main" val="2824831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4" grpId="0" animBg="1"/>
      <p:bldP spid="1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err="1"/>
              <a:t>findOne</a:t>
            </a:r>
            <a:r>
              <a:rPr lang="en-US" dirty="0"/>
              <a:t>()</a:t>
            </a:r>
            <a:r>
              <a:rPr lang="en-US" dirty="0">
                <a:solidFill>
                  <a:schemeClr val="bg1">
                    <a:lumMod val="65000"/>
                  </a:schemeClr>
                </a:solidFill>
              </a:rPr>
              <a:t>                                                                         [RDBMS: select]</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a:lnSpc>
                <a:spcPct val="100000"/>
              </a:lnSpc>
            </a:pPr>
            <a:r>
              <a:rPr lang="en-GB" dirty="0"/>
              <a:t>To retrieve </a:t>
            </a:r>
            <a:r>
              <a:rPr lang="en-GB" b="1" dirty="0"/>
              <a:t>first documents </a:t>
            </a:r>
            <a:r>
              <a:rPr lang="en-GB" dirty="0"/>
              <a:t>of collection</a:t>
            </a:r>
          </a:p>
          <a:p>
            <a:pPr marL="255588" indent="-342900">
              <a:lnSpc>
                <a:spcPct val="100000"/>
              </a:lnSpc>
            </a:pPr>
            <a:endParaRPr lang="en-US" dirty="0"/>
          </a:p>
          <a:p>
            <a:pPr marL="255588" indent="-342900">
              <a:lnSpc>
                <a:spcPct val="100000"/>
              </a:lnSpc>
            </a:pPr>
            <a:endParaRPr lang="en-US" dirty="0"/>
          </a:p>
          <a:p>
            <a:pPr marL="255588" indent="-342900">
              <a:lnSpc>
                <a:spcPct val="100000"/>
              </a:lnSpc>
            </a:pPr>
            <a:r>
              <a:rPr lang="en-US" dirty="0"/>
              <a:t>Display first document having SPI &gt; 7</a:t>
            </a:r>
            <a:endParaRPr lang="en-US" b="1" dirty="0"/>
          </a:p>
          <a:p>
            <a:pPr marL="255588" indent="-342900">
              <a:lnSpc>
                <a:spcPct val="100000"/>
              </a:lnSpc>
            </a:pPr>
            <a:endParaRPr lang="en-US" dirty="0"/>
          </a:p>
          <a:p>
            <a:pPr marL="0" indent="0">
              <a:lnSpc>
                <a:spcPct val="100000"/>
              </a:lnSpc>
              <a:buNone/>
            </a:pPr>
            <a:endParaRPr lang="en-US" dirty="0"/>
          </a:p>
        </p:txBody>
      </p:sp>
      <p:sp>
        <p:nvSpPr>
          <p:cNvPr id="4" name="Rounded Rectangle 3"/>
          <p:cNvSpPr/>
          <p:nvPr/>
        </p:nvSpPr>
        <p:spPr>
          <a:xfrm>
            <a:off x="559608" y="1798908"/>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db.Student.findOne</a:t>
            </a:r>
            <a:r>
              <a:rPr lang="en-US" dirty="0">
                <a:solidFill>
                  <a:schemeClr val="tx1"/>
                </a:solidFill>
              </a:rPr>
              <a:t>()</a:t>
            </a:r>
          </a:p>
        </p:txBody>
      </p:sp>
      <p:sp>
        <p:nvSpPr>
          <p:cNvPr id="5" name="Rounded Rectangle 4"/>
          <p:cNvSpPr/>
          <p:nvPr/>
        </p:nvSpPr>
        <p:spPr>
          <a:xfrm>
            <a:off x="559608" y="1433148"/>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6" name="Rounded Rectangle 5"/>
          <p:cNvSpPr/>
          <p:nvPr/>
        </p:nvSpPr>
        <p:spPr>
          <a:xfrm>
            <a:off x="559608" y="3285244"/>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a:t>
            </a:r>
            <a:r>
              <a:rPr lang="en-US" dirty="0">
                <a:solidFill>
                  <a:schemeClr val="tx1"/>
                </a:solidFill>
              </a:rPr>
              <a:t>.</a:t>
            </a:r>
            <a:r>
              <a:rPr lang="en-GB" dirty="0" err="1">
                <a:solidFill>
                  <a:schemeClr val="tx1"/>
                </a:solidFill>
              </a:rPr>
              <a:t>findOne</a:t>
            </a:r>
            <a:r>
              <a:rPr lang="en-GB" dirty="0">
                <a:solidFill>
                  <a:schemeClr val="tx1"/>
                </a:solidFill>
              </a:rPr>
              <a:t>({ SPI : {$</a:t>
            </a:r>
            <a:r>
              <a:rPr lang="en-GB" dirty="0" err="1">
                <a:solidFill>
                  <a:schemeClr val="tx1"/>
                </a:solidFill>
              </a:rPr>
              <a:t>gt</a:t>
            </a:r>
            <a:r>
              <a:rPr lang="en-GB" dirty="0">
                <a:solidFill>
                  <a:schemeClr val="tx1"/>
                </a:solidFill>
              </a:rPr>
              <a:t> : 7} })</a:t>
            </a:r>
            <a:endParaRPr lang="en-US" dirty="0">
              <a:solidFill>
                <a:schemeClr val="tx1"/>
              </a:solidFill>
            </a:endParaRPr>
          </a:p>
        </p:txBody>
      </p:sp>
      <p:sp>
        <p:nvSpPr>
          <p:cNvPr id="7" name="Rounded Rectangle 6"/>
          <p:cNvSpPr/>
          <p:nvPr/>
        </p:nvSpPr>
        <p:spPr>
          <a:xfrm>
            <a:off x="559608" y="2919484"/>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0" name="TextBox 9">
            <a:extLst>
              <a:ext uri="{FF2B5EF4-FFF2-40B4-BE49-F238E27FC236}">
                <a16:creationId xmlns:a16="http://schemas.microsoft.com/office/drawing/2014/main" id="{E18AEA2B-87F6-A7CF-F7BA-472C9459C410}"/>
              </a:ext>
            </a:extLst>
          </p:cNvPr>
          <p:cNvSpPr txBox="1"/>
          <p:nvPr/>
        </p:nvSpPr>
        <p:spPr>
          <a:xfrm>
            <a:off x="7281746" y="1433148"/>
            <a:ext cx="4779075" cy="2340000"/>
          </a:xfrm>
          <a:prstGeom prst="rect">
            <a:avLst/>
          </a:prstGeom>
          <a:solidFill>
            <a:schemeClr val="bg1">
              <a:lumMod val="95000"/>
            </a:schemeClr>
          </a:solidFill>
          <a:ln>
            <a:noFill/>
          </a:ln>
        </p:spPr>
        <p:txBody>
          <a:bodyPr wrap="square" rtlCol="0">
            <a:spAutoFit/>
          </a:bodyPr>
          <a:lstStyle/>
          <a:p>
            <a:r>
              <a:rPr lang="en-US" dirty="0" err="1"/>
              <a:t>db.Student.insertMany</a:t>
            </a:r>
            <a:r>
              <a:rPr lang="en-US" dirty="0"/>
              <a:t>([</a:t>
            </a:r>
          </a:p>
          <a:p>
            <a:r>
              <a:rPr lang="en-US" dirty="0"/>
              <a:t>{_id : 1,  FirstName : "Neha", SPI : 9.0, BL : 0 }, </a:t>
            </a:r>
          </a:p>
          <a:p>
            <a:r>
              <a:rPr lang="en-US" dirty="0"/>
              <a:t>{_id : 2,  FirstName : "Milan", SPI : 9.5, BL : 0 },</a:t>
            </a:r>
          </a:p>
          <a:p>
            <a:r>
              <a:rPr lang="en-US" dirty="0"/>
              <a:t>{_id : 3,  FirstName : "Sohan", SPI : 8.6, BL : 1 },</a:t>
            </a:r>
          </a:p>
          <a:p>
            <a:r>
              <a:rPr lang="en-US" dirty="0"/>
              <a:t>{_id : 4,  FirstName : "Nehal", SPI : 7.0, BL : 3 }, </a:t>
            </a:r>
          </a:p>
          <a:p>
            <a:r>
              <a:rPr lang="en-US" dirty="0"/>
              <a:t>{_id : 5,  FirstName : "Milani", SPI : 5.5, BL : 5 },</a:t>
            </a:r>
          </a:p>
          <a:p>
            <a:r>
              <a:rPr lang="en-US" dirty="0"/>
              <a:t>{_id : 6,  FirstName : "</a:t>
            </a:r>
            <a:r>
              <a:rPr lang="en-US" dirty="0" err="1"/>
              <a:t>Sohani</a:t>
            </a:r>
            <a:r>
              <a:rPr lang="en-US" dirty="0"/>
              <a:t>", SPI : 8.0, BL : 2 }</a:t>
            </a:r>
          </a:p>
          <a:p>
            <a:r>
              <a:rPr lang="en-US" dirty="0"/>
              <a:t>])</a:t>
            </a:r>
          </a:p>
        </p:txBody>
      </p:sp>
    </p:spTree>
    <p:extLst>
      <p:ext uri="{BB962C8B-B14F-4D97-AF65-F5344CB8AC3E}">
        <p14:creationId xmlns:p14="http://schemas.microsoft.com/office/powerpoint/2010/main" val="1700418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a:t>find()</a:t>
            </a:r>
            <a:r>
              <a:rPr lang="en-US" dirty="0">
                <a:solidFill>
                  <a:schemeClr val="bg1">
                    <a:lumMod val="65000"/>
                  </a:schemeClr>
                </a:solidFill>
              </a:rPr>
              <a:t>                                                [RDBMS: select particular column]</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4"/>
            <a:ext cx="6865365" cy="5590565"/>
          </a:xfrm>
        </p:spPr>
        <p:txBody>
          <a:bodyPr/>
          <a:lstStyle/>
          <a:p>
            <a:pPr>
              <a:lnSpc>
                <a:spcPct val="100000"/>
              </a:lnSpc>
            </a:pPr>
            <a:r>
              <a:rPr lang="en-GB" dirty="0"/>
              <a:t>To retrieve only </a:t>
            </a:r>
            <a:r>
              <a:rPr lang="en-GB" b="1" dirty="0"/>
              <a:t>FirstName </a:t>
            </a:r>
            <a:r>
              <a:rPr lang="en-GB" dirty="0"/>
              <a:t>field</a:t>
            </a:r>
            <a:r>
              <a:rPr lang="en-GB" b="1" dirty="0"/>
              <a:t> </a:t>
            </a:r>
            <a:r>
              <a:rPr lang="en-GB" dirty="0"/>
              <a:t>of collection</a:t>
            </a:r>
          </a:p>
          <a:p>
            <a:pPr marL="255588" indent="-342900">
              <a:lnSpc>
                <a:spcPct val="100000"/>
              </a:lnSpc>
            </a:pPr>
            <a:endParaRPr lang="en-US" dirty="0"/>
          </a:p>
          <a:p>
            <a:pPr marL="255588" indent="-342900">
              <a:lnSpc>
                <a:spcPct val="100000"/>
              </a:lnSpc>
            </a:pPr>
            <a:endParaRPr lang="en-US" dirty="0"/>
          </a:p>
          <a:p>
            <a:pPr marL="255588" indent="-342900">
              <a:lnSpc>
                <a:spcPct val="100000"/>
              </a:lnSpc>
            </a:pPr>
            <a:r>
              <a:rPr lang="en-GB" dirty="0"/>
              <a:t>To retrieve only </a:t>
            </a:r>
            <a:r>
              <a:rPr lang="en-GB" b="1" dirty="0"/>
              <a:t>FirstName </a:t>
            </a:r>
            <a:r>
              <a:rPr lang="en-GB" dirty="0"/>
              <a:t>field and remove _id</a:t>
            </a:r>
            <a:r>
              <a:rPr lang="en-GB" b="1" dirty="0"/>
              <a:t> </a:t>
            </a:r>
            <a:r>
              <a:rPr lang="en-GB" dirty="0"/>
              <a:t>field</a:t>
            </a:r>
            <a:r>
              <a:rPr lang="en-GB" b="1" dirty="0"/>
              <a:t> </a:t>
            </a:r>
            <a:r>
              <a:rPr lang="en-GB" dirty="0"/>
              <a:t>of collection</a:t>
            </a:r>
            <a:endParaRPr lang="en-US" b="1" dirty="0"/>
          </a:p>
          <a:p>
            <a:pPr marL="255588" indent="-342900">
              <a:lnSpc>
                <a:spcPct val="100000"/>
              </a:lnSpc>
            </a:pPr>
            <a:endParaRPr lang="en-US" dirty="0"/>
          </a:p>
          <a:p>
            <a:pPr marL="255588" indent="-342900">
              <a:lnSpc>
                <a:spcPct val="100000"/>
              </a:lnSpc>
            </a:pPr>
            <a:endParaRPr lang="en-US" dirty="0"/>
          </a:p>
          <a:p>
            <a:pPr marL="255588" indent="-342900">
              <a:lnSpc>
                <a:spcPct val="100000"/>
              </a:lnSpc>
            </a:pPr>
            <a:r>
              <a:rPr lang="en-GB" dirty="0"/>
              <a:t>To retrieve all the field except FirstName</a:t>
            </a:r>
            <a:r>
              <a:rPr lang="en-GB" b="1" dirty="0"/>
              <a:t> </a:t>
            </a:r>
            <a:r>
              <a:rPr lang="en-GB" dirty="0"/>
              <a:t>of collection</a:t>
            </a:r>
            <a:endParaRPr lang="en-US" b="1" dirty="0"/>
          </a:p>
          <a:p>
            <a:pPr marL="255588" indent="-342900">
              <a:lnSpc>
                <a:spcPct val="100000"/>
              </a:lnSpc>
            </a:pPr>
            <a:endParaRPr lang="en-US" dirty="0"/>
          </a:p>
          <a:p>
            <a:pPr marL="0" indent="0">
              <a:lnSpc>
                <a:spcPct val="100000"/>
              </a:lnSpc>
              <a:buNone/>
            </a:pPr>
            <a:endParaRPr lang="en-US" dirty="0"/>
          </a:p>
        </p:txBody>
      </p:sp>
      <p:sp>
        <p:nvSpPr>
          <p:cNvPr id="4" name="Rounded Rectangle 3"/>
          <p:cNvSpPr/>
          <p:nvPr/>
        </p:nvSpPr>
        <p:spPr>
          <a:xfrm>
            <a:off x="559608" y="1798908"/>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 {</a:t>
            </a:r>
            <a:r>
              <a:rPr lang="en-US" dirty="0" err="1">
                <a:solidFill>
                  <a:schemeClr val="tx1"/>
                </a:solidFill>
              </a:rPr>
              <a:t>FirstName</a:t>
            </a:r>
            <a:r>
              <a:rPr lang="en-US" dirty="0">
                <a:solidFill>
                  <a:schemeClr val="tx1"/>
                </a:solidFill>
              </a:rPr>
              <a:t>: 1})</a:t>
            </a:r>
          </a:p>
        </p:txBody>
      </p:sp>
      <p:sp>
        <p:nvSpPr>
          <p:cNvPr id="5" name="Rounded Rectangle 4"/>
          <p:cNvSpPr/>
          <p:nvPr/>
        </p:nvSpPr>
        <p:spPr>
          <a:xfrm>
            <a:off x="559608" y="1433148"/>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6" name="Rounded Rectangle 5"/>
          <p:cNvSpPr/>
          <p:nvPr/>
        </p:nvSpPr>
        <p:spPr>
          <a:xfrm>
            <a:off x="559608" y="3576195"/>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 {_id: 0, FirstName: 1})</a:t>
            </a:r>
          </a:p>
        </p:txBody>
      </p:sp>
      <p:sp>
        <p:nvSpPr>
          <p:cNvPr id="7" name="Rounded Rectangle 6"/>
          <p:cNvSpPr/>
          <p:nvPr/>
        </p:nvSpPr>
        <p:spPr>
          <a:xfrm>
            <a:off x="559608" y="3210435"/>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0" name="TextBox 9">
            <a:extLst>
              <a:ext uri="{FF2B5EF4-FFF2-40B4-BE49-F238E27FC236}">
                <a16:creationId xmlns:a16="http://schemas.microsoft.com/office/drawing/2014/main" id="{E18AEA2B-87F6-A7CF-F7BA-472C9459C410}"/>
              </a:ext>
            </a:extLst>
          </p:cNvPr>
          <p:cNvSpPr txBox="1"/>
          <p:nvPr/>
        </p:nvSpPr>
        <p:spPr>
          <a:xfrm>
            <a:off x="7281746" y="1433148"/>
            <a:ext cx="4779075" cy="2340000"/>
          </a:xfrm>
          <a:prstGeom prst="rect">
            <a:avLst/>
          </a:prstGeom>
          <a:solidFill>
            <a:schemeClr val="bg1">
              <a:lumMod val="95000"/>
            </a:schemeClr>
          </a:solidFill>
          <a:ln>
            <a:noFill/>
          </a:ln>
        </p:spPr>
        <p:txBody>
          <a:bodyPr wrap="square" rtlCol="0">
            <a:spAutoFit/>
          </a:bodyPr>
          <a:lstStyle/>
          <a:p>
            <a:r>
              <a:rPr lang="en-US" dirty="0" err="1"/>
              <a:t>db.Student.insertMany</a:t>
            </a:r>
            <a:r>
              <a:rPr lang="en-US" dirty="0"/>
              <a:t>([</a:t>
            </a:r>
          </a:p>
          <a:p>
            <a:r>
              <a:rPr lang="en-US" dirty="0"/>
              <a:t>{_id : 1,  FirstName : "Neha", SPI : 9.0, BL : 0 }, </a:t>
            </a:r>
          </a:p>
          <a:p>
            <a:r>
              <a:rPr lang="en-US" dirty="0"/>
              <a:t>{_id : 2,  FirstName : "Milan", SPI : 9.5, BL : 0 },</a:t>
            </a:r>
          </a:p>
          <a:p>
            <a:r>
              <a:rPr lang="en-US" dirty="0"/>
              <a:t>{_id : 3,  FirstName : "Sohan", SPI : 8.6, BL : 1 },</a:t>
            </a:r>
          </a:p>
          <a:p>
            <a:r>
              <a:rPr lang="en-US" dirty="0"/>
              <a:t>{_id : 4,  FirstName : "Nehal", SPI : 7.0, BL : 3 }, </a:t>
            </a:r>
          </a:p>
          <a:p>
            <a:r>
              <a:rPr lang="en-US" dirty="0"/>
              <a:t>{_id : 5,  FirstName : "Milani", SPI : 5.5, BL : 5 },</a:t>
            </a:r>
          </a:p>
          <a:p>
            <a:r>
              <a:rPr lang="en-US" dirty="0"/>
              <a:t>{_id : 6,  FirstName : "</a:t>
            </a:r>
            <a:r>
              <a:rPr lang="en-US" dirty="0" err="1"/>
              <a:t>Sohani</a:t>
            </a:r>
            <a:r>
              <a:rPr lang="en-US" dirty="0"/>
              <a:t>", SPI : 8.0, BL : 2 }</a:t>
            </a:r>
          </a:p>
          <a:p>
            <a:r>
              <a:rPr lang="en-US" dirty="0"/>
              <a:t>])</a:t>
            </a:r>
          </a:p>
        </p:txBody>
      </p:sp>
      <p:sp>
        <p:nvSpPr>
          <p:cNvPr id="8" name="Rounded Rectangle 5">
            <a:extLst>
              <a:ext uri="{FF2B5EF4-FFF2-40B4-BE49-F238E27FC236}">
                <a16:creationId xmlns:a16="http://schemas.microsoft.com/office/drawing/2014/main" id="{89D7D7A8-D691-E83A-67AE-999A335C3B1E}"/>
              </a:ext>
            </a:extLst>
          </p:cNvPr>
          <p:cNvSpPr/>
          <p:nvPr/>
        </p:nvSpPr>
        <p:spPr>
          <a:xfrm>
            <a:off x="559608" y="5424852"/>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 {</a:t>
            </a:r>
            <a:r>
              <a:rPr lang="en-US" dirty="0" err="1">
                <a:solidFill>
                  <a:schemeClr val="tx1"/>
                </a:solidFill>
              </a:rPr>
              <a:t>FirstName</a:t>
            </a:r>
            <a:r>
              <a:rPr lang="en-US" dirty="0">
                <a:solidFill>
                  <a:schemeClr val="tx1"/>
                </a:solidFill>
              </a:rPr>
              <a:t>: 0})</a:t>
            </a:r>
          </a:p>
        </p:txBody>
      </p:sp>
      <p:sp>
        <p:nvSpPr>
          <p:cNvPr id="9" name="Rounded Rectangle 6">
            <a:extLst>
              <a:ext uri="{FF2B5EF4-FFF2-40B4-BE49-F238E27FC236}">
                <a16:creationId xmlns:a16="http://schemas.microsoft.com/office/drawing/2014/main" id="{14F89AEE-96B7-C2EB-2467-67ADB0EA4AF2}"/>
              </a:ext>
            </a:extLst>
          </p:cNvPr>
          <p:cNvSpPr/>
          <p:nvPr/>
        </p:nvSpPr>
        <p:spPr>
          <a:xfrm>
            <a:off x="559608" y="5059092"/>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Tree>
    <p:extLst>
      <p:ext uri="{BB962C8B-B14F-4D97-AF65-F5344CB8AC3E}">
        <p14:creationId xmlns:p14="http://schemas.microsoft.com/office/powerpoint/2010/main" val="2255643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0" grpId="0" animBg="1"/>
      <p:bldP spid="8" grpId="0" animBg="1"/>
      <p:bldP spid="9"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a:t>find()</a:t>
            </a:r>
            <a:r>
              <a:rPr lang="en-US" dirty="0">
                <a:solidFill>
                  <a:schemeClr val="bg1">
                    <a:lumMod val="65000"/>
                  </a:schemeClr>
                </a:solidFill>
              </a:rPr>
              <a:t>                             [RDBMS: select particular column with where]</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4"/>
            <a:ext cx="6865365" cy="5590565"/>
          </a:xfrm>
        </p:spPr>
        <p:txBody>
          <a:bodyPr/>
          <a:lstStyle/>
          <a:p>
            <a:pPr>
              <a:lnSpc>
                <a:spcPct val="100000"/>
              </a:lnSpc>
            </a:pPr>
            <a:r>
              <a:rPr lang="en-GB" dirty="0"/>
              <a:t>To retrieve only </a:t>
            </a:r>
            <a:r>
              <a:rPr lang="en-GB" b="1" dirty="0"/>
              <a:t>FirstName </a:t>
            </a:r>
            <a:r>
              <a:rPr lang="en-GB" dirty="0"/>
              <a:t>field</a:t>
            </a:r>
            <a:r>
              <a:rPr lang="en-GB" b="1" dirty="0"/>
              <a:t> whose SPI &gt; 8 </a:t>
            </a:r>
            <a:r>
              <a:rPr lang="en-GB" dirty="0"/>
              <a:t>of collection</a:t>
            </a:r>
          </a:p>
          <a:p>
            <a:pPr marL="255588" indent="-342900">
              <a:lnSpc>
                <a:spcPct val="100000"/>
              </a:lnSpc>
            </a:pPr>
            <a:endParaRPr lang="en-US" dirty="0"/>
          </a:p>
          <a:p>
            <a:pPr marL="255588" indent="-342900">
              <a:lnSpc>
                <a:spcPct val="100000"/>
              </a:lnSpc>
            </a:pPr>
            <a:endParaRPr lang="en-US" dirty="0"/>
          </a:p>
          <a:p>
            <a:pPr marL="255588" indent="-342900">
              <a:lnSpc>
                <a:spcPct val="100000"/>
              </a:lnSpc>
            </a:pPr>
            <a:endParaRPr lang="en-US" dirty="0"/>
          </a:p>
          <a:p>
            <a:pPr marL="0" indent="0">
              <a:lnSpc>
                <a:spcPct val="100000"/>
              </a:lnSpc>
              <a:buNone/>
            </a:pPr>
            <a:endParaRPr lang="en-US" dirty="0"/>
          </a:p>
        </p:txBody>
      </p:sp>
      <p:sp>
        <p:nvSpPr>
          <p:cNvPr id="4" name="Rounded Rectangle 3"/>
          <p:cNvSpPr/>
          <p:nvPr/>
        </p:nvSpPr>
        <p:spPr>
          <a:xfrm>
            <a:off x="559608" y="2136365"/>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 SPI : {$</a:t>
            </a:r>
            <a:r>
              <a:rPr lang="en-US" dirty="0" err="1">
                <a:solidFill>
                  <a:schemeClr val="tx1"/>
                </a:solidFill>
              </a:rPr>
              <a:t>gt</a:t>
            </a:r>
            <a:r>
              <a:rPr lang="en-US" dirty="0">
                <a:solidFill>
                  <a:schemeClr val="tx1"/>
                </a:solidFill>
              </a:rPr>
              <a:t> </a:t>
            </a:r>
            <a:r>
              <a:rPr lang="en-US">
                <a:solidFill>
                  <a:schemeClr val="tx1"/>
                </a:solidFill>
              </a:rPr>
              <a:t>: </a:t>
            </a:r>
            <a:r>
              <a:rPr lang="en-US" smtClean="0">
                <a:solidFill>
                  <a:schemeClr val="tx1"/>
                </a:solidFill>
              </a:rPr>
              <a:t>8} </a:t>
            </a:r>
            <a:r>
              <a:rPr lang="en-US" dirty="0">
                <a:solidFill>
                  <a:schemeClr val="tx1"/>
                </a:solidFill>
              </a:rPr>
              <a:t>}, {</a:t>
            </a:r>
            <a:r>
              <a:rPr lang="en-US" dirty="0" err="1">
                <a:solidFill>
                  <a:schemeClr val="tx1"/>
                </a:solidFill>
              </a:rPr>
              <a:t>FirstName</a:t>
            </a:r>
            <a:r>
              <a:rPr lang="en-US" dirty="0">
                <a:solidFill>
                  <a:schemeClr val="tx1"/>
                </a:solidFill>
              </a:rPr>
              <a:t>: 1})</a:t>
            </a:r>
          </a:p>
        </p:txBody>
      </p:sp>
      <p:sp>
        <p:nvSpPr>
          <p:cNvPr id="5" name="Rounded Rectangle 4"/>
          <p:cNvSpPr/>
          <p:nvPr/>
        </p:nvSpPr>
        <p:spPr>
          <a:xfrm>
            <a:off x="559608" y="1770605"/>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0" name="TextBox 9">
            <a:extLst>
              <a:ext uri="{FF2B5EF4-FFF2-40B4-BE49-F238E27FC236}">
                <a16:creationId xmlns:a16="http://schemas.microsoft.com/office/drawing/2014/main" id="{E18AEA2B-87F6-A7CF-F7BA-472C9459C410}"/>
              </a:ext>
            </a:extLst>
          </p:cNvPr>
          <p:cNvSpPr txBox="1"/>
          <p:nvPr/>
        </p:nvSpPr>
        <p:spPr>
          <a:xfrm>
            <a:off x="7281746" y="1433148"/>
            <a:ext cx="4779075" cy="2340000"/>
          </a:xfrm>
          <a:prstGeom prst="rect">
            <a:avLst/>
          </a:prstGeom>
          <a:solidFill>
            <a:schemeClr val="bg1">
              <a:lumMod val="95000"/>
            </a:schemeClr>
          </a:solidFill>
          <a:ln>
            <a:noFill/>
          </a:ln>
        </p:spPr>
        <p:txBody>
          <a:bodyPr wrap="square" rtlCol="0">
            <a:spAutoFit/>
          </a:bodyPr>
          <a:lstStyle/>
          <a:p>
            <a:r>
              <a:rPr lang="en-US" dirty="0" err="1"/>
              <a:t>db.Student.insertMany</a:t>
            </a:r>
            <a:r>
              <a:rPr lang="en-US" dirty="0"/>
              <a:t>([</a:t>
            </a:r>
          </a:p>
          <a:p>
            <a:r>
              <a:rPr lang="en-US" dirty="0"/>
              <a:t>{_id : 1,  FirstName : "Neha", SPI : 9.0, BL : 0 }, </a:t>
            </a:r>
          </a:p>
          <a:p>
            <a:r>
              <a:rPr lang="en-US" dirty="0"/>
              <a:t>{_id : 2,  FirstName : "Milan", SPI : 9.5, BL : 0 },</a:t>
            </a:r>
          </a:p>
          <a:p>
            <a:r>
              <a:rPr lang="en-US" dirty="0"/>
              <a:t>{_id : 3,  FirstName : "Sohan", SPI : 8.6, BL : 1 },</a:t>
            </a:r>
          </a:p>
          <a:p>
            <a:r>
              <a:rPr lang="en-US" dirty="0"/>
              <a:t>{_id : 4,  FirstName : "Nehal", SPI : 7.0, BL : 3 }, </a:t>
            </a:r>
          </a:p>
          <a:p>
            <a:r>
              <a:rPr lang="en-US" dirty="0"/>
              <a:t>{_id : 5,  FirstName : "Milani", SPI : 5.5, BL : 5 },</a:t>
            </a:r>
          </a:p>
          <a:p>
            <a:r>
              <a:rPr lang="en-US" dirty="0"/>
              <a:t>{_id : 6,  FirstName : "</a:t>
            </a:r>
            <a:r>
              <a:rPr lang="en-US" dirty="0" err="1"/>
              <a:t>Sohani</a:t>
            </a:r>
            <a:r>
              <a:rPr lang="en-US" dirty="0"/>
              <a:t>", SPI : 8.0, BL : 2 }</a:t>
            </a:r>
          </a:p>
          <a:p>
            <a:r>
              <a:rPr lang="en-US" dirty="0"/>
              <a:t>])</a:t>
            </a:r>
          </a:p>
        </p:txBody>
      </p:sp>
    </p:spTree>
    <p:extLst>
      <p:ext uri="{BB962C8B-B14F-4D97-AF65-F5344CB8AC3E}">
        <p14:creationId xmlns:p14="http://schemas.microsoft.com/office/powerpoint/2010/main" val="3065519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a:t>sort()</a:t>
            </a:r>
            <a:r>
              <a:rPr lang="en-US" dirty="0">
                <a:solidFill>
                  <a:schemeClr val="bg1">
                    <a:lumMod val="65000"/>
                  </a:schemeClr>
                </a:solidFill>
              </a:rPr>
              <a:t>                                                                            [RDBMS: order by]</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4"/>
            <a:ext cx="11912137" cy="5590565"/>
          </a:xfrm>
        </p:spPr>
        <p:txBody>
          <a:bodyPr/>
          <a:lstStyle/>
          <a:p>
            <a:pPr>
              <a:lnSpc>
                <a:spcPct val="100000"/>
              </a:lnSpc>
            </a:pPr>
            <a:r>
              <a:rPr lang="en-US" dirty="0"/>
              <a:t>sort() method is used to sort the documents in the collection. This method accepts a document containing list of fields along with their sorting order.</a:t>
            </a:r>
          </a:p>
          <a:p>
            <a:pPr>
              <a:lnSpc>
                <a:spcPct val="100000"/>
              </a:lnSpc>
            </a:pPr>
            <a:r>
              <a:rPr lang="en-US" dirty="0"/>
              <a:t>The sorting order is specified as 1 or -1.</a:t>
            </a:r>
          </a:p>
          <a:p>
            <a:pPr lvl="1">
              <a:lnSpc>
                <a:spcPct val="100000"/>
              </a:lnSpc>
            </a:pPr>
            <a:r>
              <a:rPr lang="en-US" dirty="0"/>
              <a:t>1 is used for ascending order sorting.</a:t>
            </a:r>
          </a:p>
          <a:p>
            <a:pPr lvl="1">
              <a:lnSpc>
                <a:spcPct val="100000"/>
              </a:lnSpc>
            </a:pPr>
            <a:r>
              <a:rPr lang="en-US" dirty="0"/>
              <a:t>-1 is used for descending order sorting.</a:t>
            </a:r>
            <a:endParaRPr lang="en-GB" dirty="0"/>
          </a:p>
          <a:p>
            <a:pPr marL="255588" indent="-342900">
              <a:lnSpc>
                <a:spcPct val="100000"/>
              </a:lnSpc>
            </a:pPr>
            <a:endParaRPr lang="en-US" dirty="0"/>
          </a:p>
          <a:p>
            <a:pPr marL="255588" indent="-342900">
              <a:lnSpc>
                <a:spcPct val="100000"/>
              </a:lnSpc>
            </a:pPr>
            <a:endParaRPr lang="en-US" dirty="0"/>
          </a:p>
          <a:p>
            <a:pPr marL="255588" indent="-342900">
              <a:lnSpc>
                <a:spcPct val="100000"/>
              </a:lnSpc>
            </a:pPr>
            <a:endParaRPr lang="en-US" dirty="0"/>
          </a:p>
          <a:p>
            <a:pPr marL="0" indent="0">
              <a:lnSpc>
                <a:spcPct val="100000"/>
              </a:lnSpc>
              <a:buNone/>
            </a:pPr>
            <a:endParaRPr lang="en-US" dirty="0"/>
          </a:p>
        </p:txBody>
      </p:sp>
    </p:spTree>
    <p:extLst>
      <p:ext uri="{BB962C8B-B14F-4D97-AF65-F5344CB8AC3E}">
        <p14:creationId xmlns:p14="http://schemas.microsoft.com/office/powerpoint/2010/main" val="3637231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What is NoSQL?</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r>
              <a:rPr lang="en-US" dirty="0"/>
              <a:t>SQL is an acronym for Structured Query Language, which is a database concept composed of schemas, tables, columns, and rows.</a:t>
            </a:r>
          </a:p>
          <a:p>
            <a:r>
              <a:rPr lang="en-US" dirty="0"/>
              <a:t>The query or syntax for calling data in SQL databases makes use of the table relation media. </a:t>
            </a:r>
          </a:p>
          <a:p>
            <a:r>
              <a:rPr lang="en-US" dirty="0"/>
              <a:t>Multiple sets of data from different tables can be called simultaneously.</a:t>
            </a:r>
          </a:p>
          <a:p>
            <a:r>
              <a:rPr lang="en-US" dirty="0"/>
              <a:t>The tables in an SQL database are a set of solid and fixed tables.</a:t>
            </a:r>
          </a:p>
          <a:p>
            <a:r>
              <a:rPr lang="en-US" dirty="0"/>
              <a:t>Therefore, a slight change in the structure of one table may result in the failure of a query that has been programmed in the View or Trigger section.</a:t>
            </a:r>
          </a:p>
          <a:p>
            <a:r>
              <a:rPr lang="en-US" b="1" dirty="0">
                <a:solidFill>
                  <a:schemeClr val="accent6"/>
                </a:solidFill>
              </a:rPr>
              <a:t>NoSQL (Non SQL) is </a:t>
            </a:r>
            <a:r>
              <a:rPr lang="en-US" dirty="0">
                <a:solidFill>
                  <a:schemeClr val="accent6"/>
                </a:solidFill>
              </a:rPr>
              <a:t>a concept and a flexible database model.</a:t>
            </a:r>
          </a:p>
          <a:p>
            <a:r>
              <a:rPr lang="en-US" dirty="0"/>
              <a:t>In general and specifically </a:t>
            </a:r>
            <a:r>
              <a:rPr lang="en-US" dirty="0">
                <a:solidFill>
                  <a:schemeClr val="accent6"/>
                </a:solidFill>
              </a:rPr>
              <a:t>NoSQL does not follow the rules of a relational database </a:t>
            </a:r>
            <a:r>
              <a:rPr lang="en-US" dirty="0"/>
              <a:t>(RDBMS).</a:t>
            </a:r>
          </a:p>
          <a:p>
            <a:r>
              <a:rPr lang="en-US" b="1" dirty="0">
                <a:solidFill>
                  <a:schemeClr val="accent6"/>
                </a:solidFill>
              </a:rPr>
              <a:t>NoSQL does not use the SQL query language.</a:t>
            </a:r>
          </a:p>
          <a:p>
            <a:r>
              <a:rPr lang="en-US" dirty="0"/>
              <a:t>It provides a mechanism for </a:t>
            </a:r>
            <a:r>
              <a:rPr lang="en-US" dirty="0">
                <a:solidFill>
                  <a:schemeClr val="accent6"/>
                </a:solidFill>
              </a:rPr>
              <a:t>storage and retrieval of data other than tabular relations model </a:t>
            </a:r>
            <a:r>
              <a:rPr lang="en-US" dirty="0"/>
              <a:t>used in relational databases. NoSQL database </a:t>
            </a:r>
            <a:r>
              <a:rPr lang="en-US" dirty="0">
                <a:solidFill>
                  <a:schemeClr val="accent6"/>
                </a:solidFill>
              </a:rPr>
              <a:t>doesn't use tables </a:t>
            </a:r>
            <a:r>
              <a:rPr lang="en-US" dirty="0"/>
              <a:t>for storing data. </a:t>
            </a:r>
          </a:p>
          <a:p>
            <a:r>
              <a:rPr lang="en-US" dirty="0"/>
              <a:t>It is generally </a:t>
            </a:r>
            <a:r>
              <a:rPr lang="en-US" dirty="0">
                <a:solidFill>
                  <a:schemeClr val="accent6"/>
                </a:solidFill>
              </a:rPr>
              <a:t>used to store big data and real-time web applications</a:t>
            </a:r>
            <a:r>
              <a:rPr lang="en-US" dirty="0"/>
              <a:t>.</a:t>
            </a:r>
            <a:endParaRPr lang="en-US" b="1" dirty="0">
              <a:solidFill>
                <a:schemeClr val="accent6"/>
              </a:solidFill>
            </a:endParaRPr>
          </a:p>
          <a:p>
            <a:endParaRPr lang="en-US" b="1" dirty="0">
              <a:solidFill>
                <a:schemeClr val="accent6"/>
              </a:solidFill>
            </a:endParaRPr>
          </a:p>
        </p:txBody>
      </p:sp>
    </p:spTree>
    <p:extLst>
      <p:ext uri="{BB962C8B-B14F-4D97-AF65-F5344CB8AC3E}">
        <p14:creationId xmlns:p14="http://schemas.microsoft.com/office/powerpoint/2010/main" val="1071426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a:t>sort()</a:t>
            </a:r>
            <a:r>
              <a:rPr lang="en-US" dirty="0">
                <a:solidFill>
                  <a:schemeClr val="bg1">
                    <a:lumMod val="65000"/>
                  </a:schemeClr>
                </a:solidFill>
              </a:rPr>
              <a:t>                                                                            [RDBMS: order by]</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4"/>
            <a:ext cx="6865365" cy="5590565"/>
          </a:xfrm>
        </p:spPr>
        <p:txBody>
          <a:bodyPr/>
          <a:lstStyle/>
          <a:p>
            <a:pPr>
              <a:lnSpc>
                <a:spcPct val="100000"/>
              </a:lnSpc>
            </a:pPr>
            <a:r>
              <a:rPr lang="en-GB" dirty="0"/>
              <a:t>To retrieve documents in </a:t>
            </a:r>
            <a:r>
              <a:rPr lang="en-GB" b="1" dirty="0"/>
              <a:t>ascending order </a:t>
            </a:r>
            <a:r>
              <a:rPr lang="en-GB" dirty="0"/>
              <a:t>on </a:t>
            </a:r>
            <a:r>
              <a:rPr lang="en-GB" dirty="0" err="1"/>
              <a:t>FirstName</a:t>
            </a:r>
            <a:r>
              <a:rPr lang="en-GB" dirty="0"/>
              <a:t> field.</a:t>
            </a:r>
          </a:p>
          <a:p>
            <a:pPr>
              <a:lnSpc>
                <a:spcPct val="100000"/>
              </a:lnSpc>
            </a:pPr>
            <a:endParaRPr lang="en-GB" dirty="0"/>
          </a:p>
          <a:p>
            <a:pPr>
              <a:lnSpc>
                <a:spcPct val="100000"/>
              </a:lnSpc>
            </a:pPr>
            <a:endParaRPr lang="en-GB" dirty="0"/>
          </a:p>
          <a:p>
            <a:pPr>
              <a:lnSpc>
                <a:spcPct val="100000"/>
              </a:lnSpc>
            </a:pPr>
            <a:r>
              <a:rPr lang="en-GB" dirty="0"/>
              <a:t>To retrieve documents in </a:t>
            </a:r>
            <a:r>
              <a:rPr lang="en-GB" b="1" dirty="0"/>
              <a:t>descending order </a:t>
            </a:r>
            <a:r>
              <a:rPr lang="en-GB" dirty="0"/>
              <a:t>on </a:t>
            </a:r>
            <a:r>
              <a:rPr lang="en-GB" dirty="0" err="1"/>
              <a:t>FirstName</a:t>
            </a:r>
            <a:r>
              <a:rPr lang="en-GB" dirty="0"/>
              <a:t> field.</a:t>
            </a:r>
          </a:p>
          <a:p>
            <a:pPr>
              <a:lnSpc>
                <a:spcPct val="100000"/>
              </a:lnSpc>
            </a:pPr>
            <a:endParaRPr lang="en-GB" dirty="0"/>
          </a:p>
          <a:p>
            <a:pPr>
              <a:lnSpc>
                <a:spcPct val="100000"/>
              </a:lnSpc>
            </a:pPr>
            <a:endParaRPr lang="en-GB" dirty="0"/>
          </a:p>
          <a:p>
            <a:pPr>
              <a:lnSpc>
                <a:spcPct val="100000"/>
              </a:lnSpc>
            </a:pPr>
            <a:r>
              <a:rPr lang="en-GB" dirty="0"/>
              <a:t>To retrieve documents in </a:t>
            </a:r>
            <a:r>
              <a:rPr lang="en-GB" b="1" dirty="0"/>
              <a:t>ascending order </a:t>
            </a:r>
            <a:r>
              <a:rPr lang="en-GB" dirty="0"/>
              <a:t>on BL field and </a:t>
            </a:r>
            <a:r>
              <a:rPr lang="en-GB" b="1" dirty="0"/>
              <a:t>descending order </a:t>
            </a:r>
            <a:r>
              <a:rPr lang="en-GB" dirty="0"/>
              <a:t>on SPI.</a:t>
            </a:r>
          </a:p>
          <a:p>
            <a:pPr>
              <a:lnSpc>
                <a:spcPct val="100000"/>
              </a:lnSpc>
            </a:pPr>
            <a:endParaRPr lang="en-GB" dirty="0"/>
          </a:p>
          <a:p>
            <a:pPr marL="0" indent="0">
              <a:lnSpc>
                <a:spcPct val="100000"/>
              </a:lnSpc>
              <a:buNone/>
            </a:pPr>
            <a:endParaRPr lang="en-GB" dirty="0"/>
          </a:p>
          <a:p>
            <a:pPr marL="255588" indent="-342900">
              <a:lnSpc>
                <a:spcPct val="100000"/>
              </a:lnSpc>
            </a:pPr>
            <a:endParaRPr lang="en-US" dirty="0"/>
          </a:p>
          <a:p>
            <a:pPr marL="255588" indent="-342900">
              <a:lnSpc>
                <a:spcPct val="100000"/>
              </a:lnSpc>
            </a:pPr>
            <a:endParaRPr lang="en-US" dirty="0"/>
          </a:p>
          <a:p>
            <a:pPr marL="255588" indent="-342900">
              <a:lnSpc>
                <a:spcPct val="100000"/>
              </a:lnSpc>
            </a:pPr>
            <a:endParaRPr lang="en-US" dirty="0"/>
          </a:p>
          <a:p>
            <a:pPr marL="0" indent="0">
              <a:lnSpc>
                <a:spcPct val="100000"/>
              </a:lnSpc>
              <a:buNone/>
            </a:pPr>
            <a:endParaRPr lang="en-US" dirty="0"/>
          </a:p>
        </p:txBody>
      </p:sp>
      <p:sp>
        <p:nvSpPr>
          <p:cNvPr id="4" name="Rounded Rectangle 3"/>
          <p:cNvSpPr/>
          <p:nvPr/>
        </p:nvSpPr>
        <p:spPr>
          <a:xfrm>
            <a:off x="559608" y="2136365"/>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().sort({</a:t>
            </a:r>
            <a:r>
              <a:rPr lang="en-US" dirty="0" err="1">
                <a:solidFill>
                  <a:schemeClr val="tx1"/>
                </a:solidFill>
              </a:rPr>
              <a:t>FirstName</a:t>
            </a:r>
            <a:r>
              <a:rPr lang="en-US" dirty="0">
                <a:solidFill>
                  <a:schemeClr val="tx1"/>
                </a:solidFill>
              </a:rPr>
              <a:t> : 1})</a:t>
            </a:r>
          </a:p>
        </p:txBody>
      </p:sp>
      <p:sp>
        <p:nvSpPr>
          <p:cNvPr id="5" name="Rounded Rectangle 4"/>
          <p:cNvSpPr/>
          <p:nvPr/>
        </p:nvSpPr>
        <p:spPr>
          <a:xfrm>
            <a:off x="559608" y="1770605"/>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0" name="TextBox 9">
            <a:extLst>
              <a:ext uri="{FF2B5EF4-FFF2-40B4-BE49-F238E27FC236}">
                <a16:creationId xmlns:a16="http://schemas.microsoft.com/office/drawing/2014/main" id="{E18AEA2B-87F6-A7CF-F7BA-472C9459C410}"/>
              </a:ext>
            </a:extLst>
          </p:cNvPr>
          <p:cNvSpPr txBox="1"/>
          <p:nvPr/>
        </p:nvSpPr>
        <p:spPr>
          <a:xfrm>
            <a:off x="7281746" y="1433148"/>
            <a:ext cx="4779075" cy="2340000"/>
          </a:xfrm>
          <a:prstGeom prst="rect">
            <a:avLst/>
          </a:prstGeom>
          <a:solidFill>
            <a:schemeClr val="bg1">
              <a:lumMod val="95000"/>
            </a:schemeClr>
          </a:solidFill>
          <a:ln>
            <a:noFill/>
          </a:ln>
        </p:spPr>
        <p:txBody>
          <a:bodyPr wrap="square" rtlCol="0">
            <a:spAutoFit/>
          </a:bodyPr>
          <a:lstStyle/>
          <a:p>
            <a:r>
              <a:rPr lang="en-US" dirty="0" err="1"/>
              <a:t>db.Student.insertMany</a:t>
            </a:r>
            <a:r>
              <a:rPr lang="en-US" dirty="0"/>
              <a:t>([</a:t>
            </a:r>
          </a:p>
          <a:p>
            <a:r>
              <a:rPr lang="en-US" dirty="0"/>
              <a:t>{_id : 1,  FirstName : "Neha", SPI : 9.0, BL : 0 }, </a:t>
            </a:r>
          </a:p>
          <a:p>
            <a:r>
              <a:rPr lang="en-US" dirty="0"/>
              <a:t>{_id : 2,  FirstName : "Milan", SPI : 9.5, BL : 0 },</a:t>
            </a:r>
          </a:p>
          <a:p>
            <a:r>
              <a:rPr lang="en-US" dirty="0"/>
              <a:t>{_id : 3,  FirstName : "Sohan", SPI : 8.6, BL : 1 },</a:t>
            </a:r>
          </a:p>
          <a:p>
            <a:r>
              <a:rPr lang="en-US" dirty="0"/>
              <a:t>{_id : 4,  FirstName : "Nehal", SPI : 7.0, BL : 3 }, </a:t>
            </a:r>
          </a:p>
          <a:p>
            <a:r>
              <a:rPr lang="en-US" dirty="0"/>
              <a:t>{_id : 5,  FirstName : "Milani", SPI : 5.5, BL : 5 },</a:t>
            </a:r>
          </a:p>
          <a:p>
            <a:r>
              <a:rPr lang="en-US" dirty="0"/>
              <a:t>{_id : 6,  FirstName : "</a:t>
            </a:r>
            <a:r>
              <a:rPr lang="en-US" dirty="0" err="1"/>
              <a:t>Sohani</a:t>
            </a:r>
            <a:r>
              <a:rPr lang="en-US" dirty="0"/>
              <a:t>", SPI : 8.0, BL : 2 }</a:t>
            </a:r>
          </a:p>
          <a:p>
            <a:r>
              <a:rPr lang="en-US" dirty="0"/>
              <a:t>])</a:t>
            </a:r>
          </a:p>
        </p:txBody>
      </p:sp>
      <p:sp>
        <p:nvSpPr>
          <p:cNvPr id="8" name="Rounded Rectangle 7"/>
          <p:cNvSpPr/>
          <p:nvPr/>
        </p:nvSpPr>
        <p:spPr>
          <a:xfrm>
            <a:off x="559608" y="4020867"/>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().sort({</a:t>
            </a:r>
            <a:r>
              <a:rPr lang="en-US" dirty="0" err="1">
                <a:solidFill>
                  <a:schemeClr val="tx1"/>
                </a:solidFill>
              </a:rPr>
              <a:t>FirstName</a:t>
            </a:r>
            <a:r>
              <a:rPr lang="en-US" dirty="0">
                <a:solidFill>
                  <a:schemeClr val="tx1"/>
                </a:solidFill>
              </a:rPr>
              <a:t> : -1})</a:t>
            </a:r>
          </a:p>
        </p:txBody>
      </p:sp>
      <p:sp>
        <p:nvSpPr>
          <p:cNvPr id="9" name="Rounded Rectangle 8"/>
          <p:cNvSpPr/>
          <p:nvPr/>
        </p:nvSpPr>
        <p:spPr>
          <a:xfrm>
            <a:off x="559608" y="3655107"/>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1" name="Rounded Rectangle 10"/>
          <p:cNvSpPr/>
          <p:nvPr/>
        </p:nvSpPr>
        <p:spPr>
          <a:xfrm>
            <a:off x="559608" y="5813929"/>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().sort({BL : 1, SPI : -1})</a:t>
            </a:r>
          </a:p>
        </p:txBody>
      </p:sp>
      <p:sp>
        <p:nvSpPr>
          <p:cNvPr id="12" name="Rounded Rectangle 11"/>
          <p:cNvSpPr/>
          <p:nvPr/>
        </p:nvSpPr>
        <p:spPr>
          <a:xfrm>
            <a:off x="559608" y="5448169"/>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Tree>
    <p:extLst>
      <p:ext uri="{BB962C8B-B14F-4D97-AF65-F5344CB8AC3E}">
        <p14:creationId xmlns:p14="http://schemas.microsoft.com/office/powerpoint/2010/main" val="1921546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0" grpId="0" animBg="1"/>
      <p:bldP spid="8" grpId="0" animBg="1"/>
      <p:bldP spid="9" grpId="0" animBg="1"/>
      <p:bldP spid="11" grpId="0" animBg="1"/>
      <p:bldP spid="12"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Update Documents                                            </a:t>
            </a:r>
            <a:r>
              <a:rPr lang="en-US" dirty="0">
                <a:solidFill>
                  <a:schemeClr val="bg1">
                    <a:lumMod val="65000"/>
                  </a:schemeClr>
                </a:solidFill>
              </a:rPr>
              <a:t>[RDBMS: Row/Records]</a:t>
            </a:r>
          </a:p>
        </p:txBody>
      </p:sp>
      <p:sp>
        <p:nvSpPr>
          <p:cNvPr id="3" name="Content Placeholder 2"/>
          <p:cNvSpPr>
            <a:spLocks noGrp="1"/>
          </p:cNvSpPr>
          <p:nvPr>
            <p:ph idx="1"/>
          </p:nvPr>
        </p:nvSpPr>
        <p:spPr/>
        <p:txBody>
          <a:bodyPr/>
          <a:lstStyle/>
          <a:p>
            <a:r>
              <a:rPr lang="en-US" dirty="0"/>
              <a:t>Update Documents</a:t>
            </a:r>
          </a:p>
          <a:p>
            <a:pPr lvl="1"/>
            <a:r>
              <a:rPr lang="en-US" dirty="0"/>
              <a:t>There are 2 methods to update Documents of a Collection.</a:t>
            </a:r>
          </a:p>
          <a:p>
            <a:pPr marL="1257300" lvl="2" indent="-342900">
              <a:buFont typeface="+mj-lt"/>
              <a:buAutoNum type="arabicPeriod"/>
            </a:pPr>
            <a:r>
              <a:rPr lang="en-US" dirty="0" err="1">
                <a:solidFill>
                  <a:schemeClr val="tx2"/>
                </a:solidFill>
              </a:rPr>
              <a:t>updateOne</a:t>
            </a:r>
            <a:r>
              <a:rPr lang="en-US" dirty="0">
                <a:solidFill>
                  <a:schemeClr val="tx2"/>
                </a:solidFill>
              </a:rPr>
              <a:t>()</a:t>
            </a:r>
          </a:p>
          <a:p>
            <a:pPr marL="1257300" lvl="2" indent="-342900">
              <a:buFont typeface="+mj-lt"/>
              <a:buAutoNum type="arabicPeriod"/>
            </a:pPr>
            <a:r>
              <a:rPr lang="en-US" dirty="0" err="1">
                <a:solidFill>
                  <a:schemeClr val="tx2"/>
                </a:solidFill>
              </a:rPr>
              <a:t>updateMany</a:t>
            </a:r>
            <a:r>
              <a:rPr lang="en-US" dirty="0">
                <a:solidFill>
                  <a:schemeClr val="tx2"/>
                </a:solidFill>
              </a:rPr>
              <a:t>()</a:t>
            </a:r>
            <a:endParaRPr lang="en-US" dirty="0"/>
          </a:p>
          <a:p>
            <a:pPr marL="914400" lvl="2" indent="0">
              <a:buNone/>
            </a:pPr>
            <a:endParaRPr lang="en-US" dirty="0"/>
          </a:p>
        </p:txBody>
      </p:sp>
      <p:graphicFrame>
        <p:nvGraphicFramePr>
          <p:cNvPr id="14" name="Table 13"/>
          <p:cNvGraphicFramePr>
            <a:graphicFrameLocks noGrp="1"/>
          </p:cNvGraphicFramePr>
          <p:nvPr>
            <p:extLst/>
          </p:nvPr>
        </p:nvGraphicFramePr>
        <p:xfrm>
          <a:off x="9243643" y="790973"/>
          <a:ext cx="2817178" cy="1483360"/>
        </p:xfrm>
        <a:graphic>
          <a:graphicData uri="http://schemas.openxmlformats.org/drawingml/2006/table">
            <a:tbl>
              <a:tblPr firstRow="1" bandRow="1">
                <a:tableStyleId>{5C22544A-7EE6-4342-B048-85BDC9FD1C3A}</a:tableStyleId>
              </a:tblPr>
              <a:tblGrid>
                <a:gridCol w="802005">
                  <a:extLst>
                    <a:ext uri="{9D8B030D-6E8A-4147-A177-3AD203B41FA5}">
                      <a16:colId xmlns:a16="http://schemas.microsoft.com/office/drawing/2014/main" val="20000"/>
                    </a:ext>
                  </a:extLst>
                </a:gridCol>
                <a:gridCol w="1124268">
                  <a:extLst>
                    <a:ext uri="{9D8B030D-6E8A-4147-A177-3AD203B41FA5}">
                      <a16:colId xmlns:a16="http://schemas.microsoft.com/office/drawing/2014/main" val="20001"/>
                    </a:ext>
                  </a:extLst>
                </a:gridCol>
                <a:gridCol w="890905">
                  <a:extLst>
                    <a:ext uri="{9D8B030D-6E8A-4147-A177-3AD203B41FA5}">
                      <a16:colId xmlns:a16="http://schemas.microsoft.com/office/drawing/2014/main" val="20002"/>
                    </a:ext>
                  </a:extLst>
                </a:gridCol>
              </a:tblGrid>
              <a:tr h="370840">
                <a:tc>
                  <a:txBody>
                    <a:bodyPr/>
                    <a:lstStyle/>
                    <a:p>
                      <a:r>
                        <a:rPr lang="en-US" dirty="0"/>
                        <a:t>Name</a:t>
                      </a:r>
                    </a:p>
                  </a:txBody>
                  <a:tcPr/>
                </a:tc>
                <a:tc>
                  <a:txBody>
                    <a:bodyPr/>
                    <a:lstStyle/>
                    <a:p>
                      <a:r>
                        <a:rPr lang="en-US" dirty="0"/>
                        <a:t>City</a:t>
                      </a:r>
                    </a:p>
                  </a:txBody>
                  <a:tcPr/>
                </a:tc>
                <a:tc>
                  <a:txBody>
                    <a:bodyPr/>
                    <a:lstStyle/>
                    <a:p>
                      <a:r>
                        <a:rPr lang="en-US" dirty="0"/>
                        <a:t>Gender</a:t>
                      </a:r>
                    </a:p>
                  </a:txBody>
                  <a:tcPr/>
                </a:tc>
                <a:extLst>
                  <a:ext uri="{0D108BD9-81ED-4DB2-BD59-A6C34878D82A}">
                    <a16:rowId xmlns:a16="http://schemas.microsoft.com/office/drawing/2014/main" val="10000"/>
                  </a:ext>
                </a:extLst>
              </a:tr>
              <a:tr h="370840">
                <a:tc>
                  <a:txBody>
                    <a:bodyPr/>
                    <a:lstStyle/>
                    <a:p>
                      <a:r>
                        <a:rPr lang="en-US" dirty="0"/>
                        <a:t>Raj</a:t>
                      </a:r>
                    </a:p>
                  </a:txBody>
                  <a:tcPr/>
                </a:tc>
                <a:tc>
                  <a:txBody>
                    <a:bodyPr/>
                    <a:lstStyle/>
                    <a:p>
                      <a:r>
                        <a:rPr lang="en-US" dirty="0"/>
                        <a:t>Rajkot</a:t>
                      </a:r>
                    </a:p>
                  </a:txBody>
                  <a:tcPr/>
                </a:tc>
                <a:tc>
                  <a:txBody>
                    <a:bodyPr/>
                    <a:lstStyle/>
                    <a:p>
                      <a:r>
                        <a:rPr lang="en-US" dirty="0"/>
                        <a:t>Male</a:t>
                      </a:r>
                    </a:p>
                  </a:txBody>
                  <a:tcPr/>
                </a:tc>
                <a:extLst>
                  <a:ext uri="{0D108BD9-81ED-4DB2-BD59-A6C34878D82A}">
                    <a16:rowId xmlns:a16="http://schemas.microsoft.com/office/drawing/2014/main" val="10001"/>
                  </a:ext>
                </a:extLst>
              </a:tr>
              <a:tr h="370840">
                <a:tc>
                  <a:txBody>
                    <a:bodyPr/>
                    <a:lstStyle/>
                    <a:p>
                      <a:r>
                        <a:rPr lang="en-US" dirty="0" err="1"/>
                        <a:t>Jiya</a:t>
                      </a:r>
                      <a:endParaRPr lang="en-US" dirty="0"/>
                    </a:p>
                  </a:txBody>
                  <a:tcPr/>
                </a:tc>
                <a:tc>
                  <a:txBody>
                    <a:bodyPr/>
                    <a:lstStyle/>
                    <a:p>
                      <a:r>
                        <a:rPr lang="en-US" i="0" dirty="0"/>
                        <a:t>Rajkot</a:t>
                      </a:r>
                    </a:p>
                  </a:txBody>
                  <a:tcPr/>
                </a:tc>
                <a:tc>
                  <a:txBody>
                    <a:bodyPr/>
                    <a:lstStyle/>
                    <a:p>
                      <a:r>
                        <a:rPr lang="en-US" dirty="0"/>
                        <a:t>Female</a:t>
                      </a:r>
                    </a:p>
                  </a:txBody>
                  <a:tcPr/>
                </a:tc>
                <a:extLst>
                  <a:ext uri="{0D108BD9-81ED-4DB2-BD59-A6C34878D82A}">
                    <a16:rowId xmlns:a16="http://schemas.microsoft.com/office/drawing/2014/main" val="10002"/>
                  </a:ext>
                </a:extLst>
              </a:tr>
              <a:tr h="370840">
                <a:tc>
                  <a:txBody>
                    <a:bodyPr/>
                    <a:lstStyle/>
                    <a:p>
                      <a:r>
                        <a:rPr lang="en-US" dirty="0"/>
                        <a:t>Meet</a:t>
                      </a:r>
                    </a:p>
                  </a:txBody>
                  <a:tcPr/>
                </a:tc>
                <a:tc>
                  <a:txBody>
                    <a:bodyPr/>
                    <a:lstStyle/>
                    <a:p>
                      <a:r>
                        <a:rPr lang="en-US" dirty="0" err="1"/>
                        <a:t>Surat</a:t>
                      </a:r>
                      <a:endParaRPr lang="en-US" dirty="0"/>
                    </a:p>
                  </a:txBody>
                  <a:tcPr/>
                </a:tc>
                <a:tc>
                  <a:txBody>
                    <a:bodyPr/>
                    <a:lstStyle/>
                    <a:p>
                      <a:r>
                        <a:rPr lang="en-US" b="0" i="0" u="none" dirty="0"/>
                        <a:t>Male</a:t>
                      </a:r>
                    </a:p>
                  </a:txBody>
                  <a:tcPr/>
                </a:tc>
                <a:extLst>
                  <a:ext uri="{0D108BD9-81ED-4DB2-BD59-A6C34878D82A}">
                    <a16:rowId xmlns:a16="http://schemas.microsoft.com/office/drawing/2014/main" val="10003"/>
                  </a:ext>
                </a:extLst>
              </a:tr>
            </a:tbl>
          </a:graphicData>
        </a:graphic>
      </p:graphicFrame>
      <p:sp>
        <p:nvSpPr>
          <p:cNvPr id="13" name="Content Placeholder 2"/>
          <p:cNvSpPr txBox="1">
            <a:spLocks/>
          </p:cNvSpPr>
          <p:nvPr/>
        </p:nvSpPr>
        <p:spPr>
          <a:xfrm>
            <a:off x="131179" y="2258953"/>
            <a:ext cx="5852160" cy="4297680"/>
          </a:xfrm>
          <a:prstGeom prst="rect">
            <a:avLst/>
          </a:prstGeom>
          <a:ln>
            <a:solidFill>
              <a:schemeClr val="bg1">
                <a:lumMod val="75000"/>
              </a:schemeClr>
            </a:solidFill>
          </a:ln>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buFont typeface="+mj-lt"/>
              <a:buAutoNum type="arabicPeriod"/>
            </a:pPr>
            <a:r>
              <a:rPr lang="en-US" dirty="0" err="1">
                <a:solidFill>
                  <a:schemeClr val="tx2"/>
                </a:solidFill>
              </a:rPr>
              <a:t>updateOne</a:t>
            </a:r>
            <a:r>
              <a:rPr lang="en-US" dirty="0">
                <a:solidFill>
                  <a:schemeClr val="tx2"/>
                </a:solidFill>
              </a:rPr>
              <a:t>()</a:t>
            </a:r>
          </a:p>
          <a:p>
            <a:pPr lvl="2"/>
            <a:r>
              <a:rPr lang="en-US" dirty="0" err="1"/>
              <a:t>updateOne</a:t>
            </a:r>
            <a:r>
              <a:rPr lang="en-US" dirty="0"/>
              <a:t>() method is used to update a single document into a collection.</a:t>
            </a:r>
          </a:p>
          <a:p>
            <a:pPr lvl="2"/>
            <a:endParaRPr lang="en-US" dirty="0"/>
          </a:p>
          <a:p>
            <a:pPr marL="914400" lvl="2" indent="0">
              <a:buFont typeface="Wingdings" panose="05000000000000000000" pitchFamily="2" charset="2"/>
              <a:buNone/>
            </a:pPr>
            <a:endParaRPr lang="en-US" dirty="0"/>
          </a:p>
        </p:txBody>
      </p:sp>
      <p:sp>
        <p:nvSpPr>
          <p:cNvPr id="15" name="Content Placeholder 2"/>
          <p:cNvSpPr txBox="1">
            <a:spLocks/>
          </p:cNvSpPr>
          <p:nvPr/>
        </p:nvSpPr>
        <p:spPr>
          <a:xfrm>
            <a:off x="6178779" y="2258953"/>
            <a:ext cx="5852160" cy="4297680"/>
          </a:xfrm>
          <a:prstGeom prst="rect">
            <a:avLst/>
          </a:prstGeom>
          <a:ln>
            <a:solidFill>
              <a:schemeClr val="bg1">
                <a:lumMod val="75000"/>
              </a:schemeClr>
            </a:solidFill>
          </a:ln>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buFont typeface="+mj-lt"/>
              <a:buAutoNum type="arabicPeriod" startAt="2"/>
            </a:pPr>
            <a:r>
              <a:rPr lang="en-US" dirty="0" err="1">
                <a:solidFill>
                  <a:schemeClr val="tx2"/>
                </a:solidFill>
              </a:rPr>
              <a:t>updateMany</a:t>
            </a:r>
            <a:r>
              <a:rPr lang="en-US" dirty="0">
                <a:solidFill>
                  <a:schemeClr val="tx2"/>
                </a:solidFill>
              </a:rPr>
              <a:t>()</a:t>
            </a:r>
          </a:p>
          <a:p>
            <a:pPr lvl="2"/>
            <a:r>
              <a:rPr lang="en-US" dirty="0" err="1"/>
              <a:t>updateMany</a:t>
            </a:r>
            <a:r>
              <a:rPr lang="en-US" dirty="0"/>
              <a:t>() method is used to update multiple documents into a collection.</a:t>
            </a:r>
          </a:p>
          <a:p>
            <a:pPr lvl="2"/>
            <a:endParaRPr lang="en-US" dirty="0"/>
          </a:p>
          <a:p>
            <a:pPr lvl="2"/>
            <a:endParaRPr lang="en-US" dirty="0"/>
          </a:p>
          <a:p>
            <a:pPr marL="914400" lvl="2" indent="0">
              <a:buFont typeface="Wingdings" panose="05000000000000000000" pitchFamily="2" charset="2"/>
              <a:buNone/>
            </a:pPr>
            <a:endParaRPr lang="en-US" dirty="0"/>
          </a:p>
        </p:txBody>
      </p:sp>
      <p:sp>
        <p:nvSpPr>
          <p:cNvPr id="16" name="Rounded Rectangle 15"/>
          <p:cNvSpPr/>
          <p:nvPr/>
        </p:nvSpPr>
        <p:spPr>
          <a:xfrm>
            <a:off x="1158322" y="3525103"/>
            <a:ext cx="4754880" cy="64008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r>
              <a:rPr lang="en-US" dirty="0" err="1">
                <a:solidFill>
                  <a:schemeClr val="tx1"/>
                </a:solidFill>
              </a:rPr>
              <a:t>db.Collection_Name.updateOne</a:t>
            </a:r>
            <a:r>
              <a:rPr lang="en-US" dirty="0">
                <a:solidFill>
                  <a:schemeClr val="tx1"/>
                </a:solidFill>
              </a:rPr>
              <a:t>(selection criteria, updated data)</a:t>
            </a:r>
          </a:p>
        </p:txBody>
      </p:sp>
      <p:sp>
        <p:nvSpPr>
          <p:cNvPr id="17" name="Rounded Rectangle 16"/>
          <p:cNvSpPr/>
          <p:nvPr/>
        </p:nvSpPr>
        <p:spPr>
          <a:xfrm>
            <a:off x="1158322" y="3159343"/>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Syntax</a:t>
            </a:r>
          </a:p>
        </p:txBody>
      </p:sp>
      <p:sp>
        <p:nvSpPr>
          <p:cNvPr id="18" name="Rounded Rectangle 17"/>
          <p:cNvSpPr/>
          <p:nvPr/>
        </p:nvSpPr>
        <p:spPr>
          <a:xfrm>
            <a:off x="1158322" y="4615655"/>
            <a:ext cx="4754880" cy="118872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db.Student.updateOne</a:t>
            </a:r>
            <a:r>
              <a:rPr lang="en-US" dirty="0">
                <a:solidFill>
                  <a:schemeClr val="tx1"/>
                </a:solidFill>
              </a:rPr>
              <a:t>(</a:t>
            </a:r>
          </a:p>
          <a:p>
            <a:r>
              <a:rPr lang="en-US" dirty="0">
                <a:solidFill>
                  <a:schemeClr val="tx1"/>
                </a:solidFill>
              </a:rPr>
              <a:t>{ City: “Rajkot" }, </a:t>
            </a:r>
          </a:p>
          <a:p>
            <a:r>
              <a:rPr lang="en-US" dirty="0">
                <a:solidFill>
                  <a:schemeClr val="tx1"/>
                </a:solidFill>
              </a:rPr>
              <a:t>{ $set: { City: “</a:t>
            </a:r>
            <a:r>
              <a:rPr lang="en-US" dirty="0" err="1">
                <a:solidFill>
                  <a:schemeClr val="tx1"/>
                </a:solidFill>
              </a:rPr>
              <a:t>Surat</a:t>
            </a:r>
            <a:r>
              <a:rPr lang="en-US" dirty="0">
                <a:solidFill>
                  <a:schemeClr val="tx1"/>
                </a:solidFill>
              </a:rPr>
              <a:t>” } }</a:t>
            </a:r>
          </a:p>
          <a:p>
            <a:r>
              <a:rPr lang="en-US" dirty="0">
                <a:solidFill>
                  <a:schemeClr val="tx1"/>
                </a:solidFill>
              </a:rPr>
              <a:t>)</a:t>
            </a:r>
          </a:p>
        </p:txBody>
      </p:sp>
      <p:sp>
        <p:nvSpPr>
          <p:cNvPr id="19" name="Rounded Rectangle 18"/>
          <p:cNvSpPr/>
          <p:nvPr/>
        </p:nvSpPr>
        <p:spPr>
          <a:xfrm>
            <a:off x="1158322" y="4249895"/>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20" name="Rounded Rectangle 19"/>
          <p:cNvSpPr/>
          <p:nvPr/>
        </p:nvSpPr>
        <p:spPr>
          <a:xfrm>
            <a:off x="7186243" y="3525103"/>
            <a:ext cx="4754880" cy="64008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r>
              <a:rPr lang="en-US" dirty="0" err="1">
                <a:solidFill>
                  <a:schemeClr val="tx1"/>
                </a:solidFill>
              </a:rPr>
              <a:t>db.Collection_Name.updateMany</a:t>
            </a:r>
            <a:r>
              <a:rPr lang="en-US" dirty="0">
                <a:solidFill>
                  <a:schemeClr val="tx1"/>
                </a:solidFill>
              </a:rPr>
              <a:t>(selection criteria, updated data)</a:t>
            </a:r>
          </a:p>
        </p:txBody>
      </p:sp>
      <p:sp>
        <p:nvSpPr>
          <p:cNvPr id="21" name="Rounded Rectangle 20"/>
          <p:cNvSpPr/>
          <p:nvPr/>
        </p:nvSpPr>
        <p:spPr>
          <a:xfrm>
            <a:off x="7186243" y="3159343"/>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Syntax</a:t>
            </a:r>
          </a:p>
        </p:txBody>
      </p:sp>
      <p:sp>
        <p:nvSpPr>
          <p:cNvPr id="22" name="Rounded Rectangle 21"/>
          <p:cNvSpPr/>
          <p:nvPr/>
        </p:nvSpPr>
        <p:spPr>
          <a:xfrm>
            <a:off x="7186243" y="4615655"/>
            <a:ext cx="4754880" cy="1188720"/>
          </a:xfrm>
          <a:prstGeom prst="roundRect">
            <a:avLst>
              <a:gd name="adj" fmla="val 3020"/>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db.Student.updateMany</a:t>
            </a:r>
            <a:r>
              <a:rPr lang="en-US" dirty="0">
                <a:solidFill>
                  <a:schemeClr val="tx1"/>
                </a:solidFill>
              </a:rPr>
              <a:t>(</a:t>
            </a:r>
          </a:p>
          <a:p>
            <a:r>
              <a:rPr lang="en-US" dirty="0">
                <a:solidFill>
                  <a:schemeClr val="tx1"/>
                </a:solidFill>
              </a:rPr>
              <a:t>{ Gender: “Male" }, </a:t>
            </a:r>
          </a:p>
          <a:p>
            <a:r>
              <a:rPr lang="en-US" dirty="0">
                <a:solidFill>
                  <a:schemeClr val="tx1"/>
                </a:solidFill>
              </a:rPr>
              <a:t>{ $set: { Gender: “M” } }</a:t>
            </a:r>
          </a:p>
          <a:p>
            <a:r>
              <a:rPr lang="en-US" dirty="0">
                <a:solidFill>
                  <a:schemeClr val="tx1"/>
                </a:solidFill>
              </a:rPr>
              <a:t>)</a:t>
            </a:r>
          </a:p>
        </p:txBody>
      </p:sp>
      <p:sp>
        <p:nvSpPr>
          <p:cNvPr id="23" name="Rounded Rectangle 22"/>
          <p:cNvSpPr/>
          <p:nvPr/>
        </p:nvSpPr>
        <p:spPr>
          <a:xfrm>
            <a:off x="7186243" y="4249895"/>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Tree>
    <p:extLst>
      <p:ext uri="{BB962C8B-B14F-4D97-AF65-F5344CB8AC3E}">
        <p14:creationId xmlns:p14="http://schemas.microsoft.com/office/powerpoint/2010/main" val="268840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5">
                                            <p:txEl>
                                              <p:pRg st="0" end="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Update Documents using </a:t>
            </a:r>
            <a:r>
              <a:rPr lang="en-US" dirty="0" err="1"/>
              <a:t>upsert</a:t>
            </a:r>
            <a:r>
              <a:rPr lang="en-US" dirty="0"/>
              <a:t>                      </a:t>
            </a:r>
            <a:r>
              <a:rPr lang="en-US" dirty="0">
                <a:solidFill>
                  <a:schemeClr val="bg1">
                    <a:lumMod val="65000"/>
                  </a:schemeClr>
                </a:solidFill>
              </a:rPr>
              <a:t>[RDBMS: Row/Records]</a:t>
            </a:r>
          </a:p>
        </p:txBody>
      </p:sp>
      <p:sp>
        <p:nvSpPr>
          <p:cNvPr id="3" name="Content Placeholder 2"/>
          <p:cNvSpPr>
            <a:spLocks noGrp="1"/>
          </p:cNvSpPr>
          <p:nvPr>
            <p:ph idx="1"/>
          </p:nvPr>
        </p:nvSpPr>
        <p:spPr>
          <a:xfrm>
            <a:off x="131181" y="863445"/>
            <a:ext cx="7529708" cy="1199532"/>
          </a:xfrm>
        </p:spPr>
        <p:txBody>
          <a:bodyPr/>
          <a:lstStyle/>
          <a:p>
            <a:r>
              <a:rPr lang="en-US" dirty="0"/>
              <a:t>Update Documents using </a:t>
            </a:r>
            <a:r>
              <a:rPr lang="en-US" dirty="0" err="1"/>
              <a:t>upsert</a:t>
            </a:r>
            <a:endParaRPr lang="en-US" dirty="0"/>
          </a:p>
          <a:p>
            <a:pPr lvl="1"/>
            <a:r>
              <a:rPr lang="en-US" dirty="0"/>
              <a:t>If you would like to insert the document if it is not found, you can use the </a:t>
            </a:r>
            <a:r>
              <a:rPr lang="en-US" dirty="0" err="1"/>
              <a:t>upsert</a:t>
            </a:r>
            <a:r>
              <a:rPr lang="en-US" dirty="0"/>
              <a:t> option.</a:t>
            </a:r>
          </a:p>
          <a:p>
            <a:pPr marL="914400" lvl="2" indent="0">
              <a:buNone/>
            </a:pPr>
            <a:endParaRPr lang="en-US" dirty="0"/>
          </a:p>
        </p:txBody>
      </p:sp>
      <p:graphicFrame>
        <p:nvGraphicFramePr>
          <p:cNvPr id="14" name="Table 13"/>
          <p:cNvGraphicFramePr>
            <a:graphicFrameLocks noGrp="1"/>
          </p:cNvGraphicFramePr>
          <p:nvPr>
            <p:extLst/>
          </p:nvPr>
        </p:nvGraphicFramePr>
        <p:xfrm>
          <a:off x="9243643" y="790973"/>
          <a:ext cx="2817178" cy="1483360"/>
        </p:xfrm>
        <a:graphic>
          <a:graphicData uri="http://schemas.openxmlformats.org/drawingml/2006/table">
            <a:tbl>
              <a:tblPr firstRow="1" bandRow="1">
                <a:tableStyleId>{5C22544A-7EE6-4342-B048-85BDC9FD1C3A}</a:tableStyleId>
              </a:tblPr>
              <a:tblGrid>
                <a:gridCol w="802005">
                  <a:extLst>
                    <a:ext uri="{9D8B030D-6E8A-4147-A177-3AD203B41FA5}">
                      <a16:colId xmlns:a16="http://schemas.microsoft.com/office/drawing/2014/main" val="20000"/>
                    </a:ext>
                  </a:extLst>
                </a:gridCol>
                <a:gridCol w="1124268">
                  <a:extLst>
                    <a:ext uri="{9D8B030D-6E8A-4147-A177-3AD203B41FA5}">
                      <a16:colId xmlns:a16="http://schemas.microsoft.com/office/drawing/2014/main" val="20001"/>
                    </a:ext>
                  </a:extLst>
                </a:gridCol>
                <a:gridCol w="890905">
                  <a:extLst>
                    <a:ext uri="{9D8B030D-6E8A-4147-A177-3AD203B41FA5}">
                      <a16:colId xmlns:a16="http://schemas.microsoft.com/office/drawing/2014/main" val="20002"/>
                    </a:ext>
                  </a:extLst>
                </a:gridCol>
              </a:tblGrid>
              <a:tr h="370840">
                <a:tc>
                  <a:txBody>
                    <a:bodyPr/>
                    <a:lstStyle/>
                    <a:p>
                      <a:r>
                        <a:rPr lang="en-US" dirty="0"/>
                        <a:t>Name</a:t>
                      </a:r>
                    </a:p>
                  </a:txBody>
                  <a:tcPr/>
                </a:tc>
                <a:tc>
                  <a:txBody>
                    <a:bodyPr/>
                    <a:lstStyle/>
                    <a:p>
                      <a:r>
                        <a:rPr lang="en-US" dirty="0"/>
                        <a:t>City</a:t>
                      </a:r>
                    </a:p>
                  </a:txBody>
                  <a:tcPr/>
                </a:tc>
                <a:tc>
                  <a:txBody>
                    <a:bodyPr/>
                    <a:lstStyle/>
                    <a:p>
                      <a:r>
                        <a:rPr lang="en-US" dirty="0"/>
                        <a:t>Gender</a:t>
                      </a:r>
                    </a:p>
                  </a:txBody>
                  <a:tcPr/>
                </a:tc>
                <a:extLst>
                  <a:ext uri="{0D108BD9-81ED-4DB2-BD59-A6C34878D82A}">
                    <a16:rowId xmlns:a16="http://schemas.microsoft.com/office/drawing/2014/main" val="10000"/>
                  </a:ext>
                </a:extLst>
              </a:tr>
              <a:tr h="370840">
                <a:tc>
                  <a:txBody>
                    <a:bodyPr/>
                    <a:lstStyle/>
                    <a:p>
                      <a:r>
                        <a:rPr lang="en-US" dirty="0"/>
                        <a:t>Raj</a:t>
                      </a:r>
                    </a:p>
                  </a:txBody>
                  <a:tcPr/>
                </a:tc>
                <a:tc>
                  <a:txBody>
                    <a:bodyPr/>
                    <a:lstStyle/>
                    <a:p>
                      <a:r>
                        <a:rPr lang="en-US" dirty="0"/>
                        <a:t>Rajkot</a:t>
                      </a:r>
                    </a:p>
                  </a:txBody>
                  <a:tcPr/>
                </a:tc>
                <a:tc>
                  <a:txBody>
                    <a:bodyPr/>
                    <a:lstStyle/>
                    <a:p>
                      <a:r>
                        <a:rPr lang="en-US" dirty="0"/>
                        <a:t>Male</a:t>
                      </a:r>
                    </a:p>
                  </a:txBody>
                  <a:tcPr/>
                </a:tc>
                <a:extLst>
                  <a:ext uri="{0D108BD9-81ED-4DB2-BD59-A6C34878D82A}">
                    <a16:rowId xmlns:a16="http://schemas.microsoft.com/office/drawing/2014/main" val="10001"/>
                  </a:ext>
                </a:extLst>
              </a:tr>
              <a:tr h="370840">
                <a:tc>
                  <a:txBody>
                    <a:bodyPr/>
                    <a:lstStyle/>
                    <a:p>
                      <a:r>
                        <a:rPr lang="en-US" dirty="0" err="1"/>
                        <a:t>Jiya</a:t>
                      </a:r>
                      <a:endParaRPr lang="en-US" dirty="0"/>
                    </a:p>
                  </a:txBody>
                  <a:tcPr/>
                </a:tc>
                <a:tc>
                  <a:txBody>
                    <a:bodyPr/>
                    <a:lstStyle/>
                    <a:p>
                      <a:r>
                        <a:rPr lang="en-US" i="0" dirty="0"/>
                        <a:t>Rajkot</a:t>
                      </a:r>
                    </a:p>
                  </a:txBody>
                  <a:tcPr/>
                </a:tc>
                <a:tc>
                  <a:txBody>
                    <a:bodyPr/>
                    <a:lstStyle/>
                    <a:p>
                      <a:r>
                        <a:rPr lang="en-US" dirty="0"/>
                        <a:t>Female</a:t>
                      </a:r>
                    </a:p>
                  </a:txBody>
                  <a:tcPr/>
                </a:tc>
                <a:extLst>
                  <a:ext uri="{0D108BD9-81ED-4DB2-BD59-A6C34878D82A}">
                    <a16:rowId xmlns:a16="http://schemas.microsoft.com/office/drawing/2014/main" val="10002"/>
                  </a:ext>
                </a:extLst>
              </a:tr>
              <a:tr h="370840">
                <a:tc>
                  <a:txBody>
                    <a:bodyPr/>
                    <a:lstStyle/>
                    <a:p>
                      <a:r>
                        <a:rPr lang="en-US" dirty="0"/>
                        <a:t>Meet</a:t>
                      </a:r>
                    </a:p>
                  </a:txBody>
                  <a:tcPr/>
                </a:tc>
                <a:tc>
                  <a:txBody>
                    <a:bodyPr/>
                    <a:lstStyle/>
                    <a:p>
                      <a:r>
                        <a:rPr lang="en-US" dirty="0" err="1"/>
                        <a:t>Surat</a:t>
                      </a:r>
                      <a:endParaRPr lang="en-US" dirty="0"/>
                    </a:p>
                  </a:txBody>
                  <a:tcPr/>
                </a:tc>
                <a:tc>
                  <a:txBody>
                    <a:bodyPr/>
                    <a:lstStyle/>
                    <a:p>
                      <a:r>
                        <a:rPr lang="en-US" b="0" i="0" u="none" dirty="0"/>
                        <a:t>Male</a:t>
                      </a:r>
                    </a:p>
                  </a:txBody>
                  <a:tcPr/>
                </a:tc>
                <a:extLst>
                  <a:ext uri="{0D108BD9-81ED-4DB2-BD59-A6C34878D82A}">
                    <a16:rowId xmlns:a16="http://schemas.microsoft.com/office/drawing/2014/main" val="10003"/>
                  </a:ext>
                </a:extLst>
              </a:tr>
            </a:tbl>
          </a:graphicData>
        </a:graphic>
      </p:graphicFrame>
      <p:sp>
        <p:nvSpPr>
          <p:cNvPr id="13" name="Content Placeholder 2"/>
          <p:cNvSpPr txBox="1">
            <a:spLocks/>
          </p:cNvSpPr>
          <p:nvPr/>
        </p:nvSpPr>
        <p:spPr>
          <a:xfrm>
            <a:off x="131179" y="2258953"/>
            <a:ext cx="5852160" cy="4297680"/>
          </a:xfrm>
          <a:prstGeom prst="rect">
            <a:avLst/>
          </a:prstGeom>
          <a:ln>
            <a:solidFill>
              <a:schemeClr val="bg1">
                <a:lumMod val="75000"/>
              </a:schemeClr>
            </a:solidFill>
          </a:ln>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buFont typeface="+mj-lt"/>
              <a:buAutoNum type="arabicPeriod"/>
            </a:pPr>
            <a:r>
              <a:rPr lang="en-US" dirty="0" err="1">
                <a:solidFill>
                  <a:schemeClr val="tx2"/>
                </a:solidFill>
              </a:rPr>
              <a:t>updateOne</a:t>
            </a:r>
            <a:r>
              <a:rPr lang="en-US" dirty="0">
                <a:solidFill>
                  <a:schemeClr val="tx2"/>
                </a:solidFill>
              </a:rPr>
              <a:t>()</a:t>
            </a:r>
          </a:p>
          <a:p>
            <a:pPr lvl="2"/>
            <a:r>
              <a:rPr lang="en-US" dirty="0" err="1"/>
              <a:t>updateOne</a:t>
            </a:r>
            <a:r>
              <a:rPr lang="en-US" dirty="0"/>
              <a:t>() method is used to update a single document into a collection.</a:t>
            </a:r>
          </a:p>
          <a:p>
            <a:pPr lvl="2"/>
            <a:endParaRPr lang="en-US" dirty="0"/>
          </a:p>
          <a:p>
            <a:pPr marL="914400" lvl="2" indent="0">
              <a:buFont typeface="Wingdings" panose="05000000000000000000" pitchFamily="2" charset="2"/>
              <a:buNone/>
            </a:pPr>
            <a:endParaRPr lang="en-US" dirty="0"/>
          </a:p>
        </p:txBody>
      </p:sp>
      <p:sp>
        <p:nvSpPr>
          <p:cNvPr id="15" name="Content Placeholder 2"/>
          <p:cNvSpPr txBox="1">
            <a:spLocks/>
          </p:cNvSpPr>
          <p:nvPr/>
        </p:nvSpPr>
        <p:spPr>
          <a:xfrm>
            <a:off x="6178779" y="2258953"/>
            <a:ext cx="5852160" cy="4297680"/>
          </a:xfrm>
          <a:prstGeom prst="rect">
            <a:avLst/>
          </a:prstGeom>
          <a:ln>
            <a:solidFill>
              <a:schemeClr val="bg1">
                <a:lumMod val="75000"/>
              </a:schemeClr>
            </a:solidFill>
          </a:ln>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buFont typeface="+mj-lt"/>
              <a:buAutoNum type="arabicPeriod" startAt="2"/>
            </a:pPr>
            <a:r>
              <a:rPr lang="en-US" dirty="0" err="1">
                <a:solidFill>
                  <a:schemeClr val="tx2"/>
                </a:solidFill>
              </a:rPr>
              <a:t>updateMany</a:t>
            </a:r>
            <a:r>
              <a:rPr lang="en-US" dirty="0">
                <a:solidFill>
                  <a:schemeClr val="tx2"/>
                </a:solidFill>
              </a:rPr>
              <a:t>()</a:t>
            </a:r>
          </a:p>
          <a:p>
            <a:pPr lvl="2"/>
            <a:r>
              <a:rPr lang="en-US" dirty="0" err="1"/>
              <a:t>updateMany</a:t>
            </a:r>
            <a:r>
              <a:rPr lang="en-US" dirty="0"/>
              <a:t>() method is used to update multiple documents into a collection.</a:t>
            </a:r>
          </a:p>
          <a:p>
            <a:pPr lvl="2"/>
            <a:endParaRPr lang="en-US" dirty="0"/>
          </a:p>
          <a:p>
            <a:pPr lvl="2"/>
            <a:endParaRPr lang="en-US" dirty="0"/>
          </a:p>
          <a:p>
            <a:pPr marL="914400" lvl="2" indent="0">
              <a:buFont typeface="Wingdings" panose="05000000000000000000" pitchFamily="2" charset="2"/>
              <a:buNone/>
            </a:pPr>
            <a:endParaRPr lang="en-US" dirty="0"/>
          </a:p>
        </p:txBody>
      </p:sp>
      <p:sp>
        <p:nvSpPr>
          <p:cNvPr id="16" name="Rounded Rectangle 15"/>
          <p:cNvSpPr/>
          <p:nvPr/>
        </p:nvSpPr>
        <p:spPr>
          <a:xfrm>
            <a:off x="1158322" y="3525103"/>
            <a:ext cx="4754880" cy="64008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r>
              <a:rPr lang="en-US" dirty="0" err="1">
                <a:solidFill>
                  <a:schemeClr val="tx1"/>
                </a:solidFill>
              </a:rPr>
              <a:t>db.Collection_Name.updateOne</a:t>
            </a:r>
            <a:r>
              <a:rPr lang="en-US" dirty="0">
                <a:solidFill>
                  <a:schemeClr val="tx1"/>
                </a:solidFill>
              </a:rPr>
              <a:t>(selection criteria, updated data)</a:t>
            </a:r>
          </a:p>
        </p:txBody>
      </p:sp>
      <p:sp>
        <p:nvSpPr>
          <p:cNvPr id="17" name="Rounded Rectangle 16"/>
          <p:cNvSpPr/>
          <p:nvPr/>
        </p:nvSpPr>
        <p:spPr>
          <a:xfrm>
            <a:off x="1158322" y="3159343"/>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Syntax</a:t>
            </a:r>
          </a:p>
        </p:txBody>
      </p:sp>
      <p:sp>
        <p:nvSpPr>
          <p:cNvPr id="18" name="Rounded Rectangle 17"/>
          <p:cNvSpPr/>
          <p:nvPr/>
        </p:nvSpPr>
        <p:spPr>
          <a:xfrm>
            <a:off x="1158322" y="4615655"/>
            <a:ext cx="4754880" cy="146304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db.Student.updateOne</a:t>
            </a:r>
            <a:r>
              <a:rPr lang="en-US" dirty="0">
                <a:solidFill>
                  <a:schemeClr val="tx1"/>
                </a:solidFill>
              </a:rPr>
              <a:t>(</a:t>
            </a:r>
          </a:p>
          <a:p>
            <a:r>
              <a:rPr lang="en-US" dirty="0">
                <a:solidFill>
                  <a:schemeClr val="tx1"/>
                </a:solidFill>
              </a:rPr>
              <a:t>{ City: “Jamnagar" }, </a:t>
            </a:r>
          </a:p>
          <a:p>
            <a:r>
              <a:rPr lang="en-US" dirty="0">
                <a:solidFill>
                  <a:schemeClr val="tx1"/>
                </a:solidFill>
              </a:rPr>
              <a:t>{ $set: { City: “</a:t>
            </a:r>
            <a:r>
              <a:rPr lang="en-US" dirty="0" err="1">
                <a:solidFill>
                  <a:schemeClr val="tx1"/>
                </a:solidFill>
              </a:rPr>
              <a:t>Surat</a:t>
            </a:r>
            <a:r>
              <a:rPr lang="en-US" dirty="0">
                <a:solidFill>
                  <a:schemeClr val="tx1"/>
                </a:solidFill>
              </a:rPr>
              <a:t>” } },</a:t>
            </a:r>
          </a:p>
          <a:p>
            <a:r>
              <a:rPr lang="en-US" dirty="0">
                <a:solidFill>
                  <a:schemeClr val="tx1"/>
                </a:solidFill>
              </a:rPr>
              <a:t>{ </a:t>
            </a:r>
            <a:r>
              <a:rPr lang="en-US" dirty="0" err="1">
                <a:solidFill>
                  <a:schemeClr val="tx1"/>
                </a:solidFill>
              </a:rPr>
              <a:t>upsert</a:t>
            </a:r>
            <a:r>
              <a:rPr lang="en-US" dirty="0">
                <a:solidFill>
                  <a:schemeClr val="tx1"/>
                </a:solidFill>
              </a:rPr>
              <a:t>: true }</a:t>
            </a:r>
          </a:p>
          <a:p>
            <a:r>
              <a:rPr lang="en-US" dirty="0">
                <a:solidFill>
                  <a:schemeClr val="tx1"/>
                </a:solidFill>
              </a:rPr>
              <a:t>)</a:t>
            </a:r>
          </a:p>
        </p:txBody>
      </p:sp>
      <p:sp>
        <p:nvSpPr>
          <p:cNvPr id="19" name="Rounded Rectangle 18"/>
          <p:cNvSpPr/>
          <p:nvPr/>
        </p:nvSpPr>
        <p:spPr>
          <a:xfrm>
            <a:off x="1158322" y="4249895"/>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20" name="Rounded Rectangle 19"/>
          <p:cNvSpPr/>
          <p:nvPr/>
        </p:nvSpPr>
        <p:spPr>
          <a:xfrm>
            <a:off x="7186243" y="3525103"/>
            <a:ext cx="4754880" cy="64008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r>
              <a:rPr lang="en-US" dirty="0" err="1">
                <a:solidFill>
                  <a:schemeClr val="tx1"/>
                </a:solidFill>
              </a:rPr>
              <a:t>db.Collection_Name.updateMany</a:t>
            </a:r>
            <a:r>
              <a:rPr lang="en-US" dirty="0">
                <a:solidFill>
                  <a:schemeClr val="tx1"/>
                </a:solidFill>
              </a:rPr>
              <a:t>(selection criteria, updated data)</a:t>
            </a:r>
          </a:p>
        </p:txBody>
      </p:sp>
      <p:sp>
        <p:nvSpPr>
          <p:cNvPr id="21" name="Rounded Rectangle 20"/>
          <p:cNvSpPr/>
          <p:nvPr/>
        </p:nvSpPr>
        <p:spPr>
          <a:xfrm>
            <a:off x="7186243" y="3159343"/>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Syntax</a:t>
            </a:r>
          </a:p>
        </p:txBody>
      </p:sp>
      <p:sp>
        <p:nvSpPr>
          <p:cNvPr id="22" name="Rounded Rectangle 21"/>
          <p:cNvSpPr/>
          <p:nvPr/>
        </p:nvSpPr>
        <p:spPr>
          <a:xfrm>
            <a:off x="7186243" y="4615655"/>
            <a:ext cx="4754880" cy="1463040"/>
          </a:xfrm>
          <a:prstGeom prst="roundRect">
            <a:avLst>
              <a:gd name="adj" fmla="val 3020"/>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db.Student.updateMany</a:t>
            </a:r>
            <a:r>
              <a:rPr lang="en-US" dirty="0">
                <a:solidFill>
                  <a:schemeClr val="tx1"/>
                </a:solidFill>
              </a:rPr>
              <a:t>(</a:t>
            </a:r>
          </a:p>
          <a:p>
            <a:r>
              <a:rPr lang="en-US" dirty="0">
                <a:solidFill>
                  <a:schemeClr val="tx1"/>
                </a:solidFill>
              </a:rPr>
              <a:t>{ Gender: “Mal" }, </a:t>
            </a:r>
          </a:p>
          <a:p>
            <a:r>
              <a:rPr lang="en-US" dirty="0">
                <a:solidFill>
                  <a:schemeClr val="tx1"/>
                </a:solidFill>
              </a:rPr>
              <a:t>{ $set: { Gender: “M” } },</a:t>
            </a:r>
          </a:p>
          <a:p>
            <a:r>
              <a:rPr lang="en-US" dirty="0">
                <a:solidFill>
                  <a:schemeClr val="tx1"/>
                </a:solidFill>
              </a:rPr>
              <a:t>{ </a:t>
            </a:r>
            <a:r>
              <a:rPr lang="en-US" dirty="0" err="1">
                <a:solidFill>
                  <a:schemeClr val="tx1"/>
                </a:solidFill>
              </a:rPr>
              <a:t>upsert</a:t>
            </a:r>
            <a:r>
              <a:rPr lang="en-US" dirty="0">
                <a:solidFill>
                  <a:schemeClr val="tx1"/>
                </a:solidFill>
              </a:rPr>
              <a:t>: true }</a:t>
            </a:r>
          </a:p>
          <a:p>
            <a:r>
              <a:rPr lang="en-US" dirty="0">
                <a:solidFill>
                  <a:schemeClr val="tx1"/>
                </a:solidFill>
              </a:rPr>
              <a:t>)</a:t>
            </a:r>
          </a:p>
        </p:txBody>
      </p:sp>
      <p:sp>
        <p:nvSpPr>
          <p:cNvPr id="23" name="Rounded Rectangle 22"/>
          <p:cNvSpPr/>
          <p:nvPr/>
        </p:nvSpPr>
        <p:spPr>
          <a:xfrm>
            <a:off x="7186243" y="4249895"/>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Tree>
    <p:extLst>
      <p:ext uri="{BB962C8B-B14F-4D97-AF65-F5344CB8AC3E}">
        <p14:creationId xmlns:p14="http://schemas.microsoft.com/office/powerpoint/2010/main" val="4106584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5">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Delete Documents                                             </a:t>
            </a:r>
            <a:r>
              <a:rPr lang="en-US" dirty="0">
                <a:solidFill>
                  <a:schemeClr val="bg1">
                    <a:lumMod val="65000"/>
                  </a:schemeClr>
                </a:solidFill>
              </a:rPr>
              <a:t>[RDBMS: Row/Records]</a:t>
            </a:r>
          </a:p>
        </p:txBody>
      </p:sp>
      <p:sp>
        <p:nvSpPr>
          <p:cNvPr id="3" name="Content Placeholder 2"/>
          <p:cNvSpPr>
            <a:spLocks noGrp="1"/>
          </p:cNvSpPr>
          <p:nvPr>
            <p:ph idx="1"/>
          </p:nvPr>
        </p:nvSpPr>
        <p:spPr/>
        <p:txBody>
          <a:bodyPr/>
          <a:lstStyle/>
          <a:p>
            <a:r>
              <a:rPr lang="en-US" dirty="0"/>
              <a:t>Delete Documents</a:t>
            </a:r>
          </a:p>
          <a:p>
            <a:pPr lvl="1"/>
            <a:r>
              <a:rPr lang="en-US" dirty="0"/>
              <a:t>There are 2 methods to delete Documents from a Collection.</a:t>
            </a:r>
          </a:p>
          <a:p>
            <a:pPr marL="1257300" lvl="2" indent="-342900">
              <a:buFont typeface="+mj-lt"/>
              <a:buAutoNum type="arabicPeriod"/>
            </a:pPr>
            <a:r>
              <a:rPr lang="en-US" dirty="0" err="1">
                <a:solidFill>
                  <a:schemeClr val="tx2"/>
                </a:solidFill>
              </a:rPr>
              <a:t>deleteOne</a:t>
            </a:r>
            <a:r>
              <a:rPr lang="en-US" dirty="0">
                <a:solidFill>
                  <a:schemeClr val="tx2"/>
                </a:solidFill>
              </a:rPr>
              <a:t>()</a:t>
            </a:r>
          </a:p>
          <a:p>
            <a:pPr marL="1257300" lvl="2" indent="-342900">
              <a:buFont typeface="+mj-lt"/>
              <a:buAutoNum type="arabicPeriod"/>
            </a:pPr>
            <a:r>
              <a:rPr lang="en-US" dirty="0" err="1">
                <a:solidFill>
                  <a:schemeClr val="tx2"/>
                </a:solidFill>
              </a:rPr>
              <a:t>deleteMany</a:t>
            </a:r>
            <a:r>
              <a:rPr lang="en-US" dirty="0">
                <a:solidFill>
                  <a:schemeClr val="tx2"/>
                </a:solidFill>
              </a:rPr>
              <a:t>()</a:t>
            </a:r>
            <a:endParaRPr lang="en-US" dirty="0"/>
          </a:p>
          <a:p>
            <a:pPr marL="914400" lvl="2" indent="0">
              <a:buNone/>
            </a:pPr>
            <a:endParaRPr lang="en-US" dirty="0"/>
          </a:p>
        </p:txBody>
      </p:sp>
      <p:graphicFrame>
        <p:nvGraphicFramePr>
          <p:cNvPr id="14" name="Table 13"/>
          <p:cNvGraphicFramePr>
            <a:graphicFrameLocks noGrp="1"/>
          </p:cNvGraphicFramePr>
          <p:nvPr>
            <p:extLst/>
          </p:nvPr>
        </p:nvGraphicFramePr>
        <p:xfrm>
          <a:off x="9243643" y="790973"/>
          <a:ext cx="2817178" cy="1483360"/>
        </p:xfrm>
        <a:graphic>
          <a:graphicData uri="http://schemas.openxmlformats.org/drawingml/2006/table">
            <a:tbl>
              <a:tblPr firstRow="1" bandRow="1">
                <a:tableStyleId>{5C22544A-7EE6-4342-B048-85BDC9FD1C3A}</a:tableStyleId>
              </a:tblPr>
              <a:tblGrid>
                <a:gridCol w="802005">
                  <a:extLst>
                    <a:ext uri="{9D8B030D-6E8A-4147-A177-3AD203B41FA5}">
                      <a16:colId xmlns:a16="http://schemas.microsoft.com/office/drawing/2014/main" val="20000"/>
                    </a:ext>
                  </a:extLst>
                </a:gridCol>
                <a:gridCol w="1124268">
                  <a:extLst>
                    <a:ext uri="{9D8B030D-6E8A-4147-A177-3AD203B41FA5}">
                      <a16:colId xmlns:a16="http://schemas.microsoft.com/office/drawing/2014/main" val="20001"/>
                    </a:ext>
                  </a:extLst>
                </a:gridCol>
                <a:gridCol w="890905">
                  <a:extLst>
                    <a:ext uri="{9D8B030D-6E8A-4147-A177-3AD203B41FA5}">
                      <a16:colId xmlns:a16="http://schemas.microsoft.com/office/drawing/2014/main" val="20002"/>
                    </a:ext>
                  </a:extLst>
                </a:gridCol>
              </a:tblGrid>
              <a:tr h="370840">
                <a:tc>
                  <a:txBody>
                    <a:bodyPr/>
                    <a:lstStyle/>
                    <a:p>
                      <a:r>
                        <a:rPr lang="en-US" dirty="0"/>
                        <a:t>Name</a:t>
                      </a:r>
                    </a:p>
                  </a:txBody>
                  <a:tcPr/>
                </a:tc>
                <a:tc>
                  <a:txBody>
                    <a:bodyPr/>
                    <a:lstStyle/>
                    <a:p>
                      <a:r>
                        <a:rPr lang="en-US" dirty="0"/>
                        <a:t>City</a:t>
                      </a:r>
                    </a:p>
                  </a:txBody>
                  <a:tcPr/>
                </a:tc>
                <a:tc>
                  <a:txBody>
                    <a:bodyPr/>
                    <a:lstStyle/>
                    <a:p>
                      <a:r>
                        <a:rPr lang="en-US" dirty="0"/>
                        <a:t>Gender</a:t>
                      </a:r>
                    </a:p>
                  </a:txBody>
                  <a:tcPr/>
                </a:tc>
                <a:extLst>
                  <a:ext uri="{0D108BD9-81ED-4DB2-BD59-A6C34878D82A}">
                    <a16:rowId xmlns:a16="http://schemas.microsoft.com/office/drawing/2014/main" val="10000"/>
                  </a:ext>
                </a:extLst>
              </a:tr>
              <a:tr h="370840">
                <a:tc>
                  <a:txBody>
                    <a:bodyPr/>
                    <a:lstStyle/>
                    <a:p>
                      <a:r>
                        <a:rPr lang="en-US" dirty="0"/>
                        <a:t>Raj</a:t>
                      </a:r>
                    </a:p>
                  </a:txBody>
                  <a:tcPr/>
                </a:tc>
                <a:tc>
                  <a:txBody>
                    <a:bodyPr/>
                    <a:lstStyle/>
                    <a:p>
                      <a:r>
                        <a:rPr lang="en-US" dirty="0"/>
                        <a:t>Rajkot</a:t>
                      </a:r>
                    </a:p>
                  </a:txBody>
                  <a:tcPr/>
                </a:tc>
                <a:tc>
                  <a:txBody>
                    <a:bodyPr/>
                    <a:lstStyle/>
                    <a:p>
                      <a:r>
                        <a:rPr lang="en-US" dirty="0"/>
                        <a:t>Male</a:t>
                      </a:r>
                    </a:p>
                  </a:txBody>
                  <a:tcPr/>
                </a:tc>
                <a:extLst>
                  <a:ext uri="{0D108BD9-81ED-4DB2-BD59-A6C34878D82A}">
                    <a16:rowId xmlns:a16="http://schemas.microsoft.com/office/drawing/2014/main" val="10001"/>
                  </a:ext>
                </a:extLst>
              </a:tr>
              <a:tr h="370840">
                <a:tc>
                  <a:txBody>
                    <a:bodyPr/>
                    <a:lstStyle/>
                    <a:p>
                      <a:r>
                        <a:rPr lang="en-US" dirty="0" err="1"/>
                        <a:t>Jiya</a:t>
                      </a:r>
                      <a:endParaRPr lang="en-US" dirty="0"/>
                    </a:p>
                  </a:txBody>
                  <a:tcPr/>
                </a:tc>
                <a:tc>
                  <a:txBody>
                    <a:bodyPr/>
                    <a:lstStyle/>
                    <a:p>
                      <a:r>
                        <a:rPr lang="en-US" i="0" dirty="0"/>
                        <a:t>Rajkot</a:t>
                      </a:r>
                    </a:p>
                  </a:txBody>
                  <a:tcPr/>
                </a:tc>
                <a:tc>
                  <a:txBody>
                    <a:bodyPr/>
                    <a:lstStyle/>
                    <a:p>
                      <a:r>
                        <a:rPr lang="en-US" dirty="0"/>
                        <a:t>Female</a:t>
                      </a:r>
                    </a:p>
                  </a:txBody>
                  <a:tcPr/>
                </a:tc>
                <a:extLst>
                  <a:ext uri="{0D108BD9-81ED-4DB2-BD59-A6C34878D82A}">
                    <a16:rowId xmlns:a16="http://schemas.microsoft.com/office/drawing/2014/main" val="10002"/>
                  </a:ext>
                </a:extLst>
              </a:tr>
              <a:tr h="370840">
                <a:tc>
                  <a:txBody>
                    <a:bodyPr/>
                    <a:lstStyle/>
                    <a:p>
                      <a:r>
                        <a:rPr lang="en-US" dirty="0"/>
                        <a:t>Meet</a:t>
                      </a:r>
                    </a:p>
                  </a:txBody>
                  <a:tcPr/>
                </a:tc>
                <a:tc>
                  <a:txBody>
                    <a:bodyPr/>
                    <a:lstStyle/>
                    <a:p>
                      <a:r>
                        <a:rPr lang="en-US" dirty="0" err="1"/>
                        <a:t>Surat</a:t>
                      </a:r>
                      <a:endParaRPr lang="en-US" dirty="0"/>
                    </a:p>
                  </a:txBody>
                  <a:tcPr/>
                </a:tc>
                <a:tc>
                  <a:txBody>
                    <a:bodyPr/>
                    <a:lstStyle/>
                    <a:p>
                      <a:r>
                        <a:rPr lang="en-US" b="0" i="0" u="none" dirty="0"/>
                        <a:t>Male</a:t>
                      </a:r>
                    </a:p>
                  </a:txBody>
                  <a:tcPr/>
                </a:tc>
                <a:extLst>
                  <a:ext uri="{0D108BD9-81ED-4DB2-BD59-A6C34878D82A}">
                    <a16:rowId xmlns:a16="http://schemas.microsoft.com/office/drawing/2014/main" val="10003"/>
                  </a:ext>
                </a:extLst>
              </a:tr>
            </a:tbl>
          </a:graphicData>
        </a:graphic>
      </p:graphicFrame>
      <p:sp>
        <p:nvSpPr>
          <p:cNvPr id="13" name="Content Placeholder 2"/>
          <p:cNvSpPr txBox="1">
            <a:spLocks/>
          </p:cNvSpPr>
          <p:nvPr/>
        </p:nvSpPr>
        <p:spPr>
          <a:xfrm>
            <a:off x="131179" y="2258953"/>
            <a:ext cx="5852160" cy="4297680"/>
          </a:xfrm>
          <a:prstGeom prst="rect">
            <a:avLst/>
          </a:prstGeom>
          <a:ln>
            <a:solidFill>
              <a:schemeClr val="bg1">
                <a:lumMod val="75000"/>
              </a:schemeClr>
            </a:solidFill>
          </a:ln>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buFont typeface="+mj-lt"/>
              <a:buAutoNum type="arabicPeriod"/>
            </a:pPr>
            <a:r>
              <a:rPr lang="en-US" dirty="0" err="1">
                <a:solidFill>
                  <a:schemeClr val="tx2"/>
                </a:solidFill>
              </a:rPr>
              <a:t>deleteOne</a:t>
            </a:r>
            <a:r>
              <a:rPr lang="en-US" dirty="0">
                <a:solidFill>
                  <a:schemeClr val="tx2"/>
                </a:solidFill>
              </a:rPr>
              <a:t>()</a:t>
            </a:r>
          </a:p>
          <a:p>
            <a:pPr lvl="2"/>
            <a:r>
              <a:rPr lang="en-US" dirty="0" err="1"/>
              <a:t>deleteOne</a:t>
            </a:r>
            <a:r>
              <a:rPr lang="en-US" dirty="0"/>
              <a:t>() method is used to delete a single document from a collection.</a:t>
            </a:r>
          </a:p>
          <a:p>
            <a:pPr lvl="2"/>
            <a:endParaRPr lang="en-US" dirty="0"/>
          </a:p>
          <a:p>
            <a:pPr marL="914400" lvl="2" indent="0">
              <a:buFont typeface="Wingdings" panose="05000000000000000000" pitchFamily="2" charset="2"/>
              <a:buNone/>
            </a:pPr>
            <a:endParaRPr lang="en-US" dirty="0"/>
          </a:p>
        </p:txBody>
      </p:sp>
      <p:sp>
        <p:nvSpPr>
          <p:cNvPr id="15" name="Content Placeholder 2"/>
          <p:cNvSpPr txBox="1">
            <a:spLocks/>
          </p:cNvSpPr>
          <p:nvPr/>
        </p:nvSpPr>
        <p:spPr>
          <a:xfrm>
            <a:off x="6178779" y="2258953"/>
            <a:ext cx="5852160" cy="4297680"/>
          </a:xfrm>
          <a:prstGeom prst="rect">
            <a:avLst/>
          </a:prstGeom>
          <a:ln>
            <a:solidFill>
              <a:schemeClr val="bg1">
                <a:lumMod val="75000"/>
              </a:schemeClr>
            </a:solidFill>
          </a:ln>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buFont typeface="+mj-lt"/>
              <a:buAutoNum type="arabicPeriod" startAt="2"/>
            </a:pPr>
            <a:r>
              <a:rPr lang="en-US" dirty="0" err="1">
                <a:solidFill>
                  <a:schemeClr val="tx2"/>
                </a:solidFill>
              </a:rPr>
              <a:t>deleteMany</a:t>
            </a:r>
            <a:r>
              <a:rPr lang="en-US" dirty="0">
                <a:solidFill>
                  <a:schemeClr val="tx2"/>
                </a:solidFill>
              </a:rPr>
              <a:t>()</a:t>
            </a:r>
          </a:p>
          <a:p>
            <a:pPr lvl="2"/>
            <a:r>
              <a:rPr lang="en-US" dirty="0" err="1"/>
              <a:t>deleteMany</a:t>
            </a:r>
            <a:r>
              <a:rPr lang="en-US" dirty="0"/>
              <a:t>() method is used to delete multiple documents from a collection.</a:t>
            </a:r>
          </a:p>
          <a:p>
            <a:pPr lvl="2"/>
            <a:endParaRPr lang="en-US" dirty="0"/>
          </a:p>
          <a:p>
            <a:pPr lvl="2"/>
            <a:endParaRPr lang="en-US" dirty="0"/>
          </a:p>
          <a:p>
            <a:pPr marL="914400" lvl="2" indent="0">
              <a:buFont typeface="Wingdings" panose="05000000000000000000" pitchFamily="2" charset="2"/>
              <a:buNone/>
            </a:pPr>
            <a:endParaRPr lang="en-US" dirty="0"/>
          </a:p>
        </p:txBody>
      </p:sp>
      <p:sp>
        <p:nvSpPr>
          <p:cNvPr id="16" name="Rounded Rectangle 15"/>
          <p:cNvSpPr/>
          <p:nvPr/>
        </p:nvSpPr>
        <p:spPr>
          <a:xfrm>
            <a:off x="1158322" y="3525103"/>
            <a:ext cx="475488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r>
              <a:rPr lang="en-US" dirty="0" err="1">
                <a:solidFill>
                  <a:schemeClr val="tx1"/>
                </a:solidFill>
              </a:rPr>
              <a:t>db.Collection_Name.deleteOne</a:t>
            </a:r>
            <a:r>
              <a:rPr lang="en-US" dirty="0">
                <a:solidFill>
                  <a:schemeClr val="tx1"/>
                </a:solidFill>
              </a:rPr>
              <a:t>(selection criteria)</a:t>
            </a:r>
          </a:p>
        </p:txBody>
      </p:sp>
      <p:sp>
        <p:nvSpPr>
          <p:cNvPr id="17" name="Rounded Rectangle 16"/>
          <p:cNvSpPr/>
          <p:nvPr/>
        </p:nvSpPr>
        <p:spPr>
          <a:xfrm>
            <a:off x="1158322" y="3159343"/>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Syntax</a:t>
            </a:r>
          </a:p>
        </p:txBody>
      </p:sp>
      <p:sp>
        <p:nvSpPr>
          <p:cNvPr id="18" name="Rounded Rectangle 17"/>
          <p:cNvSpPr/>
          <p:nvPr/>
        </p:nvSpPr>
        <p:spPr>
          <a:xfrm>
            <a:off x="1158322" y="4615655"/>
            <a:ext cx="4754880" cy="100584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db.Student.deleteOne</a:t>
            </a:r>
            <a:r>
              <a:rPr lang="en-US" dirty="0">
                <a:solidFill>
                  <a:schemeClr val="tx1"/>
                </a:solidFill>
              </a:rPr>
              <a:t>(</a:t>
            </a:r>
          </a:p>
          <a:p>
            <a:r>
              <a:rPr lang="en-US" dirty="0">
                <a:solidFill>
                  <a:schemeClr val="tx1"/>
                </a:solidFill>
              </a:rPr>
              <a:t>{ City: “Rajkot" }</a:t>
            </a:r>
          </a:p>
          <a:p>
            <a:r>
              <a:rPr lang="en-US" dirty="0">
                <a:solidFill>
                  <a:schemeClr val="tx1"/>
                </a:solidFill>
              </a:rPr>
              <a:t>)</a:t>
            </a:r>
          </a:p>
        </p:txBody>
      </p:sp>
      <p:sp>
        <p:nvSpPr>
          <p:cNvPr id="19" name="Rounded Rectangle 18"/>
          <p:cNvSpPr/>
          <p:nvPr/>
        </p:nvSpPr>
        <p:spPr>
          <a:xfrm>
            <a:off x="1158322" y="4249895"/>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20" name="Rounded Rectangle 19"/>
          <p:cNvSpPr/>
          <p:nvPr/>
        </p:nvSpPr>
        <p:spPr>
          <a:xfrm>
            <a:off x="7186243" y="3525103"/>
            <a:ext cx="484632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r>
              <a:rPr lang="en-US" dirty="0" err="1">
                <a:solidFill>
                  <a:schemeClr val="tx1"/>
                </a:solidFill>
              </a:rPr>
              <a:t>db.Collection_Name.deleteMany</a:t>
            </a:r>
            <a:r>
              <a:rPr lang="en-US" dirty="0">
                <a:solidFill>
                  <a:schemeClr val="tx1"/>
                </a:solidFill>
              </a:rPr>
              <a:t>(selection criteria)</a:t>
            </a:r>
          </a:p>
        </p:txBody>
      </p:sp>
      <p:sp>
        <p:nvSpPr>
          <p:cNvPr id="21" name="Rounded Rectangle 20"/>
          <p:cNvSpPr/>
          <p:nvPr/>
        </p:nvSpPr>
        <p:spPr>
          <a:xfrm>
            <a:off x="7186243" y="3159343"/>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Syntax</a:t>
            </a:r>
          </a:p>
        </p:txBody>
      </p:sp>
      <p:sp>
        <p:nvSpPr>
          <p:cNvPr id="22" name="Rounded Rectangle 21"/>
          <p:cNvSpPr/>
          <p:nvPr/>
        </p:nvSpPr>
        <p:spPr>
          <a:xfrm>
            <a:off x="7186243" y="4615655"/>
            <a:ext cx="4754880" cy="1005840"/>
          </a:xfrm>
          <a:prstGeom prst="roundRect">
            <a:avLst>
              <a:gd name="adj" fmla="val 3020"/>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db.Student.deleteMany</a:t>
            </a:r>
            <a:r>
              <a:rPr lang="en-US" dirty="0">
                <a:solidFill>
                  <a:schemeClr val="tx1"/>
                </a:solidFill>
              </a:rPr>
              <a:t>(</a:t>
            </a:r>
          </a:p>
          <a:p>
            <a:r>
              <a:rPr lang="en-US" dirty="0">
                <a:solidFill>
                  <a:schemeClr val="tx1"/>
                </a:solidFill>
              </a:rPr>
              <a:t>{ Gender: “Male" }</a:t>
            </a:r>
          </a:p>
          <a:p>
            <a:r>
              <a:rPr lang="en-US" dirty="0">
                <a:solidFill>
                  <a:schemeClr val="tx1"/>
                </a:solidFill>
              </a:rPr>
              <a:t>)</a:t>
            </a:r>
          </a:p>
        </p:txBody>
      </p:sp>
      <p:sp>
        <p:nvSpPr>
          <p:cNvPr id="23" name="Rounded Rectangle 22"/>
          <p:cNvSpPr/>
          <p:nvPr/>
        </p:nvSpPr>
        <p:spPr>
          <a:xfrm>
            <a:off x="7186243" y="4249895"/>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Tree>
    <p:extLst>
      <p:ext uri="{BB962C8B-B14F-4D97-AF65-F5344CB8AC3E}">
        <p14:creationId xmlns:p14="http://schemas.microsoft.com/office/powerpoint/2010/main" val="3868938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5">
                                            <p:txEl>
                                              <p:pRg st="0" end="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err="1"/>
              <a:t>ObjectId</a:t>
            </a:r>
            <a:r>
              <a:rPr lang="en-US" dirty="0">
                <a:solidFill>
                  <a:schemeClr val="bg1">
                    <a:lumMod val="65000"/>
                  </a:schemeClr>
                </a:solidFill>
              </a:rPr>
              <a:t>                                                                 [RDBMS: primary key]</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4"/>
            <a:ext cx="11912137" cy="5590565"/>
          </a:xfrm>
        </p:spPr>
        <p:txBody>
          <a:bodyPr/>
          <a:lstStyle/>
          <a:p>
            <a:pPr>
              <a:lnSpc>
                <a:spcPct val="100000"/>
              </a:lnSpc>
            </a:pPr>
            <a:r>
              <a:rPr lang="en-US" dirty="0"/>
              <a:t>Every document in the collection has an “_id” field that is used to uniquely identify the document in a particular collection it acts as the primary key for the documents in the collection. </a:t>
            </a:r>
          </a:p>
          <a:p>
            <a:pPr>
              <a:lnSpc>
                <a:spcPct val="100000"/>
              </a:lnSpc>
            </a:pPr>
            <a:r>
              <a:rPr lang="en-US" dirty="0"/>
              <a:t>“_id” field can be used in any format and the default format is </a:t>
            </a:r>
            <a:r>
              <a:rPr lang="en-US" dirty="0" err="1"/>
              <a:t>ObjectId</a:t>
            </a:r>
            <a:r>
              <a:rPr lang="en-US" dirty="0"/>
              <a:t> of the document.</a:t>
            </a:r>
          </a:p>
          <a:p>
            <a:pPr>
              <a:lnSpc>
                <a:spcPct val="100000"/>
              </a:lnSpc>
            </a:pPr>
            <a:r>
              <a:rPr lang="en-US" dirty="0"/>
              <a:t>An </a:t>
            </a:r>
            <a:r>
              <a:rPr lang="en-US" dirty="0" err="1"/>
              <a:t>ObjectID</a:t>
            </a:r>
            <a:r>
              <a:rPr lang="en-US" dirty="0"/>
              <a:t> is a 12-byte field of BSON type hexadecimal string.</a:t>
            </a:r>
          </a:p>
          <a:p>
            <a:pPr>
              <a:lnSpc>
                <a:spcPct val="100000"/>
              </a:lnSpc>
            </a:pPr>
            <a:r>
              <a:rPr lang="en-US" dirty="0"/>
              <a:t>Example: “64a6346d1d1f7d9abcc51c5f”</a:t>
            </a:r>
          </a:p>
          <a:p>
            <a:pPr lvl="1">
              <a:lnSpc>
                <a:spcPct val="100000"/>
              </a:lnSpc>
            </a:pPr>
            <a:r>
              <a:rPr lang="en-US" dirty="0"/>
              <a:t>The first 4 bytes representing the Unix Timestamp of the document</a:t>
            </a:r>
          </a:p>
          <a:p>
            <a:pPr lvl="1">
              <a:lnSpc>
                <a:spcPct val="100000"/>
              </a:lnSpc>
            </a:pPr>
            <a:r>
              <a:rPr lang="en-US" dirty="0"/>
              <a:t>The next 3 bytes are the machine Id on which the MongoDB server is running</a:t>
            </a:r>
          </a:p>
          <a:p>
            <a:pPr lvl="1">
              <a:lnSpc>
                <a:spcPct val="100000"/>
              </a:lnSpc>
            </a:pPr>
            <a:r>
              <a:rPr lang="en-US" dirty="0"/>
              <a:t>The next 2 bytes are of process id</a:t>
            </a:r>
          </a:p>
          <a:p>
            <a:pPr lvl="1">
              <a:lnSpc>
                <a:spcPct val="100000"/>
              </a:lnSpc>
            </a:pPr>
            <a:r>
              <a:rPr lang="en-US" dirty="0"/>
              <a:t>The last 3 bytes used for increment the </a:t>
            </a:r>
            <a:r>
              <a:rPr lang="en-US" dirty="0" err="1"/>
              <a:t>objectid</a:t>
            </a:r>
            <a:r>
              <a:rPr lang="en-US" dirty="0"/>
              <a:t>.</a:t>
            </a:r>
          </a:p>
          <a:p>
            <a:pPr marL="0" indent="0">
              <a:lnSpc>
                <a:spcPct val="100000"/>
              </a:lnSpc>
              <a:buNone/>
            </a:pPr>
            <a:endParaRPr lang="en-US" dirty="0"/>
          </a:p>
        </p:txBody>
      </p:sp>
      <p:graphicFrame>
        <p:nvGraphicFramePr>
          <p:cNvPr id="5" name="Table 5">
            <a:extLst>
              <a:ext uri="{FF2B5EF4-FFF2-40B4-BE49-F238E27FC236}">
                <a16:creationId xmlns:a16="http://schemas.microsoft.com/office/drawing/2014/main" id="{AFB3D666-1F89-E6BC-6119-763C94D0DC69}"/>
              </a:ext>
            </a:extLst>
          </p:cNvPr>
          <p:cNvGraphicFramePr>
            <a:graphicFrameLocks noGrp="1"/>
          </p:cNvGraphicFramePr>
          <p:nvPr>
            <p:extLst/>
          </p:nvPr>
        </p:nvGraphicFramePr>
        <p:xfrm>
          <a:off x="1006764" y="5229786"/>
          <a:ext cx="8128000" cy="741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676289898"/>
                    </a:ext>
                  </a:extLst>
                </a:gridCol>
                <a:gridCol w="2032000">
                  <a:extLst>
                    <a:ext uri="{9D8B030D-6E8A-4147-A177-3AD203B41FA5}">
                      <a16:colId xmlns:a16="http://schemas.microsoft.com/office/drawing/2014/main" val="2026916783"/>
                    </a:ext>
                  </a:extLst>
                </a:gridCol>
                <a:gridCol w="2032000">
                  <a:extLst>
                    <a:ext uri="{9D8B030D-6E8A-4147-A177-3AD203B41FA5}">
                      <a16:colId xmlns:a16="http://schemas.microsoft.com/office/drawing/2014/main" val="2856681239"/>
                    </a:ext>
                  </a:extLst>
                </a:gridCol>
                <a:gridCol w="2032000">
                  <a:extLst>
                    <a:ext uri="{9D8B030D-6E8A-4147-A177-3AD203B41FA5}">
                      <a16:colId xmlns:a16="http://schemas.microsoft.com/office/drawing/2014/main" val="3614147017"/>
                    </a:ext>
                  </a:extLst>
                </a:gridCol>
              </a:tblGrid>
              <a:tr h="370840">
                <a:tc>
                  <a:txBody>
                    <a:bodyPr/>
                    <a:lstStyle/>
                    <a:p>
                      <a:r>
                        <a:rPr lang="en-US" dirty="0"/>
                        <a:t>64a6346d</a:t>
                      </a:r>
                      <a:endParaRPr lang="en-IN" dirty="0"/>
                    </a:p>
                  </a:txBody>
                  <a:tcPr/>
                </a:tc>
                <a:tc>
                  <a:txBody>
                    <a:bodyPr/>
                    <a:lstStyle/>
                    <a:p>
                      <a:r>
                        <a:rPr lang="en-US" dirty="0"/>
                        <a:t>1d1f7d</a:t>
                      </a:r>
                      <a:endParaRPr lang="en-IN" dirty="0"/>
                    </a:p>
                  </a:txBody>
                  <a:tcPr/>
                </a:tc>
                <a:tc>
                  <a:txBody>
                    <a:bodyPr/>
                    <a:lstStyle/>
                    <a:p>
                      <a:r>
                        <a:rPr lang="en-US" dirty="0"/>
                        <a:t>9abc</a:t>
                      </a:r>
                      <a:endParaRPr lang="en-IN" dirty="0"/>
                    </a:p>
                  </a:txBody>
                  <a:tcPr/>
                </a:tc>
                <a:tc>
                  <a:txBody>
                    <a:bodyPr/>
                    <a:lstStyle/>
                    <a:p>
                      <a:r>
                        <a:rPr lang="en-US" dirty="0"/>
                        <a:t>c51c5f</a:t>
                      </a:r>
                      <a:endParaRPr lang="en-IN" dirty="0"/>
                    </a:p>
                  </a:txBody>
                  <a:tcPr/>
                </a:tc>
                <a:extLst>
                  <a:ext uri="{0D108BD9-81ED-4DB2-BD59-A6C34878D82A}">
                    <a16:rowId xmlns:a16="http://schemas.microsoft.com/office/drawing/2014/main" val="420305118"/>
                  </a:ext>
                </a:extLst>
              </a:tr>
              <a:tr h="370840">
                <a:tc>
                  <a:txBody>
                    <a:bodyPr/>
                    <a:lstStyle/>
                    <a:p>
                      <a:r>
                        <a:rPr lang="en-US" dirty="0"/>
                        <a:t>Timestamp (4 byte)</a:t>
                      </a:r>
                      <a:endParaRPr lang="en-IN" dirty="0"/>
                    </a:p>
                  </a:txBody>
                  <a:tcPr/>
                </a:tc>
                <a:tc>
                  <a:txBody>
                    <a:bodyPr/>
                    <a:lstStyle/>
                    <a:p>
                      <a:r>
                        <a:rPr lang="en-US" dirty="0"/>
                        <a:t>Machine Id (3 byte) </a:t>
                      </a:r>
                      <a:endParaRPr lang="en-IN" dirty="0"/>
                    </a:p>
                  </a:txBody>
                  <a:tcPr/>
                </a:tc>
                <a:tc>
                  <a:txBody>
                    <a:bodyPr/>
                    <a:lstStyle/>
                    <a:p>
                      <a:r>
                        <a:rPr lang="en-US" dirty="0"/>
                        <a:t>Process id (2 byte)</a:t>
                      </a:r>
                      <a:endParaRPr lang="en-IN" dirty="0"/>
                    </a:p>
                  </a:txBody>
                  <a:tcPr/>
                </a:tc>
                <a:tc>
                  <a:txBody>
                    <a:bodyPr/>
                    <a:lstStyle/>
                    <a:p>
                      <a:r>
                        <a:rPr lang="en-US" dirty="0"/>
                        <a:t>Increment (3 byte)</a:t>
                      </a:r>
                      <a:endParaRPr lang="en-IN" dirty="0"/>
                    </a:p>
                  </a:txBody>
                  <a:tcPr/>
                </a:tc>
                <a:extLst>
                  <a:ext uri="{0D108BD9-81ED-4DB2-BD59-A6C34878D82A}">
                    <a16:rowId xmlns:a16="http://schemas.microsoft.com/office/drawing/2014/main" val="292912034"/>
                  </a:ext>
                </a:extLst>
              </a:tr>
            </a:tbl>
          </a:graphicData>
        </a:graphic>
      </p:graphicFrame>
    </p:spTree>
    <p:extLst>
      <p:ext uri="{BB962C8B-B14F-4D97-AF65-F5344CB8AC3E}">
        <p14:creationId xmlns:p14="http://schemas.microsoft.com/office/powerpoint/2010/main" val="1642173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FD00C-7957-2835-EEA7-43FB598B1FC9}"/>
              </a:ext>
            </a:extLst>
          </p:cNvPr>
          <p:cNvSpPr>
            <a:spLocks noGrp="1"/>
          </p:cNvSpPr>
          <p:nvPr>
            <p:ph type="title"/>
          </p:nvPr>
        </p:nvSpPr>
        <p:spPr/>
        <p:txBody>
          <a:bodyPr/>
          <a:lstStyle/>
          <a:p>
            <a:r>
              <a:rPr lang="en-IN" dirty="0"/>
              <a:t>Update Operators</a:t>
            </a:r>
          </a:p>
        </p:txBody>
      </p:sp>
      <p:sp>
        <p:nvSpPr>
          <p:cNvPr id="3" name="Content Placeholder 2">
            <a:extLst>
              <a:ext uri="{FF2B5EF4-FFF2-40B4-BE49-F238E27FC236}">
                <a16:creationId xmlns:a16="http://schemas.microsoft.com/office/drawing/2014/main" id="{B1C38FF1-6960-DAFB-D774-A591321A1E43}"/>
              </a:ext>
            </a:extLst>
          </p:cNvPr>
          <p:cNvSpPr>
            <a:spLocks noGrp="1"/>
          </p:cNvSpPr>
          <p:nvPr>
            <p:ph idx="1"/>
          </p:nvPr>
        </p:nvSpPr>
        <p:spPr/>
        <p:txBody>
          <a:bodyPr/>
          <a:lstStyle/>
          <a:p>
            <a:r>
              <a:rPr lang="en-US" dirty="0"/>
              <a:t>Fields: The following operators can be used to update fields.</a:t>
            </a:r>
          </a:p>
          <a:p>
            <a:pPr lvl="1"/>
            <a:r>
              <a:rPr lang="en-US" dirty="0"/>
              <a:t>$</a:t>
            </a:r>
            <a:r>
              <a:rPr lang="en-US" dirty="0" err="1"/>
              <a:t>currentDate</a:t>
            </a:r>
            <a:r>
              <a:rPr lang="en-US" dirty="0"/>
              <a:t>: Sets the field value to the current date</a:t>
            </a:r>
          </a:p>
          <a:p>
            <a:pPr lvl="1"/>
            <a:r>
              <a:rPr lang="en-US" dirty="0"/>
              <a:t>$</a:t>
            </a:r>
            <a:r>
              <a:rPr lang="en-US" dirty="0" err="1"/>
              <a:t>inc</a:t>
            </a:r>
            <a:r>
              <a:rPr lang="en-US" dirty="0"/>
              <a:t>: Increments the field value</a:t>
            </a:r>
          </a:p>
          <a:p>
            <a:pPr lvl="1"/>
            <a:r>
              <a:rPr lang="en-US" dirty="0"/>
              <a:t>$rename: Renames the field</a:t>
            </a:r>
          </a:p>
          <a:p>
            <a:pPr lvl="1"/>
            <a:r>
              <a:rPr lang="en-US" dirty="0"/>
              <a:t>$set: Sets the value of a field</a:t>
            </a:r>
          </a:p>
          <a:p>
            <a:pPr lvl="1"/>
            <a:r>
              <a:rPr lang="en-US" dirty="0"/>
              <a:t>$unset: Removes the field from the document</a:t>
            </a:r>
          </a:p>
        </p:txBody>
      </p:sp>
    </p:spTree>
    <p:extLst>
      <p:ext uri="{BB962C8B-B14F-4D97-AF65-F5344CB8AC3E}">
        <p14:creationId xmlns:p14="http://schemas.microsoft.com/office/powerpoint/2010/main" val="844180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688D3-652E-7279-9A13-71A03E29D99A}"/>
              </a:ext>
            </a:extLst>
          </p:cNvPr>
          <p:cNvSpPr>
            <a:spLocks noGrp="1"/>
          </p:cNvSpPr>
          <p:nvPr>
            <p:ph type="title"/>
          </p:nvPr>
        </p:nvSpPr>
        <p:spPr/>
        <p:txBody>
          <a:bodyPr/>
          <a:lstStyle/>
          <a:p>
            <a:r>
              <a:rPr lang="en-US" dirty="0"/>
              <a:t>$</a:t>
            </a:r>
            <a:r>
              <a:rPr lang="en-US" dirty="0" err="1"/>
              <a:t>currentDate</a:t>
            </a:r>
            <a:endParaRPr lang="en-IN" dirty="0"/>
          </a:p>
        </p:txBody>
      </p:sp>
      <p:sp>
        <p:nvSpPr>
          <p:cNvPr id="3" name="Content Placeholder 2">
            <a:extLst>
              <a:ext uri="{FF2B5EF4-FFF2-40B4-BE49-F238E27FC236}">
                <a16:creationId xmlns:a16="http://schemas.microsoft.com/office/drawing/2014/main" id="{9B7F7E1A-EA73-DA4E-4992-A9F97F09BF4B}"/>
              </a:ext>
            </a:extLst>
          </p:cNvPr>
          <p:cNvSpPr>
            <a:spLocks noGrp="1"/>
          </p:cNvSpPr>
          <p:nvPr>
            <p:ph idx="1"/>
          </p:nvPr>
        </p:nvSpPr>
        <p:spPr>
          <a:xfrm>
            <a:off x="131180" y="863444"/>
            <a:ext cx="6865365" cy="5590565"/>
          </a:xfrm>
        </p:spPr>
        <p:txBody>
          <a:bodyPr/>
          <a:lstStyle/>
          <a:p>
            <a:r>
              <a:rPr lang="en-US" dirty="0"/>
              <a:t>This operator is </a:t>
            </a:r>
            <a:r>
              <a:rPr lang="en-US" b="1" dirty="0">
                <a:solidFill>
                  <a:schemeClr val="accent6"/>
                </a:solidFill>
              </a:rPr>
              <a:t>used to set the value of a field </a:t>
            </a:r>
            <a:r>
              <a:rPr lang="en-US" dirty="0"/>
              <a:t>to the current date (either as a timestamp or as a date).</a:t>
            </a:r>
          </a:p>
          <a:p>
            <a:r>
              <a:rPr lang="en-US" dirty="0"/>
              <a:t>The default type of $</a:t>
            </a:r>
            <a:r>
              <a:rPr lang="en-US" dirty="0" err="1"/>
              <a:t>currentDate</a:t>
            </a:r>
            <a:r>
              <a:rPr lang="en-US" dirty="0"/>
              <a:t> operator is a date.</a:t>
            </a:r>
          </a:p>
          <a:p>
            <a:r>
              <a:rPr lang="en-US" dirty="0"/>
              <a:t>You can use this operator in methods like update(), </a:t>
            </a:r>
            <a:r>
              <a:rPr lang="en-US" dirty="0" err="1"/>
              <a:t>updateOne</a:t>
            </a:r>
            <a:r>
              <a:rPr lang="en-US" dirty="0"/>
              <a:t>(), etc., according to your requirements.</a:t>
            </a:r>
          </a:p>
          <a:p>
            <a:r>
              <a:rPr lang="en-US" dirty="0"/>
              <a:t>This operator can also work with embedded/nested documents or arrays.</a:t>
            </a:r>
          </a:p>
          <a:p>
            <a:r>
              <a:rPr lang="en-US" dirty="0"/>
              <a:t>If the specified field is not found then this operator will add that field in the document.</a:t>
            </a:r>
            <a:endParaRPr lang="en-IN" dirty="0"/>
          </a:p>
        </p:txBody>
      </p:sp>
      <p:sp>
        <p:nvSpPr>
          <p:cNvPr id="4" name="TextBox 3">
            <a:extLst>
              <a:ext uri="{FF2B5EF4-FFF2-40B4-BE49-F238E27FC236}">
                <a16:creationId xmlns:a16="http://schemas.microsoft.com/office/drawing/2014/main" id="{3BF4D235-19A7-5163-963D-7629F8FF4E6C}"/>
              </a:ext>
            </a:extLst>
          </p:cNvPr>
          <p:cNvSpPr txBox="1"/>
          <p:nvPr/>
        </p:nvSpPr>
        <p:spPr>
          <a:xfrm>
            <a:off x="7281746" y="1433148"/>
            <a:ext cx="4779075" cy="1754326"/>
          </a:xfrm>
          <a:prstGeom prst="rect">
            <a:avLst/>
          </a:prstGeom>
          <a:solidFill>
            <a:schemeClr val="bg1">
              <a:lumMod val="95000"/>
            </a:schemeClr>
          </a:solidFill>
          <a:ln>
            <a:solidFill>
              <a:schemeClr val="bg1">
                <a:lumMod val="75000"/>
              </a:schemeClr>
            </a:solidFill>
          </a:ln>
        </p:spPr>
        <p:txBody>
          <a:bodyPr wrap="square" rtlCol="0">
            <a:spAutoFit/>
          </a:bodyPr>
          <a:lstStyle/>
          <a:p>
            <a:r>
              <a:rPr lang="en-US" dirty="0"/>
              <a:t>{_id : 1,  FirstName : "Neha", </a:t>
            </a:r>
          </a:p>
          <a:p>
            <a:r>
              <a:rPr lang="en-US" dirty="0" err="1"/>
              <a:t>Joiningdate</a:t>
            </a:r>
            <a:r>
              <a:rPr lang="en-US" dirty="0"/>
              <a:t>: 2022-07-10T05:31:14.168Z}, </a:t>
            </a:r>
          </a:p>
          <a:p>
            <a:r>
              <a:rPr lang="en-US" dirty="0"/>
              <a:t>{_id : 2,  FirstName : "Milan", </a:t>
            </a:r>
          </a:p>
          <a:p>
            <a:r>
              <a:rPr lang="en-US" dirty="0" err="1"/>
              <a:t>Joiningdate</a:t>
            </a:r>
            <a:r>
              <a:rPr lang="en-US" dirty="0"/>
              <a:t>: 2022-07-10T05:31:14.168Z },</a:t>
            </a:r>
          </a:p>
          <a:p>
            <a:r>
              <a:rPr lang="en-US" dirty="0"/>
              <a:t>{_id : 3,  FirstName : "Sohan", </a:t>
            </a:r>
          </a:p>
          <a:p>
            <a:r>
              <a:rPr lang="en-US" dirty="0" err="1"/>
              <a:t>Joiningdate</a:t>
            </a:r>
            <a:r>
              <a:rPr lang="en-US" dirty="0"/>
              <a:t>: 2022-07-10T05:31:14.168Z }</a:t>
            </a:r>
          </a:p>
        </p:txBody>
      </p:sp>
      <p:sp>
        <p:nvSpPr>
          <p:cNvPr id="5" name="Rounded Rectangle 17">
            <a:extLst>
              <a:ext uri="{FF2B5EF4-FFF2-40B4-BE49-F238E27FC236}">
                <a16:creationId xmlns:a16="http://schemas.microsoft.com/office/drawing/2014/main" id="{0C81A396-36A6-1596-E90C-3AB542D60C3A}"/>
              </a:ext>
            </a:extLst>
          </p:cNvPr>
          <p:cNvSpPr/>
          <p:nvPr/>
        </p:nvSpPr>
        <p:spPr>
          <a:xfrm>
            <a:off x="521013" y="4869076"/>
            <a:ext cx="4754880" cy="100584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db.emp.updateOne</a:t>
            </a:r>
            <a:r>
              <a:rPr lang="en-US" dirty="0">
                <a:solidFill>
                  <a:schemeClr val="tx1"/>
                </a:solidFill>
              </a:rPr>
              <a:t>({</a:t>
            </a:r>
            <a:r>
              <a:rPr lang="en-US" dirty="0" err="1">
                <a:solidFill>
                  <a:schemeClr val="tx1"/>
                </a:solidFill>
              </a:rPr>
              <a:t>FirstName:“Neha</a:t>
            </a:r>
            <a:r>
              <a:rPr lang="en-US" dirty="0">
                <a:solidFill>
                  <a:schemeClr val="tx1"/>
                </a:solidFill>
              </a:rPr>
              <a:t>"},</a:t>
            </a:r>
          </a:p>
          <a:p>
            <a:r>
              <a:rPr lang="en-US" dirty="0">
                <a:solidFill>
                  <a:schemeClr val="tx1"/>
                </a:solidFill>
              </a:rPr>
              <a:t>{$</a:t>
            </a:r>
            <a:r>
              <a:rPr lang="en-US" dirty="0" err="1">
                <a:solidFill>
                  <a:schemeClr val="tx1"/>
                </a:solidFill>
              </a:rPr>
              <a:t>currentDate</a:t>
            </a:r>
            <a:r>
              <a:rPr lang="en-US" dirty="0">
                <a:solidFill>
                  <a:schemeClr val="tx1"/>
                </a:solidFill>
              </a:rPr>
              <a:t>: {</a:t>
            </a:r>
            <a:r>
              <a:rPr lang="en-US" dirty="0" err="1">
                <a:solidFill>
                  <a:schemeClr val="tx1"/>
                </a:solidFill>
              </a:rPr>
              <a:t>Joiningdate</a:t>
            </a:r>
            <a:r>
              <a:rPr lang="en-US" dirty="0"/>
              <a:t> </a:t>
            </a:r>
            <a:r>
              <a:rPr lang="en-US" dirty="0">
                <a:solidFill>
                  <a:schemeClr val="tx1"/>
                </a:solidFill>
              </a:rPr>
              <a:t>: true}})</a:t>
            </a:r>
          </a:p>
        </p:txBody>
      </p:sp>
      <p:sp>
        <p:nvSpPr>
          <p:cNvPr id="6" name="Rounded Rectangle 18">
            <a:extLst>
              <a:ext uri="{FF2B5EF4-FFF2-40B4-BE49-F238E27FC236}">
                <a16:creationId xmlns:a16="http://schemas.microsoft.com/office/drawing/2014/main" id="{94F70BFB-6932-9277-7321-D82B9ED7BA35}"/>
              </a:ext>
            </a:extLst>
          </p:cNvPr>
          <p:cNvSpPr/>
          <p:nvPr/>
        </p:nvSpPr>
        <p:spPr>
          <a:xfrm>
            <a:off x="521013" y="4503316"/>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9" name="TextBox 8">
            <a:extLst>
              <a:ext uri="{FF2B5EF4-FFF2-40B4-BE49-F238E27FC236}">
                <a16:creationId xmlns:a16="http://schemas.microsoft.com/office/drawing/2014/main" id="{115E6BAC-44DD-ABAD-6B67-A9A5DAD04FDB}"/>
              </a:ext>
            </a:extLst>
          </p:cNvPr>
          <p:cNvSpPr txBox="1"/>
          <p:nvPr/>
        </p:nvSpPr>
        <p:spPr>
          <a:xfrm>
            <a:off x="7281745" y="3971766"/>
            <a:ext cx="4779075" cy="1754326"/>
          </a:xfrm>
          <a:prstGeom prst="rect">
            <a:avLst/>
          </a:prstGeom>
          <a:solidFill>
            <a:schemeClr val="bg1">
              <a:lumMod val="95000"/>
            </a:schemeClr>
          </a:solidFill>
          <a:ln>
            <a:solidFill>
              <a:schemeClr val="bg1">
                <a:lumMod val="75000"/>
              </a:schemeClr>
            </a:solidFill>
          </a:ln>
        </p:spPr>
        <p:txBody>
          <a:bodyPr wrap="square" rtlCol="0">
            <a:spAutoFit/>
          </a:bodyPr>
          <a:lstStyle/>
          <a:p>
            <a:r>
              <a:rPr lang="en-US" dirty="0"/>
              <a:t>{_id : 1,  FirstName : "Neha", </a:t>
            </a:r>
          </a:p>
          <a:p>
            <a:r>
              <a:rPr lang="en-US" dirty="0" err="1"/>
              <a:t>Joiningdate</a:t>
            </a:r>
            <a:r>
              <a:rPr lang="en-US" dirty="0"/>
              <a:t>: 2023-07-10T05:31:14.168Z}, </a:t>
            </a:r>
          </a:p>
          <a:p>
            <a:r>
              <a:rPr lang="en-US" dirty="0"/>
              <a:t>{_id : 2,  FirstName : "Milan", </a:t>
            </a:r>
          </a:p>
          <a:p>
            <a:r>
              <a:rPr lang="en-US" dirty="0" err="1"/>
              <a:t>Joiningdate</a:t>
            </a:r>
            <a:r>
              <a:rPr lang="en-US" dirty="0"/>
              <a:t>: 2022-07-10T05:31:14.168Z },</a:t>
            </a:r>
          </a:p>
          <a:p>
            <a:r>
              <a:rPr lang="en-US" dirty="0"/>
              <a:t>{_id : 3,  FirstName : "Sohan", </a:t>
            </a:r>
          </a:p>
          <a:p>
            <a:r>
              <a:rPr lang="en-US" dirty="0" err="1"/>
              <a:t>Joiningdate</a:t>
            </a:r>
            <a:r>
              <a:rPr lang="en-US" dirty="0"/>
              <a:t>: 2022-07-10T05:31:14.168Z }</a:t>
            </a:r>
          </a:p>
        </p:txBody>
      </p:sp>
      <p:sp>
        <p:nvSpPr>
          <p:cNvPr id="10" name="Rounded Rectangle 4">
            <a:extLst>
              <a:ext uri="{FF2B5EF4-FFF2-40B4-BE49-F238E27FC236}">
                <a16:creationId xmlns:a16="http://schemas.microsoft.com/office/drawing/2014/main" id="{25779AD0-7BF6-8507-3F7C-C101B6D1F041}"/>
              </a:ext>
            </a:extLst>
          </p:cNvPr>
          <p:cNvSpPr/>
          <p:nvPr/>
        </p:nvSpPr>
        <p:spPr>
          <a:xfrm>
            <a:off x="7281745" y="1067388"/>
            <a:ext cx="1005840" cy="365760"/>
          </a:xfrm>
          <a:prstGeom prst="roundRect">
            <a:avLst>
              <a:gd name="adj" fmla="val 11459"/>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a:t>
            </a:r>
          </a:p>
        </p:txBody>
      </p:sp>
      <p:sp>
        <p:nvSpPr>
          <p:cNvPr id="11" name="Rounded Rectangle 4">
            <a:extLst>
              <a:ext uri="{FF2B5EF4-FFF2-40B4-BE49-F238E27FC236}">
                <a16:creationId xmlns:a16="http://schemas.microsoft.com/office/drawing/2014/main" id="{0E96A5E6-C39C-178B-C2D0-B17276FF365F}"/>
              </a:ext>
            </a:extLst>
          </p:cNvPr>
          <p:cNvSpPr/>
          <p:nvPr/>
        </p:nvSpPr>
        <p:spPr>
          <a:xfrm>
            <a:off x="7281745" y="3606006"/>
            <a:ext cx="1005840" cy="365760"/>
          </a:xfrm>
          <a:prstGeom prst="roundRect">
            <a:avLst>
              <a:gd name="adj" fmla="val 11459"/>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a:t>
            </a:r>
          </a:p>
        </p:txBody>
      </p:sp>
      <p:sp>
        <p:nvSpPr>
          <p:cNvPr id="12" name="Rounded Rectangle 4">
            <a:extLst>
              <a:ext uri="{FF2B5EF4-FFF2-40B4-BE49-F238E27FC236}">
                <a16:creationId xmlns:a16="http://schemas.microsoft.com/office/drawing/2014/main" id="{46A9F234-832C-5EFD-B07E-7AAA5DFFBCFE}"/>
              </a:ext>
            </a:extLst>
          </p:cNvPr>
          <p:cNvSpPr/>
          <p:nvPr/>
        </p:nvSpPr>
        <p:spPr>
          <a:xfrm>
            <a:off x="9168362" y="3423126"/>
            <a:ext cx="1005840" cy="365760"/>
          </a:xfrm>
          <a:prstGeom prst="roundRect">
            <a:avLst>
              <a:gd name="adj" fmla="val 11459"/>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a:t>
            </a:r>
          </a:p>
        </p:txBody>
      </p:sp>
    </p:spTree>
    <p:extLst>
      <p:ext uri="{BB962C8B-B14F-4D97-AF65-F5344CB8AC3E}">
        <p14:creationId xmlns:p14="http://schemas.microsoft.com/office/powerpoint/2010/main" val="4084454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9" grpId="0" animBg="1"/>
      <p:bldP spid="10" grpId="0" animBg="1"/>
      <p:bldP spid="11" grpId="0" animBg="1"/>
      <p:bldP spid="12"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688D3-652E-7279-9A13-71A03E29D99A}"/>
              </a:ext>
            </a:extLst>
          </p:cNvPr>
          <p:cNvSpPr>
            <a:spLocks noGrp="1"/>
          </p:cNvSpPr>
          <p:nvPr>
            <p:ph type="title"/>
          </p:nvPr>
        </p:nvSpPr>
        <p:spPr/>
        <p:txBody>
          <a:bodyPr/>
          <a:lstStyle/>
          <a:p>
            <a:r>
              <a:rPr lang="en-US" dirty="0"/>
              <a:t>$</a:t>
            </a:r>
            <a:r>
              <a:rPr lang="en-US" dirty="0" err="1"/>
              <a:t>inc</a:t>
            </a:r>
            <a:endParaRPr lang="en-IN" dirty="0"/>
          </a:p>
        </p:txBody>
      </p:sp>
      <p:sp>
        <p:nvSpPr>
          <p:cNvPr id="3" name="Content Placeholder 2">
            <a:extLst>
              <a:ext uri="{FF2B5EF4-FFF2-40B4-BE49-F238E27FC236}">
                <a16:creationId xmlns:a16="http://schemas.microsoft.com/office/drawing/2014/main" id="{9B7F7E1A-EA73-DA4E-4992-A9F97F09BF4B}"/>
              </a:ext>
            </a:extLst>
          </p:cNvPr>
          <p:cNvSpPr>
            <a:spLocks noGrp="1"/>
          </p:cNvSpPr>
          <p:nvPr>
            <p:ph idx="1"/>
          </p:nvPr>
        </p:nvSpPr>
        <p:spPr>
          <a:xfrm>
            <a:off x="131180" y="863444"/>
            <a:ext cx="6865365" cy="5590565"/>
          </a:xfrm>
        </p:spPr>
        <p:txBody>
          <a:bodyPr/>
          <a:lstStyle/>
          <a:p>
            <a:r>
              <a:rPr lang="en-US" dirty="0"/>
              <a:t>This operator is </a:t>
            </a:r>
            <a:r>
              <a:rPr lang="en-US" b="1" dirty="0">
                <a:solidFill>
                  <a:schemeClr val="accent6"/>
                </a:solidFill>
              </a:rPr>
              <a:t>used to increase the values of the fields </a:t>
            </a:r>
            <a:r>
              <a:rPr lang="en-US" dirty="0"/>
              <a:t>to the specified amount or to increase the field by the given value.</a:t>
            </a:r>
          </a:p>
          <a:p>
            <a:r>
              <a:rPr lang="en-US" dirty="0"/>
              <a:t>This operator accepts positive and negative values.</a:t>
            </a:r>
          </a:p>
          <a:p>
            <a:r>
              <a:rPr lang="en-US" dirty="0"/>
              <a:t>If the given field does not exist, then this operator will create field and set the value of that field.</a:t>
            </a:r>
          </a:p>
          <a:p>
            <a:r>
              <a:rPr lang="en-US" dirty="0"/>
              <a:t>This operator will generate an error, if you use this operator with null value field.</a:t>
            </a:r>
          </a:p>
          <a:p>
            <a:r>
              <a:rPr lang="en-US" dirty="0"/>
              <a:t>It is an atomic operation in a single document.</a:t>
            </a:r>
            <a:endParaRPr lang="en-IN" dirty="0"/>
          </a:p>
        </p:txBody>
      </p:sp>
      <p:sp>
        <p:nvSpPr>
          <p:cNvPr id="4" name="TextBox 3">
            <a:extLst>
              <a:ext uri="{FF2B5EF4-FFF2-40B4-BE49-F238E27FC236}">
                <a16:creationId xmlns:a16="http://schemas.microsoft.com/office/drawing/2014/main" id="{3BF4D235-19A7-5163-963D-7629F8FF4E6C}"/>
              </a:ext>
            </a:extLst>
          </p:cNvPr>
          <p:cNvSpPr txBox="1"/>
          <p:nvPr/>
        </p:nvSpPr>
        <p:spPr>
          <a:xfrm>
            <a:off x="7281746" y="1433148"/>
            <a:ext cx="4779075" cy="1754326"/>
          </a:xfrm>
          <a:prstGeom prst="rect">
            <a:avLst/>
          </a:prstGeom>
          <a:solidFill>
            <a:schemeClr val="bg1">
              <a:lumMod val="95000"/>
            </a:schemeClr>
          </a:solidFill>
          <a:ln>
            <a:solidFill>
              <a:schemeClr val="bg1">
                <a:lumMod val="75000"/>
              </a:schemeClr>
            </a:solidFill>
          </a:ln>
        </p:spPr>
        <p:txBody>
          <a:bodyPr wrap="square" rtlCol="0">
            <a:spAutoFit/>
          </a:bodyPr>
          <a:lstStyle/>
          <a:p>
            <a:r>
              <a:rPr lang="en-US" dirty="0"/>
              <a:t>{_id : 1,  FirstName : "Neha", BL : 1, </a:t>
            </a:r>
          </a:p>
          <a:p>
            <a:r>
              <a:rPr lang="en-US" dirty="0" err="1"/>
              <a:t>Joiningdate</a:t>
            </a:r>
            <a:r>
              <a:rPr lang="en-US" dirty="0"/>
              <a:t>: 2023-07-10T05:31:14.168Z}, </a:t>
            </a:r>
          </a:p>
          <a:p>
            <a:r>
              <a:rPr lang="en-US" dirty="0"/>
              <a:t>{_id : 2,  FirstName : "Milan", BL : 0, </a:t>
            </a:r>
          </a:p>
          <a:p>
            <a:r>
              <a:rPr lang="en-US" dirty="0" err="1"/>
              <a:t>Joiningdate</a:t>
            </a:r>
            <a:r>
              <a:rPr lang="en-US" dirty="0"/>
              <a:t>: 2023-07-10T05:31:14.168Z },</a:t>
            </a:r>
          </a:p>
          <a:p>
            <a:r>
              <a:rPr lang="en-US" dirty="0"/>
              <a:t>{_id : 3,  FirstName : "Sohan", BL : 2, </a:t>
            </a:r>
          </a:p>
          <a:p>
            <a:r>
              <a:rPr lang="en-US" dirty="0" err="1"/>
              <a:t>Joiningdate</a:t>
            </a:r>
            <a:r>
              <a:rPr lang="en-US" dirty="0"/>
              <a:t>: 2023-07-10T05:31:14.168Z }</a:t>
            </a:r>
          </a:p>
        </p:txBody>
      </p:sp>
      <p:sp>
        <p:nvSpPr>
          <p:cNvPr id="5" name="Rounded Rectangle 17">
            <a:extLst>
              <a:ext uri="{FF2B5EF4-FFF2-40B4-BE49-F238E27FC236}">
                <a16:creationId xmlns:a16="http://schemas.microsoft.com/office/drawing/2014/main" id="{0C81A396-36A6-1596-E90C-3AB542D60C3A}"/>
              </a:ext>
            </a:extLst>
          </p:cNvPr>
          <p:cNvSpPr/>
          <p:nvPr/>
        </p:nvSpPr>
        <p:spPr>
          <a:xfrm>
            <a:off x="521013" y="4834884"/>
            <a:ext cx="4754880" cy="100584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db.emp.updateOne</a:t>
            </a:r>
            <a:r>
              <a:rPr lang="en-US" dirty="0">
                <a:solidFill>
                  <a:schemeClr val="tx1"/>
                </a:solidFill>
              </a:rPr>
              <a:t>({</a:t>
            </a:r>
            <a:r>
              <a:rPr lang="en-US" dirty="0" err="1">
                <a:solidFill>
                  <a:schemeClr val="tx1"/>
                </a:solidFill>
              </a:rPr>
              <a:t>FirstName:“Neha</a:t>
            </a:r>
            <a:r>
              <a:rPr lang="en-US" dirty="0">
                <a:solidFill>
                  <a:schemeClr val="tx1"/>
                </a:solidFill>
              </a:rPr>
              <a:t>"},</a:t>
            </a:r>
          </a:p>
          <a:p>
            <a:r>
              <a:rPr lang="en-US" dirty="0">
                <a:solidFill>
                  <a:schemeClr val="tx1"/>
                </a:solidFill>
              </a:rPr>
              <a:t>{$</a:t>
            </a:r>
            <a:r>
              <a:rPr lang="en-US" dirty="0" err="1">
                <a:solidFill>
                  <a:schemeClr val="tx1"/>
                </a:solidFill>
              </a:rPr>
              <a:t>inc</a:t>
            </a:r>
            <a:r>
              <a:rPr lang="en-US" dirty="0">
                <a:solidFill>
                  <a:schemeClr val="tx1"/>
                </a:solidFill>
              </a:rPr>
              <a:t>: {BL: 10}})</a:t>
            </a:r>
          </a:p>
        </p:txBody>
      </p:sp>
      <p:sp>
        <p:nvSpPr>
          <p:cNvPr id="6" name="Rounded Rectangle 18">
            <a:extLst>
              <a:ext uri="{FF2B5EF4-FFF2-40B4-BE49-F238E27FC236}">
                <a16:creationId xmlns:a16="http://schemas.microsoft.com/office/drawing/2014/main" id="{94F70BFB-6932-9277-7321-D82B9ED7BA35}"/>
              </a:ext>
            </a:extLst>
          </p:cNvPr>
          <p:cNvSpPr/>
          <p:nvPr/>
        </p:nvSpPr>
        <p:spPr>
          <a:xfrm>
            <a:off x="521013" y="4469124"/>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9" name="Rounded Rectangle 4">
            <a:extLst>
              <a:ext uri="{FF2B5EF4-FFF2-40B4-BE49-F238E27FC236}">
                <a16:creationId xmlns:a16="http://schemas.microsoft.com/office/drawing/2014/main" id="{EA83CC4B-AA94-2078-745B-F8DD0386613A}"/>
              </a:ext>
            </a:extLst>
          </p:cNvPr>
          <p:cNvSpPr/>
          <p:nvPr/>
        </p:nvSpPr>
        <p:spPr>
          <a:xfrm>
            <a:off x="7281745" y="1067388"/>
            <a:ext cx="1005840" cy="365760"/>
          </a:xfrm>
          <a:prstGeom prst="roundRect">
            <a:avLst>
              <a:gd name="adj" fmla="val 11459"/>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a:t>
            </a:r>
          </a:p>
        </p:txBody>
      </p:sp>
      <p:sp>
        <p:nvSpPr>
          <p:cNvPr id="10" name="Rounded Rectangle 4">
            <a:extLst>
              <a:ext uri="{FF2B5EF4-FFF2-40B4-BE49-F238E27FC236}">
                <a16:creationId xmlns:a16="http://schemas.microsoft.com/office/drawing/2014/main" id="{E0619E77-E450-F34D-A9CA-AE30EC13A1B7}"/>
              </a:ext>
            </a:extLst>
          </p:cNvPr>
          <p:cNvSpPr/>
          <p:nvPr/>
        </p:nvSpPr>
        <p:spPr>
          <a:xfrm>
            <a:off x="7281745" y="3606006"/>
            <a:ext cx="1005840" cy="365760"/>
          </a:xfrm>
          <a:prstGeom prst="roundRect">
            <a:avLst>
              <a:gd name="adj" fmla="val 11459"/>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a:t>
            </a:r>
          </a:p>
        </p:txBody>
      </p:sp>
      <p:sp>
        <p:nvSpPr>
          <p:cNvPr id="11" name="Rounded Rectangle 4">
            <a:extLst>
              <a:ext uri="{FF2B5EF4-FFF2-40B4-BE49-F238E27FC236}">
                <a16:creationId xmlns:a16="http://schemas.microsoft.com/office/drawing/2014/main" id="{5A13768E-A2FC-D4F1-D2F0-B3797E0C566F}"/>
              </a:ext>
            </a:extLst>
          </p:cNvPr>
          <p:cNvSpPr/>
          <p:nvPr/>
        </p:nvSpPr>
        <p:spPr>
          <a:xfrm>
            <a:off x="9168362" y="3423126"/>
            <a:ext cx="1005840" cy="365760"/>
          </a:xfrm>
          <a:prstGeom prst="roundRect">
            <a:avLst>
              <a:gd name="adj" fmla="val 11459"/>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a:t>
            </a:r>
          </a:p>
        </p:txBody>
      </p:sp>
      <p:sp>
        <p:nvSpPr>
          <p:cNvPr id="12" name="TextBox 11">
            <a:extLst>
              <a:ext uri="{FF2B5EF4-FFF2-40B4-BE49-F238E27FC236}">
                <a16:creationId xmlns:a16="http://schemas.microsoft.com/office/drawing/2014/main" id="{9C4440F5-DA09-960B-3C0A-FE31E8EA041A}"/>
              </a:ext>
            </a:extLst>
          </p:cNvPr>
          <p:cNvSpPr txBox="1"/>
          <p:nvPr/>
        </p:nvSpPr>
        <p:spPr>
          <a:xfrm>
            <a:off x="7281745" y="3971766"/>
            <a:ext cx="4779075" cy="1754326"/>
          </a:xfrm>
          <a:prstGeom prst="rect">
            <a:avLst/>
          </a:prstGeom>
          <a:solidFill>
            <a:schemeClr val="bg1">
              <a:lumMod val="95000"/>
            </a:schemeClr>
          </a:solidFill>
          <a:ln>
            <a:solidFill>
              <a:schemeClr val="bg1">
                <a:lumMod val="75000"/>
              </a:schemeClr>
            </a:solidFill>
          </a:ln>
        </p:spPr>
        <p:txBody>
          <a:bodyPr wrap="square" rtlCol="0">
            <a:spAutoFit/>
          </a:bodyPr>
          <a:lstStyle/>
          <a:p>
            <a:r>
              <a:rPr lang="en-US" dirty="0"/>
              <a:t>{_id : 1,  FirstName : "Neha", BL : 11, </a:t>
            </a:r>
          </a:p>
          <a:p>
            <a:r>
              <a:rPr lang="en-US" dirty="0" err="1"/>
              <a:t>Joiningdate</a:t>
            </a:r>
            <a:r>
              <a:rPr lang="en-US" dirty="0"/>
              <a:t>: 2023-07-10T05:31:14.168Z}, </a:t>
            </a:r>
          </a:p>
          <a:p>
            <a:r>
              <a:rPr lang="en-US" dirty="0"/>
              <a:t>{_id : 2,  FirstName : "Milan", BL : 0, </a:t>
            </a:r>
          </a:p>
          <a:p>
            <a:r>
              <a:rPr lang="en-US" dirty="0" err="1"/>
              <a:t>Joiningdate</a:t>
            </a:r>
            <a:r>
              <a:rPr lang="en-US" dirty="0"/>
              <a:t>: 2023-07-10T05:31:14.168Z },</a:t>
            </a:r>
          </a:p>
          <a:p>
            <a:r>
              <a:rPr lang="en-US" dirty="0"/>
              <a:t>{_id : 3,  FirstName : "Sohan", BL : 2, </a:t>
            </a:r>
          </a:p>
          <a:p>
            <a:r>
              <a:rPr lang="en-US" dirty="0" err="1"/>
              <a:t>Joiningdate</a:t>
            </a:r>
            <a:r>
              <a:rPr lang="en-US" dirty="0"/>
              <a:t>: 2023-07-10T05:31:14.168Z }</a:t>
            </a:r>
          </a:p>
        </p:txBody>
      </p:sp>
    </p:spTree>
    <p:extLst>
      <p:ext uri="{BB962C8B-B14F-4D97-AF65-F5344CB8AC3E}">
        <p14:creationId xmlns:p14="http://schemas.microsoft.com/office/powerpoint/2010/main" val="4025243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9" grpId="0" animBg="1"/>
      <p:bldP spid="10" grpId="0" animBg="1"/>
      <p:bldP spid="11" grpId="0" animBg="1"/>
      <p:bldP spid="12"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688D3-652E-7279-9A13-71A03E29D99A}"/>
              </a:ext>
            </a:extLst>
          </p:cNvPr>
          <p:cNvSpPr>
            <a:spLocks noGrp="1"/>
          </p:cNvSpPr>
          <p:nvPr>
            <p:ph type="title"/>
          </p:nvPr>
        </p:nvSpPr>
        <p:spPr/>
        <p:txBody>
          <a:bodyPr/>
          <a:lstStyle/>
          <a:p>
            <a:r>
              <a:rPr lang="en-US" dirty="0"/>
              <a:t>$rename</a:t>
            </a:r>
            <a:endParaRPr lang="en-IN" dirty="0"/>
          </a:p>
        </p:txBody>
      </p:sp>
      <p:sp>
        <p:nvSpPr>
          <p:cNvPr id="3" name="Content Placeholder 2">
            <a:extLst>
              <a:ext uri="{FF2B5EF4-FFF2-40B4-BE49-F238E27FC236}">
                <a16:creationId xmlns:a16="http://schemas.microsoft.com/office/drawing/2014/main" id="{9B7F7E1A-EA73-DA4E-4992-A9F97F09BF4B}"/>
              </a:ext>
            </a:extLst>
          </p:cNvPr>
          <p:cNvSpPr>
            <a:spLocks noGrp="1"/>
          </p:cNvSpPr>
          <p:nvPr>
            <p:ph idx="1"/>
          </p:nvPr>
        </p:nvSpPr>
        <p:spPr>
          <a:xfrm>
            <a:off x="131180" y="863444"/>
            <a:ext cx="6865365" cy="5590565"/>
          </a:xfrm>
        </p:spPr>
        <p:txBody>
          <a:bodyPr/>
          <a:lstStyle/>
          <a:p>
            <a:r>
              <a:rPr lang="en-US" dirty="0"/>
              <a:t>This operator is </a:t>
            </a:r>
            <a:r>
              <a:rPr lang="en-US" b="1" dirty="0">
                <a:solidFill>
                  <a:schemeClr val="accent6"/>
                </a:solidFill>
              </a:rPr>
              <a:t>used to update the names of the fields</a:t>
            </a:r>
            <a:r>
              <a:rPr lang="en-US" dirty="0"/>
              <a:t> with new names. </a:t>
            </a:r>
          </a:p>
          <a:p>
            <a:r>
              <a:rPr lang="en-US" dirty="0"/>
              <a:t>The new name of the field should be different from the existing name of the field.</a:t>
            </a:r>
          </a:p>
          <a:p>
            <a:r>
              <a:rPr lang="en-US" dirty="0"/>
              <a:t>If the specified field for renaming is not available, then this operator will do nothing.</a:t>
            </a:r>
          </a:p>
        </p:txBody>
      </p:sp>
      <p:sp>
        <p:nvSpPr>
          <p:cNvPr id="4" name="TextBox 3">
            <a:extLst>
              <a:ext uri="{FF2B5EF4-FFF2-40B4-BE49-F238E27FC236}">
                <a16:creationId xmlns:a16="http://schemas.microsoft.com/office/drawing/2014/main" id="{3BF4D235-19A7-5163-963D-7629F8FF4E6C}"/>
              </a:ext>
            </a:extLst>
          </p:cNvPr>
          <p:cNvSpPr txBox="1"/>
          <p:nvPr/>
        </p:nvSpPr>
        <p:spPr>
          <a:xfrm>
            <a:off x="7281746" y="1433148"/>
            <a:ext cx="4779075" cy="1754326"/>
          </a:xfrm>
          <a:prstGeom prst="rect">
            <a:avLst/>
          </a:prstGeom>
          <a:solidFill>
            <a:schemeClr val="bg1">
              <a:lumMod val="95000"/>
            </a:schemeClr>
          </a:solidFill>
          <a:ln>
            <a:solidFill>
              <a:schemeClr val="bg1">
                <a:lumMod val="75000"/>
              </a:schemeClr>
            </a:solidFill>
          </a:ln>
        </p:spPr>
        <p:txBody>
          <a:bodyPr wrap="square" rtlCol="0">
            <a:spAutoFit/>
          </a:bodyPr>
          <a:lstStyle/>
          <a:p>
            <a:r>
              <a:rPr lang="en-US" dirty="0"/>
              <a:t>{_id : 1,  FirstName : "Neha", BL : 1, </a:t>
            </a:r>
          </a:p>
          <a:p>
            <a:r>
              <a:rPr lang="en-US" dirty="0" err="1"/>
              <a:t>Joiningdate</a:t>
            </a:r>
            <a:r>
              <a:rPr lang="en-US" dirty="0"/>
              <a:t>: 2023-07-10T05:31:14.168Z}, </a:t>
            </a:r>
          </a:p>
          <a:p>
            <a:r>
              <a:rPr lang="en-US" dirty="0"/>
              <a:t>{_id : 2,  FirstName : "Milan", BL : 0, </a:t>
            </a:r>
          </a:p>
          <a:p>
            <a:r>
              <a:rPr lang="en-US" dirty="0" err="1"/>
              <a:t>Joiningdate</a:t>
            </a:r>
            <a:r>
              <a:rPr lang="en-US" dirty="0"/>
              <a:t>: 2023-07-10T05:31:14.168Z },</a:t>
            </a:r>
          </a:p>
          <a:p>
            <a:r>
              <a:rPr lang="en-US" dirty="0"/>
              <a:t>{_id : 3,  FirstName : "Sohan", BL : 2, </a:t>
            </a:r>
          </a:p>
          <a:p>
            <a:r>
              <a:rPr lang="en-US" dirty="0" err="1"/>
              <a:t>Joiningdate</a:t>
            </a:r>
            <a:r>
              <a:rPr lang="en-US" dirty="0"/>
              <a:t>: 2023-07-10T05:31:14.168Z }</a:t>
            </a:r>
          </a:p>
        </p:txBody>
      </p:sp>
      <p:sp>
        <p:nvSpPr>
          <p:cNvPr id="5" name="Rounded Rectangle 17">
            <a:extLst>
              <a:ext uri="{FF2B5EF4-FFF2-40B4-BE49-F238E27FC236}">
                <a16:creationId xmlns:a16="http://schemas.microsoft.com/office/drawing/2014/main" id="{0C81A396-36A6-1596-E90C-3AB542D60C3A}"/>
              </a:ext>
            </a:extLst>
          </p:cNvPr>
          <p:cNvSpPr/>
          <p:nvPr/>
        </p:nvSpPr>
        <p:spPr>
          <a:xfrm>
            <a:off x="521013" y="3788420"/>
            <a:ext cx="4754880" cy="100584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db.emp.updateOne</a:t>
            </a:r>
            <a:r>
              <a:rPr lang="en-US" dirty="0">
                <a:solidFill>
                  <a:schemeClr val="tx1"/>
                </a:solidFill>
              </a:rPr>
              <a:t>({</a:t>
            </a:r>
            <a:r>
              <a:rPr lang="en-US" dirty="0" err="1">
                <a:solidFill>
                  <a:schemeClr val="tx1"/>
                </a:solidFill>
              </a:rPr>
              <a:t>FirstName:“Neha</a:t>
            </a:r>
            <a:r>
              <a:rPr lang="en-US" dirty="0">
                <a:solidFill>
                  <a:schemeClr val="tx1"/>
                </a:solidFill>
              </a:rPr>
              <a:t>"},</a:t>
            </a:r>
          </a:p>
          <a:p>
            <a:r>
              <a:rPr lang="en-US" dirty="0">
                <a:solidFill>
                  <a:schemeClr val="tx1"/>
                </a:solidFill>
              </a:rPr>
              <a:t>{$rename: {BL: “Backlog”}})</a:t>
            </a:r>
          </a:p>
        </p:txBody>
      </p:sp>
      <p:sp>
        <p:nvSpPr>
          <p:cNvPr id="6" name="Rounded Rectangle 18">
            <a:extLst>
              <a:ext uri="{FF2B5EF4-FFF2-40B4-BE49-F238E27FC236}">
                <a16:creationId xmlns:a16="http://schemas.microsoft.com/office/drawing/2014/main" id="{94F70BFB-6932-9277-7321-D82B9ED7BA35}"/>
              </a:ext>
            </a:extLst>
          </p:cNvPr>
          <p:cNvSpPr/>
          <p:nvPr/>
        </p:nvSpPr>
        <p:spPr>
          <a:xfrm>
            <a:off x="521013" y="3422660"/>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8" name="Rounded Rectangle 4">
            <a:extLst>
              <a:ext uri="{FF2B5EF4-FFF2-40B4-BE49-F238E27FC236}">
                <a16:creationId xmlns:a16="http://schemas.microsoft.com/office/drawing/2014/main" id="{0F71ABC8-80EC-67A6-7D42-ADBDE7259F28}"/>
              </a:ext>
            </a:extLst>
          </p:cNvPr>
          <p:cNvSpPr/>
          <p:nvPr/>
        </p:nvSpPr>
        <p:spPr>
          <a:xfrm>
            <a:off x="7281745" y="1067388"/>
            <a:ext cx="1005840" cy="365760"/>
          </a:xfrm>
          <a:prstGeom prst="roundRect">
            <a:avLst>
              <a:gd name="adj" fmla="val 11459"/>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a:t>
            </a:r>
          </a:p>
        </p:txBody>
      </p:sp>
      <p:sp>
        <p:nvSpPr>
          <p:cNvPr id="9" name="Rounded Rectangle 4">
            <a:extLst>
              <a:ext uri="{FF2B5EF4-FFF2-40B4-BE49-F238E27FC236}">
                <a16:creationId xmlns:a16="http://schemas.microsoft.com/office/drawing/2014/main" id="{B6B1B73D-9A70-0249-6096-9B7A71A6DA29}"/>
              </a:ext>
            </a:extLst>
          </p:cNvPr>
          <p:cNvSpPr/>
          <p:nvPr/>
        </p:nvSpPr>
        <p:spPr>
          <a:xfrm>
            <a:off x="7281745" y="3606006"/>
            <a:ext cx="1005840" cy="365760"/>
          </a:xfrm>
          <a:prstGeom prst="roundRect">
            <a:avLst>
              <a:gd name="adj" fmla="val 11459"/>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a:t>
            </a:r>
          </a:p>
        </p:txBody>
      </p:sp>
      <p:sp>
        <p:nvSpPr>
          <p:cNvPr id="10" name="Rounded Rectangle 4">
            <a:extLst>
              <a:ext uri="{FF2B5EF4-FFF2-40B4-BE49-F238E27FC236}">
                <a16:creationId xmlns:a16="http://schemas.microsoft.com/office/drawing/2014/main" id="{BC221215-6D83-00BC-93FB-6E3EF285BCF1}"/>
              </a:ext>
            </a:extLst>
          </p:cNvPr>
          <p:cNvSpPr/>
          <p:nvPr/>
        </p:nvSpPr>
        <p:spPr>
          <a:xfrm>
            <a:off x="9168362" y="3423126"/>
            <a:ext cx="1005840" cy="365760"/>
          </a:xfrm>
          <a:prstGeom prst="roundRect">
            <a:avLst>
              <a:gd name="adj" fmla="val 11459"/>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a:t>
            </a:r>
          </a:p>
        </p:txBody>
      </p:sp>
      <p:sp>
        <p:nvSpPr>
          <p:cNvPr id="11" name="TextBox 10">
            <a:extLst>
              <a:ext uri="{FF2B5EF4-FFF2-40B4-BE49-F238E27FC236}">
                <a16:creationId xmlns:a16="http://schemas.microsoft.com/office/drawing/2014/main" id="{D18D6C75-2EA8-7D2F-41D0-040EF5849690}"/>
              </a:ext>
            </a:extLst>
          </p:cNvPr>
          <p:cNvSpPr txBox="1"/>
          <p:nvPr/>
        </p:nvSpPr>
        <p:spPr>
          <a:xfrm>
            <a:off x="7281744" y="3971766"/>
            <a:ext cx="4779075" cy="1754326"/>
          </a:xfrm>
          <a:prstGeom prst="rect">
            <a:avLst/>
          </a:prstGeom>
          <a:solidFill>
            <a:schemeClr val="bg1">
              <a:lumMod val="95000"/>
            </a:schemeClr>
          </a:solidFill>
          <a:ln>
            <a:solidFill>
              <a:schemeClr val="bg1">
                <a:lumMod val="75000"/>
              </a:schemeClr>
            </a:solidFill>
          </a:ln>
        </p:spPr>
        <p:txBody>
          <a:bodyPr wrap="square" rtlCol="0">
            <a:spAutoFit/>
          </a:bodyPr>
          <a:lstStyle/>
          <a:p>
            <a:r>
              <a:rPr lang="en-US" dirty="0"/>
              <a:t>{_id : 1,  FirstName : "Neha", Backlog : 1, </a:t>
            </a:r>
          </a:p>
          <a:p>
            <a:r>
              <a:rPr lang="en-US" dirty="0" err="1"/>
              <a:t>Joiningdate</a:t>
            </a:r>
            <a:r>
              <a:rPr lang="en-US" dirty="0"/>
              <a:t>: 2023-07-10T05:31:14.168Z}, </a:t>
            </a:r>
          </a:p>
          <a:p>
            <a:r>
              <a:rPr lang="en-US" dirty="0"/>
              <a:t>{_id : 2,  FirstName : "Milan", BL : 0, </a:t>
            </a:r>
          </a:p>
          <a:p>
            <a:r>
              <a:rPr lang="en-US" dirty="0" err="1"/>
              <a:t>Joiningdate</a:t>
            </a:r>
            <a:r>
              <a:rPr lang="en-US" dirty="0"/>
              <a:t>: 2023-07-10T05:31:14.168Z },</a:t>
            </a:r>
          </a:p>
          <a:p>
            <a:r>
              <a:rPr lang="en-US" dirty="0"/>
              <a:t>{_id : 3,  FirstName : "Sohan", BL : 2, </a:t>
            </a:r>
          </a:p>
          <a:p>
            <a:r>
              <a:rPr lang="en-US" dirty="0" err="1"/>
              <a:t>Joiningdate</a:t>
            </a:r>
            <a:r>
              <a:rPr lang="en-US" dirty="0"/>
              <a:t>: 2023-07-10T05:31:14.168Z }</a:t>
            </a:r>
          </a:p>
        </p:txBody>
      </p:sp>
    </p:spTree>
    <p:extLst>
      <p:ext uri="{BB962C8B-B14F-4D97-AF65-F5344CB8AC3E}">
        <p14:creationId xmlns:p14="http://schemas.microsoft.com/office/powerpoint/2010/main" val="3137084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9" grpId="0" animBg="1"/>
      <p:bldP spid="10" grpId="0" animBg="1"/>
      <p:bldP spid="11"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688D3-652E-7279-9A13-71A03E29D99A}"/>
              </a:ext>
            </a:extLst>
          </p:cNvPr>
          <p:cNvSpPr>
            <a:spLocks noGrp="1"/>
          </p:cNvSpPr>
          <p:nvPr>
            <p:ph type="title"/>
          </p:nvPr>
        </p:nvSpPr>
        <p:spPr/>
        <p:txBody>
          <a:bodyPr/>
          <a:lstStyle/>
          <a:p>
            <a:r>
              <a:rPr lang="en-US" dirty="0"/>
              <a:t>$unset</a:t>
            </a:r>
            <a:endParaRPr lang="en-IN" dirty="0"/>
          </a:p>
        </p:txBody>
      </p:sp>
      <p:sp>
        <p:nvSpPr>
          <p:cNvPr id="3" name="Content Placeholder 2">
            <a:extLst>
              <a:ext uri="{FF2B5EF4-FFF2-40B4-BE49-F238E27FC236}">
                <a16:creationId xmlns:a16="http://schemas.microsoft.com/office/drawing/2014/main" id="{9B7F7E1A-EA73-DA4E-4992-A9F97F09BF4B}"/>
              </a:ext>
            </a:extLst>
          </p:cNvPr>
          <p:cNvSpPr>
            <a:spLocks noGrp="1"/>
          </p:cNvSpPr>
          <p:nvPr>
            <p:ph idx="1"/>
          </p:nvPr>
        </p:nvSpPr>
        <p:spPr>
          <a:xfrm>
            <a:off x="131180" y="863444"/>
            <a:ext cx="6865365" cy="5590565"/>
          </a:xfrm>
        </p:spPr>
        <p:txBody>
          <a:bodyPr/>
          <a:lstStyle/>
          <a:p>
            <a:r>
              <a:rPr lang="en-US" dirty="0"/>
              <a:t>This operator is </a:t>
            </a:r>
            <a:r>
              <a:rPr lang="en-US" b="1" dirty="0">
                <a:solidFill>
                  <a:schemeClr val="accent6"/>
                </a:solidFill>
              </a:rPr>
              <a:t>used to delete a particular field</a:t>
            </a:r>
            <a:r>
              <a:rPr lang="en-US" dirty="0"/>
              <a:t>. </a:t>
            </a:r>
          </a:p>
          <a:p>
            <a:r>
              <a:rPr lang="en-US" dirty="0"/>
              <a:t>The value specified in the $unset expression does not make any impact on the operation. </a:t>
            </a:r>
          </a:p>
          <a:p>
            <a:r>
              <a:rPr lang="en-US" dirty="0"/>
              <a:t>The $unset has no effect when the field does not exist in the document.</a:t>
            </a:r>
          </a:p>
        </p:txBody>
      </p:sp>
      <p:sp>
        <p:nvSpPr>
          <p:cNvPr id="4" name="TextBox 3">
            <a:extLst>
              <a:ext uri="{FF2B5EF4-FFF2-40B4-BE49-F238E27FC236}">
                <a16:creationId xmlns:a16="http://schemas.microsoft.com/office/drawing/2014/main" id="{3BF4D235-19A7-5163-963D-7629F8FF4E6C}"/>
              </a:ext>
            </a:extLst>
          </p:cNvPr>
          <p:cNvSpPr txBox="1"/>
          <p:nvPr/>
        </p:nvSpPr>
        <p:spPr>
          <a:xfrm>
            <a:off x="7281746" y="1433148"/>
            <a:ext cx="4779075" cy="1754326"/>
          </a:xfrm>
          <a:prstGeom prst="rect">
            <a:avLst/>
          </a:prstGeom>
          <a:solidFill>
            <a:schemeClr val="bg1">
              <a:lumMod val="95000"/>
            </a:schemeClr>
          </a:solidFill>
          <a:ln>
            <a:solidFill>
              <a:schemeClr val="bg1">
                <a:lumMod val="75000"/>
              </a:schemeClr>
            </a:solidFill>
          </a:ln>
        </p:spPr>
        <p:txBody>
          <a:bodyPr wrap="square" rtlCol="0">
            <a:spAutoFit/>
          </a:bodyPr>
          <a:lstStyle/>
          <a:p>
            <a:r>
              <a:rPr lang="en-US" dirty="0"/>
              <a:t>{_id : 1,  FirstName : "Neha", BL : 1, </a:t>
            </a:r>
          </a:p>
          <a:p>
            <a:r>
              <a:rPr lang="en-US" dirty="0" err="1"/>
              <a:t>Joiningdate</a:t>
            </a:r>
            <a:r>
              <a:rPr lang="en-US" dirty="0"/>
              <a:t>: 2023-07-10T05:31:14.168Z}, </a:t>
            </a:r>
          </a:p>
          <a:p>
            <a:r>
              <a:rPr lang="en-US" dirty="0"/>
              <a:t>{_id : 2,  FirstName : "Milan", BL : 0, </a:t>
            </a:r>
          </a:p>
          <a:p>
            <a:r>
              <a:rPr lang="en-US" dirty="0" err="1"/>
              <a:t>Joiningdate</a:t>
            </a:r>
            <a:r>
              <a:rPr lang="en-US" dirty="0"/>
              <a:t>: 2023-07-10T05:31:14.168Z },</a:t>
            </a:r>
          </a:p>
          <a:p>
            <a:r>
              <a:rPr lang="en-US" dirty="0"/>
              <a:t>{_id : 3,  FirstName : "Sohan", BL : 2, </a:t>
            </a:r>
          </a:p>
          <a:p>
            <a:r>
              <a:rPr lang="en-US" dirty="0" err="1"/>
              <a:t>Joiningdate</a:t>
            </a:r>
            <a:r>
              <a:rPr lang="en-US" dirty="0"/>
              <a:t>: 2023-07-10T05:31:14.168Z }</a:t>
            </a:r>
          </a:p>
        </p:txBody>
      </p:sp>
      <p:sp>
        <p:nvSpPr>
          <p:cNvPr id="5" name="Rounded Rectangle 17">
            <a:extLst>
              <a:ext uri="{FF2B5EF4-FFF2-40B4-BE49-F238E27FC236}">
                <a16:creationId xmlns:a16="http://schemas.microsoft.com/office/drawing/2014/main" id="{0C81A396-36A6-1596-E90C-3AB542D60C3A}"/>
              </a:ext>
            </a:extLst>
          </p:cNvPr>
          <p:cNvSpPr/>
          <p:nvPr/>
        </p:nvSpPr>
        <p:spPr>
          <a:xfrm>
            <a:off x="521013" y="3788420"/>
            <a:ext cx="4754880" cy="100584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db.emp.updateOne</a:t>
            </a:r>
            <a:r>
              <a:rPr lang="en-US" dirty="0">
                <a:solidFill>
                  <a:schemeClr val="tx1"/>
                </a:solidFill>
              </a:rPr>
              <a:t>({</a:t>
            </a:r>
            <a:r>
              <a:rPr lang="en-US" dirty="0" err="1">
                <a:solidFill>
                  <a:schemeClr val="tx1"/>
                </a:solidFill>
              </a:rPr>
              <a:t>FirstName:“Neha</a:t>
            </a:r>
            <a:r>
              <a:rPr lang="en-US" dirty="0">
                <a:solidFill>
                  <a:schemeClr val="tx1"/>
                </a:solidFill>
              </a:rPr>
              <a:t>"},</a:t>
            </a:r>
          </a:p>
          <a:p>
            <a:r>
              <a:rPr lang="en-US" dirty="0">
                <a:solidFill>
                  <a:schemeClr val="tx1"/>
                </a:solidFill>
              </a:rPr>
              <a:t>{$unset: {BL: “”}})</a:t>
            </a:r>
          </a:p>
        </p:txBody>
      </p:sp>
      <p:sp>
        <p:nvSpPr>
          <p:cNvPr id="6" name="Rounded Rectangle 18">
            <a:extLst>
              <a:ext uri="{FF2B5EF4-FFF2-40B4-BE49-F238E27FC236}">
                <a16:creationId xmlns:a16="http://schemas.microsoft.com/office/drawing/2014/main" id="{94F70BFB-6932-9277-7321-D82B9ED7BA35}"/>
              </a:ext>
            </a:extLst>
          </p:cNvPr>
          <p:cNvSpPr/>
          <p:nvPr/>
        </p:nvSpPr>
        <p:spPr>
          <a:xfrm>
            <a:off x="521013" y="3422660"/>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8" name="Rounded Rectangle 4">
            <a:extLst>
              <a:ext uri="{FF2B5EF4-FFF2-40B4-BE49-F238E27FC236}">
                <a16:creationId xmlns:a16="http://schemas.microsoft.com/office/drawing/2014/main" id="{0F71ABC8-80EC-67A6-7D42-ADBDE7259F28}"/>
              </a:ext>
            </a:extLst>
          </p:cNvPr>
          <p:cNvSpPr/>
          <p:nvPr/>
        </p:nvSpPr>
        <p:spPr>
          <a:xfrm>
            <a:off x="7281745" y="1067388"/>
            <a:ext cx="1005840" cy="365760"/>
          </a:xfrm>
          <a:prstGeom prst="roundRect">
            <a:avLst>
              <a:gd name="adj" fmla="val 11459"/>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a:t>
            </a:r>
          </a:p>
        </p:txBody>
      </p:sp>
      <p:sp>
        <p:nvSpPr>
          <p:cNvPr id="9" name="Rounded Rectangle 4">
            <a:extLst>
              <a:ext uri="{FF2B5EF4-FFF2-40B4-BE49-F238E27FC236}">
                <a16:creationId xmlns:a16="http://schemas.microsoft.com/office/drawing/2014/main" id="{B6B1B73D-9A70-0249-6096-9B7A71A6DA29}"/>
              </a:ext>
            </a:extLst>
          </p:cNvPr>
          <p:cNvSpPr/>
          <p:nvPr/>
        </p:nvSpPr>
        <p:spPr>
          <a:xfrm>
            <a:off x="7281745" y="3606006"/>
            <a:ext cx="1005840" cy="365760"/>
          </a:xfrm>
          <a:prstGeom prst="roundRect">
            <a:avLst>
              <a:gd name="adj" fmla="val 11459"/>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a:t>
            </a:r>
          </a:p>
        </p:txBody>
      </p:sp>
      <p:sp>
        <p:nvSpPr>
          <p:cNvPr id="10" name="Rounded Rectangle 4">
            <a:extLst>
              <a:ext uri="{FF2B5EF4-FFF2-40B4-BE49-F238E27FC236}">
                <a16:creationId xmlns:a16="http://schemas.microsoft.com/office/drawing/2014/main" id="{BC221215-6D83-00BC-93FB-6E3EF285BCF1}"/>
              </a:ext>
            </a:extLst>
          </p:cNvPr>
          <p:cNvSpPr/>
          <p:nvPr/>
        </p:nvSpPr>
        <p:spPr>
          <a:xfrm>
            <a:off x="9168362" y="3423126"/>
            <a:ext cx="1005840" cy="365760"/>
          </a:xfrm>
          <a:prstGeom prst="roundRect">
            <a:avLst>
              <a:gd name="adj" fmla="val 11459"/>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a:t>
            </a:r>
          </a:p>
        </p:txBody>
      </p:sp>
      <p:sp>
        <p:nvSpPr>
          <p:cNvPr id="11" name="TextBox 10">
            <a:extLst>
              <a:ext uri="{FF2B5EF4-FFF2-40B4-BE49-F238E27FC236}">
                <a16:creationId xmlns:a16="http://schemas.microsoft.com/office/drawing/2014/main" id="{D18D6C75-2EA8-7D2F-41D0-040EF5849690}"/>
              </a:ext>
            </a:extLst>
          </p:cNvPr>
          <p:cNvSpPr txBox="1"/>
          <p:nvPr/>
        </p:nvSpPr>
        <p:spPr>
          <a:xfrm>
            <a:off x="7281744" y="3971766"/>
            <a:ext cx="4779075" cy="1754326"/>
          </a:xfrm>
          <a:prstGeom prst="rect">
            <a:avLst/>
          </a:prstGeom>
          <a:solidFill>
            <a:schemeClr val="bg1">
              <a:lumMod val="95000"/>
            </a:schemeClr>
          </a:solidFill>
          <a:ln>
            <a:solidFill>
              <a:schemeClr val="bg1">
                <a:lumMod val="75000"/>
              </a:schemeClr>
            </a:solidFill>
          </a:ln>
        </p:spPr>
        <p:txBody>
          <a:bodyPr wrap="square" rtlCol="0">
            <a:spAutoFit/>
          </a:bodyPr>
          <a:lstStyle/>
          <a:p>
            <a:r>
              <a:rPr lang="en-US" dirty="0"/>
              <a:t>{_id : 1,  FirstName : "Neha", </a:t>
            </a:r>
          </a:p>
          <a:p>
            <a:r>
              <a:rPr lang="en-US" dirty="0" err="1"/>
              <a:t>Joiningdate</a:t>
            </a:r>
            <a:r>
              <a:rPr lang="en-US" dirty="0"/>
              <a:t>: 2023-07-10T05:31:14.168Z}, </a:t>
            </a:r>
          </a:p>
          <a:p>
            <a:r>
              <a:rPr lang="en-US" dirty="0"/>
              <a:t>{_id : 2,  FirstName : "Milan", BL : 0, </a:t>
            </a:r>
          </a:p>
          <a:p>
            <a:r>
              <a:rPr lang="en-US" dirty="0" err="1"/>
              <a:t>Joiningdate</a:t>
            </a:r>
            <a:r>
              <a:rPr lang="en-US" dirty="0"/>
              <a:t>: 2023-07-10T05:31:14.168Z },</a:t>
            </a:r>
          </a:p>
          <a:p>
            <a:r>
              <a:rPr lang="en-US" dirty="0"/>
              <a:t>{_id : 3,  FirstName : "Sohan", BL : 2, </a:t>
            </a:r>
          </a:p>
          <a:p>
            <a:r>
              <a:rPr lang="en-US" dirty="0" err="1"/>
              <a:t>Joiningdate</a:t>
            </a:r>
            <a:r>
              <a:rPr lang="en-US" dirty="0"/>
              <a:t>: </a:t>
            </a:r>
            <a:r>
              <a:rPr lang="en-US"/>
              <a:t>2023-07-10T05:31:14.168Z }</a:t>
            </a:r>
            <a:endParaRPr lang="en-US" dirty="0"/>
          </a:p>
        </p:txBody>
      </p:sp>
    </p:spTree>
    <p:extLst>
      <p:ext uri="{BB962C8B-B14F-4D97-AF65-F5344CB8AC3E}">
        <p14:creationId xmlns:p14="http://schemas.microsoft.com/office/powerpoint/2010/main" val="4200767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9"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Types of NoSQL databases</a:t>
            </a:r>
          </a:p>
        </p:txBody>
      </p:sp>
      <p:sp>
        <p:nvSpPr>
          <p:cNvPr id="5" name="Text Placeholder 4"/>
          <p:cNvSpPr>
            <a:spLocks noGrp="1"/>
          </p:cNvSpPr>
          <p:nvPr>
            <p:ph type="body" idx="1"/>
          </p:nvPr>
        </p:nvSpPr>
        <p:spPr/>
        <p:txBody>
          <a:bodyPr/>
          <a:lstStyle/>
          <a:p>
            <a:r>
              <a:rPr lang="en-US" dirty="0"/>
              <a:t>Section – 2</a:t>
            </a:r>
          </a:p>
          <a:p>
            <a:endParaRPr lang="en-US" dirty="0"/>
          </a:p>
        </p:txBody>
      </p:sp>
    </p:spTree>
    <p:extLst>
      <p:ext uri="{BB962C8B-B14F-4D97-AF65-F5344CB8AC3E}">
        <p14:creationId xmlns:p14="http://schemas.microsoft.com/office/powerpoint/2010/main" val="1754395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13">
            <a:extLst>
              <a:ext uri="{FF2B5EF4-FFF2-40B4-BE49-F238E27FC236}">
                <a16:creationId xmlns:a16="http://schemas.microsoft.com/office/drawing/2014/main" id="{E2AD8B6E-51EA-4A15-8752-4F221E5E02C5}"/>
              </a:ext>
            </a:extLst>
          </p:cNvPr>
          <p:cNvSpPr>
            <a:spLocks noGrp="1"/>
          </p:cNvSpPr>
          <p:nvPr>
            <p:ph type="body" sz="quarter" idx="16"/>
          </p:nvPr>
        </p:nvSpPr>
        <p:spPr>
          <a:xfrm>
            <a:off x="2581756" y="20384"/>
            <a:ext cx="4646358" cy="734653"/>
          </a:xfrm>
        </p:spPr>
        <p:txBody>
          <a:bodyPr/>
          <a:lstStyle/>
          <a:p>
            <a:r>
              <a:rPr lang="en-US" b="1" dirty="0"/>
              <a:t>Database Management System </a:t>
            </a:r>
            <a:r>
              <a:rPr lang="en-US" dirty="0">
                <a:latin typeface="Roboto Condensed Light" panose="02000000000000000000" pitchFamily="2" charset="0"/>
                <a:ea typeface="Roboto Condensed Light" panose="02000000000000000000" pitchFamily="2" charset="0"/>
              </a:rPr>
              <a:t>(DBMS)</a:t>
            </a:r>
          </a:p>
          <a:p>
            <a:r>
              <a:rPr lang="en-US"/>
              <a:t>#</a:t>
            </a:r>
            <a:r>
              <a:rPr lang="en-US" smtClean="0"/>
              <a:t>2301CS361</a:t>
            </a:r>
            <a:endParaRPr lang="en-US" dirty="0"/>
          </a:p>
        </p:txBody>
      </p:sp>
      <p:sp>
        <p:nvSpPr>
          <p:cNvPr id="28" name="Text Placeholder 9">
            <a:extLst>
              <a:ext uri="{FF2B5EF4-FFF2-40B4-BE49-F238E27FC236}">
                <a16:creationId xmlns:a16="http://schemas.microsoft.com/office/drawing/2014/main" id="{4F27F027-AAC9-4C88-B3AF-3C4A20BDDDA6}"/>
              </a:ext>
            </a:extLst>
          </p:cNvPr>
          <p:cNvSpPr>
            <a:spLocks noGrp="1"/>
          </p:cNvSpPr>
          <p:nvPr>
            <p:ph type="body" sz="quarter" idx="11"/>
          </p:nvPr>
        </p:nvSpPr>
        <p:spPr>
          <a:xfrm>
            <a:off x="2180943" y="6175935"/>
            <a:ext cx="3735998" cy="290081"/>
          </a:xfrm>
        </p:spPr>
        <p:txBody>
          <a:bodyPr/>
          <a:lstStyle/>
          <a:p>
            <a:r>
              <a:rPr lang="en-US" dirty="0"/>
              <a:t>firoz.sherasiya@darshan.ac.in</a:t>
            </a:r>
          </a:p>
        </p:txBody>
      </p:sp>
      <p:sp>
        <p:nvSpPr>
          <p:cNvPr id="29" name="Text Placeholder 10">
            <a:extLst>
              <a:ext uri="{FF2B5EF4-FFF2-40B4-BE49-F238E27FC236}">
                <a16:creationId xmlns:a16="http://schemas.microsoft.com/office/drawing/2014/main" id="{59B646FF-BD32-4C5A-94AF-AC4347EADA2E}"/>
              </a:ext>
            </a:extLst>
          </p:cNvPr>
          <p:cNvSpPr>
            <a:spLocks noGrp="1"/>
          </p:cNvSpPr>
          <p:nvPr>
            <p:ph type="body" sz="quarter" idx="12"/>
          </p:nvPr>
        </p:nvSpPr>
        <p:spPr>
          <a:xfrm>
            <a:off x="2183874" y="6460218"/>
            <a:ext cx="3735998" cy="290081"/>
          </a:xfrm>
        </p:spPr>
        <p:txBody>
          <a:bodyPr/>
          <a:lstStyle/>
          <a:p>
            <a:r>
              <a:rPr lang="en-US" dirty="0"/>
              <a:t>9879879861</a:t>
            </a:r>
          </a:p>
        </p:txBody>
      </p:sp>
      <p:sp>
        <p:nvSpPr>
          <p:cNvPr id="30" name="Text Placeholder 11">
            <a:extLst>
              <a:ext uri="{FF2B5EF4-FFF2-40B4-BE49-F238E27FC236}">
                <a16:creationId xmlns:a16="http://schemas.microsoft.com/office/drawing/2014/main" id="{915CF252-06A8-43C0-BB69-DA7109EA62D1}"/>
              </a:ext>
            </a:extLst>
          </p:cNvPr>
          <p:cNvSpPr>
            <a:spLocks noGrp="1"/>
          </p:cNvSpPr>
          <p:nvPr>
            <p:ph type="body" sz="quarter" idx="13"/>
          </p:nvPr>
        </p:nvSpPr>
        <p:spPr>
          <a:xfrm>
            <a:off x="1837678" y="5537768"/>
            <a:ext cx="3780000" cy="290081"/>
          </a:xfrm>
        </p:spPr>
        <p:txBody>
          <a:bodyPr/>
          <a:lstStyle/>
          <a:p>
            <a:r>
              <a:rPr lang="en-US" dirty="0"/>
              <a:t>Computer Science &amp; Engineering Department</a:t>
            </a:r>
          </a:p>
        </p:txBody>
      </p:sp>
      <p:sp>
        <p:nvSpPr>
          <p:cNvPr id="31" name="Text Placeholder 12">
            <a:extLst>
              <a:ext uri="{FF2B5EF4-FFF2-40B4-BE49-F238E27FC236}">
                <a16:creationId xmlns:a16="http://schemas.microsoft.com/office/drawing/2014/main" id="{89F5B5F8-350F-4941-B9DE-36BF8B014803}"/>
              </a:ext>
            </a:extLst>
          </p:cNvPr>
          <p:cNvSpPr>
            <a:spLocks noGrp="1"/>
          </p:cNvSpPr>
          <p:nvPr>
            <p:ph type="body" sz="quarter" idx="14"/>
          </p:nvPr>
        </p:nvSpPr>
        <p:spPr>
          <a:xfrm>
            <a:off x="1837677" y="5273332"/>
            <a:ext cx="5581039" cy="290081"/>
          </a:xfrm>
        </p:spPr>
        <p:txBody>
          <a:bodyPr/>
          <a:lstStyle/>
          <a:p>
            <a:r>
              <a:rPr lang="en-US" dirty="0"/>
              <a:t>Prof. Firoz A. Sherasiya</a:t>
            </a:r>
          </a:p>
        </p:txBody>
      </p:sp>
      <p:pic>
        <p:nvPicPr>
          <p:cNvPr id="4" name="Picture Placeholder 1">
            <a:extLst>
              <a:ext uri="{FF2B5EF4-FFF2-40B4-BE49-F238E27FC236}">
                <a16:creationId xmlns:a16="http://schemas.microsoft.com/office/drawing/2014/main" id="{5FCE9AB1-0037-7AD2-01C7-2F156E82A012}"/>
              </a:ext>
            </a:extLst>
          </p:cNvPr>
          <p:cNvPicPr>
            <a:picLocks noChangeAspect="1"/>
          </p:cNvPicPr>
          <p:nvPr/>
        </p:nvPicPr>
        <p:blipFill>
          <a:blip r:embed="rId2" cstate="hqprint">
            <a:extLst>
              <a:ext uri="{28A0092B-C50C-407E-A947-70E740481C1C}">
                <a14:useLocalDpi xmlns:a14="http://schemas.microsoft.com/office/drawing/2010/main" val="0"/>
              </a:ext>
            </a:extLst>
          </a:blip>
          <a:srcRect/>
          <a:stretch/>
        </p:blipFill>
        <p:spPr>
          <a:xfrm>
            <a:off x="357572" y="5214549"/>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pic>
    </p:spTree>
    <p:extLst>
      <p:ext uri="{BB962C8B-B14F-4D97-AF65-F5344CB8AC3E}">
        <p14:creationId xmlns:p14="http://schemas.microsoft.com/office/powerpoint/2010/main" val="16934132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Types of NoSQL Databases</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a:lnSpc>
                <a:spcPct val="100000"/>
              </a:lnSpc>
            </a:pPr>
            <a:r>
              <a:rPr lang="en-US" dirty="0"/>
              <a:t>There are four popular types of NoSQL database systems, each uses a </a:t>
            </a:r>
            <a:r>
              <a:rPr lang="en-US" b="1" dirty="0">
                <a:solidFill>
                  <a:schemeClr val="accent6"/>
                </a:solidFill>
              </a:rPr>
              <a:t>different type of data model</a:t>
            </a:r>
            <a:r>
              <a:rPr lang="en-US" dirty="0"/>
              <a:t>:</a:t>
            </a:r>
          </a:p>
          <a:p>
            <a:pPr marL="1001712" lvl="1" indent="-457200">
              <a:lnSpc>
                <a:spcPct val="100000"/>
              </a:lnSpc>
              <a:buFont typeface="+mj-lt"/>
              <a:buAutoNum type="arabicPeriod"/>
            </a:pPr>
            <a:r>
              <a:rPr lang="en-GB" sz="2400" dirty="0"/>
              <a:t>Key-value (KV) store</a:t>
            </a:r>
          </a:p>
          <a:p>
            <a:pPr marL="1001712" lvl="1" indent="-457200">
              <a:lnSpc>
                <a:spcPct val="100000"/>
              </a:lnSpc>
              <a:buFont typeface="+mj-lt"/>
              <a:buAutoNum type="arabicPeriod"/>
            </a:pPr>
            <a:r>
              <a:rPr lang="en-GB" sz="2400" dirty="0"/>
              <a:t>Document-based </a:t>
            </a:r>
          </a:p>
          <a:p>
            <a:pPr marL="1001712" lvl="1" indent="-457200">
              <a:lnSpc>
                <a:spcPct val="100000"/>
              </a:lnSpc>
              <a:buFont typeface="+mj-lt"/>
              <a:buAutoNum type="arabicPeriod"/>
            </a:pPr>
            <a:r>
              <a:rPr lang="en-GB" sz="2400" dirty="0"/>
              <a:t>Column-based</a:t>
            </a:r>
          </a:p>
          <a:p>
            <a:pPr marL="1001712" lvl="1" indent="-457200">
              <a:lnSpc>
                <a:spcPct val="100000"/>
              </a:lnSpc>
              <a:buFont typeface="+mj-lt"/>
              <a:buAutoNum type="arabicPeriod"/>
            </a:pPr>
            <a:r>
              <a:rPr lang="en-GB" sz="2400" dirty="0"/>
              <a:t>Graph-based</a:t>
            </a:r>
            <a:endParaRPr lang="en-US" sz="2400" dirty="0"/>
          </a:p>
        </p:txBody>
      </p:sp>
    </p:spTree>
    <p:extLst>
      <p:ext uri="{BB962C8B-B14F-4D97-AF65-F5344CB8AC3E}">
        <p14:creationId xmlns:p14="http://schemas.microsoft.com/office/powerpoint/2010/main" val="196470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pPr marL="514350" indent="-514350">
              <a:buFont typeface="+mj-lt"/>
              <a:buAutoNum type="arabicPeriod"/>
            </a:pPr>
            <a:r>
              <a:rPr lang="en-GB" sz="3200" b="1" dirty="0"/>
              <a:t>Key-Value (KV) store</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4"/>
            <a:ext cx="8659529" cy="5672437"/>
          </a:xfrm>
        </p:spPr>
        <p:txBody>
          <a:bodyPr/>
          <a:lstStyle/>
          <a:p>
            <a:pPr>
              <a:lnSpc>
                <a:spcPct val="100000"/>
              </a:lnSpc>
            </a:pPr>
            <a:r>
              <a:rPr lang="en-US" dirty="0"/>
              <a:t>In Key-values database, as the name suggests, </a:t>
            </a:r>
            <a:r>
              <a:rPr lang="en-US" dirty="0">
                <a:solidFill>
                  <a:schemeClr val="accent6"/>
                </a:solidFill>
              </a:rPr>
              <a:t>data is stored as a key and a value pair </a:t>
            </a:r>
            <a:r>
              <a:rPr lang="en-US" dirty="0"/>
              <a:t>consisting of an attribute name (or "key") and a value.</a:t>
            </a:r>
          </a:p>
          <a:p>
            <a:pPr>
              <a:lnSpc>
                <a:spcPct val="100000"/>
              </a:lnSpc>
            </a:pPr>
            <a:r>
              <a:rPr lang="en-US" dirty="0"/>
              <a:t> Example: </a:t>
            </a:r>
          </a:p>
          <a:p>
            <a:pPr>
              <a:lnSpc>
                <a:spcPct val="100000"/>
              </a:lnSpc>
            </a:pPr>
            <a:endParaRPr lang="en-US" dirty="0"/>
          </a:p>
          <a:p>
            <a:pPr>
              <a:lnSpc>
                <a:spcPct val="100000"/>
              </a:lnSpc>
            </a:pPr>
            <a:endParaRPr lang="en-US" dirty="0"/>
          </a:p>
          <a:p>
            <a:pPr>
              <a:lnSpc>
                <a:spcPct val="100000"/>
              </a:lnSpc>
            </a:pPr>
            <a:endParaRPr lang="en-US" dirty="0"/>
          </a:p>
          <a:p>
            <a:pPr>
              <a:lnSpc>
                <a:spcPct val="100000"/>
              </a:lnSpc>
            </a:pPr>
            <a:r>
              <a:rPr lang="en-US" dirty="0"/>
              <a:t>In the above example, a key-value pair can consist of a key ‘Name’, ‘City’ and ‘Gender’ with an associated value ‘Raj’, ’Rajkot’ and ‘Male’.</a:t>
            </a:r>
          </a:p>
          <a:p>
            <a:pPr>
              <a:lnSpc>
                <a:spcPct val="100000"/>
              </a:lnSpc>
            </a:pPr>
            <a:r>
              <a:rPr lang="en-US" dirty="0"/>
              <a:t>Values can be stored in several formats, including string, </a:t>
            </a:r>
            <a:r>
              <a:rPr lang="en-US" dirty="0">
                <a:solidFill>
                  <a:schemeClr val="accent6"/>
                </a:solidFill>
              </a:rPr>
              <a:t>JSON (JavaScript Object Notation), or BLOB (Binary Large Object)</a:t>
            </a:r>
            <a:r>
              <a:rPr lang="en-US" dirty="0"/>
              <a:t>.</a:t>
            </a:r>
          </a:p>
          <a:p>
            <a:pPr>
              <a:lnSpc>
                <a:spcPct val="100000"/>
              </a:lnSpc>
            </a:pPr>
            <a:r>
              <a:rPr lang="en-US" dirty="0"/>
              <a:t>Key-value pair NoSQL is conceptually based on </a:t>
            </a:r>
            <a:r>
              <a:rPr lang="en-US" dirty="0">
                <a:solidFill>
                  <a:schemeClr val="accent6"/>
                </a:solidFill>
              </a:rPr>
              <a:t>hash tables </a:t>
            </a:r>
            <a:r>
              <a:rPr lang="en-US" dirty="0"/>
              <a:t>using a unique key and a pointer to a specific data item.</a:t>
            </a:r>
          </a:p>
        </p:txBody>
      </p:sp>
      <p:pic>
        <p:nvPicPr>
          <p:cNvPr id="1026" name="Picture 2" descr="https://media.geeksforgeeks.org/wp-content/uploads/20220405112418/NoSQLDatabases.jpg"/>
          <p:cNvPicPr>
            <a:picLocks noChangeAspect="1" noChangeArrowheads="1"/>
          </p:cNvPicPr>
          <p:nvPr/>
        </p:nvPicPr>
        <p:blipFill rotWithShape="1">
          <a:blip r:embed="rId2">
            <a:extLst>
              <a:ext uri="{28A0092B-C50C-407E-A947-70E740481C1C}">
                <a14:useLocalDpi xmlns:a14="http://schemas.microsoft.com/office/drawing/2010/main" val="0"/>
              </a:ext>
            </a:extLst>
          </a:blip>
          <a:srcRect l="11400" t="16825" r="56844" b="46441"/>
          <a:stretch/>
        </p:blipFill>
        <p:spPr bwMode="auto">
          <a:xfrm>
            <a:off x="9466117" y="966357"/>
            <a:ext cx="2358737" cy="228936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aphicFrame>
        <p:nvGraphicFramePr>
          <p:cNvPr id="53" name="Table 52"/>
          <p:cNvGraphicFramePr>
            <a:graphicFrameLocks noGrp="1"/>
          </p:cNvGraphicFramePr>
          <p:nvPr>
            <p:extLst/>
          </p:nvPr>
        </p:nvGraphicFramePr>
        <p:xfrm>
          <a:off x="566883" y="2791861"/>
          <a:ext cx="2453641" cy="741680"/>
        </p:xfrm>
        <a:graphic>
          <a:graphicData uri="http://schemas.openxmlformats.org/drawingml/2006/table">
            <a:tbl>
              <a:tblPr firstRow="1" bandRow="1">
                <a:tableStyleId>{5C22544A-7EE6-4342-B048-85BDC9FD1C3A}</a:tableStyleId>
              </a:tblPr>
              <a:tblGrid>
                <a:gridCol w="762318">
                  <a:extLst>
                    <a:ext uri="{9D8B030D-6E8A-4147-A177-3AD203B41FA5}">
                      <a16:colId xmlns:a16="http://schemas.microsoft.com/office/drawing/2014/main" val="20000"/>
                    </a:ext>
                  </a:extLst>
                </a:gridCol>
                <a:gridCol w="802005">
                  <a:extLst>
                    <a:ext uri="{9D8B030D-6E8A-4147-A177-3AD203B41FA5}">
                      <a16:colId xmlns:a16="http://schemas.microsoft.com/office/drawing/2014/main" val="20001"/>
                    </a:ext>
                  </a:extLst>
                </a:gridCol>
                <a:gridCol w="889318">
                  <a:extLst>
                    <a:ext uri="{9D8B030D-6E8A-4147-A177-3AD203B41FA5}">
                      <a16:colId xmlns:a16="http://schemas.microsoft.com/office/drawing/2014/main" val="20002"/>
                    </a:ext>
                  </a:extLst>
                </a:gridCol>
              </a:tblGrid>
              <a:tr h="370840">
                <a:tc>
                  <a:txBody>
                    <a:bodyPr/>
                    <a:lstStyle/>
                    <a:p>
                      <a:r>
                        <a:rPr lang="en-US" dirty="0"/>
                        <a:t>Name</a:t>
                      </a:r>
                    </a:p>
                  </a:txBody>
                  <a:tcPr/>
                </a:tc>
                <a:tc>
                  <a:txBody>
                    <a:bodyPr/>
                    <a:lstStyle/>
                    <a:p>
                      <a:r>
                        <a:rPr lang="en-US" dirty="0"/>
                        <a:t>City</a:t>
                      </a:r>
                    </a:p>
                  </a:txBody>
                  <a:tcPr/>
                </a:tc>
                <a:tc>
                  <a:txBody>
                    <a:bodyPr/>
                    <a:lstStyle/>
                    <a:p>
                      <a:r>
                        <a:rPr lang="en-US" dirty="0"/>
                        <a:t>Gender</a:t>
                      </a:r>
                    </a:p>
                  </a:txBody>
                  <a:tcPr/>
                </a:tc>
                <a:extLst>
                  <a:ext uri="{0D108BD9-81ED-4DB2-BD59-A6C34878D82A}">
                    <a16:rowId xmlns:a16="http://schemas.microsoft.com/office/drawing/2014/main" val="10000"/>
                  </a:ext>
                </a:extLst>
              </a:tr>
              <a:tr h="370840">
                <a:tc>
                  <a:txBody>
                    <a:bodyPr/>
                    <a:lstStyle/>
                    <a:p>
                      <a:r>
                        <a:rPr lang="en-US" dirty="0"/>
                        <a:t>Raj</a:t>
                      </a:r>
                    </a:p>
                  </a:txBody>
                  <a:tcPr/>
                </a:tc>
                <a:tc>
                  <a:txBody>
                    <a:bodyPr/>
                    <a:lstStyle/>
                    <a:p>
                      <a:r>
                        <a:rPr lang="en-US" dirty="0"/>
                        <a:t>Rajkot</a:t>
                      </a:r>
                    </a:p>
                  </a:txBody>
                  <a:tcPr/>
                </a:tc>
                <a:tc>
                  <a:txBody>
                    <a:bodyPr/>
                    <a:lstStyle/>
                    <a:p>
                      <a:r>
                        <a:rPr lang="en-US" dirty="0"/>
                        <a:t>Male</a:t>
                      </a:r>
                    </a:p>
                  </a:txBody>
                  <a:tcPr/>
                </a:tc>
                <a:extLst>
                  <a:ext uri="{0D108BD9-81ED-4DB2-BD59-A6C34878D82A}">
                    <a16:rowId xmlns:a16="http://schemas.microsoft.com/office/drawing/2014/main" val="10001"/>
                  </a:ext>
                </a:extLst>
              </a:tr>
            </a:tbl>
          </a:graphicData>
        </a:graphic>
      </p:graphicFrame>
      <p:sp>
        <p:nvSpPr>
          <p:cNvPr id="54" name="Right Arrow 53"/>
          <p:cNvSpPr/>
          <p:nvPr/>
        </p:nvSpPr>
        <p:spPr>
          <a:xfrm>
            <a:off x="3117446" y="3100612"/>
            <a:ext cx="442807" cy="182880"/>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3675773" y="2524931"/>
            <a:ext cx="914400" cy="3708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Name</a:t>
            </a:r>
          </a:p>
        </p:txBody>
      </p:sp>
      <p:sp>
        <p:nvSpPr>
          <p:cNvPr id="56" name="Rectangle 55"/>
          <p:cNvSpPr/>
          <p:nvPr/>
        </p:nvSpPr>
        <p:spPr>
          <a:xfrm>
            <a:off x="3673954" y="2988481"/>
            <a:ext cx="914400" cy="3708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City</a:t>
            </a:r>
          </a:p>
        </p:txBody>
      </p:sp>
      <p:sp>
        <p:nvSpPr>
          <p:cNvPr id="57" name="Rectangle 56"/>
          <p:cNvSpPr/>
          <p:nvPr/>
        </p:nvSpPr>
        <p:spPr>
          <a:xfrm>
            <a:off x="3673954" y="3452031"/>
            <a:ext cx="914400" cy="3708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Gender</a:t>
            </a:r>
          </a:p>
        </p:txBody>
      </p:sp>
      <p:sp>
        <p:nvSpPr>
          <p:cNvPr id="58" name="Right Arrow 57"/>
          <p:cNvSpPr/>
          <p:nvPr/>
        </p:nvSpPr>
        <p:spPr>
          <a:xfrm>
            <a:off x="4589264" y="2667170"/>
            <a:ext cx="368100" cy="12469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ight Arrow 58"/>
          <p:cNvSpPr/>
          <p:nvPr/>
        </p:nvSpPr>
        <p:spPr>
          <a:xfrm>
            <a:off x="4588354" y="3111555"/>
            <a:ext cx="368100" cy="12469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ight Arrow 59"/>
          <p:cNvSpPr/>
          <p:nvPr/>
        </p:nvSpPr>
        <p:spPr>
          <a:xfrm>
            <a:off x="4588353" y="3575105"/>
            <a:ext cx="368100" cy="12469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ounded Rectangle 60"/>
          <p:cNvSpPr/>
          <p:nvPr/>
        </p:nvSpPr>
        <p:spPr>
          <a:xfrm>
            <a:off x="4956454" y="2550027"/>
            <a:ext cx="841664" cy="374904"/>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Raj</a:t>
            </a:r>
          </a:p>
        </p:txBody>
      </p:sp>
      <p:sp>
        <p:nvSpPr>
          <p:cNvPr id="62" name="Rounded Rectangle 61"/>
          <p:cNvSpPr/>
          <p:nvPr/>
        </p:nvSpPr>
        <p:spPr>
          <a:xfrm>
            <a:off x="4956454" y="3004600"/>
            <a:ext cx="841664" cy="374904"/>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Rajkot</a:t>
            </a:r>
          </a:p>
        </p:txBody>
      </p:sp>
      <p:sp>
        <p:nvSpPr>
          <p:cNvPr id="63" name="Rounded Rectangle 62"/>
          <p:cNvSpPr/>
          <p:nvPr/>
        </p:nvSpPr>
        <p:spPr>
          <a:xfrm>
            <a:off x="4956452" y="3484096"/>
            <a:ext cx="841664" cy="374904"/>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Male</a:t>
            </a:r>
            <a:endParaRPr lang="en-US" dirty="0"/>
          </a:p>
        </p:txBody>
      </p:sp>
      <p:sp>
        <p:nvSpPr>
          <p:cNvPr id="18" name="Content Placeholder 2">
            <a:extLst>
              <a:ext uri="{FF2B5EF4-FFF2-40B4-BE49-F238E27FC236}">
                <a16:creationId xmlns:a16="http://schemas.microsoft.com/office/drawing/2014/main" id="{139A428D-8F15-4206-B337-FA27C005FA71}"/>
              </a:ext>
            </a:extLst>
          </p:cNvPr>
          <p:cNvSpPr txBox="1">
            <a:spLocks/>
          </p:cNvSpPr>
          <p:nvPr/>
        </p:nvSpPr>
        <p:spPr>
          <a:xfrm>
            <a:off x="9524184" y="3571184"/>
            <a:ext cx="2300670" cy="1632190"/>
          </a:xfrm>
          <a:prstGeom prst="rect">
            <a:avLst/>
          </a:prstGeom>
          <a:solidFill>
            <a:schemeClr val="bg1">
              <a:lumMod val="95000"/>
            </a:schemeClr>
          </a:solidFill>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dirty="0"/>
              <a:t>Examples:</a:t>
            </a:r>
          </a:p>
          <a:p>
            <a:pPr lvl="1">
              <a:lnSpc>
                <a:spcPct val="100000"/>
              </a:lnSpc>
            </a:pPr>
            <a:r>
              <a:rPr lang="en-US" dirty="0" err="1"/>
              <a:t>DynamoDB</a:t>
            </a:r>
            <a:endParaRPr lang="en-US" dirty="0"/>
          </a:p>
          <a:p>
            <a:pPr lvl="1">
              <a:lnSpc>
                <a:spcPct val="100000"/>
              </a:lnSpc>
            </a:pPr>
            <a:r>
              <a:rPr lang="en-US" dirty="0" err="1"/>
              <a:t>Redis</a:t>
            </a:r>
            <a:endParaRPr lang="en-US" dirty="0"/>
          </a:p>
          <a:p>
            <a:pPr lvl="1">
              <a:lnSpc>
                <a:spcPct val="100000"/>
              </a:lnSpc>
            </a:pPr>
            <a:r>
              <a:rPr lang="en-US" dirty="0"/>
              <a:t>Cassandra</a:t>
            </a:r>
          </a:p>
        </p:txBody>
      </p:sp>
    </p:spTree>
    <p:extLst>
      <p:ext uri="{BB962C8B-B14F-4D97-AF65-F5344CB8AC3E}">
        <p14:creationId xmlns:p14="http://schemas.microsoft.com/office/powerpoint/2010/main" val="2802308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18" grpId="0" animBg="1"/>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10688</TotalTime>
  <Words>7588</Words>
  <Application>Microsoft Office PowerPoint</Application>
  <PresentationFormat>Widescreen</PresentationFormat>
  <Paragraphs>1234</Paragraphs>
  <Slides>70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70</vt:i4>
      </vt:variant>
    </vt:vector>
  </HeadingPairs>
  <TitlesOfParts>
    <vt:vector size="80" baseType="lpstr">
      <vt:lpstr>Arial</vt:lpstr>
      <vt:lpstr>Wingdings</vt:lpstr>
      <vt:lpstr>Wingdings 3</vt:lpstr>
      <vt:lpstr>Roboto Condensed Light</vt:lpstr>
      <vt:lpstr>Wingdings 2</vt:lpstr>
      <vt:lpstr>Roboto Condensed</vt:lpstr>
      <vt:lpstr>Segoe UI Black</vt:lpstr>
      <vt:lpstr>Calibri</vt:lpstr>
      <vt:lpstr>Consolas</vt:lpstr>
      <vt:lpstr>Office Theme</vt:lpstr>
      <vt:lpstr>Unit-4 Introduction to NoSQL &amp; Basic MongoDB Operations</vt:lpstr>
      <vt:lpstr>PowerPoint Presentation</vt:lpstr>
      <vt:lpstr>Introduction to NoSQL</vt:lpstr>
      <vt:lpstr>Introduction to NoSQL</vt:lpstr>
      <vt:lpstr>Introduction to NoSQL (Cont..)</vt:lpstr>
      <vt:lpstr>What is NoSQL?</vt:lpstr>
      <vt:lpstr>Types of NoSQL databases</vt:lpstr>
      <vt:lpstr>Types of NoSQL Databases</vt:lpstr>
      <vt:lpstr>Key-Value (KV) store</vt:lpstr>
      <vt:lpstr>Document-based</vt:lpstr>
      <vt:lpstr>Column-based</vt:lpstr>
      <vt:lpstr>Graph-based</vt:lpstr>
      <vt:lpstr>Advantages &amp; Disadvantages of NoSQL</vt:lpstr>
      <vt:lpstr>Advantages of NoSQL</vt:lpstr>
      <vt:lpstr>Advantages of NoSQL (Cont..)</vt:lpstr>
      <vt:lpstr>Disadvantages of NoSQL</vt:lpstr>
      <vt:lpstr>When should NoSQL be used</vt:lpstr>
      <vt:lpstr>When should NoSQL be used?</vt:lpstr>
      <vt:lpstr>SQL v/s NoSQL</vt:lpstr>
      <vt:lpstr>Introduction to MongoDB</vt:lpstr>
      <vt:lpstr>What is MongoDB?</vt:lpstr>
      <vt:lpstr>What is MongoDB?</vt:lpstr>
      <vt:lpstr>Document structure (JASON Example)</vt:lpstr>
      <vt:lpstr>How MongoDB works?</vt:lpstr>
      <vt:lpstr>How MongoDB works?</vt:lpstr>
      <vt:lpstr>Features of MongoDB</vt:lpstr>
      <vt:lpstr>Features of MongoDB</vt:lpstr>
      <vt:lpstr>RDBMS v/s MongoDB</vt:lpstr>
      <vt:lpstr>RDBMS v/s MongoDB</vt:lpstr>
      <vt:lpstr>RDBMS v/s MongoDB</vt:lpstr>
      <vt:lpstr>RDBMS v/s MongoDB</vt:lpstr>
      <vt:lpstr>Basic Database Commands, Operations &amp; Methods</vt:lpstr>
      <vt:lpstr>Datatypes and Operators</vt:lpstr>
      <vt:lpstr>MongoDB Datatypes</vt:lpstr>
      <vt:lpstr>MongoDB Operators</vt:lpstr>
      <vt:lpstr>MongoDB Operators</vt:lpstr>
      <vt:lpstr>Database, Collection, Document, Field</vt:lpstr>
      <vt:lpstr>Database, Collection, Document, Field</vt:lpstr>
      <vt:lpstr>Basic Database Commands, Operations and Methods</vt:lpstr>
      <vt:lpstr>Create Database</vt:lpstr>
      <vt:lpstr>Delete/Drop Database</vt:lpstr>
      <vt:lpstr>Create Collection                                                            [RDBMS: Table]</vt:lpstr>
      <vt:lpstr>Create Collection with options                                      [RDBMS: Table]</vt:lpstr>
      <vt:lpstr>Delete/Drop Collection</vt:lpstr>
      <vt:lpstr>Rename Collection</vt:lpstr>
      <vt:lpstr>Insert Documents                                              [RDBMS: Row/Records]</vt:lpstr>
      <vt:lpstr>Insert Documents                                              [RDBMS: Row/Records]</vt:lpstr>
      <vt:lpstr>Insert Documents                                              [RDBMS: Row/Records]</vt:lpstr>
      <vt:lpstr>Exercise</vt:lpstr>
      <vt:lpstr>find()                                                                                [RDBMS: select]</vt:lpstr>
      <vt:lpstr>find()                                                                                [RDBMS: select]</vt:lpstr>
      <vt:lpstr>find() with filter                                          [RDBMS: select with where]</vt:lpstr>
      <vt:lpstr>find() with filter and logical operator       [RDBMS: select with where]</vt:lpstr>
      <vt:lpstr>find() with filter and IN operator              [RDBMS: select with where]</vt:lpstr>
      <vt:lpstr>find() with filter and logical operator       [RDBMS: select with where]</vt:lpstr>
      <vt:lpstr>findOne()                                                                         [RDBMS: select]</vt:lpstr>
      <vt:lpstr>find()                                                [RDBMS: select particular column]</vt:lpstr>
      <vt:lpstr>find()                             [RDBMS: select particular column with where]</vt:lpstr>
      <vt:lpstr>sort()                                                                            [RDBMS: order by]</vt:lpstr>
      <vt:lpstr>sort()                                                                            [RDBMS: order by]</vt:lpstr>
      <vt:lpstr>Update Documents                                            [RDBMS: Row/Records]</vt:lpstr>
      <vt:lpstr>Update Documents using upsert                      [RDBMS: Row/Records]</vt:lpstr>
      <vt:lpstr>Delete Documents                                             [RDBMS: Row/Records]</vt:lpstr>
      <vt:lpstr>ObjectId                                                                 [RDBMS: primary key]</vt:lpstr>
      <vt:lpstr>Update Operators</vt:lpstr>
      <vt:lpstr>$currentDate</vt:lpstr>
      <vt:lpstr>$inc</vt:lpstr>
      <vt:lpstr>$rename</vt:lpstr>
      <vt:lpstr>$unset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Admin_pc</cp:lastModifiedBy>
  <cp:revision>1832</cp:revision>
  <dcterms:created xsi:type="dcterms:W3CDTF">2020-05-01T05:09:15Z</dcterms:created>
  <dcterms:modified xsi:type="dcterms:W3CDTF">2024-10-05T06:01:11Z</dcterms:modified>
</cp:coreProperties>
</file>